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  <p:sldMasterId id="2147483700" r:id="rId5"/>
  </p:sldMasterIdLst>
  <p:notesMasterIdLst>
    <p:notesMasterId r:id="rId12"/>
  </p:notesMasterIdLst>
  <p:sldIdLst>
    <p:sldId id="292" r:id="rId6"/>
    <p:sldId id="257" r:id="rId7"/>
    <p:sldId id="259" r:id="rId8"/>
    <p:sldId id="258" r:id="rId9"/>
    <p:sldId id="260" r:id="rId10"/>
    <p:sldId id="261" r:id="rId11"/>
  </p:sldIdLst>
  <p:sldSz cx="9144000" cy="5143500" type="screen16x9"/>
  <p:notesSz cx="6889750" cy="10021888"/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433" userDrawn="1">
          <p15:clr>
            <a:srgbClr val="A4A3A4"/>
          </p15:clr>
        </p15:guide>
        <p15:guide id="3" pos="5038" userDrawn="1">
          <p15:clr>
            <a:srgbClr val="A4A3A4"/>
          </p15:clr>
        </p15:guide>
        <p15:guide id="4" pos="1418" userDrawn="1">
          <p15:clr>
            <a:srgbClr val="A4A3A4"/>
          </p15:clr>
        </p15:guide>
        <p15:guide id="5" pos="54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2C8"/>
    <a:srgbClr val="005075"/>
    <a:srgbClr val="66ACC1"/>
    <a:srgbClr val="66A9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3792" autoAdjust="0"/>
  </p:normalViewPr>
  <p:slideViewPr>
    <p:cSldViewPr snapToGrid="0">
      <p:cViewPr varScale="1">
        <p:scale>
          <a:sx n="85" d="100"/>
          <a:sy n="85" d="100"/>
        </p:scale>
        <p:origin x="52" y="112"/>
      </p:cViewPr>
      <p:guideLst>
        <p:guide orient="horz" pos="1620"/>
        <p:guide pos="433"/>
        <p:guide pos="5038"/>
        <p:guide pos="1418"/>
        <p:guide pos="54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79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2B96206B-CE5A-4CA3-BD34-3451FD0BA690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2475"/>
            <a:ext cx="6680200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8976" y="4760398"/>
            <a:ext cx="5511800" cy="450984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519054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902598" y="9519054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0763CAE6-3546-4A01-BBE9-044D7CD2D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416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393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0" y="36513"/>
            <a:ext cx="6683375" cy="37592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88975" y="3889408"/>
            <a:ext cx="5511800" cy="4509849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9596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5489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4285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9103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281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4">
            <a:extLst>
              <a:ext uri="{FF2B5EF4-FFF2-40B4-BE49-F238E27FC236}">
                <a16:creationId xmlns:a16="http://schemas.microsoft.com/office/drawing/2014/main" id="{B7A874E3-C4C2-4DBE-9D3C-8912EDC4FF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-3175" y="-9525"/>
            <a:ext cx="145034" cy="516255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bla_cmyk.pdf" descr="Af_logotyp_gron-bla_cmyk.pdf">
            <a:extLst>
              <a:ext uri="{FF2B5EF4-FFF2-40B4-BE49-F238E27FC236}">
                <a16:creationId xmlns:a16="http://schemas.microsoft.com/office/drawing/2014/main" id="{DB739288-7EE9-493D-B863-22080E1F89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4198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-3175" y="-9525"/>
            <a:ext cx="145034" cy="516255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4" name="Af_logotyp_gron-bla_cmyk.pdf" descr="Af_logotyp_gron-bla_cmyk.pdf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93005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95937" y="852392"/>
            <a:ext cx="5752125" cy="967429"/>
          </a:xfr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97564" y="1867940"/>
            <a:ext cx="5750498" cy="77422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2192348" y="2664168"/>
            <a:ext cx="486264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Af_logotyp_gron-vit_cmyk.pdf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56231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059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809000"/>
            <a:ext cx="3629210" cy="2565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79006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911783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7551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</p:spPr>
        <p:txBody>
          <a:bodyPr anchor="ctr"/>
          <a:lstStyle>
            <a:lvl1pPr algn="ctr">
              <a:defRPr sz="2800" b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987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88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4">
            <a:extLst>
              <a:ext uri="{FF2B5EF4-FFF2-40B4-BE49-F238E27FC236}">
                <a16:creationId xmlns:a16="http://schemas.microsoft.com/office/drawing/2014/main" id="{B7A874E3-C4C2-4DBE-9D3C-8912EDC4FF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41859" y="2797521"/>
            <a:ext cx="3742078" cy="1037929"/>
          </a:xfrm>
          <a:solidFill>
            <a:schemeClr val="accent1">
              <a:alpha val="90000"/>
            </a:schemeClr>
          </a:solidFill>
        </p:spPr>
        <p:txBody>
          <a:bodyPr anchor="ctr" anchorCtr="0">
            <a:noAutofit/>
          </a:bodyPr>
          <a:lstStyle>
            <a:lvl1pPr marL="360000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-3175" y="-9525"/>
            <a:ext cx="145034" cy="516255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bla_cmyk.pdf" descr="Af_logotyp_gron-bla_cmyk.pdf">
            <a:extLst>
              <a:ext uri="{FF2B5EF4-FFF2-40B4-BE49-F238E27FC236}">
                <a16:creationId xmlns:a16="http://schemas.microsoft.com/office/drawing/2014/main" id="{DB739288-7EE9-493D-B863-22080E1F89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8479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95937" y="852392"/>
            <a:ext cx="5752125" cy="967429"/>
          </a:xfr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97564" y="1867940"/>
            <a:ext cx="5750498" cy="77422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2192348" y="2649991"/>
            <a:ext cx="486264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0" name="Af_logotyp_gron-bla_cmyk.pdf" descr="Af_logotyp_gron-bla_cmyk.pdf">
            <a:extLst>
              <a:ext uri="{FF2B5EF4-FFF2-40B4-BE49-F238E27FC236}">
                <a16:creationId xmlns:a16="http://schemas.microsoft.com/office/drawing/2014/main" id="{DBD28433-EE57-4E51-81C0-CAD739A2E7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7716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915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809000"/>
            <a:ext cx="3629210" cy="2565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43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406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594032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</p:spPr>
        <p:txBody>
          <a:bodyPr anchor="ctr"/>
          <a:lstStyle>
            <a:lvl1pPr algn="ctr">
              <a:defRPr sz="2800" b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01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2022-03-31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170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accent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accent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">
            <a:extLst>
              <a:ext uri="{FF2B5EF4-FFF2-40B4-BE49-F238E27FC236}">
                <a16:creationId xmlns:a16="http://schemas.microsoft.com/office/drawing/2014/main" id="{AB9B943E-7C39-4D65-8FB1-EB2DE11B835A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0" name="Af_logotyp_gron-bla_cmyk.pdf" descr="Af_logotyp_gron-bla_cmyk.pdf">
            <a:extLst>
              <a:ext uri="{FF2B5EF4-FFF2-40B4-BE49-F238E27FC236}">
                <a16:creationId xmlns:a16="http://schemas.microsoft.com/office/drawing/2014/main" id="{6032B0FC-6488-4533-94FC-3ED4A6F5AFD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865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17" r:id="rId2"/>
    <p:sldLayoutId id="2147483696" r:id="rId3"/>
    <p:sldLayoutId id="2147483689" r:id="rId4"/>
    <p:sldLayoutId id="2147483690" r:id="rId5"/>
    <p:sldLayoutId id="2147483693" r:id="rId6"/>
    <p:sldLayoutId id="2147483715" r:id="rId7"/>
    <p:sldLayoutId id="2147483691" r:id="rId8"/>
    <p:sldLayoutId id="2147483694" r:id="rId9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0000"/>
        </a:lnSpc>
        <a:spcBef>
          <a:spcPts val="525"/>
        </a:spcBef>
        <a:buClr>
          <a:schemeClr val="accent2"/>
        </a:buClr>
        <a:buSzPct val="100000"/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ts val="450"/>
        </a:spcBef>
        <a:buClr>
          <a:schemeClr val="accent2"/>
        </a:buClr>
        <a:buSzPct val="110000"/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ts val="360"/>
        </a:spcBef>
        <a:buClrTx/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360"/>
        </a:spcBef>
        <a:buClrTx/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360"/>
        </a:spcBef>
        <a:buClrTx/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2022-03-31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">
            <a:extLst>
              <a:ext uri="{FF2B5EF4-FFF2-40B4-BE49-F238E27FC236}">
                <a16:creationId xmlns:a16="http://schemas.microsoft.com/office/drawing/2014/main" id="{AB9B943E-7C39-4D65-8FB1-EB2DE11B835A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1" name="Af_logotyp_gron-vit_cmyk.pdf" descr="Af_logotyp_gron-vit_cmyk.pdf">
            <a:extLst>
              <a:ext uri="{FF2B5EF4-FFF2-40B4-BE49-F238E27FC236}">
                <a16:creationId xmlns:a16="http://schemas.microsoft.com/office/drawing/2014/main" id="{1FBA17CF-186C-451C-8524-366826CC61F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6625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4" r:id="rId3"/>
    <p:sldLayoutId id="2147483706" r:id="rId4"/>
    <p:sldLayoutId id="2147483711" r:id="rId5"/>
    <p:sldLayoutId id="2147483716" r:id="rId6"/>
    <p:sldLayoutId id="2147483708" r:id="rId7"/>
    <p:sldLayoutId id="2147483712" r:id="rId8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0000"/>
        </a:lnSpc>
        <a:spcBef>
          <a:spcPts val="525"/>
        </a:spcBef>
        <a:buClr>
          <a:schemeClr val="accent2"/>
        </a:buClr>
        <a:buSzPct val="100000"/>
        <a:buFont typeface="Arial" panose="020B0604020202020204" pitchFamily="34" charset="0"/>
        <a:buChar char="●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ts val="450"/>
        </a:spcBef>
        <a:buClr>
          <a:schemeClr val="accent2"/>
        </a:buClr>
        <a:buSzPct val="110000"/>
        <a:buFont typeface="Courier New" panose="02070309020205020404" pitchFamily="49" charset="0"/>
        <a:buChar char="o"/>
        <a:defRPr sz="15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E4D33628-C972-4223-B7F5-1E8074EA28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Omvärldsrapport 2022	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2A889C2A-BC79-4C98-A073-B6ED4A97DA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000" dirty="0"/>
              <a:t>Demografi, digitalisering och politik</a:t>
            </a:r>
          </a:p>
        </p:txBody>
      </p:sp>
    </p:spTree>
    <p:extLst>
      <p:ext uri="{BB962C8B-B14F-4D97-AF65-F5344CB8AC3E}">
        <p14:creationId xmlns:p14="http://schemas.microsoft.com/office/powerpoint/2010/main" val="43326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5042" y="0"/>
            <a:ext cx="7422784" cy="675000"/>
          </a:xfrm>
        </p:spPr>
        <p:txBody>
          <a:bodyPr/>
          <a:lstStyle/>
          <a:p>
            <a:r>
              <a:rPr lang="sv-SE" dirty="0"/>
              <a:t>Utsikter och utmaningar på arbetsmarknaden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5042" y="1003051"/>
            <a:ext cx="8045484" cy="2872353"/>
          </a:xfrm>
        </p:spPr>
        <p:txBody>
          <a:bodyPr/>
          <a:lstStyle/>
          <a:p>
            <a:r>
              <a:rPr lang="sv-SE" dirty="0"/>
              <a:t>Osäkert omvärldsläge men alltjämt stark arbetsmarknad</a:t>
            </a:r>
          </a:p>
          <a:p>
            <a:pPr lvl="1"/>
            <a:r>
              <a:rPr lang="sv-SE" dirty="0"/>
              <a:t>Kriget i Ukraina och stegrande inflation leder till stora osäkerheter kring den ekonomiska utvecklingen framöver</a:t>
            </a:r>
          </a:p>
          <a:p>
            <a:pPr lvl="1"/>
            <a:r>
              <a:rPr lang="sv-SE" dirty="0"/>
              <a:t>Omfattande flyktingströmmar kräver breda samarbeten mellan myndigheter, kommuner, näringsliv samt andra aktörer</a:t>
            </a:r>
          </a:p>
          <a:p>
            <a:pPr lvl="1"/>
            <a:r>
              <a:rPr lang="sv-SE" dirty="0"/>
              <a:t>Arbetslösheten har fortsatt minska i indelningen av 2022</a:t>
            </a:r>
          </a:p>
          <a:p>
            <a:pPr lvl="1"/>
            <a:r>
              <a:rPr lang="sv-SE" dirty="0"/>
              <a:t>Fortsatt förskjutning bland långtidsarbetslösa mot förlängda tider utan arbete</a:t>
            </a:r>
          </a:p>
          <a:p>
            <a:pPr lvl="2"/>
            <a:endParaRPr lang="sv-SE" dirty="0"/>
          </a:p>
          <a:p>
            <a:r>
              <a:rPr lang="sv-SE" dirty="0"/>
              <a:t>Stark efterfrågan på arbetskraft och ökade rekryteringsproblem</a:t>
            </a:r>
          </a:p>
          <a:p>
            <a:pPr lvl="1"/>
            <a:r>
              <a:rPr lang="sv-SE" dirty="0"/>
              <a:t>Rekordstora anställningsplaner men växande brist på arbetskraft med efterfrågade kompetenser</a:t>
            </a:r>
          </a:p>
          <a:p>
            <a:pPr lvl="1"/>
            <a:r>
              <a:rPr lang="sv-SE" dirty="0"/>
              <a:t>Risk för ökad tudelning i spåren av digitaliseringen på arbetsmarknaden</a:t>
            </a:r>
          </a:p>
          <a:p>
            <a:pPr marL="342900" lvl="1" indent="0">
              <a:buNone/>
            </a:pPr>
            <a:endParaRPr lang="sv-SE" dirty="0"/>
          </a:p>
          <a:p>
            <a:pPr marL="342900" lvl="1" indent="0">
              <a:buNone/>
            </a:pPr>
            <a:endParaRPr lang="sv-SE" dirty="0"/>
          </a:p>
          <a:p>
            <a:pPr marL="685800" lvl="2" indent="0">
              <a:buClr>
                <a:srgbClr val="92D050"/>
              </a:buClr>
              <a:buNone/>
            </a:pPr>
            <a:endParaRPr lang="sv-SE" dirty="0"/>
          </a:p>
          <a:p>
            <a:pPr lvl="2">
              <a:buClr>
                <a:srgbClr val="92D050"/>
              </a:buClr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157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6001" y="0"/>
            <a:ext cx="7422784" cy="675000"/>
          </a:xfrm>
        </p:spPr>
        <p:txBody>
          <a:bodyPr/>
          <a:lstStyle/>
          <a:p>
            <a:r>
              <a:rPr lang="sv-SE" dirty="0"/>
              <a:t>Demografin innebär stora utmaningar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1" y="861325"/>
            <a:ext cx="8446079" cy="2872353"/>
          </a:xfrm>
        </p:spPr>
        <p:txBody>
          <a:bodyPr/>
          <a:lstStyle/>
          <a:p>
            <a:r>
              <a:rPr lang="sv-SE" dirty="0"/>
              <a:t>Demografin påverkar förutsättningar för kompetensförsörjningen</a:t>
            </a:r>
          </a:p>
          <a:p>
            <a:pPr lvl="1"/>
            <a:r>
              <a:rPr lang="sv-SE" dirty="0"/>
              <a:t>En åldrande befolkning fortsätter att sätta press på välfärden</a:t>
            </a:r>
          </a:p>
          <a:p>
            <a:pPr lvl="2"/>
            <a:r>
              <a:rPr lang="sv-SE" dirty="0"/>
              <a:t>Färre måste försörja fler framöver</a:t>
            </a:r>
          </a:p>
          <a:p>
            <a:pPr lvl="2"/>
            <a:r>
              <a:rPr lang="sv-SE" dirty="0"/>
              <a:t>Om försörjningsbördan ska kunna hållas konstant till år 2031 behöver antalet sysselsatta öka med    217 000 personer </a:t>
            </a:r>
          </a:p>
          <a:p>
            <a:pPr lvl="2"/>
            <a:r>
              <a:rPr lang="sv-SE" dirty="0"/>
              <a:t>Finns ytterligare potential för ökad sysselsättning i grupper där sysselsättningen idag är låg</a:t>
            </a:r>
          </a:p>
          <a:p>
            <a:pPr lvl="2"/>
            <a:r>
              <a:rPr lang="sv-SE" dirty="0"/>
              <a:t>Ökade flyktingströmmar kräver anpassning och stöd för nya grupper av arbetssökande</a:t>
            </a:r>
          </a:p>
          <a:p>
            <a:r>
              <a:rPr lang="sv-SE" dirty="0"/>
              <a:t>Rekommendationer</a:t>
            </a:r>
          </a:p>
          <a:p>
            <a:pPr lvl="1"/>
            <a:r>
              <a:rPr lang="sv-SE" dirty="0"/>
              <a:t>Verka för att fler utbildar sig inom bristyrken</a:t>
            </a:r>
          </a:p>
          <a:p>
            <a:pPr lvl="2"/>
            <a:r>
              <a:rPr lang="sv-SE" dirty="0"/>
              <a:t>Ökad informationsspridning till utbildningsanordnare, studie- och yrkesvägledare samt allmänheten </a:t>
            </a:r>
          </a:p>
          <a:p>
            <a:pPr lvl="1"/>
            <a:r>
              <a:rPr lang="sv-SE" dirty="0"/>
              <a:t>Motivera fler med kort utbildning att studera vidare för att stärka sin position på arbetsmarknaden</a:t>
            </a:r>
          </a:p>
          <a:p>
            <a:pPr lvl="2"/>
            <a:r>
              <a:rPr lang="sv-SE" dirty="0"/>
              <a:t>Samverkan med kommuner och andra aktörer på arbetsmarknaden är centralt</a:t>
            </a:r>
          </a:p>
          <a:p>
            <a:pPr marL="557213" marR="0" lvl="1" indent="-214313" algn="l" defTabSz="68580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95C23D"/>
              </a:buClr>
              <a:buSzPct val="11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sv-SE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 fasta på framgångsfaktorer som exempelvis får fler utrikes kvinnor att komma i arbete (projektet Jämställd etablering)</a:t>
            </a:r>
            <a:endParaRPr lang="sv-SE" dirty="0"/>
          </a:p>
          <a:p>
            <a:pPr lvl="1"/>
            <a:r>
              <a:rPr lang="sv-SE" dirty="0"/>
              <a:t>Motverka fördomar och diskriminering vid rekrytering av arbetskraft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39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6002" y="0"/>
            <a:ext cx="7422784" cy="675000"/>
          </a:xfrm>
        </p:spPr>
        <p:txBody>
          <a:bodyPr/>
          <a:lstStyle/>
          <a:p>
            <a:r>
              <a:rPr lang="sv-SE" dirty="0"/>
              <a:t>Arbetsmarknad och digitalisering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814348"/>
            <a:ext cx="7923564" cy="3514804"/>
          </a:xfrm>
        </p:spPr>
        <p:txBody>
          <a:bodyPr/>
          <a:lstStyle/>
          <a:p>
            <a:r>
              <a:rPr lang="sv-SE" dirty="0"/>
              <a:t>Ökad sysselsättning i spåren av digitaliseringen</a:t>
            </a:r>
          </a:p>
          <a:p>
            <a:pPr lvl="1"/>
            <a:r>
              <a:rPr lang="sv-SE" dirty="0"/>
              <a:t>Digitaliseringen påverkar utvecklingen inom de flesta yrken och branscher</a:t>
            </a:r>
          </a:p>
          <a:p>
            <a:pPr lvl="2"/>
            <a:r>
              <a:rPr lang="sv-SE" dirty="0"/>
              <a:t>Arbetsuppgifter förvinner genom automatisering</a:t>
            </a:r>
          </a:p>
          <a:p>
            <a:pPr lvl="2"/>
            <a:r>
              <a:rPr lang="sv-SE" dirty="0"/>
              <a:t>Lågt intresse för teknisk utbildning spär på bristen på utbildad arbetskraft samt försvårar den gröna omställningen</a:t>
            </a:r>
          </a:p>
          <a:p>
            <a:pPr lvl="2"/>
            <a:r>
              <a:rPr lang="sv-SE" dirty="0"/>
              <a:t>Risk för att tekniska verktyg orsakar könsdiskriminering</a:t>
            </a:r>
          </a:p>
          <a:p>
            <a:pPr marL="685800" lvl="2" indent="0">
              <a:buNone/>
            </a:pPr>
            <a:endParaRPr lang="sv-SE" dirty="0"/>
          </a:p>
          <a:p>
            <a:r>
              <a:rPr lang="sv-SE" dirty="0"/>
              <a:t>Rekommendationer</a:t>
            </a:r>
          </a:p>
          <a:p>
            <a:pPr lvl="1"/>
            <a:r>
              <a:rPr lang="sv-SE" dirty="0"/>
              <a:t>Verka för att underlätta omställning och ett livslångt lärande på arbetsmarknaden</a:t>
            </a:r>
          </a:p>
          <a:p>
            <a:pPr lvl="1"/>
            <a:r>
              <a:rPr lang="sv-SE" dirty="0"/>
              <a:t>Tillse att myndighetens automatiserade tjänster är könsneutrala</a:t>
            </a:r>
          </a:p>
          <a:p>
            <a:pPr lvl="1"/>
            <a:r>
              <a:rPr lang="sv-SE" dirty="0"/>
              <a:t>Säkerställ effektivitet och noggrannhet i ärendehanteringen så att arbetssökande inte hamnar mellan stolarna</a:t>
            </a:r>
          </a:p>
          <a:p>
            <a:pPr lvl="2"/>
            <a:r>
              <a:rPr lang="sv-SE" dirty="0"/>
              <a:t>Digitala skyddsronder kan vara en lösning för att säkerställa att de arbetssökande får den hjälp de behöver och i rätt tid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44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9517" y="226518"/>
            <a:ext cx="7422784" cy="675000"/>
          </a:xfrm>
        </p:spPr>
        <p:txBody>
          <a:bodyPr/>
          <a:lstStyle/>
          <a:p>
            <a:r>
              <a:rPr lang="sv-SE" dirty="0"/>
              <a:t>Arbetsmarknadspolitiken kraftsamlar kring långtidsarbetslösheten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517" y="1053918"/>
            <a:ext cx="8567998" cy="3568452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sv-SE" sz="1600" dirty="0"/>
              <a:t>Arbetsförmedlingen utgör fortsatt navet inom arbetsmarknadspolitiken</a:t>
            </a:r>
          </a:p>
          <a:p>
            <a:pPr lvl="1"/>
            <a:r>
              <a:rPr lang="sv-SE" sz="1400" dirty="0"/>
              <a:t>Framgår av </a:t>
            </a:r>
            <a:r>
              <a:rPr lang="sv-SE" sz="1400" i="1" dirty="0"/>
              <a:t>Vissa lagförslag med anledning av en reformerad arbetsmarknadspolitisk verksamhet </a:t>
            </a:r>
            <a:r>
              <a:rPr lang="sv-SE" sz="1400" dirty="0"/>
              <a:t>(Ds 2021:27)</a:t>
            </a:r>
          </a:p>
          <a:p>
            <a:pPr lvl="1"/>
            <a:r>
              <a:rPr lang="sv-SE" sz="1400" dirty="0"/>
              <a:t>Kräver i sin tur att myndigheten har tillräckliga resurser och möjlighet att använda tillgängliga medel effektivt</a:t>
            </a:r>
          </a:p>
          <a:p>
            <a:r>
              <a:rPr lang="sv-SE" sz="1600" dirty="0"/>
              <a:t>Långtidsarbetslösheten är den stora utmaningen</a:t>
            </a:r>
          </a:p>
          <a:p>
            <a:pPr lvl="1"/>
            <a:r>
              <a:rPr lang="sv-SE" sz="1400" dirty="0"/>
              <a:t>Flera satsningar så som etableringsjobb samt regeringsuppdrag som sätter fokus på långtidsarbetslösheten</a:t>
            </a:r>
          </a:p>
          <a:p>
            <a:pPr lvl="1"/>
            <a:r>
              <a:rPr lang="sv-SE" sz="1400" dirty="0"/>
              <a:t>Samtidigt fortsatta utmaningar med att öka antalet deltagare i arbetsmarknadsutbildning</a:t>
            </a:r>
          </a:p>
          <a:p>
            <a:r>
              <a:rPr lang="sv-SE" sz="1600" dirty="0"/>
              <a:t>LAS-överenskommelsen på väg att bli lagstiftning</a:t>
            </a:r>
          </a:p>
          <a:p>
            <a:pPr lvl="1"/>
            <a:r>
              <a:rPr lang="sv-SE" sz="1400" dirty="0"/>
              <a:t>Regeringen går vidare med lagförslag utifrån överenskommelsen. Ikraftträdande 30 juni</a:t>
            </a:r>
          </a:p>
          <a:p>
            <a:pPr lvl="1"/>
            <a:r>
              <a:rPr lang="sv-SE" sz="1400" dirty="0"/>
              <a:t>Omställning och livslångt lärande allt viktigare</a:t>
            </a:r>
          </a:p>
          <a:p>
            <a:r>
              <a:rPr lang="sv-SE" dirty="0"/>
              <a:t>Rekommendationer</a:t>
            </a:r>
          </a:p>
          <a:p>
            <a:pPr lvl="1"/>
            <a:r>
              <a:rPr lang="sv-SE" dirty="0"/>
              <a:t>Samverkan en viktig framgångsfaktor när fler aktörer utför och påverkar arbetsmarknadspolitiken</a:t>
            </a:r>
          </a:p>
        </p:txBody>
      </p:sp>
    </p:spTree>
    <p:extLst>
      <p:ext uri="{BB962C8B-B14F-4D97-AF65-F5344CB8AC3E}">
        <p14:creationId xmlns:p14="http://schemas.microsoft.com/office/powerpoint/2010/main" val="244134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6002" y="375471"/>
            <a:ext cx="7422784" cy="675000"/>
          </a:xfrm>
        </p:spPr>
        <p:txBody>
          <a:bodyPr/>
          <a:lstStyle/>
          <a:p>
            <a:r>
              <a:rPr lang="sv-SE" dirty="0"/>
              <a:t>Omvärldsrapportens fokusområden och centrala rekommendationer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216816"/>
            <a:ext cx="7421825" cy="2872353"/>
          </a:xfrm>
        </p:spPr>
        <p:txBody>
          <a:bodyPr/>
          <a:lstStyle/>
          <a:p>
            <a:r>
              <a:rPr lang="sv-SE" dirty="0"/>
              <a:t>Demografi</a:t>
            </a:r>
          </a:p>
          <a:p>
            <a:pPr lvl="1"/>
            <a:r>
              <a:rPr lang="sv-SE" dirty="0"/>
              <a:t>Verkar för att fler söker sig till bristyrken</a:t>
            </a:r>
          </a:p>
          <a:p>
            <a:pPr lvl="1"/>
            <a:r>
              <a:rPr lang="sv-SE" dirty="0"/>
              <a:t>Motivera fler med kort utbildning att studera vidare</a:t>
            </a:r>
          </a:p>
          <a:p>
            <a:pPr lvl="1"/>
            <a:r>
              <a:rPr lang="sv-SE" dirty="0"/>
              <a:t>Ta fasta på framgångsfaktorer som får fler utrikes födda kvinnor i arbete</a:t>
            </a:r>
          </a:p>
          <a:p>
            <a:pPr lvl="1"/>
            <a:r>
              <a:rPr lang="sv-SE" dirty="0"/>
              <a:t>Motverka diskriminering på arbetsmarknaden</a:t>
            </a:r>
          </a:p>
          <a:p>
            <a:r>
              <a:rPr lang="sv-SE" dirty="0"/>
              <a:t>Digitalisering</a:t>
            </a:r>
          </a:p>
          <a:p>
            <a:pPr lvl="1"/>
            <a:r>
              <a:rPr lang="sv-SE" dirty="0"/>
              <a:t>Arbetsförmedlingen ska verka för omställning och livslångt lärande </a:t>
            </a:r>
          </a:p>
          <a:p>
            <a:pPr lvl="1"/>
            <a:r>
              <a:rPr lang="sv-SE" dirty="0"/>
              <a:t>Säkerställ effektivitet och noggrannhet i ärendehanteringen samt att automatiserade tjänster är effektiva och könsneutrala</a:t>
            </a:r>
          </a:p>
          <a:p>
            <a:r>
              <a:rPr lang="sv-SE" dirty="0"/>
              <a:t>Arbetsmarknadspolitik</a:t>
            </a:r>
          </a:p>
          <a:p>
            <a:pPr lvl="1"/>
            <a:r>
              <a:rPr lang="sv-SE" dirty="0"/>
              <a:t>Samverkan en viktig framgångsfaktor när fler aktörer utför och påverkar arbetsmarknadspolitiken</a:t>
            </a:r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97283"/>
      </p:ext>
    </p:extLst>
  </p:cSld>
  <p:clrMapOvr>
    <a:masterClrMapping/>
  </p:clrMapOvr>
</p:sld>
</file>

<file path=ppt/theme/theme1.xml><?xml version="1.0" encoding="utf-8"?>
<a:theme xmlns:a="http://schemas.openxmlformats.org/drawingml/2006/main" name="Arbetsförmedlingen">
  <a:themeElements>
    <a:clrScheme name="Arbetsförmedling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1B5A"/>
      </a:accent1>
      <a:accent2>
        <a:srgbClr val="95C23D"/>
      </a:accent2>
      <a:accent3>
        <a:srgbClr val="FBBC33"/>
      </a:accent3>
      <a:accent4>
        <a:srgbClr val="008886"/>
      </a:accent4>
      <a:accent5>
        <a:srgbClr val="E83278"/>
      </a:accent5>
      <a:accent6>
        <a:srgbClr val="7A74A2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betsförmedlingen_bredbild.potx" id="{BD24AB10-C141-4896-9A6C-EC68E3827E94}" vid="{B9367E8A-253E-42B1-AE5B-A73ADC07D901}"/>
    </a:ext>
  </a:extLst>
</a:theme>
</file>

<file path=ppt/theme/theme2.xml><?xml version="1.0" encoding="utf-8"?>
<a:theme xmlns:a="http://schemas.openxmlformats.org/drawingml/2006/main" name="Arbetsförmedlingen, blå">
  <a:themeElements>
    <a:clrScheme name="Arbetsförmedling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1B5A"/>
      </a:accent1>
      <a:accent2>
        <a:srgbClr val="95C23D"/>
      </a:accent2>
      <a:accent3>
        <a:srgbClr val="FBBC33"/>
      </a:accent3>
      <a:accent4>
        <a:srgbClr val="008886"/>
      </a:accent4>
      <a:accent5>
        <a:srgbClr val="E83278"/>
      </a:accent5>
      <a:accent6>
        <a:srgbClr val="7A74A2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betsförmedlingen_bredbild.potx" id="{BD24AB10-C141-4896-9A6C-EC68E3827E94}" vid="{01F2F066-37C9-4925-A74D-1957D2ADBDA8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F_Dokument" ma:contentTypeID="0x01010014A0B615A4987746B2959CA40FE4F9A900D28AF381D004024BA3DDC4BD65969E92" ma:contentTypeVersion="7" ma:contentTypeDescription="Standdard AF innehållstyp" ma:contentTypeScope="" ma:versionID="4f07dc972b467fdc49556235abc3a169">
  <xsd:schema xmlns:xsd="http://www.w3.org/2001/XMLSchema" xmlns:xs="http://www.w3.org/2001/XMLSchema" xmlns:p="http://schemas.microsoft.com/office/2006/metadata/properties" xmlns:ns2="89a30b3c-24e4-4645-ae65-635866d7dd31" targetNamespace="http://schemas.microsoft.com/office/2006/metadata/properties" ma:root="true" ma:fieldsID="204730d05168d5d66f2124b32c9b9a1b" ns2:_="">
    <xsd:import namespace="89a30b3c-24e4-4645-ae65-635866d7dd31"/>
    <xsd:element name="properties">
      <xsd:complexType>
        <xsd:sequence>
          <xsd:element name="documentManagement">
            <xsd:complexType>
              <xsd:all>
                <xsd:element ref="ns2:pc5989269dd348b6b1b5ccb18f16fed3" minOccurs="0"/>
                <xsd:element ref="ns2:TaxCatchAll" minOccurs="0"/>
                <xsd:element ref="ns2:TaxCatchAllLabel" minOccurs="0"/>
                <xsd:element ref="ns2:pb38c114153344b4a8ac01227a633d83" minOccurs="0"/>
                <xsd:element ref="ns2:Gallringsbar" minOccurs="0"/>
                <xsd:element ref="ns2:Skyddsvar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30b3c-24e4-4645-ae65-635866d7dd31" elementFormDefault="qualified">
    <xsd:import namespace="http://schemas.microsoft.com/office/2006/documentManagement/types"/>
    <xsd:import namespace="http://schemas.microsoft.com/office/infopath/2007/PartnerControls"/>
    <xsd:element name="pc5989269dd348b6b1b5ccb18f16fed3" ma:index="8" nillable="true" ma:taxonomy="true" ma:internalName="pc5989269dd348b6b1b5ccb18f16fed3" ma:taxonomyFieldName="Dokumentstatus" ma:displayName="Dokumentstatus" ma:default="1;#Utkast|4fd34bca-3b4e-4a5b-88f2-24ba8985d36d" ma:fieldId="{9c598926-9dd3-48b6-b1b5-ccb18f16fed3}" ma:sspId="93b5fa16-33f7-4e0d-9c60-e37e052098b6" ma:termSetId="b2d44d14-e970-4bd9-b606-a8f608d268b2" ma:anchorId="a1a796ae-097c-4b94-b5b0-85256fa492ce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d6c8ab1-d138-48db-9582-4067d2651d50}" ma:internalName="TaxCatchAll" ma:showField="CatchAllData" ma:web="89a30b3c-24e4-4645-ae65-635866d7dd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d6c8ab1-d138-48db-9582-4067d2651d50}" ma:internalName="TaxCatchAllLabel" ma:readOnly="true" ma:showField="CatchAllDataLabel" ma:web="89a30b3c-24e4-4645-ae65-635866d7dd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b38c114153344b4a8ac01227a633d83" ma:index="12" nillable="true" ma:taxonomy="true" ma:internalName="pb38c114153344b4a8ac01227a633d83" ma:taxonomyFieldName="Dokumenttyp" ma:displayName="Dokumenttyp" ma:default="" ma:fieldId="{9b38c114-1533-44b4-a8ac-01227a633d83}" ma:sspId="93b5fa16-33f7-4e0d-9c60-e37e052098b6" ma:termSetId="b2d44d14-e970-4bd9-b606-a8f608d268b2" ma:anchorId="1faec79e-05e2-4ca8-80e6-d2239223a758" ma:open="false" ma:isKeyword="false">
      <xsd:complexType>
        <xsd:sequence>
          <xsd:element ref="pc:Terms" minOccurs="0" maxOccurs="1"/>
        </xsd:sequence>
      </xsd:complexType>
    </xsd:element>
    <xsd:element name="Gallringsbar" ma:index="14" nillable="true" ma:displayName="Gallringsbar" ma:default="Ja" ma:format="Dropdown" ma:internalName="Gallringsbar" ma:readOnly="false">
      <xsd:simpleType>
        <xsd:restriction base="dms:Choice">
          <xsd:enumeration value="Ja"/>
          <xsd:enumeration value="Nej"/>
        </xsd:restriction>
      </xsd:simpleType>
    </xsd:element>
    <xsd:element name="Skyddsvarde" ma:index="15" nillable="true" ma:displayName="Skyddsvärde" ma:description="Vilken typ av tillfällig hantering innehåller dokumentet?" ma:format="Dropdown" ma:internalName="Skyddsvarde">
      <xsd:simpleType>
        <xsd:restriction base="dms:Choice">
          <xsd:enumeration value="LÅG, publik info, inga personuppgifter"/>
          <xsd:enumeration value="MEDEL, inga personuppgifter"/>
          <xsd:enumeration value="MEDEL, icke känsliga personuppgift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a30b3c-24e4-4645-ae65-635866d7dd31">
      <Value>1</Value>
    </TaxCatchAll>
    <pc5989269dd348b6b1b5ccb18f16fed3 xmlns="89a30b3c-24e4-4645-ae65-635866d7dd31">
      <Terms xmlns="http://schemas.microsoft.com/office/infopath/2007/PartnerControls">
        <TermInfo xmlns="http://schemas.microsoft.com/office/infopath/2007/PartnerControls">
          <TermName xmlns="http://schemas.microsoft.com/office/infopath/2007/PartnerControls">Utkast</TermName>
          <TermId xmlns="http://schemas.microsoft.com/office/infopath/2007/PartnerControls">4fd34bca-3b4e-4a5b-88f2-24ba8985d36d</TermId>
        </TermInfo>
      </Terms>
    </pc5989269dd348b6b1b5ccb18f16fed3>
    <Skyddsvarde xmlns="89a30b3c-24e4-4645-ae65-635866d7dd31" xsi:nil="true"/>
    <pb38c114153344b4a8ac01227a633d83 xmlns="89a30b3c-24e4-4645-ae65-635866d7dd31">
      <Terms xmlns="http://schemas.microsoft.com/office/infopath/2007/PartnerControls"/>
    </pb38c114153344b4a8ac01227a633d83>
    <Gallringsbar xmlns="89a30b3c-24e4-4645-ae65-635866d7dd31">Ja</Gallringsbar>
  </documentManagement>
</p:properties>
</file>

<file path=customXml/itemProps1.xml><?xml version="1.0" encoding="utf-8"?>
<ds:datastoreItem xmlns:ds="http://schemas.openxmlformats.org/officeDocument/2006/customXml" ds:itemID="{81C06D8A-B01C-4757-A858-BD1759C853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4CC144-58CF-4087-8329-167B1D843A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a30b3c-24e4-4645-ae65-635866d7dd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CBC5A6-DCDB-4802-9D7A-91F6B1FA981F}">
  <ds:schemaRefs>
    <ds:schemaRef ds:uri="http://www.w3.org/XML/1998/namespace"/>
    <ds:schemaRef ds:uri="http://purl.org/dc/terms/"/>
    <ds:schemaRef ds:uri="89a30b3c-24e4-4645-ae65-635866d7dd31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Arbetsförmedlingen_bredbild</Template>
  <TotalTime>8944</TotalTime>
  <Words>507</Words>
  <Application>Microsoft Office PowerPoint</Application>
  <PresentationFormat>Bildspel på skärmen (16:9)</PresentationFormat>
  <Paragraphs>72</Paragraphs>
  <Slides>6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Helvetica Neue Medium</vt:lpstr>
      <vt:lpstr>Arbetsförmedlingen</vt:lpstr>
      <vt:lpstr>Arbetsförmedlingen, blå</vt:lpstr>
      <vt:lpstr>Omvärldsrapport 2022 </vt:lpstr>
      <vt:lpstr>Utsikter och utmaningar på arbetsmarknaden</vt:lpstr>
      <vt:lpstr>Demografin innebär stora utmaningar</vt:lpstr>
      <vt:lpstr>Arbetsmarknad och digitalisering</vt:lpstr>
      <vt:lpstr>Arbetsmarknadspolitiken kraftsamlar kring långtidsarbetslösheten</vt:lpstr>
      <vt:lpstr>Omvärldsrapportens fokusområden och centrala rekommendationer</vt:lpstr>
    </vt:vector>
  </TitlesOfParts>
  <Company>Arbetsförmedlingen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Omvärldsrapport 2022</dc:title>
  <dc:creator>marcus.lowing@arbetsformedlingen.se</dc:creator>
  <dc:description>Af 00013_2.0_(2018-09-12, AF9000)</dc:description>
  <cp:lastModifiedBy>Moa Kemi</cp:lastModifiedBy>
  <cp:revision>154</cp:revision>
  <dcterms:created xsi:type="dcterms:W3CDTF">2019-03-07T15:58:51Z</dcterms:created>
  <dcterms:modified xsi:type="dcterms:W3CDTF">2022-03-31T10:02:34Z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0x01010014A0B615A4987746B2959CA40FE4F9A900D28AF381D004024BA3DDC4BD65969E92</vt:lpwstr>
  </property>
  <property fmtid="{D5CDD505-2E9C-101B-9397-08002B2CF9AE}" pid="3" name="Dokumentstatus">
    <vt:lpwstr>1;#Utkast|4fd34bca-3b4e-4a5b-88f2-24ba8985d36d</vt:lpwstr>
  </property>
  <property fmtid="{D5CDD505-2E9C-101B-9397-08002B2CF9AE}" pid="4" name="Dokumenttyp">
    <vt:lpwstr/>
  </property>
</Properties>
</file>