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3"/>
    <p:sldMasterId id="2147483719" r:id="rId4"/>
    <p:sldMasterId id="2147483735" r:id="rId5"/>
    <p:sldMasterId id="2147483745" r:id="rId6"/>
  </p:sldMasterIdLst>
  <p:notesMasterIdLst>
    <p:notesMasterId r:id="rId22"/>
  </p:notesMasterIdLst>
  <p:handoutMasterIdLst>
    <p:handoutMasterId r:id="rId23"/>
  </p:handoutMasterIdLst>
  <p:sldIdLst>
    <p:sldId id="417" r:id="rId7"/>
    <p:sldId id="416" r:id="rId8"/>
    <p:sldId id="387" r:id="rId9"/>
    <p:sldId id="388" r:id="rId10"/>
    <p:sldId id="389" r:id="rId11"/>
    <p:sldId id="365" r:id="rId12"/>
    <p:sldId id="375" r:id="rId13"/>
    <p:sldId id="376" r:id="rId14"/>
    <p:sldId id="377" r:id="rId15"/>
    <p:sldId id="352" r:id="rId16"/>
    <p:sldId id="351" r:id="rId17"/>
    <p:sldId id="353" r:id="rId18"/>
    <p:sldId id="354" r:id="rId19"/>
    <p:sldId id="355" r:id="rId20"/>
    <p:sldId id="386" r:id="rId21"/>
  </p:sldIdLst>
  <p:sldSz cx="9144000" cy="5143500" type="screen16x9"/>
  <p:notesSz cx="6858000" cy="9144000"/>
  <p:custDataLst>
    <p:tags r:id="rId24"/>
  </p:custDataLst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pos="33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la Bosticco" initials="GB" lastIdx="1" clrIdx="0">
    <p:extLst>
      <p:ext uri="{19B8F6BF-5375-455C-9EA6-DF929625EA0E}">
        <p15:presenceInfo xmlns:p15="http://schemas.microsoft.com/office/powerpoint/2012/main" userId="S::gabriella.bosticco@arbetsformedlingen.se::5f916e46-5a3c-48df-afdb-b716a452dcb0" providerId="AD"/>
      </p:ext>
    </p:extLst>
  </p:cmAuthor>
  <p:cmAuthor id="2" name="Erik Haglund" initials="EH" lastIdx="20" clrIdx="1">
    <p:extLst>
      <p:ext uri="{19B8F6BF-5375-455C-9EA6-DF929625EA0E}">
        <p15:presenceInfo xmlns:p15="http://schemas.microsoft.com/office/powerpoint/2012/main" userId="S::erik.haglund@arbetsformedlingen.se::583ced07-39a2-4a55-aa91-1eaad2c0632b" providerId="AD"/>
      </p:ext>
    </p:extLst>
  </p:cmAuthor>
  <p:cmAuthor id="3" name="Jenny Viking" initials="JV" lastIdx="3" clrIdx="2">
    <p:extLst>
      <p:ext uri="{19B8F6BF-5375-455C-9EA6-DF929625EA0E}">
        <p15:presenceInfo xmlns:p15="http://schemas.microsoft.com/office/powerpoint/2012/main" userId="S::jenny.viking@arbetsformedlingen.se::6720235b-cdc0-4b05-bb6a-5c0003d6a4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5A"/>
    <a:srgbClr val="EAF2D8"/>
    <a:srgbClr val="DA5187"/>
    <a:srgbClr val="D43372"/>
    <a:srgbClr val="BAD781"/>
    <a:srgbClr val="A5CB5A"/>
    <a:srgbClr val="95C23D"/>
    <a:srgbClr val="595994"/>
    <a:srgbClr val="262673"/>
    <a:srgbClr val="E37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0" autoAdjust="0"/>
    <p:restoredTop sz="86455" autoAdjust="0"/>
  </p:normalViewPr>
  <p:slideViewPr>
    <p:cSldViewPr snapToGrid="0">
      <p:cViewPr varScale="1">
        <p:scale>
          <a:sx n="60" d="100"/>
          <a:sy n="60" d="100"/>
        </p:scale>
        <p:origin x="90" y="1212"/>
      </p:cViewPr>
      <p:guideLst>
        <p:guide orient="horz" pos="1711"/>
        <p:guide pos="3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04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tags" Target="tags/tag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4E04B-E651-4647-A300-2AFAE441B118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27053-A168-41C7-8F57-9601F9EF86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300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6206B-CE5A-4CA3-BD34-3451FD0BA690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3CAE6-3546-4A01-BBE9-044D7CD2D8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416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3CAE6-3546-4A01-BBE9-044D7CD2D89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95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Byt bild, tänk på ny </a:t>
            </a:r>
            <a:r>
              <a:rPr lang="sv-SE" dirty="0" err="1"/>
              <a:t>kalndervy</a:t>
            </a:r>
            <a:r>
              <a:rPr lang="sv-SE" dirty="0"/>
              <a:t>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3CAE6-3546-4A01-BBE9-044D7CD2D89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036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Byt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3CAE6-3546-4A01-BBE9-044D7CD2D89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18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Byt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3CAE6-3546-4A01-BBE9-044D7CD2D89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912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7094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3CAE6-3546-4A01-BBE9-044D7CD2D89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976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3CAE6-3546-4A01-BBE9-044D7CD2D89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212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3CAE6-3546-4A01-BBE9-044D7CD2D89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219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3CAE6-3546-4A01-BBE9-044D7CD2D89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183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3CAE6-3546-4A01-BBE9-044D7CD2D89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566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3CAE6-3546-4A01-BBE9-044D7CD2D89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744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 har inte fått ny bild här…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3CAE6-3546-4A01-BBE9-044D7CD2D89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14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bild 14">
            <a:extLst>
              <a:ext uri="{FF2B5EF4-FFF2-40B4-BE49-F238E27FC236}">
                <a16:creationId xmlns:a16="http://schemas.microsoft.com/office/drawing/2014/main" id="{9008CFDE-FAFA-445A-900C-E639E9463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2022-09-19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4" name="Af_logotyp_gron-bla_cmyk.pdf" descr="Logotyp Arbetsförmedlingen">
            <a:extLst>
              <a:ext uri="{FF2B5EF4-FFF2-40B4-BE49-F238E27FC236}">
                <a16:creationId xmlns:a16="http://schemas.microsoft.com/office/drawing/2014/main" id="{D7B21F88-959F-4910-A6A8-8308C9636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267612FB-7BE0-4484-8F22-D168115714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859" y="3117860"/>
            <a:ext cx="5328000" cy="756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36000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FA376D43-EDFE-4919-9B06-4887B9BEAB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859" y="3875680"/>
            <a:ext cx="5328000" cy="756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360000" indent="0" algn="l">
              <a:lnSpc>
                <a:spcPct val="100000"/>
              </a:lnSpc>
              <a:spcBef>
                <a:spcPts val="0"/>
              </a:spcBef>
              <a:buNone/>
              <a:defRPr sz="2800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760EBD53-0F55-48D8-828F-BADF317A0748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93005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3629210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-2"/>
            <a:ext cx="4572000" cy="4680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797551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810899"/>
            <a:ext cx="7422784" cy="3087706"/>
          </a:xfrm>
          <a:prstGeom prst="rect">
            <a:avLst/>
          </a:prstGeom>
        </p:spPr>
        <p:txBody>
          <a:bodyPr anchor="ctr"/>
          <a:lstStyle>
            <a:lvl1pPr algn="ctr">
              <a:defRPr sz="24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7987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1881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>
            <a:extLst>
              <a:ext uri="{FF2B5EF4-FFF2-40B4-BE49-F238E27FC236}">
                <a16:creationId xmlns:a16="http://schemas.microsoft.com/office/drawing/2014/main" id="{FB83FAFF-EED2-4BB2-B3CE-D5D395077B1C}"/>
              </a:ext>
            </a:extLst>
          </p:cNvPr>
          <p:cNvSpPr/>
          <p:nvPr userDrawn="1"/>
        </p:nvSpPr>
        <p:spPr>
          <a:xfrm>
            <a:off x="0" y="0"/>
            <a:ext cx="427155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14230" y="2234250"/>
            <a:ext cx="3657323" cy="67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Innehållsförteckning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0"/>
            <a:ext cx="3629210" cy="43740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Linje">
            <a:extLst>
              <a:ext uri="{FF2B5EF4-FFF2-40B4-BE49-F238E27FC236}">
                <a16:creationId xmlns:a16="http://schemas.microsoft.com/office/drawing/2014/main" id="{55D631E8-9485-45FA-8CC3-F420D736C613}"/>
              </a:ext>
            </a:extLst>
          </p:cNvPr>
          <p:cNvSpPr/>
          <p:nvPr userDrawn="1"/>
        </p:nvSpPr>
        <p:spPr>
          <a:xfrm>
            <a:off x="614230" y="2909250"/>
            <a:ext cx="3383004" cy="0"/>
          </a:xfrm>
          <a:prstGeom prst="line">
            <a:avLst/>
          </a:prstGeom>
          <a:ln w="79375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565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bild 14">
            <a:extLst>
              <a:ext uri="{FF2B5EF4-FFF2-40B4-BE49-F238E27FC236}">
                <a16:creationId xmlns:a16="http://schemas.microsoft.com/office/drawing/2014/main" id="{9008CFDE-FAFA-445A-900C-E639E9463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3175" y="-9525"/>
            <a:ext cx="145034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Af_logotyp_gron-bla_cmyk.pdf" descr="Logotyp Arbetsförmedlingen">
            <a:extLst>
              <a:ext uri="{FF2B5EF4-FFF2-40B4-BE49-F238E27FC236}">
                <a16:creationId xmlns:a16="http://schemas.microsoft.com/office/drawing/2014/main" id="{D7B21F88-959F-4910-A6A8-8308C9636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267612FB-7BE0-4484-8F22-D168115714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859" y="311786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36000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FA376D43-EDFE-4919-9B06-4887B9BEAB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859" y="387568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360000" indent="0" algn="l">
              <a:lnSpc>
                <a:spcPct val="100000"/>
              </a:lnSpc>
              <a:spcBef>
                <a:spcPts val="0"/>
              </a:spcBef>
              <a:buNone/>
              <a:defRPr sz="2800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112089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in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769533" y="1448707"/>
            <a:ext cx="5752125" cy="9674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50046" y="2833148"/>
            <a:ext cx="5750498" cy="774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2022-09-19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je">
            <a:extLst>
              <a:ext uri="{FF2B5EF4-FFF2-40B4-BE49-F238E27FC236}">
                <a16:creationId xmlns:a16="http://schemas.microsoft.com/office/drawing/2014/main" id="{2B5A4ED3-FEB3-47EA-BE93-5E7081E13E7D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</p:spTree>
    <p:extLst>
      <p:ext uri="{BB962C8B-B14F-4D97-AF65-F5344CB8AC3E}">
        <p14:creationId xmlns:p14="http://schemas.microsoft.com/office/powerpoint/2010/main" val="296870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566160" y="1773335"/>
            <a:ext cx="2076994" cy="51190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2022-09-19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49729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1973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22106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324281"/>
            <a:ext cx="7422784" cy="675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6002" y="1080000"/>
            <a:ext cx="7421825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460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in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99A23EF-2D3B-49BE-9507-9E3F27D33C32}"/>
              </a:ext>
            </a:extLst>
          </p:cNvPr>
          <p:cNvSpPr txBox="1"/>
          <p:nvPr userDrawn="1"/>
        </p:nvSpPr>
        <p:spPr>
          <a:xfrm>
            <a:off x="145034" y="0"/>
            <a:ext cx="9001125" cy="5148000"/>
          </a:xfrm>
          <a:prstGeom prst="rect">
            <a:avLst/>
          </a:prstGeom>
          <a:solidFill>
            <a:schemeClr val="accent1">
              <a:alpha val="8999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rmAutofit/>
          </a:bodyPr>
          <a:lstStyle>
            <a:lvl1pPr>
              <a:defRPr sz="8000"/>
            </a:lvl1pPr>
          </a:lstStyle>
          <a:p>
            <a:r>
              <a:rPr sz="3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769533" y="1448707"/>
            <a:ext cx="5752125" cy="9674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50046" y="2833148"/>
            <a:ext cx="5750498" cy="774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2022-09-19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je">
            <a:extLst>
              <a:ext uri="{FF2B5EF4-FFF2-40B4-BE49-F238E27FC236}">
                <a16:creationId xmlns:a16="http://schemas.microsoft.com/office/drawing/2014/main" id="{381FC687-285F-4BC0-9D82-48F99C570DB9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</p:spTree>
    <p:extLst>
      <p:ext uri="{BB962C8B-B14F-4D97-AF65-F5344CB8AC3E}">
        <p14:creationId xmlns:p14="http://schemas.microsoft.com/office/powerpoint/2010/main" val="2056231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324000"/>
            <a:ext cx="7422784" cy="675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079999"/>
            <a:ext cx="362921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079999"/>
            <a:ext cx="362921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66037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5266" y="1809000"/>
            <a:ext cx="362880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575042" y="1809000"/>
            <a:ext cx="3628800" cy="2565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898847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3629210" cy="675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4680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89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810899"/>
            <a:ext cx="7422784" cy="3087706"/>
          </a:xfrm>
          <a:prstGeom prst="rect">
            <a:avLst/>
          </a:prstGeom>
        </p:spPr>
        <p:txBody>
          <a:bodyPr anchor="ctr"/>
          <a:lstStyle>
            <a:lvl1pPr algn="ctr">
              <a:defRPr sz="24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0460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5422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4">
            <a:extLst>
              <a:ext uri="{FF2B5EF4-FFF2-40B4-BE49-F238E27FC236}">
                <a16:creationId xmlns:a16="http://schemas.microsoft.com/office/drawing/2014/main" id="{B7A874E3-C4C2-4DBE-9D3C-8912EDC4FF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1859" y="311786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36000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41859" y="387568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360000" indent="0" algn="l">
              <a:lnSpc>
                <a:spcPct val="100000"/>
              </a:lnSpc>
              <a:spcBef>
                <a:spcPts val="0"/>
              </a:spcBef>
              <a:buNone/>
              <a:defRPr sz="2800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2C1E-DA88-B047-A99E-9D885FAA640F}" type="datetime1">
              <a:rPr lang="sv-SE" smtClean="0"/>
              <a:t>2022-09-19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3175" y="-9525"/>
            <a:ext cx="145034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7" name="Af_logotyp_gron-bla_cmyk.pdf" descr="Af_logotyp_gron-bla_cmyk.pdf">
            <a:extLst>
              <a:ext uri="{FF2B5EF4-FFF2-40B4-BE49-F238E27FC236}">
                <a16:creationId xmlns:a16="http://schemas.microsoft.com/office/drawing/2014/main" id="{DB739288-7EE9-493D-B863-22080E1F89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079696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4">
            <a:extLst>
              <a:ext uri="{FF2B5EF4-FFF2-40B4-BE49-F238E27FC236}">
                <a16:creationId xmlns:a16="http://schemas.microsoft.com/office/drawing/2014/main" id="{B7A874E3-C4C2-4DBE-9D3C-8912EDC4FF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1859" y="2797521"/>
            <a:ext cx="3742078" cy="1037929"/>
          </a:xfrm>
          <a:solidFill>
            <a:schemeClr val="accent1">
              <a:alpha val="90000"/>
            </a:schemeClr>
          </a:solidFill>
        </p:spPr>
        <p:txBody>
          <a:bodyPr anchor="ctr" anchorCtr="0">
            <a:noAutofit/>
          </a:bodyPr>
          <a:lstStyle>
            <a:lvl1pPr marL="360000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E8B3C-FB2A-864F-A3CD-5DE4C087C1A3}" type="datetime1">
              <a:rPr lang="sv-SE" smtClean="0"/>
              <a:t>2022-09-19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3175" y="-9525"/>
            <a:ext cx="145034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7" name="Af_logotyp_gron-bla_cmyk.pdf" descr="Af_logotyp_gron-bla_cmyk.pdf">
            <a:extLst>
              <a:ext uri="{FF2B5EF4-FFF2-40B4-BE49-F238E27FC236}">
                <a16:creationId xmlns:a16="http://schemas.microsoft.com/office/drawing/2014/main" id="{DB739288-7EE9-493D-B863-22080E1F89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9181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95937" y="852392"/>
            <a:ext cx="5752125" cy="967429"/>
          </a:xfr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97564" y="1867940"/>
            <a:ext cx="5750498" cy="774221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453F1C5-1767-7949-9604-C07765CE03DB}" type="datetime1">
              <a:rPr lang="sv-SE" smtClean="0"/>
              <a:t>2022-09-19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2192348" y="2649991"/>
            <a:ext cx="486264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  <p:pic>
        <p:nvPicPr>
          <p:cNvPr id="10" name="Af_logotyp_gron-bla_cmyk.pdf" descr="Af_logotyp_gron-bla_cmyk.pdf">
            <a:extLst>
              <a:ext uri="{FF2B5EF4-FFF2-40B4-BE49-F238E27FC236}">
                <a16:creationId xmlns:a16="http://schemas.microsoft.com/office/drawing/2014/main" id="{DBD28433-EE57-4E51-81C0-CAD739A2E7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0139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083D-3061-F84A-B5D1-881078047B41}" type="datetime1">
              <a:rPr lang="sv-SE" smtClean="0"/>
              <a:t>2022-09-19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3697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95B9-74AE-4549-A27A-646515BF3BA4}" type="datetime1">
              <a:rPr lang="sv-SE" smtClean="0"/>
              <a:t>2022-09-19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809000"/>
            <a:ext cx="3629210" cy="2565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2988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99A23EF-2D3B-49BE-9507-9E3F27D33C32}"/>
              </a:ext>
            </a:extLst>
          </p:cNvPr>
          <p:cNvSpPr txBox="1"/>
          <p:nvPr userDrawn="1"/>
        </p:nvSpPr>
        <p:spPr>
          <a:xfrm>
            <a:off x="145034" y="0"/>
            <a:ext cx="9001125" cy="5148000"/>
          </a:xfrm>
          <a:prstGeom prst="rect">
            <a:avLst/>
          </a:prstGeom>
          <a:solidFill>
            <a:schemeClr val="accent1">
              <a:alpha val="8999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rmAutofit/>
          </a:bodyPr>
          <a:lstStyle>
            <a:lvl1pPr>
              <a:defRPr sz="8000"/>
            </a:lvl1pPr>
          </a:lstStyle>
          <a:p>
            <a:r>
              <a:rPr sz="3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566160" y="1773335"/>
            <a:ext cx="2076994" cy="51190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2022-09-19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9728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121D-97EA-064D-BBCC-02D1F30F855A}" type="datetime1">
              <a:rPr lang="sv-SE" smtClean="0"/>
              <a:t>2022-09-19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5266" y="1809000"/>
            <a:ext cx="3628800" cy="2565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575042" y="1809000"/>
            <a:ext cx="3628800" cy="2565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532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3629210" cy="675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138562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810899"/>
            <a:ext cx="7422784" cy="3087706"/>
          </a:xfrm>
        </p:spPr>
        <p:txBody>
          <a:bodyPr anchor="ctr"/>
          <a:lstStyle>
            <a:lvl1pPr algn="ctr">
              <a:defRPr sz="2800" b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4482F-A614-EA46-B52F-A2179CF88AFF}" type="datetime1">
              <a:rPr lang="sv-SE" smtClean="0"/>
              <a:t>2022-09-19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66711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395B-AEE9-8446-B3DB-A7B4520B03CE}" type="datetime1">
              <a:rPr lang="sv-SE" smtClean="0"/>
              <a:t>2022-09-19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59096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4">
            <a:extLst>
              <a:ext uri="{FF2B5EF4-FFF2-40B4-BE49-F238E27FC236}">
                <a16:creationId xmlns:a16="http://schemas.microsoft.com/office/drawing/2014/main" id="{B7A874E3-C4C2-4DBE-9D3C-8912EDC4FF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1859" y="311786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36000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41859" y="387568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360000" indent="0" algn="l">
              <a:lnSpc>
                <a:spcPct val="100000"/>
              </a:lnSpc>
              <a:spcBef>
                <a:spcPts val="0"/>
              </a:spcBef>
              <a:buNone/>
              <a:defRPr sz="2800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3176" y="-9525"/>
            <a:ext cx="145035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Af_logotyp_gron-bla_cmyk.pdf" descr="Af_logotyp_gron-bla_cmyk.pdf">
            <a:extLst>
              <a:ext uri="{FF2B5EF4-FFF2-40B4-BE49-F238E27FC236}">
                <a16:creationId xmlns:a16="http://schemas.microsoft.com/office/drawing/2014/main" id="{35BF167E-D723-40A4-953B-67D7A224B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73522" y="4791813"/>
            <a:ext cx="2538831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657198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4">
            <a:extLst>
              <a:ext uri="{FF2B5EF4-FFF2-40B4-BE49-F238E27FC236}">
                <a16:creationId xmlns:a16="http://schemas.microsoft.com/office/drawing/2014/main" id="{B7A874E3-C4C2-4DBE-9D3C-8912EDC4FF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1859" y="2797522"/>
            <a:ext cx="3742079" cy="1037929"/>
          </a:xfrm>
          <a:solidFill>
            <a:schemeClr val="accent1">
              <a:alpha val="90000"/>
            </a:schemeClr>
          </a:solidFill>
        </p:spPr>
        <p:txBody>
          <a:bodyPr anchor="ctr" anchorCtr="0">
            <a:noAutofit/>
          </a:bodyPr>
          <a:lstStyle>
            <a:lvl1pPr marL="360000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3176" y="-9525"/>
            <a:ext cx="145035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9" name="Af_logotyp_gron-bla_cmyk.pdf" descr="Af_logotyp_gron-bla_cmyk.pdf">
            <a:extLst>
              <a:ext uri="{FF2B5EF4-FFF2-40B4-BE49-F238E27FC236}">
                <a16:creationId xmlns:a16="http://schemas.microsoft.com/office/drawing/2014/main" id="{F5563E78-6E5C-4BE6-B3D1-4D4840758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73522" y="4791813"/>
            <a:ext cx="2538831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39981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95938" y="852394"/>
            <a:ext cx="5752125" cy="967429"/>
          </a:xfr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97564" y="1867942"/>
            <a:ext cx="5750499" cy="774221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2022-09-19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5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2192348" y="2649991"/>
            <a:ext cx="486264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  <p:pic>
        <p:nvPicPr>
          <p:cNvPr id="12" name="Af_logotyp_gron-bla_cmyk.pdf" descr="Af_logotyp_gron-bla_cmyk.pdf">
            <a:extLst>
              <a:ext uri="{FF2B5EF4-FFF2-40B4-BE49-F238E27FC236}">
                <a16:creationId xmlns:a16="http://schemas.microsoft.com/office/drawing/2014/main" id="{3ED82EDF-75F7-4BD9-AB8B-DB1F8A55C5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73522" y="4791813"/>
            <a:ext cx="2538831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95956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75852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1" cy="2565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809000"/>
            <a:ext cx="3629211" cy="2565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6856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5267" y="1809000"/>
            <a:ext cx="3628800" cy="2565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575043" y="1809000"/>
            <a:ext cx="3628800" cy="2565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644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2022-09-19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7" name="Af_logotyp_gron-bla_cmyk.pdf" descr="Logotyp Arbetsförmedlingen">
            <a:extLst>
              <a:ext uri="{FF2B5EF4-FFF2-40B4-BE49-F238E27FC236}">
                <a16:creationId xmlns:a16="http://schemas.microsoft.com/office/drawing/2014/main" id="{4C66E104-8012-4E04-8FB5-CF2BC8ED59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5B67E80F-D6B7-4504-A852-22DBDB111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9533" y="1448707"/>
            <a:ext cx="5752125" cy="9674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13DB928C-EB16-470A-B60F-FBB40AD6B0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0046" y="2833148"/>
            <a:ext cx="5750498" cy="774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4" name="Linje">
            <a:extLst>
              <a:ext uri="{FF2B5EF4-FFF2-40B4-BE49-F238E27FC236}">
                <a16:creationId xmlns:a16="http://schemas.microsoft.com/office/drawing/2014/main" id="{326BA6EA-4594-467D-8834-6E5F4807FFDB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</p:spTree>
    <p:extLst>
      <p:ext uri="{BB962C8B-B14F-4D97-AF65-F5344CB8AC3E}">
        <p14:creationId xmlns:p14="http://schemas.microsoft.com/office/powerpoint/2010/main" val="21466552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3629211" cy="675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1" cy="2565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012886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810899"/>
            <a:ext cx="7422784" cy="3087706"/>
          </a:xfrm>
        </p:spPr>
        <p:txBody>
          <a:bodyPr anchor="ctr"/>
          <a:lstStyle>
            <a:lvl1pPr algn="ctr">
              <a:defRPr sz="2800" b="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43349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9888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3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2022-09-19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5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7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ADA2774-EC9D-4E33-A1C8-81537CDAC07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043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0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324281"/>
            <a:ext cx="7422784" cy="675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6002" y="1080000"/>
            <a:ext cx="7421825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180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324000"/>
            <a:ext cx="7422784" cy="675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079999"/>
            <a:ext cx="362921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079999"/>
            <a:ext cx="362921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086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5266" y="1809000"/>
            <a:ext cx="362880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575042" y="1809000"/>
            <a:ext cx="3628800" cy="2565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178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01888" y="143349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2022-09-19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501888" y="235945"/>
            <a:ext cx="3600000" cy="76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501888" y="52685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7" name="Af_logotyp_gron-bla_cmyk.pdf" descr="Logotyp Arbetsförmedlingen">
            <a:extLst>
              <a:ext uri="{FF2B5EF4-FFF2-40B4-BE49-F238E27FC236}">
                <a16:creationId xmlns:a16="http://schemas.microsoft.com/office/drawing/2014/main" id="{9B80D663-E96C-45DA-81AA-C4A145064B0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6625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32" r:id="rId3"/>
    <p:sldLayoutId id="2147483730" r:id="rId4"/>
    <p:sldLayoutId id="2147483704" r:id="rId5"/>
    <p:sldLayoutId id="2147483706" r:id="rId6"/>
    <p:sldLayoutId id="2147483717" r:id="rId7"/>
    <p:sldLayoutId id="2147483718" r:id="rId8"/>
    <p:sldLayoutId id="2147483711" r:id="rId9"/>
    <p:sldLayoutId id="2147483716" r:id="rId10"/>
    <p:sldLayoutId id="2147483708" r:id="rId11"/>
    <p:sldLayoutId id="2147483712" r:id="rId12"/>
    <p:sldLayoutId id="2147483731" r:id="rId13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100000"/>
        </a:lnSpc>
        <a:spcBef>
          <a:spcPts val="525"/>
        </a:spcBef>
        <a:buClr>
          <a:schemeClr val="accent1"/>
        </a:buClr>
        <a:buSzPct val="100000"/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SzPct val="11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01888" y="143349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2022-09-19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501888" y="235945"/>
            <a:ext cx="3600000" cy="76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501888" y="52685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Af_logotyp_gron-vit_cmyk.pdf" descr="Logotyp Arbetsförmedlingen">
            <a:extLst>
              <a:ext uri="{FF2B5EF4-FFF2-40B4-BE49-F238E27FC236}">
                <a16:creationId xmlns:a16="http://schemas.microsoft.com/office/drawing/2014/main" id="{1FBA17CF-186C-451C-8524-366826CC61F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4688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33" r:id="rId2"/>
    <p:sldLayoutId id="2147483734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100000"/>
        </a:lnSpc>
        <a:spcBef>
          <a:spcPts val="525"/>
        </a:spcBef>
        <a:buClr>
          <a:schemeClr val="accent2"/>
        </a:buClr>
        <a:buSzPct val="100000"/>
        <a:buFont typeface="Arial" panose="020B0604020202020204" pitchFamily="34" charset="0"/>
        <a:buChar char="●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110000"/>
        <a:buFont typeface="Courier New" panose="02070309020205020404" pitchFamily="49" charset="0"/>
        <a:buChar char="o"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01888" y="143349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accent1"/>
                </a:solidFill>
              </a:defRPr>
            </a:lvl1pPr>
          </a:lstStyle>
          <a:p>
            <a:fld id="{F9A8B3D3-5298-654B-B278-E98220F0FE2E}" type="datetime1">
              <a:rPr lang="sv-SE" smtClean="0"/>
              <a:t>2022-09-19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501888" y="235945"/>
            <a:ext cx="3600000" cy="76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501888" y="52685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accent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AB9B943E-7C39-4D65-8FB1-EB2DE11B835A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Af_logotyp_gron-bla_cmyk.pdf" descr="Af_logotyp_gron-bla_cmyk.pdf">
            <a:extLst>
              <a:ext uri="{FF2B5EF4-FFF2-40B4-BE49-F238E27FC236}">
                <a16:creationId xmlns:a16="http://schemas.microsoft.com/office/drawing/2014/main" id="{6032B0FC-6488-4533-94FC-3ED4A6F5AFD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4888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90000"/>
        </a:lnSpc>
        <a:spcBef>
          <a:spcPts val="525"/>
        </a:spcBef>
        <a:buClr>
          <a:schemeClr val="accent2"/>
        </a:buClr>
        <a:buSzPct val="100000"/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450"/>
        </a:spcBef>
        <a:buClr>
          <a:schemeClr val="accent2"/>
        </a:buClr>
        <a:buSzPct val="11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360"/>
        </a:spcBef>
        <a:buClrTx/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360"/>
        </a:spcBef>
        <a:buClrTx/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360"/>
        </a:spcBef>
        <a:buClrTx/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6004" y="1809001"/>
            <a:ext cx="7421825" cy="2872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01888" y="143349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accent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2022-09-19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501888" y="235945"/>
            <a:ext cx="3600000" cy="76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501888" y="52685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accent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AB9B943E-7C39-4D65-8FB1-EB2DE11B835A}"/>
              </a:ext>
            </a:extLst>
          </p:cNvPr>
          <p:cNvSpPr/>
          <p:nvPr userDrawn="1"/>
        </p:nvSpPr>
        <p:spPr>
          <a:xfrm>
            <a:off x="0" y="0"/>
            <a:ext cx="145035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1" name="Af_logotyp_gron-bla_cmyk.pdf" descr="Af_logotyp_gron-bla_cmyk.pdf">
            <a:extLst>
              <a:ext uri="{FF2B5EF4-FFF2-40B4-BE49-F238E27FC236}">
                <a16:creationId xmlns:a16="http://schemas.microsoft.com/office/drawing/2014/main" id="{2C9D0FE8-A444-4169-A410-32755F2A33B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373522" y="4791813"/>
            <a:ext cx="2538831" cy="2314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4602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90000"/>
        </a:lnSpc>
        <a:spcBef>
          <a:spcPts val="525"/>
        </a:spcBef>
        <a:buClr>
          <a:schemeClr val="accent2"/>
        </a:buClr>
        <a:buSzPct val="100000"/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450"/>
        </a:spcBef>
        <a:buClr>
          <a:schemeClr val="accent2"/>
        </a:buClr>
        <a:buSzPct val="11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360"/>
        </a:spcBef>
        <a:buClrTx/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360"/>
        </a:spcBef>
        <a:buClrTx/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360"/>
        </a:spcBef>
        <a:buClrTx/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1BE36F98-9A72-47F1-88D1-D03C3E933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2" b="32862"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E4D33628-C972-4223-B7F5-1E8074EA2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859" y="3117860"/>
            <a:ext cx="5328000" cy="756000"/>
          </a:xfrm>
          <a:solidFill>
            <a:schemeClr val="accent1"/>
          </a:solidFill>
        </p:spPr>
        <p:txBody>
          <a:bodyPr/>
          <a:lstStyle/>
          <a:p>
            <a:r>
              <a:rPr lang="sv-SE" sz="2400" dirty="0"/>
              <a:t>Ny process för arbetspraktik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2A889C2A-BC79-4C98-A073-B6ED4A97D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288" y="3872610"/>
            <a:ext cx="5328000" cy="756000"/>
          </a:xfrm>
          <a:solidFill>
            <a:srgbClr val="00005A"/>
          </a:solidFill>
        </p:spPr>
        <p:txBody>
          <a:bodyPr/>
          <a:lstStyle/>
          <a:p>
            <a:r>
              <a:rPr lang="en-US" altLang="sv-SE" sz="1800" dirty="0" err="1"/>
              <a:t>Bildspel</a:t>
            </a:r>
            <a:r>
              <a:rPr lang="en-US" altLang="sv-SE" sz="1800" dirty="0"/>
              <a:t> för dig </a:t>
            </a:r>
            <a:r>
              <a:rPr lang="en-US" altLang="sv-SE" sz="1800" dirty="0" err="1"/>
              <a:t>som</a:t>
            </a:r>
            <a:r>
              <a:rPr lang="en-US" altLang="sv-SE" sz="1800" dirty="0"/>
              <a:t> </a:t>
            </a:r>
            <a:r>
              <a:rPr lang="en-US" altLang="sv-SE" sz="1800" dirty="0" err="1"/>
              <a:t>jobbar</a:t>
            </a:r>
            <a:r>
              <a:rPr lang="en-US" altLang="sv-SE" sz="1800" dirty="0"/>
              <a:t> med </a:t>
            </a:r>
            <a:r>
              <a:rPr lang="en-US" altLang="sv-SE" sz="1800" dirty="0" err="1"/>
              <a:t>arbetssökande</a:t>
            </a:r>
            <a:r>
              <a:rPr lang="en-US" altLang="sv-SE" sz="1800" dirty="0"/>
              <a:t> </a:t>
            </a:r>
            <a:r>
              <a:rPr lang="en-US" altLang="sv-SE" sz="1800" dirty="0" err="1"/>
              <a:t>inskrivna</a:t>
            </a:r>
            <a:r>
              <a:rPr lang="en-US" altLang="sv-SE" sz="1800" dirty="0"/>
              <a:t> </a:t>
            </a:r>
            <a:r>
              <a:rPr lang="en-US" altLang="sv-SE" sz="1800" dirty="0" err="1"/>
              <a:t>på</a:t>
            </a:r>
            <a:r>
              <a:rPr lang="en-US" altLang="sv-SE" sz="1800" dirty="0"/>
              <a:t> </a:t>
            </a:r>
            <a:r>
              <a:rPr lang="en-US" altLang="sv-SE" sz="1800" dirty="0" err="1"/>
              <a:t>Arbetsförmedlingen</a:t>
            </a:r>
            <a:r>
              <a:rPr lang="en-US" altLang="sv-SE" sz="1800" dirty="0"/>
              <a:t> </a:t>
            </a:r>
            <a:r>
              <a:rPr lang="en-US" altLang="sv-SE" sz="1800" dirty="0" err="1"/>
              <a:t>i</a:t>
            </a:r>
            <a:r>
              <a:rPr lang="en-US" altLang="sv-SE" sz="1800" dirty="0"/>
              <a:t> </a:t>
            </a:r>
            <a:r>
              <a:rPr lang="en-US" altLang="sv-SE" sz="1800" dirty="0" err="1"/>
              <a:t>en</a:t>
            </a:r>
            <a:r>
              <a:rPr lang="en-US" altLang="sv-SE" sz="1800" dirty="0"/>
              <a:t> </a:t>
            </a:r>
            <a:r>
              <a:rPr lang="en-US" altLang="sv-SE" sz="1800" dirty="0" err="1"/>
              <a:t>kommun</a:t>
            </a:r>
            <a:endParaRPr lang="en-US" altLang="sv-SE" sz="1800" dirty="0"/>
          </a:p>
        </p:txBody>
      </p:sp>
    </p:spTree>
    <p:extLst>
      <p:ext uri="{BB962C8B-B14F-4D97-AF65-F5344CB8AC3E}">
        <p14:creationId xmlns:p14="http://schemas.microsoft.com/office/powerpoint/2010/main" val="260988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B9207C-355D-4BAF-B3A5-F5EB9EF60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23" y="432000"/>
            <a:ext cx="3629210" cy="675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400" dirty="0"/>
              <a:t>Steg 3 – Handledare och handledning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C6B75A-0FDB-4CC9-B559-34DAD2A7C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79662"/>
            <a:ext cx="3629210" cy="256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v-SE" sz="1400" dirty="0"/>
              <a:t>Arbetssökande fyller i för- och efternamn på sin handledare, telefonnummer samt hur handledningen ska gå till.</a:t>
            </a:r>
          </a:p>
        </p:txBody>
      </p:sp>
      <p:pic>
        <p:nvPicPr>
          <p:cNvPr id="6" name="Bildobjekt 5" descr="Skärmbild från Mina sidor. Steg 3 av 6, Handledare.">
            <a:extLst>
              <a:ext uri="{FF2B5EF4-FFF2-40B4-BE49-F238E27FC236}">
                <a16:creationId xmlns:a16="http://schemas.microsoft.com/office/drawing/2014/main" id="{B4B0AF67-3EAF-2746-86B8-AEB145A1C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7494"/>
            <a:ext cx="4572000" cy="4750129"/>
          </a:xfrm>
          <a:prstGeom prst="rect">
            <a:avLst/>
          </a:prstGeom>
          <a:noFill/>
        </p:spPr>
      </p:pic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1C4CACE3-8C0F-498B-A875-22EBC4DFE0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501888" y="52685"/>
            <a:ext cx="3600000" cy="81000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CD02724-9D72-4716-953B-F44DD0BB2568}" type="slidenum">
              <a:rPr kumimoji="0" lang="sv-SE" sz="600" b="0" i="0" u="none" strike="noStrike" kern="1200" cap="none" spc="0" normalizeH="0" baseline="0" noProof="0" smtClean="0">
                <a:ln>
                  <a:noFill/>
                </a:ln>
                <a:solidFill>
                  <a:srgbClr val="1F1B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600" b="0" i="0" u="none" strike="noStrike" kern="1200" cap="none" spc="0" normalizeH="0" baseline="0" noProof="0">
              <a:ln>
                <a:noFill/>
              </a:ln>
              <a:solidFill>
                <a:srgbClr val="1F1B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055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B9207C-355D-4BAF-B3A5-F5EB9EF60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97593"/>
            <a:ext cx="7422784" cy="675000"/>
          </a:xfrm>
        </p:spPr>
        <p:txBody>
          <a:bodyPr/>
          <a:lstStyle/>
          <a:p>
            <a:r>
              <a:rPr lang="sv-SE" sz="2400" dirty="0"/>
              <a:t>Steg 4 – Adress till praktikplatsen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C6B75A-0FDB-4CC9-B559-34DAD2A7C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03598"/>
            <a:ext cx="2736304" cy="172819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sv-SE" sz="1400" dirty="0"/>
              <a:t>Här kan den arbetssökande välja att använda adressen från företagsuppgifter i steg 1 eller fylla i en annan gatuadress.</a:t>
            </a:r>
          </a:p>
          <a:p>
            <a:pPr marL="0" indent="0">
              <a:lnSpc>
                <a:spcPct val="150000"/>
              </a:lnSpc>
              <a:buClr>
                <a:schemeClr val="bg1">
                  <a:lumMod val="50000"/>
                </a:schemeClr>
              </a:buClr>
              <a:buNone/>
            </a:pPr>
            <a:endParaRPr lang="sv-SE" sz="1200" dirty="0"/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sv-SE" sz="1400" dirty="0"/>
              <a:t>De fyller också i vart handlingar ska skickas, dvs vem som är administrativ kontaktperson på praktikplatsen.</a:t>
            </a:r>
          </a:p>
        </p:txBody>
      </p:sp>
      <p:pic>
        <p:nvPicPr>
          <p:cNvPr id="12" name="Bildobjekt 11" descr="Skärmbild från Mina sidor. Steg 4 av 6, adress till praktikplatsen.">
            <a:extLst>
              <a:ext uri="{FF2B5EF4-FFF2-40B4-BE49-F238E27FC236}">
                <a16:creationId xmlns:a16="http://schemas.microsoft.com/office/drawing/2014/main" id="{8F885AD1-BD94-234A-9394-5A5C826392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9" t="1922" r="33623" b="60527"/>
          <a:stretch/>
        </p:blipFill>
        <p:spPr>
          <a:xfrm>
            <a:off x="3311860" y="1262160"/>
            <a:ext cx="2772308" cy="3339259"/>
          </a:xfrm>
          <a:prstGeom prst="rect">
            <a:avLst/>
          </a:prstGeom>
        </p:spPr>
      </p:pic>
      <p:pic>
        <p:nvPicPr>
          <p:cNvPr id="10" name="Bildobjekt 9" descr="Skärmbild från Mina sidor. Steg 4 av 6, adress till praktikplatsen.">
            <a:extLst>
              <a:ext uri="{FF2B5EF4-FFF2-40B4-BE49-F238E27FC236}">
                <a16:creationId xmlns:a16="http://schemas.microsoft.com/office/drawing/2014/main" id="{FB180410-5287-494F-87C7-B5E598D25E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8" t="40662" r="31165" b="3437"/>
          <a:stretch/>
        </p:blipFill>
        <p:spPr>
          <a:xfrm>
            <a:off x="6084168" y="172402"/>
            <a:ext cx="2880320" cy="4971097"/>
          </a:xfrm>
          <a:prstGeom prst="rect">
            <a:avLst/>
          </a:prstGeom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4CACE3-8C0F-498B-A875-22EBC4DFE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02724-9D72-4716-953B-F44DD0BB2568}" type="slidenum">
              <a:rPr kumimoji="0" lang="sv-SE" sz="600" b="0" i="0" u="none" strike="noStrike" kern="1200" cap="none" spc="0" normalizeH="0" baseline="0" noProof="0" smtClean="0">
                <a:ln>
                  <a:noFill/>
                </a:ln>
                <a:solidFill>
                  <a:srgbClr val="1F1B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600" b="0" i="0" u="none" strike="noStrike" kern="1200" cap="none" spc="0" normalizeH="0" baseline="0" noProof="0">
              <a:ln>
                <a:noFill/>
              </a:ln>
              <a:solidFill>
                <a:srgbClr val="1F1B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239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FAA22EB1-7F7F-1B46-B8E2-4EA2ED285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92280" y="4587974"/>
            <a:ext cx="230425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FB9207C-355D-4BAF-B3A5-F5EB9EF60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10" y="-164554"/>
            <a:ext cx="4032448" cy="1904284"/>
          </a:xfrm>
        </p:spPr>
        <p:txBody>
          <a:bodyPr/>
          <a:lstStyle/>
          <a:p>
            <a:r>
              <a:rPr lang="sv-SE" sz="2400" dirty="0"/>
              <a:t>Steg 5</a:t>
            </a:r>
            <a:br>
              <a:rPr lang="sv-SE" sz="2400" dirty="0"/>
            </a:br>
            <a:r>
              <a:rPr lang="sv-SE" sz="2400" dirty="0"/>
              <a:t>Arbetsuppgifter, tider och syfte med praktiken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C6B75A-0FDB-4CC9-B559-34DAD2A7C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571750"/>
            <a:ext cx="2808312" cy="1440159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sv-SE" sz="1400" dirty="0"/>
              <a:t>Arbetssökande fyller i information om praktikplatsen.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4CACE3-8C0F-498B-A875-22EBC4DFE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02724-9D72-4716-953B-F44DD0BB2568}" type="slidenum">
              <a:rPr kumimoji="0" lang="sv-SE" sz="600" b="0" i="0" u="none" strike="noStrike" kern="1200" cap="none" spc="0" normalizeH="0" baseline="0" noProof="0" smtClean="0">
                <a:ln>
                  <a:noFill/>
                </a:ln>
                <a:solidFill>
                  <a:srgbClr val="1F1B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600" b="0" i="0" u="none" strike="noStrike" kern="1200" cap="none" spc="0" normalizeH="0" baseline="0" noProof="0">
              <a:ln>
                <a:noFill/>
              </a:ln>
              <a:solidFill>
                <a:srgbClr val="1F1B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 descr="Skärmbild från Mina sidor. Steg 5 av 6, Arbetsuppgifter, tider och syfte med praktiken.">
            <a:extLst>
              <a:ext uri="{FF2B5EF4-FFF2-40B4-BE49-F238E27FC236}">
                <a16:creationId xmlns:a16="http://schemas.microsoft.com/office/drawing/2014/main" id="{52CFB023-5329-174E-82C0-7A988AD16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231" y="91798"/>
            <a:ext cx="2938145" cy="500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30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B9207C-355D-4BAF-B3A5-F5EB9EF60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93185"/>
            <a:ext cx="8317231" cy="1040187"/>
          </a:xfrm>
        </p:spPr>
        <p:txBody>
          <a:bodyPr/>
          <a:lstStyle/>
          <a:p>
            <a:r>
              <a:rPr lang="sv-SE" sz="2400" dirty="0"/>
              <a:t>Steg 6 – Granska och skicka in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C6B75A-0FDB-4CC9-B559-34DAD2A7C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90" y="1707654"/>
            <a:ext cx="3808543" cy="1728192"/>
          </a:xfrm>
        </p:spPr>
        <p:txBody>
          <a:bodyPr/>
          <a:lstStyle/>
          <a:p>
            <a:pPr>
              <a:buClr>
                <a:schemeClr val="bg1">
                  <a:lumMod val="50000"/>
                </a:schemeClr>
              </a:buClr>
            </a:pPr>
            <a:r>
              <a:rPr lang="sv-SE" sz="1400" dirty="0"/>
              <a:t>Arbetssökande granskar och skickar in.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4CACE3-8C0F-498B-A875-22EBC4DFE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02724-9D72-4716-953B-F44DD0BB2568}" type="slidenum">
              <a:rPr kumimoji="0" lang="sv-SE" sz="600" b="0" i="0" u="none" strike="noStrike" kern="1200" cap="none" spc="0" normalizeH="0" baseline="0" noProof="0" smtClean="0">
                <a:ln>
                  <a:noFill/>
                </a:ln>
                <a:solidFill>
                  <a:srgbClr val="1F1B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600" b="0" i="0" u="none" strike="noStrike" kern="1200" cap="none" spc="0" normalizeH="0" baseline="0" noProof="0">
              <a:ln>
                <a:noFill/>
              </a:ln>
              <a:solidFill>
                <a:srgbClr val="1F1B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 descr="Skärmbild från Mina sidor. Steg 6 av 6, Granska och skicka in.">
            <a:extLst>
              <a:ext uri="{FF2B5EF4-FFF2-40B4-BE49-F238E27FC236}">
                <a16:creationId xmlns:a16="http://schemas.microsoft.com/office/drawing/2014/main" id="{6852A074-21B7-CA45-B6CE-DE52EBD896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49" b="3076"/>
          <a:stretch/>
        </p:blipFill>
        <p:spPr>
          <a:xfrm>
            <a:off x="5227555" y="52685"/>
            <a:ext cx="3808542" cy="501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49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B9207C-355D-4BAF-B3A5-F5EB9EF60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8" y="91402"/>
            <a:ext cx="8317231" cy="1040187"/>
          </a:xfrm>
        </p:spPr>
        <p:txBody>
          <a:bodyPr/>
          <a:lstStyle/>
          <a:p>
            <a:r>
              <a:rPr lang="sv-SE" sz="2400" dirty="0"/>
              <a:t>Bekräftelse på inskickat förslag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C6B75A-0FDB-4CC9-B559-34DAD2A7C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9" y="1392739"/>
            <a:ext cx="2556591" cy="17281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v-SE" sz="1400" dirty="0"/>
              <a:t>Arbetssökande får en bekräftelse på inskickat förslag och information om vad som händer i nästa steg.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4CACE3-8C0F-498B-A875-22EBC4DFE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02724-9D72-4716-953B-F44DD0BB2568}" type="slidenum">
              <a:rPr kumimoji="0" lang="sv-SE" sz="600" b="0" i="0" u="none" strike="noStrike" kern="1200" cap="none" spc="0" normalizeH="0" baseline="0" noProof="0" smtClean="0">
                <a:ln>
                  <a:noFill/>
                </a:ln>
                <a:solidFill>
                  <a:srgbClr val="1F1B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600" b="0" i="0" u="none" strike="noStrike" kern="1200" cap="none" spc="0" normalizeH="0" baseline="0" noProof="0">
              <a:ln>
                <a:noFill/>
              </a:ln>
              <a:solidFill>
                <a:srgbClr val="1F1B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 descr="Skärmbild från Mina sidor. Bekräftelse på inskickat förslag.">
            <a:extLst>
              <a:ext uri="{FF2B5EF4-FFF2-40B4-BE49-F238E27FC236}">
                <a16:creationId xmlns:a16="http://schemas.microsoft.com/office/drawing/2014/main" id="{17342400-0083-4EF3-A26D-60A22F9FC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102" y="1392739"/>
            <a:ext cx="4506120" cy="278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77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5B4DAA-8015-451D-95D7-83BBF0657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Versionshistorik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0C8BFCF6-92FC-405B-870C-6428C2EE46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726621"/>
              </p:ext>
            </p:extLst>
          </p:nvPr>
        </p:nvGraphicFramePr>
        <p:xfrm>
          <a:off x="576263" y="1809750"/>
          <a:ext cx="742156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989">
                  <a:extLst>
                    <a:ext uri="{9D8B030D-6E8A-4147-A177-3AD203B41FA5}">
                      <a16:colId xmlns:a16="http://schemas.microsoft.com/office/drawing/2014/main" val="680915904"/>
                    </a:ext>
                  </a:extLst>
                </a:gridCol>
                <a:gridCol w="1161826">
                  <a:extLst>
                    <a:ext uri="{9D8B030D-6E8A-4147-A177-3AD203B41FA5}">
                      <a16:colId xmlns:a16="http://schemas.microsoft.com/office/drawing/2014/main" val="3063020736"/>
                    </a:ext>
                  </a:extLst>
                </a:gridCol>
                <a:gridCol w="5426747">
                  <a:extLst>
                    <a:ext uri="{9D8B030D-6E8A-4147-A177-3AD203B41FA5}">
                      <a16:colId xmlns:a16="http://schemas.microsoft.com/office/drawing/2014/main" val="3815740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Beskrivning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321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2022-09-19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Första version av bildspelet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968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98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7F10D79-9B44-0E49-B8A3-64E06DA56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4725909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0" name="Rektangel med rundade hörn 69">
            <a:extLst>
              <a:ext uri="{FF2B5EF4-FFF2-40B4-BE49-F238E27FC236}">
                <a16:creationId xmlns:a16="http://schemas.microsoft.com/office/drawing/2014/main" id="{3190D2A8-F26D-734E-80E7-1ACB78853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85430" y="2317687"/>
            <a:ext cx="2551980" cy="6156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Rektangel med rundade hörn 67">
            <a:extLst>
              <a:ext uri="{FF2B5EF4-FFF2-40B4-BE49-F238E27FC236}">
                <a16:creationId xmlns:a16="http://schemas.microsoft.com/office/drawing/2014/main" id="{238BE910-E817-D349-A883-9D690B87C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2962" y="2317687"/>
            <a:ext cx="2876919" cy="6156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9" name="Rektangel med rundade hörn 68">
            <a:extLst>
              <a:ext uri="{FF2B5EF4-FFF2-40B4-BE49-F238E27FC236}">
                <a16:creationId xmlns:a16="http://schemas.microsoft.com/office/drawing/2014/main" id="{1D4AAE92-62E8-5D47-ACAE-E68B4AB4D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72796" y="2308283"/>
            <a:ext cx="3087768" cy="615636"/>
          </a:xfrm>
          <a:prstGeom prst="roundRect">
            <a:avLst/>
          </a:prstGeom>
          <a:solidFill>
            <a:srgbClr val="002060">
              <a:alpha val="2090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9E3554C8-9AF0-4AD7-B68A-A9DC21AB16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0781" y="98743"/>
            <a:ext cx="9144000" cy="4718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Från planering till praktik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8CB8DFF8-9EB4-CE44-BE0B-8F3BCD925522}"/>
              </a:ext>
            </a:extLst>
          </p:cNvPr>
          <p:cNvSpPr txBox="1"/>
          <p:nvPr/>
        </p:nvSpPr>
        <p:spPr>
          <a:xfrm>
            <a:off x="1938843" y="1530316"/>
            <a:ext cx="129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/>
              <a:t>Arbetsförmedlingen</a:t>
            </a:r>
          </a:p>
        </p:txBody>
      </p:sp>
      <p:sp>
        <p:nvSpPr>
          <p:cNvPr id="34" name="Ellips 33">
            <a:extLst>
              <a:ext uri="{FF2B5EF4-FFF2-40B4-BE49-F238E27FC236}">
                <a16:creationId xmlns:a16="http://schemas.microsoft.com/office/drawing/2014/main" id="{0C17187A-59FB-B747-AD83-31FC9A539401}"/>
              </a:ext>
            </a:extLst>
          </p:cNvPr>
          <p:cNvSpPr/>
          <p:nvPr/>
        </p:nvSpPr>
        <p:spPr>
          <a:xfrm>
            <a:off x="334795" y="2415706"/>
            <a:ext cx="467075" cy="4575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1</a:t>
            </a:r>
          </a:p>
        </p:txBody>
      </p:sp>
      <p:sp>
        <p:nvSpPr>
          <p:cNvPr id="31" name="V-form 4">
            <a:extLst>
              <a:ext uri="{FF2B5EF4-FFF2-40B4-BE49-F238E27FC236}">
                <a16:creationId xmlns:a16="http://schemas.microsoft.com/office/drawing/2014/main" id="{38240AFD-2792-1348-A16E-309198D4AD31}"/>
              </a:ext>
            </a:extLst>
          </p:cNvPr>
          <p:cNvSpPr txBox="1"/>
          <p:nvPr/>
        </p:nvSpPr>
        <p:spPr>
          <a:xfrm>
            <a:off x="174061" y="3140711"/>
            <a:ext cx="977805" cy="2910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004" tIns="10668" rIns="10668" bIns="10668" numCol="1" spcCol="127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800" kern="1200" dirty="0">
                <a:solidFill>
                  <a:schemeClr val="tx1"/>
                </a:solidFill>
              </a:rPr>
              <a:t>Skapar en handlingsplan med den arbetssökande</a:t>
            </a:r>
          </a:p>
        </p:txBody>
      </p:sp>
      <p:sp>
        <p:nvSpPr>
          <p:cNvPr id="37" name="Ellips 36">
            <a:extLst>
              <a:ext uri="{FF2B5EF4-FFF2-40B4-BE49-F238E27FC236}">
                <a16:creationId xmlns:a16="http://schemas.microsoft.com/office/drawing/2014/main" id="{7E25E66D-FE18-C24E-8B39-020A63C752D2}"/>
              </a:ext>
            </a:extLst>
          </p:cNvPr>
          <p:cNvSpPr/>
          <p:nvPr/>
        </p:nvSpPr>
        <p:spPr>
          <a:xfrm>
            <a:off x="1464529" y="2377189"/>
            <a:ext cx="467075" cy="4575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2</a:t>
            </a:r>
          </a:p>
        </p:txBody>
      </p:sp>
      <p:sp>
        <p:nvSpPr>
          <p:cNvPr id="32" name="V-form 6">
            <a:extLst>
              <a:ext uri="{FF2B5EF4-FFF2-40B4-BE49-F238E27FC236}">
                <a16:creationId xmlns:a16="http://schemas.microsoft.com/office/drawing/2014/main" id="{FA0CE4E7-DB98-5B43-ABB7-43B432FD153A}"/>
              </a:ext>
            </a:extLst>
          </p:cNvPr>
          <p:cNvSpPr txBox="1"/>
          <p:nvPr/>
        </p:nvSpPr>
        <p:spPr>
          <a:xfrm>
            <a:off x="1188364" y="3164399"/>
            <a:ext cx="1132888" cy="3469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004" tIns="10668" rIns="10668" bIns="10668" numCol="1" spcCol="1270" anchor="ctr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800" dirty="0">
                <a:solidFill>
                  <a:schemeClr val="tx1"/>
                </a:solidFill>
              </a:rPr>
              <a:t>Lägger till en aktivitet om arbetspraktik om det är en lämplig insats</a:t>
            </a:r>
            <a:endParaRPr lang="sv-SE" sz="800" kern="1200" dirty="0">
              <a:solidFill>
                <a:schemeClr val="tx1"/>
              </a:solidFill>
            </a:endParaRPr>
          </a:p>
        </p:txBody>
      </p:sp>
      <p:cxnSp>
        <p:nvCxnSpPr>
          <p:cNvPr id="36" name="Rak 35">
            <a:extLst>
              <a:ext uri="{FF2B5EF4-FFF2-40B4-BE49-F238E27FC236}">
                <a16:creationId xmlns:a16="http://schemas.microsoft.com/office/drawing/2014/main" id="{948DD168-0BEF-0149-93D1-5AE26685F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801870" y="2644492"/>
            <a:ext cx="7581517" cy="25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 47">
            <a:extLst>
              <a:ext uri="{FF2B5EF4-FFF2-40B4-BE49-F238E27FC236}">
                <a16:creationId xmlns:a16="http://schemas.microsoft.com/office/drawing/2014/main" id="{136ED24C-AD5E-5748-AB39-438044C66571}"/>
              </a:ext>
            </a:extLst>
          </p:cNvPr>
          <p:cNvSpPr/>
          <p:nvPr/>
        </p:nvSpPr>
        <p:spPr>
          <a:xfrm>
            <a:off x="3537861" y="2408070"/>
            <a:ext cx="467075" cy="4575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3</a:t>
            </a:r>
          </a:p>
        </p:txBody>
      </p:sp>
      <p:sp>
        <p:nvSpPr>
          <p:cNvPr id="44" name="V-form 10">
            <a:extLst>
              <a:ext uri="{FF2B5EF4-FFF2-40B4-BE49-F238E27FC236}">
                <a16:creationId xmlns:a16="http://schemas.microsoft.com/office/drawing/2014/main" id="{B35971CC-EBD6-DD44-9794-E65A585510AF}"/>
              </a:ext>
            </a:extLst>
          </p:cNvPr>
          <p:cNvSpPr txBox="1"/>
          <p:nvPr/>
        </p:nvSpPr>
        <p:spPr>
          <a:xfrm>
            <a:off x="3352654" y="3042770"/>
            <a:ext cx="837559" cy="5138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004" tIns="10668" rIns="10668" bIns="10668" numCol="1" spcCol="1270" anchor="t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800" i="1" kern="1200" dirty="0">
                <a:solidFill>
                  <a:schemeClr val="tx1"/>
                </a:solidFill>
              </a:rPr>
              <a:t>Föreslå praktikplats </a:t>
            </a:r>
            <a:r>
              <a:rPr lang="sv-SE" sz="800" kern="1200" dirty="0">
                <a:solidFill>
                  <a:schemeClr val="tx1"/>
                </a:solidFill>
              </a:rPr>
              <a:t>syns i </a:t>
            </a:r>
            <a:r>
              <a:rPr lang="sv-SE" sz="800" i="1" kern="1200" dirty="0">
                <a:solidFill>
                  <a:schemeClr val="tx1"/>
                </a:solidFill>
              </a:rPr>
              <a:t>Min planering </a:t>
            </a:r>
            <a:r>
              <a:rPr lang="sv-SE" sz="800" kern="1200" dirty="0">
                <a:solidFill>
                  <a:schemeClr val="tx1"/>
                </a:solidFill>
              </a:rPr>
              <a:t>på </a:t>
            </a:r>
            <a:r>
              <a:rPr lang="sv-SE" sz="800" i="1" kern="1200" dirty="0">
                <a:solidFill>
                  <a:schemeClr val="tx1"/>
                </a:solidFill>
              </a:rPr>
              <a:t>Mina sidor</a:t>
            </a:r>
          </a:p>
        </p:txBody>
      </p:sp>
      <p:sp>
        <p:nvSpPr>
          <p:cNvPr id="49" name="Ellips 48">
            <a:extLst>
              <a:ext uri="{FF2B5EF4-FFF2-40B4-BE49-F238E27FC236}">
                <a16:creationId xmlns:a16="http://schemas.microsoft.com/office/drawing/2014/main" id="{A660F0CE-B8D9-A54A-8CDB-D063E18C3EB5}"/>
              </a:ext>
            </a:extLst>
          </p:cNvPr>
          <p:cNvSpPr/>
          <p:nvPr/>
        </p:nvSpPr>
        <p:spPr>
          <a:xfrm>
            <a:off x="4622112" y="2389708"/>
            <a:ext cx="467075" cy="4575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4</a:t>
            </a:r>
          </a:p>
        </p:txBody>
      </p:sp>
      <p:sp>
        <p:nvSpPr>
          <p:cNvPr id="42" name="V-form 10">
            <a:extLst>
              <a:ext uri="{FF2B5EF4-FFF2-40B4-BE49-F238E27FC236}">
                <a16:creationId xmlns:a16="http://schemas.microsoft.com/office/drawing/2014/main" id="{8702FE57-83B9-3C4E-B723-B334310C42C2}"/>
              </a:ext>
            </a:extLst>
          </p:cNvPr>
          <p:cNvSpPr txBox="1"/>
          <p:nvPr/>
        </p:nvSpPr>
        <p:spPr>
          <a:xfrm>
            <a:off x="4479810" y="3042770"/>
            <a:ext cx="770811" cy="5138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004" tIns="10668" rIns="10668" bIns="10668" numCol="1" spcCol="1270" anchor="t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800" kern="1200" dirty="0">
                <a:solidFill>
                  <a:schemeClr val="tx1"/>
                </a:solidFill>
              </a:rPr>
              <a:t>Letar efter praktikplats</a:t>
            </a:r>
          </a:p>
        </p:txBody>
      </p:sp>
      <p:sp>
        <p:nvSpPr>
          <p:cNvPr id="50" name="Ellips 49">
            <a:extLst>
              <a:ext uri="{FF2B5EF4-FFF2-40B4-BE49-F238E27FC236}">
                <a16:creationId xmlns:a16="http://schemas.microsoft.com/office/drawing/2014/main" id="{9288218B-F43F-484C-9102-E4CB57DCE46B}"/>
              </a:ext>
            </a:extLst>
          </p:cNvPr>
          <p:cNvSpPr/>
          <p:nvPr/>
        </p:nvSpPr>
        <p:spPr>
          <a:xfrm>
            <a:off x="5725497" y="2408069"/>
            <a:ext cx="467075" cy="4575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5</a:t>
            </a:r>
          </a:p>
        </p:txBody>
      </p:sp>
      <p:sp>
        <p:nvSpPr>
          <p:cNvPr id="43" name="V-form 12">
            <a:extLst>
              <a:ext uri="{FF2B5EF4-FFF2-40B4-BE49-F238E27FC236}">
                <a16:creationId xmlns:a16="http://schemas.microsoft.com/office/drawing/2014/main" id="{918E257E-717F-FD44-A252-F51A3D884E79}"/>
              </a:ext>
            </a:extLst>
          </p:cNvPr>
          <p:cNvSpPr txBox="1"/>
          <p:nvPr/>
        </p:nvSpPr>
        <p:spPr>
          <a:xfrm>
            <a:off x="5560447" y="2997522"/>
            <a:ext cx="770811" cy="5138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004" tIns="10668" rIns="10668" bIns="10668" numCol="1" spcCol="1270" anchor="t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800" kern="1200" dirty="0">
                <a:solidFill>
                  <a:schemeClr val="tx1"/>
                </a:solidFill>
              </a:rPr>
              <a:t>Skickar in förslag på praktikplats på </a:t>
            </a:r>
            <a:r>
              <a:rPr lang="sv-SE" sz="800" i="1" kern="1200" dirty="0">
                <a:solidFill>
                  <a:schemeClr val="tx1"/>
                </a:solidFill>
              </a:rPr>
              <a:t>Mina sidor</a:t>
            </a: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23D6D6A3-E967-0448-8953-96916441DA38}"/>
              </a:ext>
            </a:extLst>
          </p:cNvPr>
          <p:cNvSpPr txBox="1"/>
          <p:nvPr/>
        </p:nvSpPr>
        <p:spPr>
          <a:xfrm>
            <a:off x="2988100" y="3703850"/>
            <a:ext cx="2647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chemeClr val="bg1">
                  <a:lumMod val="50000"/>
                </a:schemeClr>
              </a:buClr>
            </a:pPr>
            <a:r>
              <a:rPr lang="sv-SE" sz="800" dirty="0"/>
              <a:t>Behöver en handlingsplan som säger att arbetspraktik är en lämplig aktivitet utifrån den arbetssökandes behov. 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endParaRPr lang="sv-SE" sz="800" dirty="0"/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sv-SE" sz="800" dirty="0"/>
              <a:t>Om det saknas behöver den arbetssökande kontakta Arbetsförmedlingen. Detsamma gäller om arbetssökande saknar e-legitimation.</a:t>
            </a:r>
          </a:p>
        </p:txBody>
      </p:sp>
      <p:sp>
        <p:nvSpPr>
          <p:cNvPr id="66" name="textruta 65">
            <a:extLst>
              <a:ext uri="{FF2B5EF4-FFF2-40B4-BE49-F238E27FC236}">
                <a16:creationId xmlns:a16="http://schemas.microsoft.com/office/drawing/2014/main" id="{8EE15505-E346-004D-B85A-72A518F6B234}"/>
              </a:ext>
            </a:extLst>
          </p:cNvPr>
          <p:cNvSpPr txBox="1"/>
          <p:nvPr/>
        </p:nvSpPr>
        <p:spPr>
          <a:xfrm>
            <a:off x="6331258" y="1463668"/>
            <a:ext cx="15525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Arbetsförmedlingen  </a:t>
            </a:r>
          </a:p>
        </p:txBody>
      </p:sp>
      <p:sp>
        <p:nvSpPr>
          <p:cNvPr id="57" name="Ellips 56">
            <a:extLst>
              <a:ext uri="{FF2B5EF4-FFF2-40B4-BE49-F238E27FC236}">
                <a16:creationId xmlns:a16="http://schemas.microsoft.com/office/drawing/2014/main" id="{49A07B11-B9DA-5C46-BE21-FF230DF86351}"/>
              </a:ext>
            </a:extLst>
          </p:cNvPr>
          <p:cNvSpPr/>
          <p:nvPr/>
        </p:nvSpPr>
        <p:spPr>
          <a:xfrm>
            <a:off x="6819315" y="2390067"/>
            <a:ext cx="467075" cy="4575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6</a:t>
            </a:r>
          </a:p>
        </p:txBody>
      </p:sp>
      <p:sp>
        <p:nvSpPr>
          <p:cNvPr id="52" name="V-form 14">
            <a:extLst>
              <a:ext uri="{FF2B5EF4-FFF2-40B4-BE49-F238E27FC236}">
                <a16:creationId xmlns:a16="http://schemas.microsoft.com/office/drawing/2014/main" id="{0EB01CF2-2602-9E4F-91F8-68A6316ECF42}"/>
              </a:ext>
            </a:extLst>
          </p:cNvPr>
          <p:cNvSpPr txBox="1"/>
          <p:nvPr/>
        </p:nvSpPr>
        <p:spPr>
          <a:xfrm>
            <a:off x="6737144" y="2997522"/>
            <a:ext cx="770811" cy="5138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004" tIns="10668" rIns="10668" bIns="10668" numCol="1" spcCol="1270" anchor="t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800" kern="1200" dirty="0">
                <a:solidFill>
                  <a:schemeClr val="tx1"/>
                </a:solidFill>
              </a:rPr>
              <a:t>Handlägger och fattar beslut om arbetspraktik</a:t>
            </a:r>
          </a:p>
        </p:txBody>
      </p:sp>
      <p:sp>
        <p:nvSpPr>
          <p:cNvPr id="58" name="Ellips 57">
            <a:extLst>
              <a:ext uri="{FF2B5EF4-FFF2-40B4-BE49-F238E27FC236}">
                <a16:creationId xmlns:a16="http://schemas.microsoft.com/office/drawing/2014/main" id="{E198AB6D-6FB0-E94C-9D8A-9AD06181CF7D}"/>
              </a:ext>
            </a:extLst>
          </p:cNvPr>
          <p:cNvSpPr/>
          <p:nvPr/>
        </p:nvSpPr>
        <p:spPr>
          <a:xfrm>
            <a:off x="7913132" y="2389709"/>
            <a:ext cx="467075" cy="4575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7</a:t>
            </a:r>
          </a:p>
        </p:txBody>
      </p:sp>
      <p:sp>
        <p:nvSpPr>
          <p:cNvPr id="53" name="V-form 16">
            <a:extLst>
              <a:ext uri="{FF2B5EF4-FFF2-40B4-BE49-F238E27FC236}">
                <a16:creationId xmlns:a16="http://schemas.microsoft.com/office/drawing/2014/main" id="{2BCFB4FE-F5D4-A442-8CBB-9630FEB5C5EE}"/>
              </a:ext>
            </a:extLst>
          </p:cNvPr>
          <p:cNvSpPr txBox="1"/>
          <p:nvPr/>
        </p:nvSpPr>
        <p:spPr>
          <a:xfrm>
            <a:off x="7745301" y="3031212"/>
            <a:ext cx="1006813" cy="5138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004" tIns="10668" rIns="10668" bIns="10668" numCol="1" spcCol="1270" anchor="t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800" kern="1200" dirty="0">
                <a:solidFill>
                  <a:schemeClr val="tx1"/>
                </a:solidFill>
              </a:rPr>
              <a:t>Meddelar arbetssökande och praktikanordnare om praktiken kan starta och när</a:t>
            </a: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BB7719EA-C2B5-4001-BD7D-C7B4E4AA2D0D}"/>
              </a:ext>
            </a:extLst>
          </p:cNvPr>
          <p:cNvSpPr txBox="1"/>
          <p:nvPr/>
        </p:nvSpPr>
        <p:spPr>
          <a:xfrm>
            <a:off x="6360564" y="3674582"/>
            <a:ext cx="2647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chemeClr val="bg1">
                  <a:lumMod val="50000"/>
                </a:schemeClr>
              </a:buClr>
            </a:pPr>
            <a:r>
              <a:rPr lang="sv-SE" sz="800" dirty="0"/>
              <a:t>Förslag om praktikplats behöver inkomma minst tio arbetsdagar innan praktiken tidigast är tänkt att starta. </a:t>
            </a:r>
          </a:p>
        </p:txBody>
      </p:sp>
      <p:pic>
        <p:nvPicPr>
          <p:cNvPr id="65" name="Bildobjekt 64">
            <a:extLst>
              <a:ext uri="{FF2B5EF4-FFF2-40B4-BE49-F238E27FC236}">
                <a16:creationId xmlns:a16="http://schemas.microsoft.com/office/drawing/2014/main" id="{4072CFCF-68B7-164F-8AD9-9AE31D683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8" t="29467" r="45884" b="41722"/>
          <a:stretch/>
        </p:blipFill>
        <p:spPr>
          <a:xfrm>
            <a:off x="3272796" y="3677852"/>
            <a:ext cx="121453" cy="235339"/>
          </a:xfrm>
          <a:prstGeom prst="rect">
            <a:avLst/>
          </a:prstGeom>
        </p:spPr>
      </p:pic>
      <p:sp>
        <p:nvSpPr>
          <p:cNvPr id="79" name="Ellips 78">
            <a:extLst>
              <a:ext uri="{FF2B5EF4-FFF2-40B4-BE49-F238E27FC236}">
                <a16:creationId xmlns:a16="http://schemas.microsoft.com/office/drawing/2014/main" id="{110425CB-514B-AD4A-AD6C-79E2A4BC6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3018" y="601802"/>
            <a:ext cx="1414392" cy="1402763"/>
          </a:xfrm>
          <a:prstGeom prst="ellipse">
            <a:avLst/>
          </a:prstGeom>
          <a:solidFill>
            <a:srgbClr val="D6E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2" name="Bildobjekt 71">
            <a:extLst>
              <a:ext uri="{FF2B5EF4-FFF2-40B4-BE49-F238E27FC236}">
                <a16:creationId xmlns:a16="http://schemas.microsoft.com/office/drawing/2014/main" id="{66349D5B-E8F3-4549-983D-3702F9DD9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964" y="443557"/>
            <a:ext cx="1552567" cy="1552567"/>
          </a:xfrm>
          <a:prstGeom prst="rect">
            <a:avLst/>
          </a:prstGeom>
        </p:spPr>
      </p:pic>
      <p:sp>
        <p:nvSpPr>
          <p:cNvPr id="77" name="Ellips 76">
            <a:extLst>
              <a:ext uri="{FF2B5EF4-FFF2-40B4-BE49-F238E27FC236}">
                <a16:creationId xmlns:a16="http://schemas.microsoft.com/office/drawing/2014/main" id="{E658D998-3D44-F148-930C-C40EC6DFF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668" y="594965"/>
            <a:ext cx="1501135" cy="1508888"/>
          </a:xfrm>
          <a:prstGeom prst="ellipse">
            <a:avLst/>
          </a:prstGeom>
          <a:solidFill>
            <a:srgbClr val="EBF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6" name="Bildobjekt 75">
            <a:extLst>
              <a:ext uri="{FF2B5EF4-FFF2-40B4-BE49-F238E27FC236}">
                <a16:creationId xmlns:a16="http://schemas.microsoft.com/office/drawing/2014/main" id="{8C35228E-559A-444D-961B-E8F69040D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51" y="485673"/>
            <a:ext cx="1689041" cy="1689041"/>
          </a:xfrm>
          <a:prstGeom prst="rect">
            <a:avLst/>
          </a:prstGeom>
        </p:spPr>
      </p:pic>
      <p:cxnSp>
        <p:nvCxnSpPr>
          <p:cNvPr id="6" name="Rak 5">
            <a:extLst>
              <a:ext uri="{FF2B5EF4-FFF2-40B4-BE49-F238E27FC236}">
                <a16:creationId xmlns:a16="http://schemas.microsoft.com/office/drawing/2014/main" id="{6642438F-8D3C-124F-B4EC-EFC57048F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151866" y="3099357"/>
            <a:ext cx="0" cy="445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>
            <a:extLst>
              <a:ext uri="{FF2B5EF4-FFF2-40B4-BE49-F238E27FC236}">
                <a16:creationId xmlns:a16="http://schemas.microsoft.com/office/drawing/2014/main" id="{1548E03B-82AD-A94E-8884-B9B8FCD5A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754808" y="1776537"/>
            <a:ext cx="1477035" cy="0"/>
          </a:xfrm>
          <a:prstGeom prst="line">
            <a:avLst/>
          </a:prstGeom>
          <a:ln w="38100">
            <a:solidFill>
              <a:srgbClr val="EBF3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 15">
            <a:extLst>
              <a:ext uri="{FF2B5EF4-FFF2-40B4-BE49-F238E27FC236}">
                <a16:creationId xmlns:a16="http://schemas.microsoft.com/office/drawing/2014/main" id="{80A907F7-CF4D-5949-9BE0-BD544B501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58312" y="199443"/>
            <a:ext cx="2600722" cy="1792205"/>
            <a:chOff x="3358312" y="199443"/>
            <a:chExt cx="2600722" cy="1792205"/>
          </a:xfrm>
        </p:grpSpPr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14012586-41C5-4998-9A18-67D3B8516B3F}"/>
                </a:ext>
              </a:extLst>
            </p:cNvPr>
            <p:cNvSpPr txBox="1"/>
            <p:nvPr/>
          </p:nvSpPr>
          <p:spPr>
            <a:xfrm>
              <a:off x="4831308" y="1503696"/>
              <a:ext cx="103425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000" dirty="0"/>
                <a:t>Arbetssökande</a:t>
              </a:r>
              <a:endParaRPr lang="sv-SE" dirty="0"/>
            </a:p>
          </p:txBody>
        </p:sp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9B592A1E-339A-E742-B73D-EAADE5ABCB14}"/>
                </a:ext>
              </a:extLst>
            </p:cNvPr>
            <p:cNvGrpSpPr/>
            <p:nvPr/>
          </p:nvGrpSpPr>
          <p:grpSpPr>
            <a:xfrm>
              <a:off x="3514787" y="608342"/>
              <a:ext cx="2444247" cy="1383306"/>
              <a:chOff x="3514787" y="608342"/>
              <a:chExt cx="2444247" cy="1383306"/>
            </a:xfrm>
          </p:grpSpPr>
          <p:sp>
            <p:nvSpPr>
              <p:cNvPr id="78" name="Ellips 77">
                <a:extLst>
                  <a:ext uri="{FF2B5EF4-FFF2-40B4-BE49-F238E27FC236}">
                    <a16:creationId xmlns:a16="http://schemas.microsoft.com/office/drawing/2014/main" id="{5AA4E6BD-266D-1442-AE0D-4E7479C67A0F}"/>
                  </a:ext>
                </a:extLst>
              </p:cNvPr>
              <p:cNvSpPr/>
              <p:nvPr/>
            </p:nvSpPr>
            <p:spPr>
              <a:xfrm>
                <a:off x="3514787" y="608342"/>
                <a:ext cx="1409269" cy="1383306"/>
              </a:xfrm>
              <a:prstGeom prst="ellipse">
                <a:avLst/>
              </a:prstGeom>
              <a:solidFill>
                <a:srgbClr val="C2C9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11" name="Rak 10">
                <a:extLst>
                  <a:ext uri="{FF2B5EF4-FFF2-40B4-BE49-F238E27FC236}">
                    <a16:creationId xmlns:a16="http://schemas.microsoft.com/office/drawing/2014/main" id="{C2D4BFF2-175C-1344-90B7-3281F00483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2616" y="1749152"/>
                <a:ext cx="1256418" cy="765"/>
              </a:xfrm>
              <a:prstGeom prst="line">
                <a:avLst/>
              </a:prstGeom>
              <a:ln w="38100">
                <a:solidFill>
                  <a:srgbClr val="C2C9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4" name="Bildobjekt 73">
              <a:extLst>
                <a:ext uri="{FF2B5EF4-FFF2-40B4-BE49-F238E27FC236}">
                  <a16:creationId xmlns:a16="http://schemas.microsoft.com/office/drawing/2014/main" id="{287066FA-EA7A-0844-B639-7F66228B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8312" y="199443"/>
              <a:ext cx="1790771" cy="1790771"/>
            </a:xfrm>
            <a:prstGeom prst="rect">
              <a:avLst/>
            </a:prstGeom>
          </p:spPr>
        </p:pic>
      </p:grpSp>
      <p:cxnSp>
        <p:nvCxnSpPr>
          <p:cNvPr id="51" name="Rak 50">
            <a:extLst>
              <a:ext uri="{FF2B5EF4-FFF2-40B4-BE49-F238E27FC236}">
                <a16:creationId xmlns:a16="http://schemas.microsoft.com/office/drawing/2014/main" id="{103FD200-263E-0342-8BE8-25BC9A627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53535" y="1768324"/>
            <a:ext cx="1577931" cy="0"/>
          </a:xfrm>
          <a:prstGeom prst="line">
            <a:avLst/>
          </a:prstGeom>
          <a:ln w="38100">
            <a:solidFill>
              <a:srgbClr val="D6E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53">
            <a:extLst>
              <a:ext uri="{FF2B5EF4-FFF2-40B4-BE49-F238E27FC236}">
                <a16:creationId xmlns:a16="http://schemas.microsoft.com/office/drawing/2014/main" id="{0017C9D5-3256-B54A-A732-ECB41939F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253697" y="3072571"/>
            <a:ext cx="0" cy="445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k 54">
            <a:extLst>
              <a:ext uri="{FF2B5EF4-FFF2-40B4-BE49-F238E27FC236}">
                <a16:creationId xmlns:a16="http://schemas.microsoft.com/office/drawing/2014/main" id="{503347F4-DD95-BE4A-B09B-AF2C4F9C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330825" y="3042770"/>
            <a:ext cx="0" cy="445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k 55">
            <a:extLst>
              <a:ext uri="{FF2B5EF4-FFF2-40B4-BE49-F238E27FC236}">
                <a16:creationId xmlns:a16="http://schemas.microsoft.com/office/drawing/2014/main" id="{05B73176-5D69-D346-A4A1-052CCD663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611134" y="3009686"/>
            <a:ext cx="0" cy="445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Bildobjekt 46">
            <a:extLst>
              <a:ext uri="{FF2B5EF4-FFF2-40B4-BE49-F238E27FC236}">
                <a16:creationId xmlns:a16="http://schemas.microsoft.com/office/drawing/2014/main" id="{50839B53-8BBB-4912-84A3-540F0A900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8" t="29467" r="45884" b="41722"/>
          <a:stretch/>
        </p:blipFill>
        <p:spPr>
          <a:xfrm>
            <a:off x="6667045" y="3653694"/>
            <a:ext cx="121453" cy="2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0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E3B1B8E9-6302-4A03-855F-06509081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810899"/>
            <a:ext cx="3629210" cy="675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300" dirty="0"/>
              <a:t>Arbetssökande loggar in på </a:t>
            </a:r>
            <a:r>
              <a:rPr lang="sv-SE" sz="2300" i="1" dirty="0"/>
              <a:t>Mina sidor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D00D5DD-0BE9-45CD-AC6A-C7D07AE41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43" y="1809000"/>
            <a:ext cx="3193170" cy="2565000"/>
          </a:xfrm>
        </p:spPr>
        <p:txBody>
          <a:bodyPr>
            <a:normAutofit/>
          </a:bodyPr>
          <a:lstStyle/>
          <a:p>
            <a:r>
              <a:rPr lang="sv-SE" dirty="0"/>
              <a:t>När Arbetsförmedlingen har lagt till länken med aktivitet i den arbetssökandes handlingsplan loggar den arbetssökande in på </a:t>
            </a:r>
            <a:r>
              <a:rPr lang="sv-SE" i="1" dirty="0"/>
              <a:t>Mina sidor</a:t>
            </a:r>
            <a:r>
              <a:rPr lang="sv-SE" dirty="0"/>
              <a:t> med e-legitimation.</a:t>
            </a:r>
          </a:p>
          <a:p>
            <a:r>
              <a:rPr lang="sv-SE" dirty="0"/>
              <a:t>Den arbetssökande klickar på </a:t>
            </a:r>
            <a:r>
              <a:rPr lang="sv-SE" i="1" dirty="0"/>
              <a:t>Min planering </a:t>
            </a:r>
            <a:r>
              <a:rPr lang="sv-SE" dirty="0"/>
              <a:t>till höger under rubriken </a:t>
            </a:r>
            <a:r>
              <a:rPr lang="sv-SE" i="1" dirty="0"/>
              <a:t>Mina tjänster</a:t>
            </a:r>
            <a:r>
              <a:rPr lang="sv-SE" dirty="0"/>
              <a:t>.</a:t>
            </a:r>
          </a:p>
        </p:txBody>
      </p:sp>
      <p:pic>
        <p:nvPicPr>
          <p:cNvPr id="5" name="Platshållare för innehåll 4" descr="Skärmbild från startsidan på Mina sidor.">
            <a:extLst>
              <a:ext uri="{FF2B5EF4-FFF2-40B4-BE49-F238E27FC236}">
                <a16:creationId xmlns:a16="http://schemas.microsoft.com/office/drawing/2014/main" id="{75F2506C-CF97-44D0-88C4-3900490D18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000909" y="642643"/>
            <a:ext cx="5143091" cy="3818744"/>
          </a:xfrm>
          <a:noFill/>
        </p:spPr>
      </p:pic>
      <p:sp>
        <p:nvSpPr>
          <p:cNvPr id="9" name="Pil: vänster 8">
            <a:extLst>
              <a:ext uri="{FF2B5EF4-FFF2-40B4-BE49-F238E27FC236}">
                <a16:creationId xmlns:a16="http://schemas.microsoft.com/office/drawing/2014/main" id="{447D3E42-F5E8-4C37-AB76-A79C10CDD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9127" y="2389238"/>
            <a:ext cx="334873" cy="250723"/>
          </a:xfrm>
          <a:prstGeom prst="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701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F26E2BD-65C2-4629-887B-8EE4AD2C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810899"/>
            <a:ext cx="3629210" cy="675000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sv-SE" sz="1900" dirty="0"/>
              <a:t>Om aktivitet för arbetspraktik finns syns den på </a:t>
            </a:r>
            <a:r>
              <a:rPr lang="sv-SE" sz="1900" i="1" dirty="0"/>
              <a:t>Min planering </a:t>
            </a:r>
            <a:r>
              <a:rPr lang="sv-SE" sz="1900" dirty="0"/>
              <a:t>enligt bilden 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42C4294-0789-463A-A9B5-975BE9FAF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</p:spPr>
        <p:txBody>
          <a:bodyPr>
            <a:normAutofit/>
          </a:bodyPr>
          <a:lstStyle/>
          <a:p>
            <a:r>
              <a:rPr lang="sv-SE" dirty="0"/>
              <a:t>När den arbetssökande har klickat på </a:t>
            </a:r>
            <a:r>
              <a:rPr lang="sv-SE" i="1" dirty="0"/>
              <a:t>Min planering </a:t>
            </a:r>
            <a:r>
              <a:rPr lang="sv-SE" dirty="0"/>
              <a:t>syns aktuella aktiviteter.</a:t>
            </a:r>
          </a:p>
          <a:p>
            <a:r>
              <a:rPr lang="sv-SE" dirty="0"/>
              <a:t>Om en aktivitet för arbetspraktik är inlagd hittar den arbetssökande den här och klickar på rubriken.</a:t>
            </a:r>
          </a:p>
        </p:txBody>
      </p:sp>
      <p:pic>
        <p:nvPicPr>
          <p:cNvPr id="8" name="Platshållare för innehåll 7" descr="Skärmbild på startsidan Min planering som visar alla aktuella aktiviteter.">
            <a:extLst>
              <a:ext uri="{FF2B5EF4-FFF2-40B4-BE49-F238E27FC236}">
                <a16:creationId xmlns:a16="http://schemas.microsoft.com/office/drawing/2014/main" id="{C6163D54-6C78-47F0-9A31-C72423D623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0" y="574063"/>
            <a:ext cx="4572000" cy="3531870"/>
          </a:xfrm>
          <a:noFill/>
        </p:spPr>
      </p:pic>
    </p:spTree>
    <p:extLst>
      <p:ext uri="{BB962C8B-B14F-4D97-AF65-F5344CB8AC3E}">
        <p14:creationId xmlns:p14="http://schemas.microsoft.com/office/powerpoint/2010/main" val="271644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A7A2363-7596-2C78-E926-81CB2F256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810899"/>
            <a:ext cx="3629210" cy="675000"/>
          </a:xfrm>
        </p:spPr>
        <p:txBody>
          <a:bodyPr/>
          <a:lstStyle/>
          <a:p>
            <a:r>
              <a:rPr lang="en-US" dirty="0" err="1"/>
              <a:t>Aktivitet</a:t>
            </a:r>
            <a:r>
              <a:rPr lang="en-US" dirty="0"/>
              <a:t> om </a:t>
            </a:r>
            <a:r>
              <a:rPr lang="en-US" dirty="0" err="1"/>
              <a:t>arbetspraktik</a:t>
            </a:r>
            <a:r>
              <a:rPr lang="en-US" dirty="0"/>
              <a:t> </a:t>
            </a:r>
            <a:r>
              <a:rPr lang="en-US" dirty="0" err="1"/>
              <a:t>öppnad</a:t>
            </a:r>
            <a:r>
              <a:rPr lang="en-US" dirty="0"/>
              <a:t>	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25C06C5-C17F-5DF7-11DD-571BCAB48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</p:spPr>
        <p:txBody>
          <a:bodyPr/>
          <a:lstStyle/>
          <a:p>
            <a:r>
              <a:rPr lang="en-US" dirty="0" err="1"/>
              <a:t>När</a:t>
            </a:r>
            <a:r>
              <a:rPr lang="en-US" dirty="0"/>
              <a:t> den </a:t>
            </a:r>
            <a:r>
              <a:rPr lang="en-US" dirty="0" err="1"/>
              <a:t>arbetssökande</a:t>
            </a:r>
            <a:r>
              <a:rPr lang="en-US" dirty="0"/>
              <a:t> </a:t>
            </a:r>
            <a:r>
              <a:rPr lang="en-US" dirty="0" err="1"/>
              <a:t>klickat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rubriken</a:t>
            </a:r>
            <a:r>
              <a:rPr lang="en-US" dirty="0"/>
              <a:t> för </a:t>
            </a:r>
            <a:r>
              <a:rPr lang="en-US" dirty="0" err="1"/>
              <a:t>aktiviteten</a:t>
            </a:r>
            <a:r>
              <a:rPr lang="en-US" dirty="0"/>
              <a:t> </a:t>
            </a:r>
            <a:r>
              <a:rPr lang="en-US" dirty="0" err="1"/>
              <a:t>finns</a:t>
            </a:r>
            <a:r>
              <a:rPr lang="en-US" dirty="0"/>
              <a:t> det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beskrivning</a:t>
            </a:r>
            <a:r>
              <a:rPr lang="en-US" dirty="0"/>
              <a:t> och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länk</a:t>
            </a:r>
            <a:r>
              <a:rPr lang="en-US" dirty="0"/>
              <a:t>.</a:t>
            </a:r>
          </a:p>
          <a:p>
            <a:r>
              <a:rPr lang="en-US" dirty="0" err="1"/>
              <a:t>När</a:t>
            </a:r>
            <a:r>
              <a:rPr lang="en-US" dirty="0"/>
              <a:t> den </a:t>
            </a:r>
            <a:r>
              <a:rPr lang="en-US" dirty="0" err="1"/>
              <a:t>arbetssökande</a:t>
            </a:r>
            <a:r>
              <a:rPr lang="en-US" dirty="0"/>
              <a:t> </a:t>
            </a:r>
            <a:r>
              <a:rPr lang="en-US" dirty="0" err="1"/>
              <a:t>klickar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länken</a:t>
            </a:r>
            <a:r>
              <a:rPr lang="en-US" dirty="0"/>
              <a:t> </a:t>
            </a:r>
            <a:r>
              <a:rPr lang="en-US" dirty="0" err="1"/>
              <a:t>öppnas</a:t>
            </a:r>
            <a:r>
              <a:rPr lang="en-US" dirty="0"/>
              <a:t> </a:t>
            </a:r>
            <a:r>
              <a:rPr lang="en-US" i="1" dirty="0" err="1"/>
              <a:t>Föreslå</a:t>
            </a:r>
            <a:r>
              <a:rPr lang="en-US" i="1" dirty="0"/>
              <a:t> </a:t>
            </a:r>
            <a:r>
              <a:rPr lang="en-US" i="1" dirty="0" err="1"/>
              <a:t>praktikplats</a:t>
            </a:r>
            <a:r>
              <a:rPr lang="en-US" i="1" dirty="0"/>
              <a:t> </a:t>
            </a:r>
            <a:r>
              <a:rPr lang="en-US" dirty="0" err="1"/>
              <a:t>upp</a:t>
            </a:r>
            <a:r>
              <a:rPr lang="en-US" dirty="0"/>
              <a:t>. </a:t>
            </a:r>
          </a:p>
        </p:txBody>
      </p:sp>
      <p:pic>
        <p:nvPicPr>
          <p:cNvPr id="8" name="Platshållare för innehåll 7" descr="Skärmbild från Min planering med aktiviteten Arbetspraktik öppnad. ">
            <a:extLst>
              <a:ext uri="{FF2B5EF4-FFF2-40B4-BE49-F238E27FC236}">
                <a16:creationId xmlns:a16="http://schemas.microsoft.com/office/drawing/2014/main" id="{FB83E22F-61E0-4319-BB40-6F8AF77E80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331288" y="499768"/>
            <a:ext cx="4812712" cy="3874232"/>
          </a:xfrm>
          <a:noFill/>
        </p:spPr>
      </p:pic>
    </p:spTree>
    <p:extLst>
      <p:ext uri="{BB962C8B-B14F-4D97-AF65-F5344CB8AC3E}">
        <p14:creationId xmlns:p14="http://schemas.microsoft.com/office/powerpoint/2010/main" val="3589060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09B99A50-3B64-FF47-BE04-6EC6A7A06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48264" y="4504602"/>
            <a:ext cx="2088232" cy="587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FB9207C-355D-4BAF-B3A5-F5EB9EF60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95486"/>
            <a:ext cx="5328592" cy="36004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400" i="1" dirty="0"/>
              <a:t>Föreslå praktikplats </a:t>
            </a:r>
            <a:r>
              <a:rPr lang="sv-SE" sz="2400" dirty="0"/>
              <a:t>på </a:t>
            </a:r>
            <a:r>
              <a:rPr lang="sv-SE" sz="2400" i="1" dirty="0"/>
              <a:t>Mina sidor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C6B75A-0FDB-4CC9-B559-34DAD2A7C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771550"/>
            <a:ext cx="3877430" cy="256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sv-SE" sz="1400" dirty="0"/>
              <a:t>När den arbetssökande har gått in via länken i aktiviteten i </a:t>
            </a:r>
            <a:r>
              <a:rPr lang="sv-SE" sz="1400" i="1" dirty="0"/>
              <a:t>Min planering </a:t>
            </a:r>
            <a:r>
              <a:rPr lang="sv-SE" sz="1400" dirty="0"/>
              <a:t>på </a:t>
            </a:r>
            <a:r>
              <a:rPr lang="sv-SE" sz="1400" i="1" dirty="0"/>
              <a:t>Mina sidor </a:t>
            </a:r>
            <a:r>
              <a:rPr lang="sv-SE" sz="1400" dirty="0"/>
              <a:t>kommer arbetssökande till den här sidan. </a:t>
            </a:r>
          </a:p>
        </p:txBody>
      </p:sp>
      <p:pic>
        <p:nvPicPr>
          <p:cNvPr id="8" name="Bildobjekt 7" descr="Skärmbild från Mina sidor när den arbetssökande öppnat länken från Min planering.">
            <a:extLst>
              <a:ext uri="{FF2B5EF4-FFF2-40B4-BE49-F238E27FC236}">
                <a16:creationId xmlns:a16="http://schemas.microsoft.com/office/drawing/2014/main" id="{0E6E8DA5-844D-8942-8032-2B9DAF039E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8" r="3666" b="49895"/>
          <a:stretch/>
        </p:blipFill>
        <p:spPr>
          <a:xfrm>
            <a:off x="467543" y="1721442"/>
            <a:ext cx="3441585" cy="3082556"/>
          </a:xfrm>
          <a:prstGeom prst="rect">
            <a:avLst/>
          </a:prstGeom>
          <a:noFill/>
        </p:spPr>
      </p:pic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1C4CACE3-8C0F-498B-A875-22EBC4DFE0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501888" y="52685"/>
            <a:ext cx="3600000" cy="81000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CD02724-9D72-4716-953B-F44DD0BB2568}" type="slidenum">
              <a:rPr kumimoji="0" lang="sv-SE" sz="600" b="0" i="0" u="none" strike="noStrike" kern="1200" cap="none" spc="0" normalizeH="0" baseline="0" noProof="0" smtClean="0">
                <a:ln>
                  <a:noFill/>
                </a:ln>
                <a:solidFill>
                  <a:srgbClr val="1F1B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600" b="0" i="0" u="none" strike="noStrike" kern="1200" cap="none" spc="0" normalizeH="0" baseline="0" noProof="0">
              <a:ln>
                <a:noFill/>
              </a:ln>
              <a:solidFill>
                <a:srgbClr val="1F1B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 descr="Skärmdump från Mina sidor när den arbetssökande öppnat länken i aktiviteten om praktik från Min planering.">
            <a:extLst>
              <a:ext uri="{FF2B5EF4-FFF2-40B4-BE49-F238E27FC236}">
                <a16:creationId xmlns:a16="http://schemas.microsoft.com/office/drawing/2014/main" id="{7CB58CE9-2831-E24C-A9AA-5AB2B3D8CB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6" t="54365" r="28902" b="3687"/>
          <a:stretch/>
        </p:blipFill>
        <p:spPr>
          <a:xfrm>
            <a:off x="5261276" y="1824252"/>
            <a:ext cx="2937526" cy="3024596"/>
          </a:xfrm>
          <a:prstGeom prst="rect">
            <a:avLst/>
          </a:prstGeom>
        </p:spPr>
      </p:pic>
      <p:sp>
        <p:nvSpPr>
          <p:cNvPr id="9" name="Rektangel med rundade hörn 12">
            <a:extLst>
              <a:ext uri="{FF2B5EF4-FFF2-40B4-BE49-F238E27FC236}">
                <a16:creationId xmlns:a16="http://schemas.microsoft.com/office/drawing/2014/main" id="{C64C9BF7-4D20-6A40-80FF-981599A6D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64088" y="4538164"/>
            <a:ext cx="996189" cy="272960"/>
          </a:xfrm>
          <a:prstGeom prst="roundRect">
            <a:avLst/>
          </a:prstGeom>
          <a:noFill/>
          <a:ln w="254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3763B710-6443-8B45-A3B0-E75A7733E72C}"/>
              </a:ext>
            </a:extLst>
          </p:cNvPr>
          <p:cNvSpPr txBox="1">
            <a:spLocks/>
          </p:cNvSpPr>
          <p:nvPr/>
        </p:nvSpPr>
        <p:spPr>
          <a:xfrm>
            <a:off x="5310679" y="771550"/>
            <a:ext cx="2340773" cy="2565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7175" indent="-257175" algn="l" defTabSz="685800" rtl="0" eaLnBrk="1" latinLnBrk="0" hangingPunct="1">
              <a:lnSpc>
                <a:spcPct val="90000"/>
              </a:lnSpc>
              <a:spcBef>
                <a:spcPts val="525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450"/>
              </a:spcBef>
              <a:buClr>
                <a:schemeClr val="accent2"/>
              </a:buClr>
              <a:buSzPct val="11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360"/>
              </a:spcBef>
              <a:buClrTx/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360"/>
              </a:spcBef>
              <a:buClrTx/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360"/>
              </a:spcBef>
              <a:buClrTx/>
              <a:buSzPct val="120000"/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Den arbetssökande går vidare genom att klicka på 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Föreslå praktikplats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cxnSp>
        <p:nvCxnSpPr>
          <p:cNvPr id="6" name="Kurva 5">
            <a:extLst>
              <a:ext uri="{FF2B5EF4-FFF2-40B4-BE49-F238E27FC236}">
                <a16:creationId xmlns:a16="http://schemas.microsoft.com/office/drawing/2014/main" id="{82D78135-1890-5144-A226-A143E16B9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975397" y="2834812"/>
            <a:ext cx="4335282" cy="2090777"/>
          </a:xfrm>
          <a:prstGeom prst="curvedConnector3">
            <a:avLst>
              <a:gd name="adj1" fmla="val 9392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636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B9207C-355D-4BAF-B3A5-F5EB9EF60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93185"/>
            <a:ext cx="6228999" cy="675000"/>
          </a:xfrm>
        </p:spPr>
        <p:txBody>
          <a:bodyPr/>
          <a:lstStyle/>
          <a:p>
            <a:r>
              <a:rPr lang="sv-SE" sz="2400" dirty="0"/>
              <a:t>Steg 1 – Företagsuppgifter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C6B75A-0FDB-4CC9-B559-34DAD2A7C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84" y="2427734"/>
            <a:ext cx="2340773" cy="172819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</a:pPr>
            <a:r>
              <a:rPr lang="sv-SE" sz="1400" dirty="0"/>
              <a:t>Arbetssökande fyller i      organisationsnummer till praktikanordnaren.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sv-SE" sz="1200" dirty="0"/>
          </a:p>
          <a:p>
            <a:pPr marL="0" indent="0">
              <a:buNone/>
            </a:pPr>
            <a:endParaRPr lang="sv-SE" sz="1400" dirty="0"/>
          </a:p>
        </p:txBody>
      </p:sp>
      <p:pic>
        <p:nvPicPr>
          <p:cNvPr id="10" name="Bildobjekt 9" descr="Skärmbild från Mina sidor. Steg 1 av 6, lämna företagsuppgifter.">
            <a:extLst>
              <a:ext uri="{FF2B5EF4-FFF2-40B4-BE49-F238E27FC236}">
                <a16:creationId xmlns:a16="http://schemas.microsoft.com/office/drawing/2014/main" id="{4BC26361-4535-1E43-B653-D71416A204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1" t="4482" r="2403" b="6281"/>
          <a:stretch/>
        </p:blipFill>
        <p:spPr>
          <a:xfrm>
            <a:off x="3203848" y="987574"/>
            <a:ext cx="5587279" cy="3477684"/>
          </a:xfrm>
          <a:prstGeom prst="rect">
            <a:avLst/>
          </a:prstGeom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4CACE3-8C0F-498B-A875-22EBC4DFE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02724-9D72-4716-953B-F44DD0BB2568}" type="slidenum">
              <a:rPr kumimoji="0" lang="sv-SE" sz="600" b="0" i="0" u="none" strike="noStrike" kern="1200" cap="none" spc="0" normalizeH="0" baseline="0" noProof="0" smtClean="0">
                <a:ln>
                  <a:noFill/>
                </a:ln>
                <a:solidFill>
                  <a:srgbClr val="1F1B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600" b="0" i="0" u="none" strike="noStrike" kern="1200" cap="none" spc="0" normalizeH="0" baseline="0" noProof="0">
              <a:ln>
                <a:noFill/>
              </a:ln>
              <a:solidFill>
                <a:srgbClr val="1F1B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422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B9207C-355D-4BAF-B3A5-F5EB9EF60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-82651"/>
            <a:ext cx="7422784" cy="675000"/>
          </a:xfrm>
        </p:spPr>
        <p:txBody>
          <a:bodyPr/>
          <a:lstStyle/>
          <a:p>
            <a:r>
              <a:rPr lang="sv-SE" sz="2400" dirty="0"/>
              <a:t>Steg 1 – Företagsuppgifter fortsättning</a:t>
            </a:r>
          </a:p>
        </p:txBody>
      </p:sp>
      <p:pic>
        <p:nvPicPr>
          <p:cNvPr id="15" name="Bildobjekt 14" descr="Skärmbild från Mina sidor. Steg 1 av 6, information om varför vi samlar in uppgifterna om företaget, handledaren och arbetsuppgifterna. ">
            <a:extLst>
              <a:ext uri="{FF2B5EF4-FFF2-40B4-BE49-F238E27FC236}">
                <a16:creationId xmlns:a16="http://schemas.microsoft.com/office/drawing/2014/main" id="{FDF2E635-24CD-F34A-9AB1-AD0AB578A4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" t="2542" r="1251" b="5041"/>
          <a:stretch/>
        </p:blipFill>
        <p:spPr>
          <a:xfrm>
            <a:off x="394258" y="1222993"/>
            <a:ext cx="8158893" cy="3920507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982E1D2-1C17-C349-9A5E-5CF187884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0392" y="4443958"/>
            <a:ext cx="864096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4CACE3-8C0F-498B-A875-22EBC4DFE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02724-9D72-4716-953B-F44DD0BB2568}" type="slidenum">
              <a:rPr kumimoji="0" lang="sv-SE" sz="600" b="0" i="0" u="none" strike="noStrike" kern="1200" cap="none" spc="0" normalizeH="0" baseline="0" noProof="0" smtClean="0">
                <a:ln>
                  <a:noFill/>
                </a:ln>
                <a:solidFill>
                  <a:srgbClr val="1F1B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600" b="0" i="0" u="none" strike="noStrike" kern="1200" cap="none" spc="0" normalizeH="0" baseline="0" noProof="0">
              <a:ln>
                <a:noFill/>
              </a:ln>
              <a:solidFill>
                <a:srgbClr val="1F1B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6D7B85B-9FAD-A947-B73C-8E8A2DEBA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1" t="4482" r="2403" b="80173"/>
          <a:stretch/>
        </p:blipFill>
        <p:spPr>
          <a:xfrm>
            <a:off x="467543" y="766402"/>
            <a:ext cx="5430212" cy="58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59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B9207C-355D-4BAF-B3A5-F5EB9EF60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93185"/>
            <a:ext cx="6228999" cy="675000"/>
          </a:xfrm>
        </p:spPr>
        <p:txBody>
          <a:bodyPr/>
          <a:lstStyle/>
          <a:p>
            <a:r>
              <a:rPr lang="sv-SE" sz="2400" dirty="0"/>
              <a:t>Steg 2 – Företagsuppgifter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C6B75A-0FDB-4CC9-B559-34DAD2A7C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9" y="1203598"/>
            <a:ext cx="2484583" cy="1728192"/>
          </a:xfrm>
        </p:spPr>
        <p:txBody>
          <a:bodyPr/>
          <a:lstStyle/>
          <a:p>
            <a:pPr marL="0" indent="0">
              <a:buClr>
                <a:schemeClr val="bg1">
                  <a:lumMod val="50000"/>
                </a:schemeClr>
              </a:buClr>
              <a:buNone/>
            </a:pPr>
            <a:endParaRPr lang="sv-SE" sz="1200" dirty="0"/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  <a:defRPr/>
            </a:pPr>
            <a:r>
              <a:rPr lang="sv-SE" sz="1400" dirty="0">
                <a:solidFill>
                  <a:prstClr val="black"/>
                </a:solidFill>
              </a:rPr>
              <a:t>När den arbetssökande har fyllt i organisationsnummer syns företagsnamnet. </a:t>
            </a:r>
          </a:p>
          <a:p>
            <a:pPr marL="0" indent="0">
              <a:lnSpc>
                <a:spcPct val="150000"/>
              </a:lnSpc>
              <a:buClr>
                <a:schemeClr val="bg1">
                  <a:lumMod val="50000"/>
                </a:schemeClr>
              </a:buClr>
              <a:buNone/>
              <a:defRPr/>
            </a:pPr>
            <a:endParaRPr lang="sv-SE" sz="14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buClr>
                <a:schemeClr val="bg1">
                  <a:lumMod val="50000"/>
                </a:schemeClr>
              </a:buClr>
              <a:defRPr/>
            </a:pPr>
            <a:r>
              <a:rPr lang="sv-SE" sz="1400" dirty="0">
                <a:solidFill>
                  <a:prstClr val="black"/>
                </a:solidFill>
              </a:rPr>
              <a:t>Arbetssökande väljer rätt geografisk adress till praktikanordnaren, om det finns flera adresser.</a:t>
            </a:r>
          </a:p>
          <a:p>
            <a:pPr marL="0" indent="0">
              <a:buNone/>
            </a:pPr>
            <a:endParaRPr lang="sv-SE" sz="14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4CACE3-8C0F-498B-A875-22EBC4DFE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02724-9D72-4716-953B-F44DD0BB2568}" type="slidenum">
              <a:rPr kumimoji="0" lang="sv-SE" sz="600" b="0" i="0" u="none" strike="noStrike" kern="1200" cap="none" spc="0" normalizeH="0" baseline="0" noProof="0" smtClean="0">
                <a:ln>
                  <a:noFill/>
                </a:ln>
                <a:solidFill>
                  <a:srgbClr val="1F1B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600" b="0" i="0" u="none" strike="noStrike" kern="1200" cap="none" spc="0" normalizeH="0" baseline="0" noProof="0">
              <a:ln>
                <a:noFill/>
              </a:ln>
              <a:solidFill>
                <a:srgbClr val="1F1B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Bildobjekt 12" descr="Skärmbild från Mina sidor. Steg 2 av 6, möjlighet att välja företags adress.">
            <a:extLst>
              <a:ext uri="{FF2B5EF4-FFF2-40B4-BE49-F238E27FC236}">
                <a16:creationId xmlns:a16="http://schemas.microsoft.com/office/drawing/2014/main" id="{DDBF97F0-CCDA-5446-B743-ACD4F486D3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161" b="67332"/>
          <a:stretch/>
        </p:blipFill>
        <p:spPr>
          <a:xfrm>
            <a:off x="3763557" y="1203598"/>
            <a:ext cx="2860978" cy="304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556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CESSIBILITYFIXERID" val="d08718bb-3ea9-4237-9a9f-22959620cb11"/>
</p:tagLst>
</file>

<file path=ppt/theme/theme1.xml><?xml version="1.0" encoding="utf-8"?>
<a:theme xmlns:a="http://schemas.openxmlformats.org/drawingml/2006/main" name="Arbetsförmedlingen, vit">
  <a:themeElements>
    <a:clrScheme name="Arbetsförmedlingen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00005A"/>
      </a:accent1>
      <a:accent2>
        <a:srgbClr val="95C23D"/>
      </a:accent2>
      <a:accent3>
        <a:srgbClr val="D43372"/>
      </a:accent3>
      <a:accent4>
        <a:srgbClr val="058470"/>
      </a:accent4>
      <a:accent5>
        <a:srgbClr val="EAF2D8"/>
      </a:accent5>
      <a:accent6>
        <a:srgbClr val="000000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B6385D98-5984-4ABE-8255-A19A7B5C4316}" vid="{14084F02-E16B-40C5-95F1-1F6814F54338}"/>
    </a:ext>
  </a:extLst>
</a:theme>
</file>

<file path=ppt/theme/theme2.xml><?xml version="1.0" encoding="utf-8"?>
<a:theme xmlns:a="http://schemas.openxmlformats.org/drawingml/2006/main" name="Arbetsförmedlingen, blå">
  <a:themeElements>
    <a:clrScheme name="Arbetsförmedlingen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00005A"/>
      </a:accent1>
      <a:accent2>
        <a:srgbClr val="95C23D"/>
      </a:accent2>
      <a:accent3>
        <a:srgbClr val="D43372"/>
      </a:accent3>
      <a:accent4>
        <a:srgbClr val="058470"/>
      </a:accent4>
      <a:accent5>
        <a:srgbClr val="EAF2D8"/>
      </a:accent5>
      <a:accent6>
        <a:srgbClr val="000000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B6385D98-5984-4ABE-8255-A19A7B5C4316}" vid="{1630C0C4-B331-471D-BA53-0C033B348769}"/>
    </a:ext>
  </a:extLst>
</a:theme>
</file>

<file path=ppt/theme/theme3.xml><?xml version="1.0" encoding="utf-8"?>
<a:theme xmlns:a="http://schemas.openxmlformats.org/drawingml/2006/main" name="Arbetsförmedlingen">
  <a:themeElements>
    <a:clrScheme name="Arbetsförmedling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1B5A"/>
      </a:accent1>
      <a:accent2>
        <a:srgbClr val="95C23D"/>
      </a:accent2>
      <a:accent3>
        <a:srgbClr val="FBBC33"/>
      </a:accent3>
      <a:accent4>
        <a:srgbClr val="008886"/>
      </a:accent4>
      <a:accent5>
        <a:srgbClr val="E83278"/>
      </a:accent5>
      <a:accent6>
        <a:srgbClr val="7A74A2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betsförmedlingen_bredbild.potx" id="{BD24AB10-C141-4896-9A6C-EC68E3827E94}" vid="{B9367E8A-253E-42B1-AE5B-A73ADC07D901}"/>
    </a:ext>
  </a:extLst>
</a:theme>
</file>

<file path=ppt/theme/theme4.xml><?xml version="1.0" encoding="utf-8"?>
<a:theme xmlns:a="http://schemas.openxmlformats.org/drawingml/2006/main" name="1_Arbetsförmedlingen">
  <a:themeElements>
    <a:clrScheme name="Arbetsförmedling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1B5A"/>
      </a:accent1>
      <a:accent2>
        <a:srgbClr val="95C23D"/>
      </a:accent2>
      <a:accent3>
        <a:srgbClr val="FBBC33"/>
      </a:accent3>
      <a:accent4>
        <a:srgbClr val="008886"/>
      </a:accent4>
      <a:accent5>
        <a:srgbClr val="E83278"/>
      </a:accent5>
      <a:accent6>
        <a:srgbClr val="7A74A2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betsförmedlingen_standard.potx" id="{789655C8-0139-4900-BFC1-443106DF4EEB}" vid="{6D9817FC-B92C-4C1F-8DAA-2067662A7DE1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SharedContentType xmlns="Microsoft.SharePoint.Taxonomy.ContentTypeSync" SourceId="93b5fa16-33f7-4e0d-9c60-e37e052098b6" ContentTypeId="0x0101009665C37552F545438D398A588F7D7C6C03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4E497E-7FEE-4B31-B15C-7FF48E82E595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0910ED07-6594-4672-988E-0ED21FD241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2072</TotalTime>
  <Words>500</Words>
  <Application>Microsoft Office PowerPoint</Application>
  <PresentationFormat>Bildspel på skärmen (16:9)</PresentationFormat>
  <Paragraphs>88</Paragraphs>
  <Slides>15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15</vt:i4>
      </vt:variant>
    </vt:vector>
  </HeadingPairs>
  <TitlesOfParts>
    <vt:vector size="23" baseType="lpstr">
      <vt:lpstr>Arial</vt:lpstr>
      <vt:lpstr>Calibri</vt:lpstr>
      <vt:lpstr>Courier New</vt:lpstr>
      <vt:lpstr>Helvetica Neue Medium</vt:lpstr>
      <vt:lpstr>Arbetsförmedlingen, vit</vt:lpstr>
      <vt:lpstr>Arbetsförmedlingen, blå</vt:lpstr>
      <vt:lpstr>Arbetsförmedlingen</vt:lpstr>
      <vt:lpstr>1_Arbetsförmedlingen</vt:lpstr>
      <vt:lpstr>Ny process för arbetspraktik</vt:lpstr>
      <vt:lpstr>Från planering till praktik</vt:lpstr>
      <vt:lpstr>Arbetssökande loggar in på Mina sidor</vt:lpstr>
      <vt:lpstr>Om aktivitet för arbetspraktik finns syns den på Min planering enligt bilden </vt:lpstr>
      <vt:lpstr>Aktivitet om arbetspraktik öppnad </vt:lpstr>
      <vt:lpstr>Föreslå praktikplats på Mina sidor</vt:lpstr>
      <vt:lpstr>Steg 1 – Företagsuppgifter</vt:lpstr>
      <vt:lpstr>Steg 1 – Företagsuppgifter fortsättning</vt:lpstr>
      <vt:lpstr>Steg 2 – Företagsuppgifter</vt:lpstr>
      <vt:lpstr>Steg 3 – Handledare och handledning</vt:lpstr>
      <vt:lpstr>Steg 4 – Adress till praktikplatsen</vt:lpstr>
      <vt:lpstr>Steg 5 Arbetsuppgifter, tider och syfte med praktiken</vt:lpstr>
      <vt:lpstr>Steg 6 – Granska och skicka in</vt:lpstr>
      <vt:lpstr>Bekräftelse på inskickat förslag</vt:lpstr>
      <vt:lpstr>Versionshistorik</vt:lpstr>
    </vt:vector>
  </TitlesOfParts>
  <Company>Arbetsförmedlingen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process för arbetspaktik - till kommuner</dc:title>
  <dc:creator>Arbetsförmedlingen</dc:creator>
  <dc:description>Af 00013_6.0_(2021-06-09, AF9000)</dc:description>
  <cp:lastModifiedBy>Linn Elgstrand</cp:lastModifiedBy>
  <cp:revision>23</cp:revision>
  <dcterms:created xsi:type="dcterms:W3CDTF">2022-03-02T08:06:45Z</dcterms:created>
  <dcterms:modified xsi:type="dcterms:W3CDTF">2022-09-19T15:32:44Z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0x0101009665C37552F545438D398A588F7D7C6C03006873319BB641064BB79045B03AAD8959</vt:lpwstr>
  </property>
  <property fmtid="{D5CDD505-2E9C-101B-9397-08002B2CF9AE}" pid="3" name="Dokumentstatus">
    <vt:lpwstr>1;#Utkast|4fd34bca-3b4e-4a5b-88f2-24ba8985d36d</vt:lpwstr>
  </property>
  <property fmtid="{D5CDD505-2E9C-101B-9397-08002B2CF9AE}" pid="4" name="Dokumenttyp">
    <vt:lpwstr/>
  </property>
</Properties>
</file>