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5"/>
    <p:sldMasterId id="2147483719" r:id="rId6"/>
    <p:sldMasterId id="2147483735" r:id="rId7"/>
    <p:sldMasterId id="2147483745" r:id="rId8"/>
  </p:sldMasterIdLst>
  <p:notesMasterIdLst>
    <p:notesMasterId r:id="rId30"/>
  </p:notesMasterIdLst>
  <p:handoutMasterIdLst>
    <p:handoutMasterId r:id="rId31"/>
  </p:handoutMasterIdLst>
  <p:sldIdLst>
    <p:sldId id="287" r:id="rId9"/>
    <p:sldId id="277" r:id="rId10"/>
    <p:sldId id="384" r:id="rId11"/>
    <p:sldId id="416" r:id="rId12"/>
    <p:sldId id="294" r:id="rId13"/>
    <p:sldId id="387" r:id="rId14"/>
    <p:sldId id="388" r:id="rId15"/>
    <p:sldId id="389" r:id="rId16"/>
    <p:sldId id="365" r:id="rId17"/>
    <p:sldId id="375" r:id="rId18"/>
    <p:sldId id="376" r:id="rId19"/>
    <p:sldId id="377" r:id="rId20"/>
    <p:sldId id="352" r:id="rId21"/>
    <p:sldId id="351" r:id="rId22"/>
    <p:sldId id="353" r:id="rId23"/>
    <p:sldId id="354" r:id="rId24"/>
    <p:sldId id="355" r:id="rId25"/>
    <p:sldId id="291" r:id="rId26"/>
    <p:sldId id="279" r:id="rId27"/>
    <p:sldId id="292" r:id="rId28"/>
    <p:sldId id="289" r:id="rId29"/>
  </p:sldIdLst>
  <p:sldSz cx="9144000" cy="5143500" type="screen16x9"/>
  <p:notesSz cx="6858000" cy="9144000"/>
  <p:custDataLst>
    <p:tags r:id="rId3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Jenny Viking" initials="JV" lastIdx="3" clrIdx="2">
    <p:extLst>
      <p:ext uri="{19B8F6BF-5375-455C-9EA6-DF929625EA0E}">
        <p15:presenceInfo xmlns:p15="http://schemas.microsoft.com/office/powerpoint/2012/main" userId="S::jenny.viking@arbetsformedlingen.se::6720235b-cdc0-4b05-bb6a-5c0003d6a4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A"/>
    <a:srgbClr val="EAF2D8"/>
    <a:srgbClr val="DA5187"/>
    <a:srgbClr val="D43372"/>
    <a:srgbClr val="BAD781"/>
    <a:srgbClr val="A5CB5A"/>
    <a:srgbClr val="95C23D"/>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80" d="100"/>
          <a:sy n="80" d="100"/>
        </p:scale>
        <p:origin x="1302" y="78"/>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2022-10-04</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2022-10-04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2269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 bild, tänk på ny </a:t>
            </a:r>
            <a:r>
              <a:rPr lang="sv-SE" dirty="0" err="1"/>
              <a:t>kalndervy</a:t>
            </a:r>
            <a:r>
              <a:rPr lang="sv-SE" dirty="0"/>
              <a:t>. </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03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 bild</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 bild</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91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71139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solidFill>
                  <a:srgbClr val="4E586A"/>
                </a:solidFill>
                <a:effectLst/>
                <a:latin typeface="Segoe UI" panose="020B0502040204020203" pitchFamily="34" charset="0"/>
              </a:rPr>
              <a:t> </a:t>
            </a:r>
            <a:endParaRPr lang="sv-SE" sz="1800" dirty="0">
              <a:effectLst/>
              <a:latin typeface="Calibri" panose="020F0502020204030204" pitchFamily="34" charset="0"/>
            </a:endParaRPr>
          </a:p>
          <a:p>
            <a:pPr>
              <a:lnSpc>
                <a:spcPct val="107000"/>
              </a:lnSpc>
              <a:spcAft>
                <a:spcPts val="800"/>
              </a:spcAft>
            </a:pPr>
            <a:r>
              <a:rPr lang="sv-SE" sz="1800" dirty="0">
                <a:effectLst/>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72542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7506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125316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09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21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21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18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56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74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inte fått ny bild här…</a:t>
            </a: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149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2022-10-04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2022-10-04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2022-10-04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2022-10-04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E31F2C1E-DA88-B047-A99E-9D885FAA640F}" type="datetime1">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Af_logotyp_gron-bla_cmyk.pdf">
            <a:extLst>
              <a:ext uri="{FF2B5EF4-FFF2-40B4-BE49-F238E27FC236}">
                <a16:creationId xmlns:a16="http://schemas.microsoft.com/office/drawing/2014/main" id="{DB739288-7EE9-493D-B863-22080E1F89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07969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5DEE8B3C-FB2A-864F-A3CD-5DE4C087C1A3}" type="datetime1">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Af_logotyp_gron-bla_cmyk.pdf">
            <a:extLst>
              <a:ext uri="{FF2B5EF4-FFF2-40B4-BE49-F238E27FC236}">
                <a16:creationId xmlns:a16="http://schemas.microsoft.com/office/drawing/2014/main" id="{DB739288-7EE9-493D-B863-22080E1F89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509181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A453F1C5-1767-7949-9604-C07765CE03DB}" type="datetime1">
              <a:rPr lang="sv-SE" smtClean="0"/>
              <a:t>2022-10-04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Af_logotyp_gron-bla_cmyk.pdf">
            <a:extLst>
              <a:ext uri="{FF2B5EF4-FFF2-40B4-BE49-F238E27FC236}">
                <a16:creationId xmlns:a16="http://schemas.microsoft.com/office/drawing/2014/main" id="{DBD28433-EE57-4E51-81C0-CAD739A2E7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240139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F698083D-3061-F84A-B5D1-881078047B41}" type="datetime1">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23697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353295B9-74AE-4549-A27A-646515BF3BA4}" type="datetime1">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129881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A417121D-97EA-064D-BBCC-02D1F30F855A}" type="datetime1">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2506532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1385626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2E14482F-A614-EA46-B52F-A2179CF88AFF}" type="datetime1">
              <a:rPr lang="sv-SE" smtClean="0"/>
              <a:t>2022-10-04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66671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1C8395B-AEE9-8446-B3DB-A7B4520B03CE}" type="datetime1">
              <a:rPr lang="sv-SE" smtClean="0"/>
              <a:t>2022-10-04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70590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6" y="-9525"/>
            <a:ext cx="145035"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Af_logotyp_gron-bla_cmyk.pdf">
            <a:extLst>
              <a:ext uri="{FF2B5EF4-FFF2-40B4-BE49-F238E27FC236}">
                <a16:creationId xmlns:a16="http://schemas.microsoft.com/office/drawing/2014/main" id="{35BF167E-D723-40A4-953B-67D7A224B362}"/>
              </a:ext>
            </a:extLst>
          </p:cNvPr>
          <p:cNvPicPr>
            <a:picLocks noChangeAspect="1"/>
          </p:cNvPicPr>
          <p:nvPr userDrawn="1"/>
        </p:nvPicPr>
        <p:blipFill>
          <a:blip r:embed="rId2"/>
          <a:stretch>
            <a:fillRect/>
          </a:stretch>
        </p:blipFill>
        <p:spPr>
          <a:xfrm>
            <a:off x="6373522" y="4791813"/>
            <a:ext cx="2538831" cy="231484"/>
          </a:xfrm>
          <a:prstGeom prst="rect">
            <a:avLst/>
          </a:prstGeom>
          <a:ln w="12700">
            <a:miter lim="400000"/>
          </a:ln>
        </p:spPr>
      </p:pic>
    </p:spTree>
    <p:extLst>
      <p:ext uri="{BB962C8B-B14F-4D97-AF65-F5344CB8AC3E}">
        <p14:creationId xmlns:p14="http://schemas.microsoft.com/office/powerpoint/2010/main" val="1165719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2"/>
            <a:ext cx="3742079"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6" y="-9525"/>
            <a:ext cx="145035"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9" name="Af_logotyp_gron-bla_cmyk.pdf" descr="Af_logotyp_gron-bla_cmyk.pdf">
            <a:extLst>
              <a:ext uri="{FF2B5EF4-FFF2-40B4-BE49-F238E27FC236}">
                <a16:creationId xmlns:a16="http://schemas.microsoft.com/office/drawing/2014/main" id="{F5563E78-6E5C-4BE6-B3D1-4D484075834E}"/>
              </a:ext>
            </a:extLst>
          </p:cNvPr>
          <p:cNvPicPr>
            <a:picLocks noChangeAspect="1"/>
          </p:cNvPicPr>
          <p:nvPr userDrawn="1"/>
        </p:nvPicPr>
        <p:blipFill>
          <a:blip r:embed="rId2"/>
          <a:stretch>
            <a:fillRect/>
          </a:stretch>
        </p:blipFill>
        <p:spPr>
          <a:xfrm>
            <a:off x="6373522" y="4791813"/>
            <a:ext cx="2538831" cy="231484"/>
          </a:xfrm>
          <a:prstGeom prst="rect">
            <a:avLst/>
          </a:prstGeom>
          <a:ln w="12700">
            <a:miter lim="400000"/>
          </a:ln>
        </p:spPr>
      </p:pic>
    </p:spTree>
    <p:extLst>
      <p:ext uri="{BB962C8B-B14F-4D97-AF65-F5344CB8AC3E}">
        <p14:creationId xmlns:p14="http://schemas.microsoft.com/office/powerpoint/2010/main" val="15399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8" y="852394"/>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2"/>
            <a:ext cx="5750499"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5"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2" name="Af_logotyp_gron-bla_cmyk.pdf" descr="Af_logotyp_gron-bla_cmyk.pdf">
            <a:extLst>
              <a:ext uri="{FF2B5EF4-FFF2-40B4-BE49-F238E27FC236}">
                <a16:creationId xmlns:a16="http://schemas.microsoft.com/office/drawing/2014/main" id="{3ED82EDF-75F7-4BD9-AB8B-DB1F8A55C5C8}"/>
              </a:ext>
            </a:extLst>
          </p:cNvPr>
          <p:cNvPicPr>
            <a:picLocks noChangeAspect="1"/>
          </p:cNvPicPr>
          <p:nvPr userDrawn="1"/>
        </p:nvPicPr>
        <p:blipFill>
          <a:blip r:embed="rId2"/>
          <a:stretch>
            <a:fillRect/>
          </a:stretch>
        </p:blipFill>
        <p:spPr>
          <a:xfrm>
            <a:off x="6373522" y="4791813"/>
            <a:ext cx="2538831" cy="231484"/>
          </a:xfrm>
          <a:prstGeom prst="rect">
            <a:avLst/>
          </a:prstGeom>
          <a:ln w="12700">
            <a:miter lim="400000"/>
          </a:ln>
        </p:spPr>
      </p:pic>
    </p:spTree>
    <p:extLst>
      <p:ext uri="{BB962C8B-B14F-4D97-AF65-F5344CB8AC3E}">
        <p14:creationId xmlns:p14="http://schemas.microsoft.com/office/powerpoint/2010/main" val="1295956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147585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1"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1"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56856497"/>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7"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3"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01644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2022-10-04</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1"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1"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4012886062"/>
      </p:ext>
    </p:extLst>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2022-10-04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164334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2022-10-04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779888759"/>
      </p:ext>
    </p:extLst>
  </p:cSld>
  <p:clrMapOvr>
    <a:masterClrMapping/>
  </p:clrMapOvr>
  <p:extLst>
    <p:ext uri="{DCECCB84-F9BA-43D5-87BE-67443E8EF086}">
      <p15:sldGuideLst xmlns:p15="http://schemas.microsoft.com/office/powerpoint/2012/main">
        <p15:guide id="1" orient="horz" pos="3003">
          <p15:clr>
            <a:srgbClr val="FBAE40"/>
          </p15:clr>
        </p15:guide>
        <p15:guide id="2"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2022-10-04</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2022-10-04</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F9A8B3D3-5298-654B-B278-E98220F0FE2E}" type="datetime1">
              <a:rPr lang="sv-SE" smtClean="0"/>
              <a:t>2022-10-04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Af_logotyp_gron-bla_cmyk.pdf">
            <a:extLst>
              <a:ext uri="{FF2B5EF4-FFF2-40B4-BE49-F238E27FC236}">
                <a16:creationId xmlns:a16="http://schemas.microsoft.com/office/drawing/2014/main" id="{6032B0FC-6488-4533-94FC-3ED4A6F5AFDB}"/>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8488811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hdr="0" ftr="0" dt="0"/>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4" y="1809001"/>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2022-10-04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5"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bla_cmyk.pdf" descr="Af_logotyp_gron-bla_cmyk.pdf">
            <a:extLst>
              <a:ext uri="{FF2B5EF4-FFF2-40B4-BE49-F238E27FC236}">
                <a16:creationId xmlns:a16="http://schemas.microsoft.com/office/drawing/2014/main" id="{2C9D0FE8-A444-4169-A410-32755F2A33BF}"/>
              </a:ext>
            </a:extLst>
          </p:cNvPr>
          <p:cNvPicPr>
            <a:picLocks noChangeAspect="1"/>
          </p:cNvPicPr>
          <p:nvPr userDrawn="1"/>
        </p:nvPicPr>
        <p:blipFill>
          <a:blip r:embed="rId11"/>
          <a:stretch>
            <a:fillRect/>
          </a:stretch>
        </p:blipFill>
        <p:spPr>
          <a:xfrm>
            <a:off x="6373522" y="4791813"/>
            <a:ext cx="2538831" cy="231484"/>
          </a:xfrm>
          <a:prstGeom prst="rect">
            <a:avLst/>
          </a:prstGeom>
          <a:ln w="12700">
            <a:miter lim="400000"/>
          </a:ln>
        </p:spPr>
      </p:pic>
    </p:spTree>
    <p:extLst>
      <p:ext uri="{BB962C8B-B14F-4D97-AF65-F5344CB8AC3E}">
        <p14:creationId xmlns:p14="http://schemas.microsoft.com/office/powerpoint/2010/main" val="234602953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1BE36F98-9A72-47F1-88D1-D03C3E933E3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862" b="32862"/>
          <a:stretch>
            <a:fillRect/>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5328000" cy="756000"/>
          </a:xfrm>
          <a:solidFill>
            <a:schemeClr val="accent1"/>
          </a:solidFill>
        </p:spPr>
        <p:txBody>
          <a:bodyPr/>
          <a:lstStyle/>
          <a:p>
            <a:r>
              <a:rPr lang="sv-SE" sz="2400" dirty="0"/>
              <a:t>Praktik i rusta och matcha</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288" y="3872610"/>
            <a:ext cx="5328000" cy="756000"/>
          </a:xfrm>
          <a:solidFill>
            <a:srgbClr val="00005A"/>
          </a:solidFill>
        </p:spPr>
        <p:txBody>
          <a:bodyPr/>
          <a:lstStyle/>
          <a:p>
            <a:r>
              <a:rPr lang="en-US" altLang="sv-SE" sz="2000" dirty="0"/>
              <a:t>2022-09-20</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395536" y="93185"/>
            <a:ext cx="6228999" cy="675000"/>
          </a:xfrm>
        </p:spPr>
        <p:txBody>
          <a:bodyPr/>
          <a:lstStyle/>
          <a:p>
            <a:r>
              <a:rPr lang="sv-SE" sz="2400" dirty="0"/>
              <a:t>Steg 1 – Företagsuppgifter</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363584" y="2427734"/>
            <a:ext cx="2340773" cy="1728192"/>
          </a:xfrm>
        </p:spPr>
        <p:txBody>
          <a:bodyPr/>
          <a:lstStyle/>
          <a:p>
            <a:pPr>
              <a:lnSpc>
                <a:spcPct val="150000"/>
              </a:lnSpc>
              <a:buClr>
                <a:schemeClr val="bg1">
                  <a:lumMod val="50000"/>
                </a:schemeClr>
              </a:buClr>
            </a:pPr>
            <a:r>
              <a:rPr lang="sv-SE" sz="1400" dirty="0"/>
              <a:t>Arbetssökande fyller i      organisationsnummer.</a:t>
            </a:r>
          </a:p>
          <a:p>
            <a:pPr marL="0" indent="0">
              <a:buClr>
                <a:schemeClr val="bg1">
                  <a:lumMod val="50000"/>
                </a:schemeClr>
              </a:buClr>
              <a:buNone/>
            </a:pPr>
            <a:endParaRPr lang="sv-SE" sz="1200" dirty="0"/>
          </a:p>
          <a:p>
            <a:pPr marL="0" indent="0">
              <a:buNone/>
            </a:pPr>
            <a:endParaRPr lang="sv-SE" sz="1400" dirty="0"/>
          </a:p>
        </p:txBody>
      </p:sp>
      <p:pic>
        <p:nvPicPr>
          <p:cNvPr id="10" name="Bildobjekt 9" descr="Skärmbild från Mina sidor. Steg 1 av 6, lämna företagsuppgifter.">
            <a:extLst>
              <a:ext uri="{FF2B5EF4-FFF2-40B4-BE49-F238E27FC236}">
                <a16:creationId xmlns:a16="http://schemas.microsoft.com/office/drawing/2014/main" id="{4BC26361-4535-1E43-B653-D71416A2040E}"/>
              </a:ext>
            </a:extLst>
          </p:cNvPr>
          <p:cNvPicPr>
            <a:picLocks noChangeAspect="1"/>
          </p:cNvPicPr>
          <p:nvPr/>
        </p:nvPicPr>
        <p:blipFill rotWithShape="1">
          <a:blip r:embed="rId3"/>
          <a:srcRect l="2601" t="4482" r="2403" b="6281"/>
          <a:stretch/>
        </p:blipFill>
        <p:spPr>
          <a:xfrm>
            <a:off x="3203848" y="987574"/>
            <a:ext cx="5587279" cy="3477684"/>
          </a:xfrm>
          <a:prstGeom prst="rect">
            <a:avLst/>
          </a:prstGeom>
        </p:spPr>
      </p:pic>
      <p:sp>
        <p:nvSpPr>
          <p:cNvPr id="4" name="Platshållare för bildnummer 3">
            <a:extLst>
              <a:ext uri="{FF2B5EF4-FFF2-40B4-BE49-F238E27FC236}">
                <a16:creationId xmlns:a16="http://schemas.microsoft.com/office/drawing/2014/main" id="{1C4CACE3-8C0F-498B-A875-22EBC4DFE01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spTree>
    <p:extLst>
      <p:ext uri="{BB962C8B-B14F-4D97-AF65-F5344CB8AC3E}">
        <p14:creationId xmlns:p14="http://schemas.microsoft.com/office/powerpoint/2010/main" val="107242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539552" y="-82651"/>
            <a:ext cx="7422784" cy="675000"/>
          </a:xfrm>
        </p:spPr>
        <p:txBody>
          <a:bodyPr/>
          <a:lstStyle/>
          <a:p>
            <a:r>
              <a:rPr lang="sv-SE" sz="2400" dirty="0"/>
              <a:t>Steg 1 – Företagsuppgifter fortsättning</a:t>
            </a:r>
          </a:p>
        </p:txBody>
      </p:sp>
      <p:pic>
        <p:nvPicPr>
          <p:cNvPr id="15" name="Bildobjekt 14" descr="Skärmbild från Mina sidor. Steg 1 av 6, information om varför vi samlar in uppgifterna om företaget, handledaren och arbetsuppgifterna. ">
            <a:extLst>
              <a:ext uri="{FF2B5EF4-FFF2-40B4-BE49-F238E27FC236}">
                <a16:creationId xmlns:a16="http://schemas.microsoft.com/office/drawing/2014/main" id="{FDF2E635-24CD-F34A-9AB1-AD0AB578A4E1}"/>
              </a:ext>
            </a:extLst>
          </p:cNvPr>
          <p:cNvPicPr>
            <a:picLocks noChangeAspect="1"/>
          </p:cNvPicPr>
          <p:nvPr/>
        </p:nvPicPr>
        <p:blipFill rotWithShape="1">
          <a:blip r:embed="rId3"/>
          <a:srcRect l="2500" t="2542" r="1251" b="5041"/>
          <a:stretch/>
        </p:blipFill>
        <p:spPr>
          <a:xfrm>
            <a:off x="394258" y="1222993"/>
            <a:ext cx="8158893" cy="3920507"/>
          </a:xfrm>
          <a:prstGeom prst="rect">
            <a:avLst/>
          </a:prstGeom>
        </p:spPr>
      </p:pic>
      <p:sp>
        <p:nvSpPr>
          <p:cNvPr id="7" name="Rektangel 6">
            <a:extLst>
              <a:ext uri="{FF2B5EF4-FFF2-40B4-BE49-F238E27FC236}">
                <a16:creationId xmlns:a16="http://schemas.microsoft.com/office/drawing/2014/main" id="{5982E1D2-1C17-C349-9A5E-5CF187884C1B}"/>
              </a:ext>
              <a:ext uri="{C183D7F6-B498-43B3-948B-1728B52AA6E4}">
                <adec:decorative xmlns:adec="http://schemas.microsoft.com/office/drawing/2017/decorative" val="1"/>
              </a:ext>
            </a:extLst>
          </p:cNvPr>
          <p:cNvSpPr/>
          <p:nvPr/>
        </p:nvSpPr>
        <p:spPr>
          <a:xfrm>
            <a:off x="8100392" y="4443958"/>
            <a:ext cx="864096" cy="69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1C4CACE3-8C0F-498B-A875-22EBC4DFE01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16D7B85B-9FAD-A947-B73C-8E8A2DEBA7A6}"/>
              </a:ext>
              <a:ext uri="{C183D7F6-B498-43B3-948B-1728B52AA6E4}">
                <adec:decorative xmlns:adec="http://schemas.microsoft.com/office/drawing/2017/decorative" val="1"/>
              </a:ext>
            </a:extLst>
          </p:cNvPr>
          <p:cNvPicPr>
            <a:picLocks noChangeAspect="1"/>
          </p:cNvPicPr>
          <p:nvPr/>
        </p:nvPicPr>
        <p:blipFill rotWithShape="1">
          <a:blip r:embed="rId4"/>
          <a:srcRect l="2601" t="4482" r="2403" b="80173"/>
          <a:stretch/>
        </p:blipFill>
        <p:spPr>
          <a:xfrm>
            <a:off x="467543" y="766402"/>
            <a:ext cx="5430212" cy="581211"/>
          </a:xfrm>
          <a:prstGeom prst="rect">
            <a:avLst/>
          </a:prstGeom>
        </p:spPr>
      </p:pic>
    </p:spTree>
    <p:extLst>
      <p:ext uri="{BB962C8B-B14F-4D97-AF65-F5344CB8AC3E}">
        <p14:creationId xmlns:p14="http://schemas.microsoft.com/office/powerpoint/2010/main" val="124075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395536" y="93185"/>
            <a:ext cx="6228999" cy="675000"/>
          </a:xfrm>
        </p:spPr>
        <p:txBody>
          <a:bodyPr/>
          <a:lstStyle/>
          <a:p>
            <a:r>
              <a:rPr lang="sv-SE" sz="2400" dirty="0"/>
              <a:t>Steg 2 – Företagsuppgifter</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575249" y="1203598"/>
            <a:ext cx="2484583" cy="1728192"/>
          </a:xfrm>
        </p:spPr>
        <p:txBody>
          <a:bodyPr/>
          <a:lstStyle/>
          <a:p>
            <a:pPr marL="0" indent="0">
              <a:buClr>
                <a:schemeClr val="bg1">
                  <a:lumMod val="50000"/>
                </a:schemeClr>
              </a:buClr>
              <a:buNone/>
            </a:pPr>
            <a:endParaRPr lang="sv-SE" sz="1200" dirty="0"/>
          </a:p>
          <a:p>
            <a:pPr>
              <a:lnSpc>
                <a:spcPct val="150000"/>
              </a:lnSpc>
              <a:buClr>
                <a:schemeClr val="bg1">
                  <a:lumMod val="50000"/>
                </a:schemeClr>
              </a:buClr>
              <a:defRPr/>
            </a:pPr>
            <a:r>
              <a:rPr lang="sv-SE" sz="1400" dirty="0">
                <a:solidFill>
                  <a:prstClr val="black"/>
                </a:solidFill>
              </a:rPr>
              <a:t>När den arbetssökande har fyllt i organisationsnummer syns företagsnamnet. </a:t>
            </a:r>
          </a:p>
          <a:p>
            <a:pPr marL="0" indent="0">
              <a:lnSpc>
                <a:spcPct val="150000"/>
              </a:lnSpc>
              <a:buClr>
                <a:schemeClr val="bg1">
                  <a:lumMod val="50000"/>
                </a:schemeClr>
              </a:buClr>
              <a:buNone/>
              <a:defRPr/>
            </a:pPr>
            <a:endParaRPr lang="sv-SE" sz="1400" dirty="0">
              <a:solidFill>
                <a:prstClr val="black"/>
              </a:solidFill>
            </a:endParaRPr>
          </a:p>
          <a:p>
            <a:pPr>
              <a:lnSpc>
                <a:spcPct val="150000"/>
              </a:lnSpc>
              <a:buClr>
                <a:schemeClr val="bg1">
                  <a:lumMod val="50000"/>
                </a:schemeClr>
              </a:buClr>
              <a:defRPr/>
            </a:pPr>
            <a:r>
              <a:rPr lang="sv-SE" sz="1400" dirty="0">
                <a:solidFill>
                  <a:prstClr val="black"/>
                </a:solidFill>
              </a:rPr>
              <a:t>Arbetssökande väljer rätt adress till företaget om det finns flera.</a:t>
            </a:r>
          </a:p>
          <a:p>
            <a:pPr marL="0" indent="0">
              <a:buNone/>
            </a:pPr>
            <a:endParaRPr lang="sv-SE" sz="1400" dirty="0"/>
          </a:p>
        </p:txBody>
      </p:sp>
      <p:sp>
        <p:nvSpPr>
          <p:cNvPr id="4" name="Platshållare för bildnummer 3">
            <a:extLst>
              <a:ext uri="{FF2B5EF4-FFF2-40B4-BE49-F238E27FC236}">
                <a16:creationId xmlns:a16="http://schemas.microsoft.com/office/drawing/2014/main" id="{1C4CACE3-8C0F-498B-A875-22EBC4DFE01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13" name="Bildobjekt 12" descr="Skärmbild från Mina sidor. Steg 2 av 6, möjlighet att välja företags adress.">
            <a:extLst>
              <a:ext uri="{FF2B5EF4-FFF2-40B4-BE49-F238E27FC236}">
                <a16:creationId xmlns:a16="http://schemas.microsoft.com/office/drawing/2014/main" id="{DDBF97F0-CCDA-5446-B743-ACD4F486D3BB}"/>
              </a:ext>
              <a:ext uri="{C183D7F6-B498-43B3-948B-1728B52AA6E4}">
                <adec:decorative xmlns:adec="http://schemas.microsoft.com/office/drawing/2017/decorative" val="0"/>
              </a:ext>
            </a:extLst>
          </p:cNvPr>
          <p:cNvPicPr>
            <a:picLocks noChangeAspect="1"/>
          </p:cNvPicPr>
          <p:nvPr/>
        </p:nvPicPr>
        <p:blipFill rotWithShape="1">
          <a:blip r:embed="rId3"/>
          <a:srcRect r="45161" b="67332"/>
          <a:stretch/>
        </p:blipFill>
        <p:spPr>
          <a:xfrm>
            <a:off x="3763557" y="1203598"/>
            <a:ext cx="2860978" cy="3044280"/>
          </a:xfrm>
          <a:prstGeom prst="rect">
            <a:avLst/>
          </a:prstGeom>
        </p:spPr>
      </p:pic>
    </p:spTree>
    <p:extLst>
      <p:ext uri="{BB962C8B-B14F-4D97-AF65-F5344CB8AC3E}">
        <p14:creationId xmlns:p14="http://schemas.microsoft.com/office/powerpoint/2010/main" val="110875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570523" y="432000"/>
            <a:ext cx="3629210" cy="675000"/>
          </a:xfrm>
        </p:spPr>
        <p:txBody>
          <a:bodyPr anchor="b">
            <a:normAutofit/>
          </a:bodyPr>
          <a:lstStyle/>
          <a:p>
            <a:pPr>
              <a:lnSpc>
                <a:spcPct val="90000"/>
              </a:lnSpc>
            </a:pPr>
            <a:r>
              <a:rPr lang="sv-SE" sz="2400" dirty="0"/>
              <a:t>Steg 3 – Handledare och handledning</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467544" y="1779662"/>
            <a:ext cx="3629210" cy="2565000"/>
          </a:xfrm>
        </p:spPr>
        <p:txBody>
          <a:bodyPr>
            <a:normAutofit/>
          </a:bodyPr>
          <a:lstStyle/>
          <a:p>
            <a:pPr>
              <a:lnSpc>
                <a:spcPct val="150000"/>
              </a:lnSpc>
            </a:pPr>
            <a:r>
              <a:rPr lang="sv-SE" sz="1400" dirty="0"/>
              <a:t>Arbetssökande fyller i för- och efternamn på handledare, telefonnummer samt hur handledningen ska gå till.</a:t>
            </a:r>
          </a:p>
        </p:txBody>
      </p:sp>
      <p:pic>
        <p:nvPicPr>
          <p:cNvPr id="6" name="Bildobjekt 5" descr="Skärmbild från Mina sidor. Steg 3 av 6, Handledare.">
            <a:extLst>
              <a:ext uri="{FF2B5EF4-FFF2-40B4-BE49-F238E27FC236}">
                <a16:creationId xmlns:a16="http://schemas.microsoft.com/office/drawing/2014/main" id="{B4B0AF67-3EAF-2746-86B8-AEB145A1CDDE}"/>
              </a:ext>
            </a:extLst>
          </p:cNvPr>
          <p:cNvPicPr>
            <a:picLocks noChangeAspect="1"/>
          </p:cNvPicPr>
          <p:nvPr/>
        </p:nvPicPr>
        <p:blipFill>
          <a:blip r:embed="rId3"/>
          <a:stretch>
            <a:fillRect/>
          </a:stretch>
        </p:blipFill>
        <p:spPr>
          <a:xfrm>
            <a:off x="4572000" y="267494"/>
            <a:ext cx="4572000" cy="4750129"/>
          </a:xfrm>
          <a:prstGeom prst="rect">
            <a:avLst/>
          </a:prstGeom>
          <a:noFill/>
        </p:spPr>
      </p:pic>
      <p:sp>
        <p:nvSpPr>
          <p:cNvPr id="4" name="Platshållare för bildnummer 3" hidden="1">
            <a:extLst>
              <a:ext uri="{FF2B5EF4-FFF2-40B4-BE49-F238E27FC236}">
                <a16:creationId xmlns:a16="http://schemas.microsoft.com/office/drawing/2014/main" id="{1C4CACE3-8C0F-498B-A875-22EBC4DFE01A}"/>
              </a:ext>
            </a:extLst>
          </p:cNvPr>
          <p:cNvSpPr>
            <a:spLocks noGrp="1"/>
          </p:cNvSpPr>
          <p:nvPr>
            <p:ph type="sldNum" sz="quarter" idx="4294967295"/>
          </p:nvPr>
        </p:nvSpPr>
        <p:spPr>
          <a:xfrm>
            <a:off x="5501888" y="52685"/>
            <a:ext cx="3600000" cy="81000"/>
          </a:xfrm>
        </p:spPr>
        <p:txBody>
          <a:bodyPr/>
          <a:lstStyle/>
          <a:p>
            <a:pPr marL="0" marR="0" lvl="0" indent="0" algn="r" defTabSz="685800" rtl="0" eaLnBrk="1" fontAlgn="auto" latinLnBrk="0" hangingPunct="1">
              <a:lnSpc>
                <a:spcPct val="100000"/>
              </a:lnSpc>
              <a:spcBef>
                <a:spcPts val="0"/>
              </a:spcBef>
              <a:spcAft>
                <a:spcPts val="60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600"/>
                </a:spcAft>
                <a:buClrTx/>
                <a:buSzTx/>
                <a:buFontTx/>
                <a:buNone/>
                <a:tabLst/>
                <a:defRPr/>
              </a:pPr>
              <a:t>13</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spTree>
    <p:extLst>
      <p:ext uri="{BB962C8B-B14F-4D97-AF65-F5344CB8AC3E}">
        <p14:creationId xmlns:p14="http://schemas.microsoft.com/office/powerpoint/2010/main" val="214205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323528" y="97593"/>
            <a:ext cx="7422784" cy="675000"/>
          </a:xfrm>
        </p:spPr>
        <p:txBody>
          <a:bodyPr/>
          <a:lstStyle/>
          <a:p>
            <a:r>
              <a:rPr lang="sv-SE" sz="2400" dirty="0"/>
              <a:t>Steg 4 – Adress till praktikplatsen</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323528" y="1203598"/>
            <a:ext cx="2736304" cy="1728192"/>
          </a:xfrm>
        </p:spPr>
        <p:txBody>
          <a:bodyPr/>
          <a:lstStyle/>
          <a:p>
            <a:pPr>
              <a:lnSpc>
                <a:spcPct val="150000"/>
              </a:lnSpc>
              <a:buClr>
                <a:schemeClr val="bg1">
                  <a:lumMod val="50000"/>
                </a:schemeClr>
              </a:buClr>
            </a:pPr>
            <a:r>
              <a:rPr lang="sv-SE" sz="1400" dirty="0"/>
              <a:t>Här kan den arbetssökande välja att använda adressen från företagsuppgifter i steg 1 eller fylla i en annan gatuadress.</a:t>
            </a:r>
          </a:p>
          <a:p>
            <a:pPr marL="0" indent="0">
              <a:lnSpc>
                <a:spcPct val="150000"/>
              </a:lnSpc>
              <a:buClr>
                <a:schemeClr val="bg1">
                  <a:lumMod val="50000"/>
                </a:schemeClr>
              </a:buClr>
              <a:buNone/>
            </a:pPr>
            <a:endParaRPr lang="sv-SE" sz="1200" dirty="0"/>
          </a:p>
          <a:p>
            <a:pPr>
              <a:lnSpc>
                <a:spcPct val="150000"/>
              </a:lnSpc>
              <a:buClr>
                <a:schemeClr val="bg1">
                  <a:lumMod val="50000"/>
                </a:schemeClr>
              </a:buClr>
            </a:pPr>
            <a:r>
              <a:rPr lang="sv-SE" sz="1400" dirty="0"/>
              <a:t>De fyller också i vart handlingar ska skickas, dvs vem som är administrativ kontaktperson på praktikplatsen.</a:t>
            </a:r>
          </a:p>
        </p:txBody>
      </p:sp>
      <p:pic>
        <p:nvPicPr>
          <p:cNvPr id="12" name="Bildobjekt 11" descr="Skärmbild från Mina sidor. Steg 4 av 6, adress till praktikplatsen.">
            <a:extLst>
              <a:ext uri="{FF2B5EF4-FFF2-40B4-BE49-F238E27FC236}">
                <a16:creationId xmlns:a16="http://schemas.microsoft.com/office/drawing/2014/main" id="{8F885AD1-BD94-234A-9394-5A5C82639212}"/>
              </a:ext>
            </a:extLst>
          </p:cNvPr>
          <p:cNvPicPr>
            <a:picLocks noChangeAspect="1"/>
          </p:cNvPicPr>
          <p:nvPr/>
        </p:nvPicPr>
        <p:blipFill rotWithShape="1">
          <a:blip r:embed="rId3"/>
          <a:srcRect l="3279" t="1922" r="33623" b="60527"/>
          <a:stretch/>
        </p:blipFill>
        <p:spPr>
          <a:xfrm>
            <a:off x="3311860" y="1262160"/>
            <a:ext cx="2772308" cy="3339259"/>
          </a:xfrm>
          <a:prstGeom prst="rect">
            <a:avLst/>
          </a:prstGeom>
        </p:spPr>
      </p:pic>
      <p:pic>
        <p:nvPicPr>
          <p:cNvPr id="10" name="Bildobjekt 9" descr="Skärmbild från Mina sidor. Steg 4 av 6, adress till praktikplatsen.">
            <a:extLst>
              <a:ext uri="{FF2B5EF4-FFF2-40B4-BE49-F238E27FC236}">
                <a16:creationId xmlns:a16="http://schemas.microsoft.com/office/drawing/2014/main" id="{FB180410-5287-494F-87C7-B5E598D25E49}"/>
              </a:ext>
            </a:extLst>
          </p:cNvPr>
          <p:cNvPicPr>
            <a:picLocks noChangeAspect="1"/>
          </p:cNvPicPr>
          <p:nvPr/>
        </p:nvPicPr>
        <p:blipFill rotWithShape="1">
          <a:blip r:embed="rId3"/>
          <a:srcRect l="3278" t="40662" r="31165" b="3437"/>
          <a:stretch/>
        </p:blipFill>
        <p:spPr>
          <a:xfrm>
            <a:off x="6084168" y="172402"/>
            <a:ext cx="2880320" cy="4971097"/>
          </a:xfrm>
          <a:prstGeom prst="rect">
            <a:avLst/>
          </a:prstGeom>
        </p:spPr>
      </p:pic>
      <p:sp>
        <p:nvSpPr>
          <p:cNvPr id="4" name="Platshållare för bildnummer 3">
            <a:extLst>
              <a:ext uri="{FF2B5EF4-FFF2-40B4-BE49-F238E27FC236}">
                <a16:creationId xmlns:a16="http://schemas.microsoft.com/office/drawing/2014/main" id="{1C4CACE3-8C0F-498B-A875-22EBC4DFE01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spTree>
    <p:extLst>
      <p:ext uri="{BB962C8B-B14F-4D97-AF65-F5344CB8AC3E}">
        <p14:creationId xmlns:p14="http://schemas.microsoft.com/office/powerpoint/2010/main" val="397923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AA22EB1-7F7F-1B46-B8E2-4EA2ED285ABB}"/>
              </a:ext>
              <a:ext uri="{C183D7F6-B498-43B3-948B-1728B52AA6E4}">
                <adec:decorative xmlns:adec="http://schemas.microsoft.com/office/drawing/2017/decorative" val="1"/>
              </a:ext>
            </a:extLst>
          </p:cNvPr>
          <p:cNvSpPr/>
          <p:nvPr/>
        </p:nvSpPr>
        <p:spPr>
          <a:xfrm>
            <a:off x="7092280" y="4587974"/>
            <a:ext cx="23042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578010" y="-164554"/>
            <a:ext cx="4032448" cy="1904284"/>
          </a:xfrm>
        </p:spPr>
        <p:txBody>
          <a:bodyPr/>
          <a:lstStyle/>
          <a:p>
            <a:r>
              <a:rPr lang="sv-SE" sz="2400" dirty="0"/>
              <a:t>Steg 5</a:t>
            </a:r>
            <a:br>
              <a:rPr lang="sv-SE" sz="2400" dirty="0"/>
            </a:br>
            <a:r>
              <a:rPr lang="sv-SE" sz="2400" dirty="0"/>
              <a:t>Arbetsuppgifter, tider och syfte med praktiken</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899592" y="2571750"/>
            <a:ext cx="2808312" cy="1440159"/>
          </a:xfrm>
        </p:spPr>
        <p:txBody>
          <a:bodyPr/>
          <a:lstStyle/>
          <a:p>
            <a:pPr>
              <a:lnSpc>
                <a:spcPct val="150000"/>
              </a:lnSpc>
              <a:buClr>
                <a:schemeClr val="bg1">
                  <a:lumMod val="50000"/>
                </a:schemeClr>
              </a:buClr>
            </a:pPr>
            <a:r>
              <a:rPr lang="sv-SE" sz="1400" dirty="0"/>
              <a:t>Arbetssökande fyller i information om praktikplatsen.</a:t>
            </a:r>
          </a:p>
        </p:txBody>
      </p:sp>
      <p:sp>
        <p:nvSpPr>
          <p:cNvPr id="4" name="Platshållare för bildnummer 3">
            <a:extLst>
              <a:ext uri="{FF2B5EF4-FFF2-40B4-BE49-F238E27FC236}">
                <a16:creationId xmlns:a16="http://schemas.microsoft.com/office/drawing/2014/main" id="{1C4CACE3-8C0F-498B-A875-22EBC4DFE01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7" name="Bildobjekt 6" descr="Skärmbild från Mina sidor. Steg 5 av 6, Arbetsuppgifter, tider och syfte med praktiken.">
            <a:extLst>
              <a:ext uri="{FF2B5EF4-FFF2-40B4-BE49-F238E27FC236}">
                <a16:creationId xmlns:a16="http://schemas.microsoft.com/office/drawing/2014/main" id="{52CFB023-5329-174E-82C0-7A988AD16C0A}"/>
              </a:ext>
            </a:extLst>
          </p:cNvPr>
          <p:cNvPicPr>
            <a:picLocks noChangeAspect="1"/>
          </p:cNvPicPr>
          <p:nvPr/>
        </p:nvPicPr>
        <p:blipFill>
          <a:blip r:embed="rId3"/>
          <a:stretch>
            <a:fillRect/>
          </a:stretch>
        </p:blipFill>
        <p:spPr>
          <a:xfrm>
            <a:off x="5018231" y="91798"/>
            <a:ext cx="2938145" cy="5000232"/>
          </a:xfrm>
          <a:prstGeom prst="rect">
            <a:avLst/>
          </a:prstGeom>
        </p:spPr>
      </p:pic>
    </p:spTree>
    <p:extLst>
      <p:ext uri="{BB962C8B-B14F-4D97-AF65-F5344CB8AC3E}">
        <p14:creationId xmlns:p14="http://schemas.microsoft.com/office/powerpoint/2010/main" val="207613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323528" y="93185"/>
            <a:ext cx="8317231" cy="1040187"/>
          </a:xfrm>
        </p:spPr>
        <p:txBody>
          <a:bodyPr/>
          <a:lstStyle/>
          <a:p>
            <a:r>
              <a:rPr lang="sv-SE" sz="2400" dirty="0"/>
              <a:t>Steg 6 – Granska och skicka in</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340290" y="1707654"/>
            <a:ext cx="3808543" cy="1728192"/>
          </a:xfrm>
        </p:spPr>
        <p:txBody>
          <a:bodyPr/>
          <a:lstStyle/>
          <a:p>
            <a:pPr>
              <a:buClr>
                <a:schemeClr val="bg1">
                  <a:lumMod val="50000"/>
                </a:schemeClr>
              </a:buClr>
            </a:pPr>
            <a:r>
              <a:rPr lang="sv-SE" sz="1400" dirty="0"/>
              <a:t>Arbetssökande granskar och skickar in.</a:t>
            </a:r>
          </a:p>
        </p:txBody>
      </p:sp>
      <p:sp>
        <p:nvSpPr>
          <p:cNvPr id="4" name="Platshållare för bildnummer 3">
            <a:extLst>
              <a:ext uri="{FF2B5EF4-FFF2-40B4-BE49-F238E27FC236}">
                <a16:creationId xmlns:a16="http://schemas.microsoft.com/office/drawing/2014/main" id="{1C4CACE3-8C0F-498B-A875-22EBC4DFE01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7" name="Bildobjekt 6" descr="Skärmbild från Mina sidor. Steg 6 av 6, Granska och skicka in.">
            <a:extLst>
              <a:ext uri="{FF2B5EF4-FFF2-40B4-BE49-F238E27FC236}">
                <a16:creationId xmlns:a16="http://schemas.microsoft.com/office/drawing/2014/main" id="{6852A074-21B7-CA45-B6CE-DE52EBD89691}"/>
              </a:ext>
            </a:extLst>
          </p:cNvPr>
          <p:cNvPicPr>
            <a:picLocks noChangeAspect="1"/>
          </p:cNvPicPr>
          <p:nvPr/>
        </p:nvPicPr>
        <p:blipFill rotWithShape="1">
          <a:blip r:embed="rId3"/>
          <a:srcRect t="3149" b="3076"/>
          <a:stretch/>
        </p:blipFill>
        <p:spPr>
          <a:xfrm>
            <a:off x="5227555" y="52685"/>
            <a:ext cx="3808542" cy="5019758"/>
          </a:xfrm>
          <a:prstGeom prst="rect">
            <a:avLst/>
          </a:prstGeom>
        </p:spPr>
      </p:pic>
    </p:spTree>
    <p:extLst>
      <p:ext uri="{BB962C8B-B14F-4D97-AF65-F5344CB8AC3E}">
        <p14:creationId xmlns:p14="http://schemas.microsoft.com/office/powerpoint/2010/main" val="195354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575248" y="91402"/>
            <a:ext cx="8317231" cy="1040187"/>
          </a:xfrm>
        </p:spPr>
        <p:txBody>
          <a:bodyPr/>
          <a:lstStyle/>
          <a:p>
            <a:r>
              <a:rPr lang="sv-SE" sz="2400" dirty="0"/>
              <a:t>Bekräftelse på inskickat förslag</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575249" y="1392739"/>
            <a:ext cx="2556591" cy="1728192"/>
          </a:xfrm>
        </p:spPr>
        <p:txBody>
          <a:bodyPr/>
          <a:lstStyle/>
          <a:p>
            <a:pPr>
              <a:lnSpc>
                <a:spcPct val="150000"/>
              </a:lnSpc>
            </a:pPr>
            <a:r>
              <a:rPr lang="sv-SE" sz="1400" dirty="0"/>
              <a:t>Arbetssökande får en bekräftelse på inskickat förslag och information om vad som händer i nästa steg.</a:t>
            </a:r>
          </a:p>
        </p:txBody>
      </p:sp>
      <p:sp>
        <p:nvSpPr>
          <p:cNvPr id="4" name="Platshållare för bildnummer 3">
            <a:extLst>
              <a:ext uri="{FF2B5EF4-FFF2-40B4-BE49-F238E27FC236}">
                <a16:creationId xmlns:a16="http://schemas.microsoft.com/office/drawing/2014/main" id="{1C4CACE3-8C0F-498B-A875-22EBC4DFE01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7" name="Bildobjekt 6" descr="Skärmbild från Mina sidor. Bekräftelse på inskickat förslag.">
            <a:extLst>
              <a:ext uri="{FF2B5EF4-FFF2-40B4-BE49-F238E27FC236}">
                <a16:creationId xmlns:a16="http://schemas.microsoft.com/office/drawing/2014/main" id="{17342400-0083-4EF3-A26D-60A22F9FC392}"/>
              </a:ext>
            </a:extLst>
          </p:cNvPr>
          <p:cNvPicPr>
            <a:picLocks noChangeAspect="1"/>
          </p:cNvPicPr>
          <p:nvPr/>
        </p:nvPicPr>
        <p:blipFill>
          <a:blip r:embed="rId3"/>
          <a:stretch>
            <a:fillRect/>
          </a:stretch>
        </p:blipFill>
        <p:spPr>
          <a:xfrm>
            <a:off x="3759102" y="1392739"/>
            <a:ext cx="4506120" cy="2780059"/>
          </a:xfrm>
          <a:prstGeom prst="rect">
            <a:avLst/>
          </a:prstGeom>
        </p:spPr>
      </p:pic>
    </p:spTree>
    <p:extLst>
      <p:ext uri="{BB962C8B-B14F-4D97-AF65-F5344CB8AC3E}">
        <p14:creationId xmlns:p14="http://schemas.microsoft.com/office/powerpoint/2010/main" val="248557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76998C-9AB6-45A5-B921-AD14EAF3151E}"/>
              </a:ext>
            </a:extLst>
          </p:cNvPr>
          <p:cNvSpPr>
            <a:spLocks noGrp="1"/>
          </p:cNvSpPr>
          <p:nvPr>
            <p:ph type="title"/>
          </p:nvPr>
        </p:nvSpPr>
        <p:spPr/>
        <p:txBody>
          <a:bodyPr/>
          <a:lstStyle/>
          <a:p>
            <a:r>
              <a:rPr lang="sv-SE" sz="2000" dirty="0"/>
              <a:t>Vad behöver Arbetsförmedlingen göra när den arbetssökande inkommit med ett förslag på praktikplats? </a:t>
            </a:r>
          </a:p>
        </p:txBody>
      </p:sp>
      <p:sp>
        <p:nvSpPr>
          <p:cNvPr id="3" name="Platshållare för innehåll 2">
            <a:extLst>
              <a:ext uri="{FF2B5EF4-FFF2-40B4-BE49-F238E27FC236}">
                <a16:creationId xmlns:a16="http://schemas.microsoft.com/office/drawing/2014/main" id="{B59A2A03-AFE1-420D-A265-F48300FA481E}"/>
              </a:ext>
            </a:extLst>
          </p:cNvPr>
          <p:cNvSpPr>
            <a:spLocks noGrp="1"/>
          </p:cNvSpPr>
          <p:nvPr>
            <p:ph idx="1"/>
          </p:nvPr>
        </p:nvSpPr>
        <p:spPr>
          <a:xfrm>
            <a:off x="576002" y="1689355"/>
            <a:ext cx="7421825" cy="2872353"/>
          </a:xfrm>
        </p:spPr>
        <p:txBody>
          <a:bodyPr/>
          <a:lstStyle/>
          <a:p>
            <a:r>
              <a:rPr lang="sv-SE" sz="1200" dirty="0"/>
              <a:t>När den arbetssökande har skickat in sitt förslag till Arbetsförmedlingen görs arbetsgivarkontroll av praktikanordnaren och samråd med arbetstagarorganisation att det är en lämplig praktikplats.</a:t>
            </a:r>
          </a:p>
          <a:p>
            <a:pPr lvl="1"/>
            <a:r>
              <a:rPr lang="sv-SE" sz="1200" dirty="0"/>
              <a:t>Utfallet av kontrollerna utgör en del av Arbetsförmedlingens bedömning kring huruvida det utifrån förordning är motiverat och lämpligt med praktik hos den aktuella praktikanordnaren under den föreslagna perioden.</a:t>
            </a:r>
          </a:p>
          <a:p>
            <a:r>
              <a:rPr lang="sv-SE" sz="1200" dirty="0"/>
              <a:t>Beslutsunderlaget om praktik skickas till praktikanordnaren för underskrift. Det är Arbetsförmedlingen som ansvarar för att underlaget blir signerat av praktikanordnaren. Leverantören ska inte genomföra detta moment då det är myndighetsutövning. </a:t>
            </a:r>
          </a:p>
          <a:p>
            <a:r>
              <a:rPr lang="sv-SE" sz="1200" dirty="0"/>
              <a:t>Arbetsförmedlingen gör en bedömning om det är arbetsmarknadspolitiskt motiverat och lämpligt med praktik hos den aktuella anordnaren under den föreslagna perioden.</a:t>
            </a:r>
          </a:p>
          <a:p>
            <a:r>
              <a:rPr lang="sv-SE" sz="1200" dirty="0"/>
              <a:t>Om praktiken nekas har den arbetssökande möjlighet att begära omprövning. </a:t>
            </a:r>
          </a:p>
          <a:p>
            <a:r>
              <a:rPr lang="sv-SE" sz="1200" dirty="0"/>
              <a:t>Arbetsförmedlingen meddelar den arbetssökande, praktikanordnaren och leverantören om praktiken kan börja och när. Arbetssökande och praktikanordnaren meddelas genom beslutsmeddelande medan leverantören meddelas muntligt som intressent. </a:t>
            </a:r>
            <a:r>
              <a:rPr lang="sv-SE" sz="1200" dirty="0">
                <a:effectLst/>
                <a:ea typeface="Calibri" panose="020F0502020204030204" pitchFamily="34" charset="0"/>
              </a:rPr>
              <a:t>Det kan även ske via mejl som då enbart kommer innehålla referensnummer för arbetssökande, om praktiken är godkänd och startdatum. Det är den person hos leverantören som står som kontaktperson i BÄR eller KA-Webbstöd som meddelas.</a:t>
            </a:r>
            <a:endParaRPr lang="sv-SE" sz="1200" dirty="0"/>
          </a:p>
          <a:p>
            <a:endParaRPr lang="sv-SE" sz="1400" dirty="0"/>
          </a:p>
        </p:txBody>
      </p:sp>
    </p:spTree>
    <p:extLst>
      <p:ext uri="{BB962C8B-B14F-4D97-AF65-F5344CB8AC3E}">
        <p14:creationId xmlns:p14="http://schemas.microsoft.com/office/powerpoint/2010/main" val="374180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D2850CA-BE79-41EB-94B9-98C20BFDA44C}"/>
              </a:ext>
            </a:extLst>
          </p:cNvPr>
          <p:cNvSpPr>
            <a:spLocks noGrp="1"/>
          </p:cNvSpPr>
          <p:nvPr>
            <p:ph type="title"/>
          </p:nvPr>
        </p:nvSpPr>
        <p:spPr/>
        <p:txBody>
          <a:bodyPr/>
          <a:lstStyle/>
          <a:p>
            <a:r>
              <a:rPr lang="sv-SE" dirty="0">
                <a:solidFill>
                  <a:srgbClr val="002060"/>
                </a:solidFill>
              </a:rPr>
              <a:t>Vem gör vad?</a:t>
            </a:r>
          </a:p>
        </p:txBody>
      </p:sp>
      <p:sp>
        <p:nvSpPr>
          <p:cNvPr id="5" name="Platshållare för innehåll 4">
            <a:extLst>
              <a:ext uri="{FF2B5EF4-FFF2-40B4-BE49-F238E27FC236}">
                <a16:creationId xmlns:a16="http://schemas.microsoft.com/office/drawing/2014/main" id="{DE9670DA-B8A7-4D1C-8804-CF6C5A8D330C}"/>
              </a:ext>
            </a:extLst>
          </p:cNvPr>
          <p:cNvSpPr>
            <a:spLocks noGrp="1"/>
          </p:cNvSpPr>
          <p:nvPr>
            <p:ph idx="1"/>
          </p:nvPr>
        </p:nvSpPr>
        <p:spPr/>
        <p:txBody>
          <a:bodyPr/>
          <a:lstStyle/>
          <a:p>
            <a:pPr marL="0" indent="0">
              <a:buNone/>
            </a:pPr>
            <a:r>
              <a:rPr lang="sv-SE" sz="1200" b="1" dirty="0"/>
              <a:t>Arbetsförmedlingen</a:t>
            </a:r>
          </a:p>
          <a:p>
            <a:r>
              <a:rPr lang="sv-SE" sz="1200" dirty="0"/>
              <a:t>Gör en arbetsmarknadspolitisk motivering om den aktuella praktikplatsen är lämplig utifrån aktuellt regelverk</a:t>
            </a:r>
            <a:endParaRPr lang="sv-SE" sz="1200" i="1" dirty="0"/>
          </a:p>
          <a:p>
            <a:r>
              <a:rPr lang="sv-SE" sz="1200" dirty="0"/>
              <a:t>Återkopplar till leverantören med besked om praktikplatsen godkänns</a:t>
            </a:r>
          </a:p>
        </p:txBody>
      </p:sp>
      <p:sp>
        <p:nvSpPr>
          <p:cNvPr id="6" name="Platshållare för innehåll 5">
            <a:extLst>
              <a:ext uri="{FF2B5EF4-FFF2-40B4-BE49-F238E27FC236}">
                <a16:creationId xmlns:a16="http://schemas.microsoft.com/office/drawing/2014/main" id="{A2533B3F-AF39-4526-A452-3A73A1F93B0E}"/>
              </a:ext>
            </a:extLst>
          </p:cNvPr>
          <p:cNvSpPr>
            <a:spLocks noGrp="1"/>
          </p:cNvSpPr>
          <p:nvPr>
            <p:ph idx="13"/>
          </p:nvPr>
        </p:nvSpPr>
        <p:spPr/>
        <p:txBody>
          <a:bodyPr/>
          <a:lstStyle/>
          <a:p>
            <a:pPr marL="0" indent="0">
              <a:buNone/>
            </a:pPr>
            <a:r>
              <a:rPr lang="sv-SE" sz="1200" b="1" dirty="0"/>
              <a:t>Leverantören</a:t>
            </a:r>
          </a:p>
          <a:p>
            <a:r>
              <a:rPr lang="sv-SE" sz="1200" dirty="0"/>
              <a:t>Gör en bedömning vilken insats den arbetssökande är i behov av</a:t>
            </a:r>
          </a:p>
          <a:p>
            <a:r>
              <a:rPr lang="sv-SE" sz="1200" dirty="0"/>
              <a:t>Kan hjälpa deltagaren med arbetsgivarkontakter för att hitta en lämplig praktikplats</a:t>
            </a:r>
          </a:p>
        </p:txBody>
      </p:sp>
    </p:spTree>
    <p:extLst>
      <p:ext uri="{BB962C8B-B14F-4D97-AF65-F5344CB8AC3E}">
        <p14:creationId xmlns:p14="http://schemas.microsoft.com/office/powerpoint/2010/main" val="387622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2ADDB-FFCE-4DB4-8164-1F6E9485EE85}"/>
              </a:ext>
            </a:extLst>
          </p:cNvPr>
          <p:cNvSpPr>
            <a:spLocks noGrp="1"/>
          </p:cNvSpPr>
          <p:nvPr>
            <p:ph type="title"/>
          </p:nvPr>
        </p:nvSpPr>
        <p:spPr>
          <a:xfrm>
            <a:off x="575043" y="324281"/>
            <a:ext cx="7422784" cy="675000"/>
          </a:xfrm>
        </p:spPr>
        <p:txBody>
          <a:bodyPr anchor="t">
            <a:normAutofit/>
          </a:bodyPr>
          <a:lstStyle/>
          <a:p>
            <a:r>
              <a:rPr lang="sv-SE" dirty="0"/>
              <a:t>Syftet med arbetspraktik</a:t>
            </a:r>
          </a:p>
        </p:txBody>
      </p:sp>
      <p:sp>
        <p:nvSpPr>
          <p:cNvPr id="5" name="Platshållare för innehåll 4">
            <a:extLst>
              <a:ext uri="{FF2B5EF4-FFF2-40B4-BE49-F238E27FC236}">
                <a16:creationId xmlns:a16="http://schemas.microsoft.com/office/drawing/2014/main" id="{C883E127-C078-425E-892E-246F19282F31}"/>
              </a:ext>
            </a:extLst>
          </p:cNvPr>
          <p:cNvSpPr>
            <a:spLocks noGrp="1"/>
          </p:cNvSpPr>
          <p:nvPr>
            <p:ph idx="1"/>
          </p:nvPr>
        </p:nvSpPr>
        <p:spPr>
          <a:xfrm>
            <a:off x="576002" y="1080000"/>
            <a:ext cx="7421825" cy="3420000"/>
          </a:xfrm>
        </p:spPr>
        <p:txBody>
          <a:bodyPr>
            <a:normAutofit/>
          </a:bodyPr>
          <a:lstStyle/>
          <a:p>
            <a:r>
              <a:rPr lang="sv-SE" dirty="0"/>
              <a:t>Huvudsyftet med arbetspraktik är samma som för alla program och insatser, det vill säga stärka personens möjligheter att få ett arbete. </a:t>
            </a:r>
          </a:p>
          <a:p>
            <a:r>
              <a:rPr lang="sv-SE" dirty="0"/>
              <a:t>Genom arbetspraktik ska deltagaren få praktiska erfarenheter av ett arbete och därigenom förbättra sin ställning på arbetsmarknaden genom den nya eller fördjupade kompetensen som praktiken ger.</a:t>
            </a:r>
          </a:p>
          <a:p>
            <a:r>
              <a:rPr lang="sv-SE" dirty="0"/>
              <a:t> Arbetspraktiken kan även vara ett sätt för deltagaren att få ett fotfäste hos en arbetsgivare inför en anställning  </a:t>
            </a:r>
          </a:p>
          <a:p>
            <a:endParaRPr lang="sv-SE" dirty="0"/>
          </a:p>
        </p:txBody>
      </p:sp>
    </p:spTree>
    <p:extLst>
      <p:ext uri="{BB962C8B-B14F-4D97-AF65-F5344CB8AC3E}">
        <p14:creationId xmlns:p14="http://schemas.microsoft.com/office/powerpoint/2010/main" val="148753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CB5C4-629E-4138-BA98-F8EAD4B23C6D}"/>
              </a:ext>
            </a:extLst>
          </p:cNvPr>
          <p:cNvSpPr>
            <a:spLocks noGrp="1"/>
          </p:cNvSpPr>
          <p:nvPr>
            <p:ph type="title"/>
          </p:nvPr>
        </p:nvSpPr>
        <p:spPr/>
        <p:txBody>
          <a:bodyPr/>
          <a:lstStyle/>
          <a:p>
            <a:r>
              <a:rPr lang="sv-SE" dirty="0"/>
              <a:t>Efter beslut om arbetspraktik </a:t>
            </a:r>
          </a:p>
        </p:txBody>
      </p:sp>
      <p:sp>
        <p:nvSpPr>
          <p:cNvPr id="3" name="Platshållare för innehåll 2">
            <a:extLst>
              <a:ext uri="{FF2B5EF4-FFF2-40B4-BE49-F238E27FC236}">
                <a16:creationId xmlns:a16="http://schemas.microsoft.com/office/drawing/2014/main" id="{DB16C454-3B80-4513-AC55-E808865748BE}"/>
              </a:ext>
            </a:extLst>
          </p:cNvPr>
          <p:cNvSpPr>
            <a:spLocks noGrp="1"/>
          </p:cNvSpPr>
          <p:nvPr>
            <p:ph idx="1"/>
          </p:nvPr>
        </p:nvSpPr>
        <p:spPr/>
        <p:txBody>
          <a:bodyPr/>
          <a:lstStyle/>
          <a:p>
            <a:r>
              <a:rPr lang="sv-SE" dirty="0"/>
              <a:t>Leverantören uppdaterar den gemensamma planeringen som godkänns automatiskt av BÄR eller KA Webbstöd.</a:t>
            </a:r>
          </a:p>
          <a:p>
            <a:r>
              <a:rPr lang="sv-SE"/>
              <a:t>Den </a:t>
            </a:r>
            <a:r>
              <a:rPr lang="sv-SE" dirty="0"/>
              <a:t>löpande uppföljningen av praktiken sker mellan </a:t>
            </a:r>
            <a:r>
              <a:rPr lang="sv-SE" b="1" dirty="0"/>
              <a:t>praktikanordnaren</a:t>
            </a:r>
            <a:r>
              <a:rPr lang="sv-SE" dirty="0"/>
              <a:t> </a:t>
            </a:r>
            <a:r>
              <a:rPr lang="sv-SE" b="1" dirty="0"/>
              <a:t>och leverantören för rusta och matcha.</a:t>
            </a:r>
            <a:endParaRPr lang="sv-SE" sz="1800" dirty="0"/>
          </a:p>
        </p:txBody>
      </p:sp>
    </p:spTree>
    <p:extLst>
      <p:ext uri="{BB962C8B-B14F-4D97-AF65-F5344CB8AC3E}">
        <p14:creationId xmlns:p14="http://schemas.microsoft.com/office/powerpoint/2010/main" val="287605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20824-144D-47B5-B06E-49D5D5CB23D5}"/>
              </a:ext>
            </a:extLst>
          </p:cNvPr>
          <p:cNvSpPr>
            <a:spLocks noGrp="1"/>
          </p:cNvSpPr>
          <p:nvPr>
            <p:ph type="title"/>
          </p:nvPr>
        </p:nvSpPr>
        <p:spPr>
          <a:xfrm>
            <a:off x="574084" y="271648"/>
            <a:ext cx="7422784" cy="675000"/>
          </a:xfrm>
        </p:spPr>
        <p:txBody>
          <a:bodyPr/>
          <a:lstStyle/>
          <a:p>
            <a:r>
              <a:rPr lang="sv-SE" dirty="0"/>
              <a:t>För arbetssökande som inte har en inlagd aktivitet om praktik i handlingsplanen</a:t>
            </a:r>
            <a:br>
              <a:rPr lang="sv-SE" sz="1000" dirty="0"/>
            </a:br>
            <a:endParaRPr lang="sv-SE" sz="1000" dirty="0"/>
          </a:p>
        </p:txBody>
      </p:sp>
      <p:sp>
        <p:nvSpPr>
          <p:cNvPr id="3" name="Platshållare för innehåll 2">
            <a:extLst>
              <a:ext uri="{FF2B5EF4-FFF2-40B4-BE49-F238E27FC236}">
                <a16:creationId xmlns:a16="http://schemas.microsoft.com/office/drawing/2014/main" id="{EEBF4672-BF1E-43A3-84A8-605B751FBB16}"/>
              </a:ext>
            </a:extLst>
          </p:cNvPr>
          <p:cNvSpPr>
            <a:spLocks noGrp="1"/>
          </p:cNvSpPr>
          <p:nvPr>
            <p:ph idx="1"/>
          </p:nvPr>
        </p:nvSpPr>
        <p:spPr>
          <a:xfrm>
            <a:off x="575043" y="1468164"/>
            <a:ext cx="7421825" cy="3174481"/>
          </a:xfrm>
        </p:spPr>
        <p:txBody>
          <a:bodyPr/>
          <a:lstStyle/>
          <a:p>
            <a:r>
              <a:rPr lang="sv-SE" sz="1400" dirty="0"/>
              <a:t>Leverantören aviserar i informativ rapport att praktik är en tänkt aktivitet under tjänsten. </a:t>
            </a:r>
          </a:p>
          <a:p>
            <a:pPr lvl="1"/>
            <a:r>
              <a:rPr lang="sv-SE" sz="1400" dirty="0"/>
              <a:t>I den informativa rapporten ska leverantören skriva att de vill möjliggöra för praktik inom tjänsten. </a:t>
            </a:r>
          </a:p>
          <a:p>
            <a:pPr lvl="1"/>
            <a:r>
              <a:rPr lang="sv-SE" sz="1400" dirty="0"/>
              <a:t>Arbetsförmedlingen lägger till en aktivitet om praktik i handlingsplanen efter att ha stämt av med den arbetssökande. </a:t>
            </a:r>
          </a:p>
          <a:p>
            <a:r>
              <a:rPr lang="sv-SE" sz="1400" dirty="0"/>
              <a:t>Om den arbetssökande själv kontaktar Arbetsförmedlingen kan en aktivitet om praktik också läggas in i handlingsplanen. </a:t>
            </a:r>
          </a:p>
          <a:p>
            <a:r>
              <a:rPr lang="sv-SE" sz="1400" dirty="0"/>
              <a:t>Observera att Arbetsförmedlingen inte kommer att påbörja handläggningen av praktikärendet innan förslag om praktikplats har inkommit från den arbetssökande vi Mina sidor. </a:t>
            </a:r>
          </a:p>
          <a:p>
            <a:pPr lvl="1"/>
            <a:r>
              <a:rPr lang="sv-SE" sz="1400" dirty="0"/>
              <a:t>Tänk på att ovanstående handläggningsprocess kan ta några dagar och att praktiken inte kommer att kunna starta med kort varsel. </a:t>
            </a:r>
          </a:p>
        </p:txBody>
      </p:sp>
    </p:spTree>
    <p:extLst>
      <p:ext uri="{BB962C8B-B14F-4D97-AF65-F5344CB8AC3E}">
        <p14:creationId xmlns:p14="http://schemas.microsoft.com/office/powerpoint/2010/main" val="24578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66EB61-8ECC-4D05-A3F9-DEAE4D7E9B60}"/>
              </a:ext>
            </a:extLst>
          </p:cNvPr>
          <p:cNvSpPr>
            <a:spLocks noGrp="1"/>
          </p:cNvSpPr>
          <p:nvPr>
            <p:ph type="title"/>
          </p:nvPr>
        </p:nvSpPr>
        <p:spPr/>
        <p:txBody>
          <a:bodyPr/>
          <a:lstStyle/>
          <a:p>
            <a:r>
              <a:rPr lang="sv-SE" dirty="0"/>
              <a:t>Information om arbetspraktik i rusta och matcha</a:t>
            </a:r>
          </a:p>
        </p:txBody>
      </p:sp>
      <p:sp>
        <p:nvSpPr>
          <p:cNvPr id="3" name="Platshållare för innehåll 2">
            <a:extLst>
              <a:ext uri="{FF2B5EF4-FFF2-40B4-BE49-F238E27FC236}">
                <a16:creationId xmlns:a16="http://schemas.microsoft.com/office/drawing/2014/main" id="{9A655C26-F334-4099-B300-67EAB3782E3D}"/>
              </a:ext>
            </a:extLst>
          </p:cNvPr>
          <p:cNvSpPr>
            <a:spLocks noGrp="1"/>
          </p:cNvSpPr>
          <p:nvPr>
            <p:ph idx="1"/>
          </p:nvPr>
        </p:nvSpPr>
        <p:spPr/>
        <p:txBody>
          <a:bodyPr/>
          <a:lstStyle/>
          <a:p>
            <a:r>
              <a:rPr lang="sv-SE" sz="1400" dirty="0"/>
              <a:t>Arbetspraktik är en möjlig insats under hela tiden i tjänsten. </a:t>
            </a:r>
            <a:endParaRPr lang="sv-SE" sz="1400" dirty="0">
              <a:solidFill>
                <a:srgbClr val="FF0000"/>
              </a:solidFill>
            </a:endParaRPr>
          </a:p>
          <a:p>
            <a:r>
              <a:rPr lang="sv-SE" sz="1400" dirty="0"/>
              <a:t>Praktiken behöver inte vara på heltid, utan kan kombineras med andra arbetsmarknadspolitiska program eller aktiviteter hos leverantören. </a:t>
            </a:r>
          </a:p>
          <a:p>
            <a:r>
              <a:rPr lang="sv-SE" sz="1400" dirty="0"/>
              <a:t>Praktik kan ha olika syften – det krävs inget löfte om anställning för att bevilja praktik. </a:t>
            </a:r>
          </a:p>
          <a:p>
            <a:r>
              <a:rPr lang="sv-SE" sz="1400" dirty="0"/>
              <a:t>Ett arbetsmarknadspolitisk program som till exempel arbetspraktik kan som längst beslutas för tre månader inom ramen för tjänsten. </a:t>
            </a:r>
          </a:p>
          <a:p>
            <a:r>
              <a:rPr lang="sv-SE" sz="1400" dirty="0"/>
              <a:t>Om en deltagare deltar i en annan arbetsmarknadspolitisk insats som motsvarar hela dennes arbetsutbud till exempel praktik behöver inte leverantören av rusta och matcha genomföra de individuella utvecklingsmötena som vanligtvis är varannan vecka. Leverantören behöver inte heller tillhandahålla minst en aktivitet som genomförs vid ett fysiskt möte. Däremot ansvarar leverantören för att följa upp och stödja deltagaren under tiden i praktiken.</a:t>
            </a:r>
          </a:p>
        </p:txBody>
      </p:sp>
    </p:spTree>
    <p:extLst>
      <p:ext uri="{BB962C8B-B14F-4D97-AF65-F5344CB8AC3E}">
        <p14:creationId xmlns:p14="http://schemas.microsoft.com/office/powerpoint/2010/main" val="370963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7F10D79-9B44-0E49-B8A3-64E06DA5661F}"/>
              </a:ext>
              <a:ext uri="{C183D7F6-B498-43B3-948B-1728B52AA6E4}">
                <adec:decorative xmlns:adec="http://schemas.microsoft.com/office/drawing/2017/decorative" val="1"/>
              </a:ext>
            </a:extLst>
          </p:cNvPr>
          <p:cNvSpPr/>
          <p:nvPr/>
        </p:nvSpPr>
        <p:spPr>
          <a:xfrm>
            <a:off x="0" y="0"/>
            <a:ext cx="9144000" cy="4725909"/>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Rektangel med rundade hörn 69">
            <a:extLst>
              <a:ext uri="{FF2B5EF4-FFF2-40B4-BE49-F238E27FC236}">
                <a16:creationId xmlns:a16="http://schemas.microsoft.com/office/drawing/2014/main" id="{3190D2A8-F26D-734E-80E7-1ACB7885349B}"/>
              </a:ext>
              <a:ext uri="{C183D7F6-B498-43B3-948B-1728B52AA6E4}">
                <adec:decorative xmlns:adec="http://schemas.microsoft.com/office/drawing/2017/decorative" val="1"/>
              </a:ext>
            </a:extLst>
          </p:cNvPr>
          <p:cNvSpPr/>
          <p:nvPr/>
        </p:nvSpPr>
        <p:spPr>
          <a:xfrm>
            <a:off x="6485430" y="2317687"/>
            <a:ext cx="2551980" cy="6156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68" name="Rektangel med rundade hörn 67">
            <a:extLst>
              <a:ext uri="{FF2B5EF4-FFF2-40B4-BE49-F238E27FC236}">
                <a16:creationId xmlns:a16="http://schemas.microsoft.com/office/drawing/2014/main" id="{238BE910-E817-D349-A883-9D690B87C3D7}"/>
              </a:ext>
              <a:ext uri="{C183D7F6-B498-43B3-948B-1728B52AA6E4}">
                <adec:decorative xmlns:adec="http://schemas.microsoft.com/office/drawing/2017/decorative" val="1"/>
              </a:ext>
            </a:extLst>
          </p:cNvPr>
          <p:cNvSpPr/>
          <p:nvPr/>
        </p:nvSpPr>
        <p:spPr>
          <a:xfrm>
            <a:off x="162962" y="2317687"/>
            <a:ext cx="2876919" cy="6156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69" name="Rektangel med rundade hörn 68">
            <a:extLst>
              <a:ext uri="{FF2B5EF4-FFF2-40B4-BE49-F238E27FC236}">
                <a16:creationId xmlns:a16="http://schemas.microsoft.com/office/drawing/2014/main" id="{1D4AAE92-62E8-5D47-ACAE-E68B4AB4D33C}"/>
              </a:ext>
              <a:ext uri="{C183D7F6-B498-43B3-948B-1728B52AA6E4}">
                <adec:decorative xmlns:adec="http://schemas.microsoft.com/office/drawing/2017/decorative" val="1"/>
              </a:ext>
            </a:extLst>
          </p:cNvPr>
          <p:cNvSpPr/>
          <p:nvPr/>
        </p:nvSpPr>
        <p:spPr>
          <a:xfrm>
            <a:off x="3272796" y="2308283"/>
            <a:ext cx="3087768" cy="615636"/>
          </a:xfrm>
          <a:prstGeom prst="roundRect">
            <a:avLst/>
          </a:prstGeom>
          <a:solidFill>
            <a:srgbClr val="002060">
              <a:alpha val="20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2" name="Rubrik 1">
            <a:extLst>
              <a:ext uri="{FF2B5EF4-FFF2-40B4-BE49-F238E27FC236}">
                <a16:creationId xmlns:a16="http://schemas.microsoft.com/office/drawing/2014/main" id="{9E3554C8-9AF0-4AD7-B68A-A9DC21AB16A4}"/>
              </a:ext>
            </a:extLst>
          </p:cNvPr>
          <p:cNvSpPr txBox="1">
            <a:spLocks noGrp="1"/>
          </p:cNvSpPr>
          <p:nvPr>
            <p:ph type="title" idx="4294967295"/>
          </p:nvPr>
        </p:nvSpPr>
        <p:spPr>
          <a:xfrm>
            <a:off x="-10781" y="98743"/>
            <a:ext cx="9144000" cy="4718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accent1"/>
                </a:solidFill>
                <a:effectLst/>
                <a:uLnTx/>
                <a:uFillTx/>
                <a:latin typeface="+mj-lt"/>
                <a:ea typeface="+mj-ea"/>
                <a:cs typeface="+mj-cs"/>
              </a:rPr>
              <a:t>Från planering till praktik</a:t>
            </a:r>
          </a:p>
        </p:txBody>
      </p:sp>
      <p:sp>
        <p:nvSpPr>
          <p:cNvPr id="38" name="textruta 37">
            <a:extLst>
              <a:ext uri="{FF2B5EF4-FFF2-40B4-BE49-F238E27FC236}">
                <a16:creationId xmlns:a16="http://schemas.microsoft.com/office/drawing/2014/main" id="{8CB8DFF8-9EB4-CE44-BE0B-8F3BCD925522}"/>
              </a:ext>
            </a:extLst>
          </p:cNvPr>
          <p:cNvSpPr txBox="1"/>
          <p:nvPr/>
        </p:nvSpPr>
        <p:spPr>
          <a:xfrm>
            <a:off x="1938843" y="1530316"/>
            <a:ext cx="1293000"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Arbetsförmedlingen</a:t>
            </a:r>
          </a:p>
        </p:txBody>
      </p:sp>
      <p:sp>
        <p:nvSpPr>
          <p:cNvPr id="34" name="Ellips 33">
            <a:extLst>
              <a:ext uri="{FF2B5EF4-FFF2-40B4-BE49-F238E27FC236}">
                <a16:creationId xmlns:a16="http://schemas.microsoft.com/office/drawing/2014/main" id="{0C17187A-59FB-B747-AD83-31FC9A539401}"/>
              </a:ext>
            </a:extLst>
          </p:cNvPr>
          <p:cNvSpPr/>
          <p:nvPr/>
        </p:nvSpPr>
        <p:spPr>
          <a:xfrm>
            <a:off x="334795" y="2415706"/>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1</a:t>
            </a:r>
          </a:p>
        </p:txBody>
      </p:sp>
      <p:sp>
        <p:nvSpPr>
          <p:cNvPr id="31" name="V-form 4">
            <a:extLst>
              <a:ext uri="{FF2B5EF4-FFF2-40B4-BE49-F238E27FC236}">
                <a16:creationId xmlns:a16="http://schemas.microsoft.com/office/drawing/2014/main" id="{38240AFD-2792-1348-A16E-309198D4AD31}"/>
              </a:ext>
            </a:extLst>
          </p:cNvPr>
          <p:cNvSpPr txBox="1"/>
          <p:nvPr/>
        </p:nvSpPr>
        <p:spPr>
          <a:xfrm>
            <a:off x="174061" y="3140711"/>
            <a:ext cx="977805" cy="291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l"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Skapar en handlingsplan med den arbetssökande</a:t>
            </a:r>
          </a:p>
        </p:txBody>
      </p:sp>
      <p:sp>
        <p:nvSpPr>
          <p:cNvPr id="37" name="Ellips 36">
            <a:extLst>
              <a:ext uri="{FF2B5EF4-FFF2-40B4-BE49-F238E27FC236}">
                <a16:creationId xmlns:a16="http://schemas.microsoft.com/office/drawing/2014/main" id="{7E25E66D-FE18-C24E-8B39-020A63C752D2}"/>
              </a:ext>
            </a:extLst>
          </p:cNvPr>
          <p:cNvSpPr/>
          <p:nvPr/>
        </p:nvSpPr>
        <p:spPr>
          <a:xfrm>
            <a:off x="1464529" y="2383539"/>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2</a:t>
            </a:r>
          </a:p>
        </p:txBody>
      </p:sp>
      <p:sp>
        <p:nvSpPr>
          <p:cNvPr id="32" name="V-form 6">
            <a:extLst>
              <a:ext uri="{FF2B5EF4-FFF2-40B4-BE49-F238E27FC236}">
                <a16:creationId xmlns:a16="http://schemas.microsoft.com/office/drawing/2014/main" id="{FA0CE4E7-DB98-5B43-ABB7-43B432FD153A}"/>
              </a:ext>
            </a:extLst>
          </p:cNvPr>
          <p:cNvSpPr txBox="1"/>
          <p:nvPr/>
        </p:nvSpPr>
        <p:spPr>
          <a:xfrm>
            <a:off x="1188364" y="3164399"/>
            <a:ext cx="1132888" cy="346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l"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Lägger till en aktivitet om arbetspraktik vid beslut om rusta och matcha</a:t>
            </a:r>
          </a:p>
        </p:txBody>
      </p:sp>
      <p:cxnSp>
        <p:nvCxnSpPr>
          <p:cNvPr id="36" name="Rak 35">
            <a:extLst>
              <a:ext uri="{FF2B5EF4-FFF2-40B4-BE49-F238E27FC236}">
                <a16:creationId xmlns:a16="http://schemas.microsoft.com/office/drawing/2014/main" id="{948DD168-0BEF-0149-93D1-5AE26685F6A0}"/>
              </a:ext>
              <a:ext uri="{C183D7F6-B498-43B3-948B-1728B52AA6E4}">
                <adec:decorative xmlns:adec="http://schemas.microsoft.com/office/drawing/2017/decorative" val="1"/>
              </a:ext>
            </a:extLst>
          </p:cNvPr>
          <p:cNvCxnSpPr>
            <a:cxnSpLocks/>
            <a:stCxn id="34" idx="6"/>
          </p:cNvCxnSpPr>
          <p:nvPr/>
        </p:nvCxnSpPr>
        <p:spPr>
          <a:xfrm>
            <a:off x="801870" y="2644492"/>
            <a:ext cx="7581517" cy="25997"/>
          </a:xfrm>
          <a:prstGeom prst="line">
            <a:avLst/>
          </a:prstGeom>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136ED24C-AD5E-5748-AB39-438044C66571}"/>
              </a:ext>
            </a:extLst>
          </p:cNvPr>
          <p:cNvSpPr/>
          <p:nvPr/>
        </p:nvSpPr>
        <p:spPr>
          <a:xfrm>
            <a:off x="3537861" y="2408070"/>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3</a:t>
            </a:r>
          </a:p>
        </p:txBody>
      </p:sp>
      <p:sp>
        <p:nvSpPr>
          <p:cNvPr id="44" name="V-form 10">
            <a:extLst>
              <a:ext uri="{FF2B5EF4-FFF2-40B4-BE49-F238E27FC236}">
                <a16:creationId xmlns:a16="http://schemas.microsoft.com/office/drawing/2014/main" id="{B35971CC-EBD6-DD44-9794-E65A585510AF}"/>
              </a:ext>
            </a:extLst>
          </p:cNvPr>
          <p:cNvSpPr txBox="1"/>
          <p:nvPr/>
        </p:nvSpPr>
        <p:spPr>
          <a:xfrm>
            <a:off x="3352654" y="3042770"/>
            <a:ext cx="837559" cy="513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t"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Föreslå praktikplats syns i Min planering på Mina sidor</a:t>
            </a:r>
          </a:p>
        </p:txBody>
      </p:sp>
      <p:sp>
        <p:nvSpPr>
          <p:cNvPr id="49" name="Ellips 48">
            <a:extLst>
              <a:ext uri="{FF2B5EF4-FFF2-40B4-BE49-F238E27FC236}">
                <a16:creationId xmlns:a16="http://schemas.microsoft.com/office/drawing/2014/main" id="{A660F0CE-B8D9-A54A-8CDB-D063E18C3EB5}"/>
              </a:ext>
            </a:extLst>
          </p:cNvPr>
          <p:cNvSpPr/>
          <p:nvPr/>
        </p:nvSpPr>
        <p:spPr>
          <a:xfrm>
            <a:off x="4622112" y="2389708"/>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4</a:t>
            </a:r>
          </a:p>
        </p:txBody>
      </p:sp>
      <p:sp>
        <p:nvSpPr>
          <p:cNvPr id="42" name="V-form 10">
            <a:extLst>
              <a:ext uri="{FF2B5EF4-FFF2-40B4-BE49-F238E27FC236}">
                <a16:creationId xmlns:a16="http://schemas.microsoft.com/office/drawing/2014/main" id="{8702FE57-83B9-3C4E-B723-B334310C42C2}"/>
              </a:ext>
            </a:extLst>
          </p:cNvPr>
          <p:cNvSpPr txBox="1"/>
          <p:nvPr/>
        </p:nvSpPr>
        <p:spPr>
          <a:xfrm>
            <a:off x="4479810" y="3042770"/>
            <a:ext cx="770811" cy="513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t"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Leta efter praktikplats</a:t>
            </a:r>
          </a:p>
        </p:txBody>
      </p:sp>
      <p:sp>
        <p:nvSpPr>
          <p:cNvPr id="50" name="Ellips 49">
            <a:extLst>
              <a:ext uri="{FF2B5EF4-FFF2-40B4-BE49-F238E27FC236}">
                <a16:creationId xmlns:a16="http://schemas.microsoft.com/office/drawing/2014/main" id="{9288218B-F43F-484C-9102-E4CB57DCE46B}"/>
              </a:ext>
            </a:extLst>
          </p:cNvPr>
          <p:cNvSpPr/>
          <p:nvPr/>
        </p:nvSpPr>
        <p:spPr>
          <a:xfrm>
            <a:off x="5725497" y="2408069"/>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5</a:t>
            </a:r>
          </a:p>
        </p:txBody>
      </p:sp>
      <p:sp>
        <p:nvSpPr>
          <p:cNvPr id="43" name="V-form 12">
            <a:extLst>
              <a:ext uri="{FF2B5EF4-FFF2-40B4-BE49-F238E27FC236}">
                <a16:creationId xmlns:a16="http://schemas.microsoft.com/office/drawing/2014/main" id="{918E257E-717F-FD44-A252-F51A3D884E79}"/>
              </a:ext>
            </a:extLst>
          </p:cNvPr>
          <p:cNvSpPr txBox="1"/>
          <p:nvPr/>
        </p:nvSpPr>
        <p:spPr>
          <a:xfrm>
            <a:off x="5560447" y="2997522"/>
            <a:ext cx="770811" cy="513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t"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Skicka in </a:t>
            </a:r>
            <a:r>
              <a:rPr kumimoji="0" lang="sv-SE" sz="800" b="0" i="1" u="none" strike="noStrike" kern="1200" cap="none" spc="0" normalizeH="0" baseline="0" noProof="0" dirty="0">
                <a:ln>
                  <a:noFill/>
                </a:ln>
                <a:solidFill>
                  <a:prstClr val="black"/>
                </a:solidFill>
                <a:effectLst/>
                <a:uLnTx/>
                <a:uFillTx/>
                <a:latin typeface="Arial"/>
                <a:ea typeface="+mn-ea"/>
                <a:cs typeface="+mn-cs"/>
              </a:rPr>
              <a:t>Föreslå praktikplats</a:t>
            </a:r>
          </a:p>
        </p:txBody>
      </p:sp>
      <p:sp>
        <p:nvSpPr>
          <p:cNvPr id="41" name="textruta 40">
            <a:extLst>
              <a:ext uri="{FF2B5EF4-FFF2-40B4-BE49-F238E27FC236}">
                <a16:creationId xmlns:a16="http://schemas.microsoft.com/office/drawing/2014/main" id="{23D6D6A3-E967-0448-8953-96916441DA38}"/>
              </a:ext>
            </a:extLst>
          </p:cNvPr>
          <p:cNvSpPr txBox="1"/>
          <p:nvPr/>
        </p:nvSpPr>
        <p:spPr>
          <a:xfrm>
            <a:off x="2988100" y="3703850"/>
            <a:ext cx="2647155" cy="1446550"/>
          </a:xfrm>
          <a:prstGeom prst="rect">
            <a:avLst/>
          </a:prstGeom>
          <a:noFill/>
        </p:spPr>
        <p:txBody>
          <a:bodyPr wrap="square" rtlCol="0">
            <a:spAutoFit/>
          </a:bodyPr>
          <a:lstStyle/>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Behöver en handlingsplan som säger att arbetspraktik är en lämplig aktivitet utifrån den arbetssökandes behov. </a:t>
            </a:r>
          </a:p>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endParaRPr kumimoji="0" lang="sv-SE" sz="800" b="0" i="0" u="none" strike="noStrike" kern="1200" cap="none" spc="0" normalizeH="0" baseline="0" noProof="0" dirty="0">
              <a:ln>
                <a:noFill/>
              </a:ln>
              <a:solidFill>
                <a:prstClr val="black"/>
              </a:solidFill>
              <a:effectLst/>
              <a:uLnTx/>
              <a:uFillTx/>
              <a:latin typeface="Arial"/>
              <a:ea typeface="+mn-ea"/>
              <a:cs typeface="+mn-cs"/>
            </a:endParaRPr>
          </a:p>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Om det saknas behöver den arbetssökande kontakta Arbetsförmedlingen. Detsamma gäller om arbetssökande saknar e-legitimation.</a:t>
            </a:r>
          </a:p>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endParaRPr lang="sv-SE" sz="800" dirty="0">
              <a:solidFill>
                <a:prstClr val="black"/>
              </a:solidFill>
              <a:latin typeface="Arial"/>
            </a:endParaRPr>
          </a:p>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Om det saknas kan även leverantören avisera behovet av arbetspraktik i en informativ rapport.</a:t>
            </a:r>
          </a:p>
        </p:txBody>
      </p:sp>
      <p:sp>
        <p:nvSpPr>
          <p:cNvPr id="66" name="textruta 65">
            <a:extLst>
              <a:ext uri="{FF2B5EF4-FFF2-40B4-BE49-F238E27FC236}">
                <a16:creationId xmlns:a16="http://schemas.microsoft.com/office/drawing/2014/main" id="{8EE15505-E346-004D-B85A-72A518F6B234}"/>
              </a:ext>
            </a:extLst>
          </p:cNvPr>
          <p:cNvSpPr txBox="1"/>
          <p:nvPr/>
        </p:nvSpPr>
        <p:spPr>
          <a:xfrm>
            <a:off x="6331258" y="1463668"/>
            <a:ext cx="1552567" cy="24622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Arbetsförmedlingen  </a:t>
            </a:r>
          </a:p>
        </p:txBody>
      </p:sp>
      <p:sp>
        <p:nvSpPr>
          <p:cNvPr id="57" name="Ellips 56">
            <a:extLst>
              <a:ext uri="{FF2B5EF4-FFF2-40B4-BE49-F238E27FC236}">
                <a16:creationId xmlns:a16="http://schemas.microsoft.com/office/drawing/2014/main" id="{49A07B11-B9DA-5C46-BE21-FF230DF86351}"/>
              </a:ext>
            </a:extLst>
          </p:cNvPr>
          <p:cNvSpPr/>
          <p:nvPr/>
        </p:nvSpPr>
        <p:spPr>
          <a:xfrm>
            <a:off x="6819315" y="2390067"/>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6</a:t>
            </a:r>
          </a:p>
        </p:txBody>
      </p:sp>
      <p:sp>
        <p:nvSpPr>
          <p:cNvPr id="52" name="V-form 14">
            <a:extLst>
              <a:ext uri="{FF2B5EF4-FFF2-40B4-BE49-F238E27FC236}">
                <a16:creationId xmlns:a16="http://schemas.microsoft.com/office/drawing/2014/main" id="{0EB01CF2-2602-9E4F-91F8-68A6316ECF42}"/>
              </a:ext>
            </a:extLst>
          </p:cNvPr>
          <p:cNvSpPr txBox="1"/>
          <p:nvPr/>
        </p:nvSpPr>
        <p:spPr>
          <a:xfrm>
            <a:off x="6737144" y="2997522"/>
            <a:ext cx="770811" cy="513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t"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Handlägger och fattar beslut om arbetspraktik</a:t>
            </a:r>
          </a:p>
        </p:txBody>
      </p:sp>
      <p:sp>
        <p:nvSpPr>
          <p:cNvPr id="58" name="Ellips 57">
            <a:extLst>
              <a:ext uri="{FF2B5EF4-FFF2-40B4-BE49-F238E27FC236}">
                <a16:creationId xmlns:a16="http://schemas.microsoft.com/office/drawing/2014/main" id="{E198AB6D-6FB0-E94C-9D8A-9AD06181CF7D}"/>
              </a:ext>
            </a:extLst>
          </p:cNvPr>
          <p:cNvSpPr/>
          <p:nvPr/>
        </p:nvSpPr>
        <p:spPr>
          <a:xfrm>
            <a:off x="7913132" y="2389709"/>
            <a:ext cx="467075" cy="457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white"/>
                </a:solidFill>
                <a:effectLst/>
                <a:uLnTx/>
                <a:uFillTx/>
                <a:latin typeface="Arial"/>
                <a:ea typeface="+mn-ea"/>
                <a:cs typeface="+mn-cs"/>
              </a:rPr>
              <a:t>7</a:t>
            </a:r>
          </a:p>
        </p:txBody>
      </p:sp>
      <p:sp>
        <p:nvSpPr>
          <p:cNvPr id="53" name="V-form 16">
            <a:extLst>
              <a:ext uri="{FF2B5EF4-FFF2-40B4-BE49-F238E27FC236}">
                <a16:creationId xmlns:a16="http://schemas.microsoft.com/office/drawing/2014/main" id="{2BCFB4FE-F5D4-A442-8CBB-9630FEB5C5EE}"/>
              </a:ext>
            </a:extLst>
          </p:cNvPr>
          <p:cNvSpPr txBox="1"/>
          <p:nvPr/>
        </p:nvSpPr>
        <p:spPr>
          <a:xfrm>
            <a:off x="7745301" y="3031212"/>
            <a:ext cx="1006813" cy="513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t"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Meddelar arbetssökande och praktikanordnare om praktiken kan starta och när</a:t>
            </a:r>
          </a:p>
        </p:txBody>
      </p:sp>
      <p:sp>
        <p:nvSpPr>
          <p:cNvPr id="46" name="textruta 45">
            <a:extLst>
              <a:ext uri="{FF2B5EF4-FFF2-40B4-BE49-F238E27FC236}">
                <a16:creationId xmlns:a16="http://schemas.microsoft.com/office/drawing/2014/main" id="{BB7719EA-C2B5-4001-BD7D-C7B4E4AA2D0D}"/>
              </a:ext>
            </a:extLst>
          </p:cNvPr>
          <p:cNvSpPr txBox="1"/>
          <p:nvPr/>
        </p:nvSpPr>
        <p:spPr>
          <a:xfrm>
            <a:off x="6360564" y="3674582"/>
            <a:ext cx="2647155" cy="461665"/>
          </a:xfrm>
          <a:prstGeom prst="rect">
            <a:avLst/>
          </a:prstGeom>
          <a:noFill/>
        </p:spPr>
        <p:txBody>
          <a:bodyPr wrap="square" rtlCol="0">
            <a:spAutoFit/>
          </a:bodyPr>
          <a:lstStyle/>
          <a:p>
            <a:pPr marL="342900" marR="0" lvl="1" indent="0" algn="l" defTabSz="685800" rtl="0" eaLnBrk="1" fontAlgn="auto" latinLnBrk="0" hangingPunct="1">
              <a:lnSpc>
                <a:spcPct val="100000"/>
              </a:lnSpc>
              <a:spcBef>
                <a:spcPts val="0"/>
              </a:spcBef>
              <a:spcAft>
                <a:spcPts val="0"/>
              </a:spcAft>
              <a:buClr>
                <a:prstClr val="white">
                  <a:lumMod val="50000"/>
                </a:prstClr>
              </a:buClr>
              <a:buSzTx/>
              <a:buFontTx/>
              <a:buNone/>
              <a:tabLst/>
              <a:defRPr/>
            </a:pPr>
            <a:r>
              <a:rPr kumimoji="0" lang="sv-SE" sz="800" b="0" i="0" u="none" strike="noStrike" kern="1200" cap="none" spc="0" normalizeH="0" baseline="0" noProof="0" dirty="0">
                <a:ln>
                  <a:noFill/>
                </a:ln>
                <a:solidFill>
                  <a:prstClr val="black"/>
                </a:solidFill>
                <a:effectLst/>
                <a:uLnTx/>
                <a:uFillTx/>
                <a:latin typeface="Arial"/>
                <a:ea typeface="+mn-ea"/>
                <a:cs typeface="+mn-cs"/>
              </a:rPr>
              <a:t>Förslag om praktikplats behöver inkomma minst tio arbetsdagar innan praktiken tidigast är tänkt att starta. </a:t>
            </a:r>
          </a:p>
        </p:txBody>
      </p:sp>
      <p:pic>
        <p:nvPicPr>
          <p:cNvPr id="65" name="Bildobjekt 64">
            <a:extLst>
              <a:ext uri="{FF2B5EF4-FFF2-40B4-BE49-F238E27FC236}">
                <a16:creationId xmlns:a16="http://schemas.microsoft.com/office/drawing/2014/main" id="{4072CFCF-68B7-164F-8AD9-9AE31D68359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248" t="29467" r="45884" b="41722"/>
          <a:stretch/>
        </p:blipFill>
        <p:spPr>
          <a:xfrm>
            <a:off x="3272796" y="3677852"/>
            <a:ext cx="121453" cy="235339"/>
          </a:xfrm>
          <a:prstGeom prst="rect">
            <a:avLst/>
          </a:prstGeom>
        </p:spPr>
      </p:pic>
      <p:sp>
        <p:nvSpPr>
          <p:cNvPr id="79" name="Ellips 78">
            <a:extLst>
              <a:ext uri="{FF2B5EF4-FFF2-40B4-BE49-F238E27FC236}">
                <a16:creationId xmlns:a16="http://schemas.microsoft.com/office/drawing/2014/main" id="{110425CB-514B-AD4A-AD6C-79E2A4BC6E75}"/>
              </a:ext>
              <a:ext uri="{C183D7F6-B498-43B3-948B-1728B52AA6E4}">
                <adec:decorative xmlns:adec="http://schemas.microsoft.com/office/drawing/2017/decorative" val="1"/>
              </a:ext>
            </a:extLst>
          </p:cNvPr>
          <p:cNvSpPr/>
          <p:nvPr/>
        </p:nvSpPr>
        <p:spPr>
          <a:xfrm>
            <a:off x="7623018" y="601802"/>
            <a:ext cx="1414392" cy="1402763"/>
          </a:xfrm>
          <a:prstGeom prst="ellipse">
            <a:avLst/>
          </a:prstGeom>
          <a:solidFill>
            <a:srgbClr val="D6E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pic>
        <p:nvPicPr>
          <p:cNvPr id="72" name="Bildobjekt 71">
            <a:extLst>
              <a:ext uri="{FF2B5EF4-FFF2-40B4-BE49-F238E27FC236}">
                <a16:creationId xmlns:a16="http://schemas.microsoft.com/office/drawing/2014/main" id="{66349D5B-E8F3-4549-983D-3702F9DD972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4964" y="443557"/>
            <a:ext cx="1552567" cy="1552567"/>
          </a:xfrm>
          <a:prstGeom prst="rect">
            <a:avLst/>
          </a:prstGeom>
        </p:spPr>
      </p:pic>
      <p:sp>
        <p:nvSpPr>
          <p:cNvPr id="77" name="Ellips 76">
            <a:extLst>
              <a:ext uri="{FF2B5EF4-FFF2-40B4-BE49-F238E27FC236}">
                <a16:creationId xmlns:a16="http://schemas.microsoft.com/office/drawing/2014/main" id="{E658D998-3D44-F148-930C-C40EC6DFF037}"/>
              </a:ext>
              <a:ext uri="{C183D7F6-B498-43B3-948B-1728B52AA6E4}">
                <adec:decorative xmlns:adec="http://schemas.microsoft.com/office/drawing/2017/decorative" val="1"/>
              </a:ext>
            </a:extLst>
          </p:cNvPr>
          <p:cNvSpPr/>
          <p:nvPr/>
        </p:nvSpPr>
        <p:spPr>
          <a:xfrm>
            <a:off x="474668" y="594965"/>
            <a:ext cx="1501135" cy="1508888"/>
          </a:xfrm>
          <a:prstGeom prst="ellipse">
            <a:avLst/>
          </a:prstGeom>
          <a:solidFill>
            <a:srgbClr val="EBF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pic>
        <p:nvPicPr>
          <p:cNvPr id="76" name="Bildobjekt 75">
            <a:extLst>
              <a:ext uri="{FF2B5EF4-FFF2-40B4-BE49-F238E27FC236}">
                <a16:creationId xmlns:a16="http://schemas.microsoft.com/office/drawing/2014/main" id="{8C35228E-559A-444D-961B-E8F69040D99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551" y="485673"/>
            <a:ext cx="1689041" cy="1689041"/>
          </a:xfrm>
          <a:prstGeom prst="rect">
            <a:avLst/>
          </a:prstGeom>
        </p:spPr>
      </p:pic>
      <p:cxnSp>
        <p:nvCxnSpPr>
          <p:cNvPr id="6" name="Rak 5">
            <a:extLst>
              <a:ext uri="{FF2B5EF4-FFF2-40B4-BE49-F238E27FC236}">
                <a16:creationId xmlns:a16="http://schemas.microsoft.com/office/drawing/2014/main" id="{6642438F-8D3C-124F-B4EC-EFC57048F236}"/>
              </a:ext>
              <a:ext uri="{C183D7F6-B498-43B3-948B-1728B52AA6E4}">
                <adec:decorative xmlns:adec="http://schemas.microsoft.com/office/drawing/2017/decorative" val="1"/>
              </a:ext>
            </a:extLst>
          </p:cNvPr>
          <p:cNvCxnSpPr/>
          <p:nvPr/>
        </p:nvCxnSpPr>
        <p:spPr>
          <a:xfrm>
            <a:off x="1151866" y="3099357"/>
            <a:ext cx="0" cy="445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1548E03B-82AD-A94E-8884-B9B8FCD5AA86}"/>
              </a:ext>
              <a:ext uri="{C183D7F6-B498-43B3-948B-1728B52AA6E4}">
                <adec:decorative xmlns:adec="http://schemas.microsoft.com/office/drawing/2017/decorative" val="1"/>
              </a:ext>
            </a:extLst>
          </p:cNvPr>
          <p:cNvCxnSpPr>
            <a:cxnSpLocks/>
          </p:cNvCxnSpPr>
          <p:nvPr/>
        </p:nvCxnSpPr>
        <p:spPr>
          <a:xfrm>
            <a:off x="1754808" y="1776537"/>
            <a:ext cx="1477035" cy="0"/>
          </a:xfrm>
          <a:prstGeom prst="line">
            <a:avLst/>
          </a:prstGeom>
          <a:ln w="38100">
            <a:solidFill>
              <a:srgbClr val="EBF3D8"/>
            </a:solidFill>
          </a:ln>
        </p:spPr>
        <p:style>
          <a:lnRef idx="1">
            <a:schemeClr val="accent1"/>
          </a:lnRef>
          <a:fillRef idx="0">
            <a:schemeClr val="accent1"/>
          </a:fillRef>
          <a:effectRef idx="0">
            <a:schemeClr val="accent1"/>
          </a:effectRef>
          <a:fontRef idx="minor">
            <a:schemeClr val="tx1"/>
          </a:fontRef>
        </p:style>
      </p:cxnSp>
      <p:grpSp>
        <p:nvGrpSpPr>
          <p:cNvPr id="16" name="Grupp 15">
            <a:extLst>
              <a:ext uri="{FF2B5EF4-FFF2-40B4-BE49-F238E27FC236}">
                <a16:creationId xmlns:a16="http://schemas.microsoft.com/office/drawing/2014/main" id="{80A907F7-CF4D-5949-9BE0-BD544B501DF1}"/>
              </a:ext>
              <a:ext uri="{C183D7F6-B498-43B3-948B-1728B52AA6E4}">
                <adec:decorative xmlns:adec="http://schemas.microsoft.com/office/drawing/2017/decorative" val="1"/>
              </a:ext>
            </a:extLst>
          </p:cNvPr>
          <p:cNvGrpSpPr/>
          <p:nvPr/>
        </p:nvGrpSpPr>
        <p:grpSpPr>
          <a:xfrm>
            <a:off x="3358312" y="199443"/>
            <a:ext cx="2600722" cy="1792205"/>
            <a:chOff x="3358312" y="199443"/>
            <a:chExt cx="2600722" cy="1792205"/>
          </a:xfrm>
        </p:grpSpPr>
        <p:sp>
          <p:nvSpPr>
            <p:cNvPr id="20" name="textruta 19">
              <a:extLst>
                <a:ext uri="{FF2B5EF4-FFF2-40B4-BE49-F238E27FC236}">
                  <a16:creationId xmlns:a16="http://schemas.microsoft.com/office/drawing/2014/main" id="{14012586-41C5-4998-9A18-67D3B8516B3F}"/>
                </a:ext>
              </a:extLst>
            </p:cNvPr>
            <p:cNvSpPr txBox="1"/>
            <p:nvPr/>
          </p:nvSpPr>
          <p:spPr>
            <a:xfrm>
              <a:off x="4831308" y="1503696"/>
              <a:ext cx="1034257" cy="24622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Arbetssökande</a:t>
              </a: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5" name="Grupp 14">
              <a:extLst>
                <a:ext uri="{FF2B5EF4-FFF2-40B4-BE49-F238E27FC236}">
                  <a16:creationId xmlns:a16="http://schemas.microsoft.com/office/drawing/2014/main" id="{9B592A1E-339A-E742-B73D-EAADE5ABCB14}"/>
                </a:ext>
              </a:extLst>
            </p:cNvPr>
            <p:cNvGrpSpPr/>
            <p:nvPr/>
          </p:nvGrpSpPr>
          <p:grpSpPr>
            <a:xfrm>
              <a:off x="3514787" y="608342"/>
              <a:ext cx="2444247" cy="1383306"/>
              <a:chOff x="3514787" y="608342"/>
              <a:chExt cx="2444247" cy="1383306"/>
            </a:xfrm>
          </p:grpSpPr>
          <p:sp>
            <p:nvSpPr>
              <p:cNvPr id="78" name="Ellips 77">
                <a:extLst>
                  <a:ext uri="{FF2B5EF4-FFF2-40B4-BE49-F238E27FC236}">
                    <a16:creationId xmlns:a16="http://schemas.microsoft.com/office/drawing/2014/main" id="{5AA4E6BD-266D-1442-AE0D-4E7479C67A0F}"/>
                  </a:ext>
                </a:extLst>
              </p:cNvPr>
              <p:cNvSpPr/>
              <p:nvPr/>
            </p:nvSpPr>
            <p:spPr>
              <a:xfrm>
                <a:off x="3514787" y="608342"/>
                <a:ext cx="1409269" cy="1383306"/>
              </a:xfrm>
              <a:prstGeom prst="ellipse">
                <a:avLst/>
              </a:prstGeom>
              <a:solidFill>
                <a:srgbClr val="C2C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11" name="Rak 10">
                <a:extLst>
                  <a:ext uri="{FF2B5EF4-FFF2-40B4-BE49-F238E27FC236}">
                    <a16:creationId xmlns:a16="http://schemas.microsoft.com/office/drawing/2014/main" id="{C2D4BFF2-175C-1344-90B7-3281F004832D}"/>
                  </a:ext>
                </a:extLst>
              </p:cNvPr>
              <p:cNvCxnSpPr>
                <a:cxnSpLocks/>
              </p:cNvCxnSpPr>
              <p:nvPr/>
            </p:nvCxnSpPr>
            <p:spPr>
              <a:xfrm>
                <a:off x="4702616" y="1749152"/>
                <a:ext cx="1256418" cy="765"/>
              </a:xfrm>
              <a:prstGeom prst="line">
                <a:avLst/>
              </a:prstGeom>
              <a:ln w="38100">
                <a:solidFill>
                  <a:srgbClr val="C2C9D7"/>
                </a:solidFill>
              </a:ln>
            </p:spPr>
            <p:style>
              <a:lnRef idx="1">
                <a:schemeClr val="accent1"/>
              </a:lnRef>
              <a:fillRef idx="0">
                <a:schemeClr val="accent1"/>
              </a:fillRef>
              <a:effectRef idx="0">
                <a:schemeClr val="accent1"/>
              </a:effectRef>
              <a:fontRef idx="minor">
                <a:schemeClr val="tx1"/>
              </a:fontRef>
            </p:style>
          </p:cxnSp>
        </p:grpSp>
        <p:pic>
          <p:nvPicPr>
            <p:cNvPr id="74" name="Bildobjekt 73">
              <a:extLst>
                <a:ext uri="{FF2B5EF4-FFF2-40B4-BE49-F238E27FC236}">
                  <a16:creationId xmlns:a16="http://schemas.microsoft.com/office/drawing/2014/main" id="{287066FA-EA7A-0844-B639-7F66228BFD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8312" y="199443"/>
              <a:ext cx="1790771" cy="1790771"/>
            </a:xfrm>
            <a:prstGeom prst="rect">
              <a:avLst/>
            </a:prstGeom>
          </p:spPr>
        </p:pic>
      </p:grpSp>
      <p:cxnSp>
        <p:nvCxnSpPr>
          <p:cNvPr id="51" name="Rak 50">
            <a:extLst>
              <a:ext uri="{FF2B5EF4-FFF2-40B4-BE49-F238E27FC236}">
                <a16:creationId xmlns:a16="http://schemas.microsoft.com/office/drawing/2014/main" id="{103FD200-263E-0342-8BE8-25BC9A627388}"/>
              </a:ext>
              <a:ext uri="{C183D7F6-B498-43B3-948B-1728B52AA6E4}">
                <adec:decorative xmlns:adec="http://schemas.microsoft.com/office/drawing/2017/decorative" val="1"/>
              </a:ext>
            </a:extLst>
          </p:cNvPr>
          <p:cNvCxnSpPr>
            <a:cxnSpLocks/>
          </p:cNvCxnSpPr>
          <p:nvPr/>
        </p:nvCxnSpPr>
        <p:spPr>
          <a:xfrm>
            <a:off x="6253535" y="1768324"/>
            <a:ext cx="1577931" cy="0"/>
          </a:xfrm>
          <a:prstGeom prst="line">
            <a:avLst/>
          </a:prstGeom>
          <a:ln w="38100">
            <a:solidFill>
              <a:srgbClr val="D6E8B1"/>
            </a:solidFill>
          </a:ln>
        </p:spPr>
        <p:style>
          <a:lnRef idx="1">
            <a:schemeClr val="accent1"/>
          </a:lnRef>
          <a:fillRef idx="0">
            <a:schemeClr val="accent1"/>
          </a:fillRef>
          <a:effectRef idx="0">
            <a:schemeClr val="accent1"/>
          </a:effectRef>
          <a:fontRef idx="minor">
            <a:schemeClr val="tx1"/>
          </a:fontRef>
        </p:style>
      </p:cxnSp>
      <p:cxnSp>
        <p:nvCxnSpPr>
          <p:cNvPr id="54" name="Rak 53">
            <a:extLst>
              <a:ext uri="{FF2B5EF4-FFF2-40B4-BE49-F238E27FC236}">
                <a16:creationId xmlns:a16="http://schemas.microsoft.com/office/drawing/2014/main" id="{0017C9D5-3256-B54A-A732-ECB41939F2D3}"/>
              </a:ext>
              <a:ext uri="{C183D7F6-B498-43B3-948B-1728B52AA6E4}">
                <adec:decorative xmlns:adec="http://schemas.microsoft.com/office/drawing/2017/decorative" val="1"/>
              </a:ext>
            </a:extLst>
          </p:cNvPr>
          <p:cNvCxnSpPr/>
          <p:nvPr/>
        </p:nvCxnSpPr>
        <p:spPr>
          <a:xfrm>
            <a:off x="4253697" y="3072571"/>
            <a:ext cx="0" cy="445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Rak 54">
            <a:extLst>
              <a:ext uri="{FF2B5EF4-FFF2-40B4-BE49-F238E27FC236}">
                <a16:creationId xmlns:a16="http://schemas.microsoft.com/office/drawing/2014/main" id="{503347F4-DD95-BE4A-B09B-AF2C4F9C0F6E}"/>
              </a:ext>
              <a:ext uri="{C183D7F6-B498-43B3-948B-1728B52AA6E4}">
                <adec:decorative xmlns:adec="http://schemas.microsoft.com/office/drawing/2017/decorative" val="1"/>
              </a:ext>
            </a:extLst>
          </p:cNvPr>
          <p:cNvCxnSpPr/>
          <p:nvPr/>
        </p:nvCxnSpPr>
        <p:spPr>
          <a:xfrm>
            <a:off x="5330825" y="3042770"/>
            <a:ext cx="0" cy="445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ak 55">
            <a:extLst>
              <a:ext uri="{FF2B5EF4-FFF2-40B4-BE49-F238E27FC236}">
                <a16:creationId xmlns:a16="http://schemas.microsoft.com/office/drawing/2014/main" id="{05B73176-5D69-D346-A4A1-052CCD663FB0}"/>
              </a:ext>
              <a:ext uri="{C183D7F6-B498-43B3-948B-1728B52AA6E4}">
                <adec:decorative xmlns:adec="http://schemas.microsoft.com/office/drawing/2017/decorative" val="1"/>
              </a:ext>
            </a:extLst>
          </p:cNvPr>
          <p:cNvCxnSpPr/>
          <p:nvPr/>
        </p:nvCxnSpPr>
        <p:spPr>
          <a:xfrm>
            <a:off x="7611134" y="3009686"/>
            <a:ext cx="0" cy="445728"/>
          </a:xfrm>
          <a:prstGeom prst="line">
            <a:avLst/>
          </a:prstGeom>
        </p:spPr>
        <p:style>
          <a:lnRef idx="1">
            <a:schemeClr val="accent1"/>
          </a:lnRef>
          <a:fillRef idx="0">
            <a:schemeClr val="accent1"/>
          </a:fillRef>
          <a:effectRef idx="0">
            <a:schemeClr val="accent1"/>
          </a:effectRef>
          <a:fontRef idx="minor">
            <a:schemeClr val="tx1"/>
          </a:fontRef>
        </p:style>
      </p:cxnSp>
      <p:pic>
        <p:nvPicPr>
          <p:cNvPr id="47" name="Bildobjekt 46">
            <a:extLst>
              <a:ext uri="{FF2B5EF4-FFF2-40B4-BE49-F238E27FC236}">
                <a16:creationId xmlns:a16="http://schemas.microsoft.com/office/drawing/2014/main" id="{50839B53-8BBB-4912-84A3-540F0A90035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248" t="29467" r="45884" b="41722"/>
          <a:stretch/>
        </p:blipFill>
        <p:spPr>
          <a:xfrm>
            <a:off x="6667045" y="3653694"/>
            <a:ext cx="121453" cy="235339"/>
          </a:xfrm>
          <a:prstGeom prst="rect">
            <a:avLst/>
          </a:prstGeom>
        </p:spPr>
      </p:pic>
    </p:spTree>
    <p:extLst>
      <p:ext uri="{BB962C8B-B14F-4D97-AF65-F5344CB8AC3E}">
        <p14:creationId xmlns:p14="http://schemas.microsoft.com/office/powerpoint/2010/main" val="187150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F92F2-AE30-4164-91EC-12B92BFBCCA2}"/>
              </a:ext>
            </a:extLst>
          </p:cNvPr>
          <p:cNvSpPr>
            <a:spLocks noGrp="1"/>
          </p:cNvSpPr>
          <p:nvPr>
            <p:ph type="title"/>
          </p:nvPr>
        </p:nvSpPr>
        <p:spPr/>
        <p:txBody>
          <a:bodyPr/>
          <a:lstStyle/>
          <a:p>
            <a:r>
              <a:rPr lang="sv-SE" dirty="0"/>
              <a:t>Förslag om praktikplats till Arbetsförmedlingen</a:t>
            </a:r>
          </a:p>
        </p:txBody>
      </p:sp>
      <p:sp>
        <p:nvSpPr>
          <p:cNvPr id="5" name="Platshållare för innehåll 4">
            <a:extLst>
              <a:ext uri="{FF2B5EF4-FFF2-40B4-BE49-F238E27FC236}">
                <a16:creationId xmlns:a16="http://schemas.microsoft.com/office/drawing/2014/main" id="{69091E77-1955-4E7C-A891-9F6352FD9F61}"/>
              </a:ext>
            </a:extLst>
          </p:cNvPr>
          <p:cNvSpPr>
            <a:spLocks noGrp="1"/>
          </p:cNvSpPr>
          <p:nvPr>
            <p:ph idx="1"/>
          </p:nvPr>
        </p:nvSpPr>
        <p:spPr>
          <a:xfrm>
            <a:off x="576002" y="1808999"/>
            <a:ext cx="7421825" cy="3062104"/>
          </a:xfrm>
        </p:spPr>
        <p:txBody>
          <a:bodyPr/>
          <a:lstStyle/>
          <a:p>
            <a:r>
              <a:rPr lang="sv-SE" sz="1600" dirty="0"/>
              <a:t>Den arbetssökande skriver in förslag på praktikplats på Mina sidor för arbetssökande på arbetsformedlingen.se.</a:t>
            </a:r>
          </a:p>
          <a:p>
            <a:r>
              <a:rPr lang="sv-SE" sz="1600" dirty="0"/>
              <a:t>Om den arbetssökande behöver stöd kan leverantören stötta den arbetssökande att fylla i Föreslå praktikplats på Mina sidor. Det är den arbetssökande som behöver logga in med e-legitimation. </a:t>
            </a:r>
          </a:p>
          <a:p>
            <a:r>
              <a:rPr lang="sv-SE" sz="1600" dirty="0"/>
              <a:t>Om den arbetssökande saknar e-legitimation ska hen kontakta Arbetsförmedlingen för att få blanketten Föreslå praktikplats. </a:t>
            </a:r>
          </a:p>
          <a:p>
            <a:r>
              <a:rPr lang="sv-SE" sz="1600" dirty="0"/>
              <a:t>Förslag om praktikplats behöver inkomma minst tio arbetsdagar innan praktiken tidigast är tänkt att starta. Observera att startdatum på praktiken kan behöva skjutas fram för att nödvändig bedömning och handläggning av beslut ska bli klart. </a:t>
            </a:r>
          </a:p>
          <a:p>
            <a:endParaRPr lang="sv-SE" sz="1600" dirty="0"/>
          </a:p>
        </p:txBody>
      </p:sp>
    </p:spTree>
    <p:extLst>
      <p:ext uri="{BB962C8B-B14F-4D97-AF65-F5344CB8AC3E}">
        <p14:creationId xmlns:p14="http://schemas.microsoft.com/office/powerpoint/2010/main" val="178511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3B1B8E9-6302-4A03-855F-065090810287}"/>
              </a:ext>
            </a:extLst>
          </p:cNvPr>
          <p:cNvSpPr>
            <a:spLocks noGrp="1"/>
          </p:cNvSpPr>
          <p:nvPr>
            <p:ph type="title"/>
          </p:nvPr>
        </p:nvSpPr>
        <p:spPr>
          <a:xfrm>
            <a:off x="575043" y="810899"/>
            <a:ext cx="3629210" cy="675000"/>
          </a:xfrm>
        </p:spPr>
        <p:txBody>
          <a:bodyPr anchor="t">
            <a:normAutofit/>
          </a:bodyPr>
          <a:lstStyle/>
          <a:p>
            <a:pPr>
              <a:lnSpc>
                <a:spcPct val="90000"/>
              </a:lnSpc>
            </a:pPr>
            <a:r>
              <a:rPr lang="sv-SE" sz="2300"/>
              <a:t>Arbetssökande loggar in på Mina sidor</a:t>
            </a:r>
          </a:p>
        </p:txBody>
      </p:sp>
      <p:sp>
        <p:nvSpPr>
          <p:cNvPr id="7" name="Platshållare för innehåll 6">
            <a:extLst>
              <a:ext uri="{FF2B5EF4-FFF2-40B4-BE49-F238E27FC236}">
                <a16:creationId xmlns:a16="http://schemas.microsoft.com/office/drawing/2014/main" id="{BD00D5DD-0BE9-45CD-AC6A-C7D07AE41A79}"/>
              </a:ext>
            </a:extLst>
          </p:cNvPr>
          <p:cNvSpPr>
            <a:spLocks noGrp="1"/>
          </p:cNvSpPr>
          <p:nvPr>
            <p:ph idx="1"/>
          </p:nvPr>
        </p:nvSpPr>
        <p:spPr>
          <a:xfrm>
            <a:off x="575043" y="1809000"/>
            <a:ext cx="3193170" cy="2565000"/>
          </a:xfrm>
        </p:spPr>
        <p:txBody>
          <a:bodyPr>
            <a:normAutofit lnSpcReduction="10000"/>
          </a:bodyPr>
          <a:lstStyle/>
          <a:p>
            <a:r>
              <a:rPr lang="sv-SE" dirty="0"/>
              <a:t>När Arbetsförmedlingen har lagt till länken med aktivitet i den arbetssökandes handlingsplan loggar den arbetssökande in på Mina sidor för arbetssökande med e-legitimation.</a:t>
            </a:r>
          </a:p>
          <a:p>
            <a:r>
              <a:rPr lang="sv-SE" dirty="0"/>
              <a:t>Den arbetssökande klickar på Min planering till höger under rubriken Mina tjänster.</a:t>
            </a:r>
          </a:p>
        </p:txBody>
      </p:sp>
      <p:pic>
        <p:nvPicPr>
          <p:cNvPr id="5" name="Platshållare för innehåll 4" descr="Skärmbild från startsidan på Mina sidor.">
            <a:extLst>
              <a:ext uri="{FF2B5EF4-FFF2-40B4-BE49-F238E27FC236}">
                <a16:creationId xmlns:a16="http://schemas.microsoft.com/office/drawing/2014/main" id="{75F2506C-CF97-44D0-88C4-3900490D18C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tretch/>
        </p:blipFill>
        <p:spPr>
          <a:xfrm>
            <a:off x="4000909" y="642643"/>
            <a:ext cx="5143091" cy="3818744"/>
          </a:xfrm>
          <a:noFill/>
        </p:spPr>
      </p:pic>
      <p:sp>
        <p:nvSpPr>
          <p:cNvPr id="9" name="Pil: vänster 8">
            <a:extLst>
              <a:ext uri="{FF2B5EF4-FFF2-40B4-BE49-F238E27FC236}">
                <a16:creationId xmlns:a16="http://schemas.microsoft.com/office/drawing/2014/main" id="{447D3E42-F5E8-4C37-AB76-A79C10CDD409}"/>
              </a:ext>
              <a:ext uri="{C183D7F6-B498-43B3-948B-1728B52AA6E4}">
                <adec:decorative xmlns:adec="http://schemas.microsoft.com/office/drawing/2017/decorative" val="1"/>
              </a:ext>
            </a:extLst>
          </p:cNvPr>
          <p:cNvSpPr/>
          <p:nvPr/>
        </p:nvSpPr>
        <p:spPr>
          <a:xfrm>
            <a:off x="8809127" y="2389238"/>
            <a:ext cx="334873" cy="250723"/>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701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F26E2BD-65C2-4629-887B-8EE4AD2C5B92}"/>
              </a:ext>
            </a:extLst>
          </p:cNvPr>
          <p:cNvSpPr>
            <a:spLocks noGrp="1"/>
          </p:cNvSpPr>
          <p:nvPr>
            <p:ph type="title"/>
          </p:nvPr>
        </p:nvSpPr>
        <p:spPr>
          <a:xfrm>
            <a:off x="575043" y="810899"/>
            <a:ext cx="3629210" cy="675000"/>
          </a:xfrm>
        </p:spPr>
        <p:txBody>
          <a:bodyPr anchor="t">
            <a:normAutofit/>
          </a:bodyPr>
          <a:lstStyle/>
          <a:p>
            <a:pPr>
              <a:lnSpc>
                <a:spcPct val="90000"/>
              </a:lnSpc>
            </a:pPr>
            <a:r>
              <a:rPr lang="sv-SE" sz="1900" dirty="0"/>
              <a:t>Om aktivitet för arbetspraktik finns syns den här</a:t>
            </a:r>
          </a:p>
        </p:txBody>
      </p:sp>
      <p:sp>
        <p:nvSpPr>
          <p:cNvPr id="6" name="Platshållare för innehåll 5">
            <a:extLst>
              <a:ext uri="{FF2B5EF4-FFF2-40B4-BE49-F238E27FC236}">
                <a16:creationId xmlns:a16="http://schemas.microsoft.com/office/drawing/2014/main" id="{F42C4294-0789-463A-A9B5-975BE9FAF203}"/>
              </a:ext>
            </a:extLst>
          </p:cNvPr>
          <p:cNvSpPr>
            <a:spLocks noGrp="1"/>
          </p:cNvSpPr>
          <p:nvPr>
            <p:ph idx="1"/>
          </p:nvPr>
        </p:nvSpPr>
        <p:spPr>
          <a:xfrm>
            <a:off x="575043" y="1809000"/>
            <a:ext cx="3629210" cy="2565000"/>
          </a:xfrm>
        </p:spPr>
        <p:txBody>
          <a:bodyPr>
            <a:normAutofit lnSpcReduction="10000"/>
          </a:bodyPr>
          <a:lstStyle/>
          <a:p>
            <a:r>
              <a:rPr lang="sv-SE" dirty="0"/>
              <a:t>När den arbetssökande har klickat på Min planering syns aktuella aktiviteter.</a:t>
            </a:r>
          </a:p>
          <a:p>
            <a:r>
              <a:rPr lang="sv-SE" dirty="0"/>
              <a:t>Om en aktivitet för arbetspraktik är inlagd hittar den arbetssökande den här och klickar på rubriken.</a:t>
            </a:r>
          </a:p>
          <a:p>
            <a:r>
              <a:rPr lang="sv-SE" dirty="0"/>
              <a:t>Om aktivitet för arbetspraktik saknas, se rutin på sidan 21.</a:t>
            </a:r>
          </a:p>
        </p:txBody>
      </p:sp>
      <p:pic>
        <p:nvPicPr>
          <p:cNvPr id="8" name="Platshållare för innehåll 7" descr="Skärmbild på startsidan Min planering som visar alla aktuella aktiviteter.">
            <a:extLst>
              <a:ext uri="{FF2B5EF4-FFF2-40B4-BE49-F238E27FC236}">
                <a16:creationId xmlns:a16="http://schemas.microsoft.com/office/drawing/2014/main" id="{C6163D54-6C78-47F0-9A31-C72423D6233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tretch/>
        </p:blipFill>
        <p:spPr>
          <a:xfrm>
            <a:off x="4572000" y="574063"/>
            <a:ext cx="4572000" cy="3531870"/>
          </a:xfrm>
          <a:noFill/>
        </p:spPr>
      </p:pic>
    </p:spTree>
    <p:extLst>
      <p:ext uri="{BB962C8B-B14F-4D97-AF65-F5344CB8AC3E}">
        <p14:creationId xmlns:p14="http://schemas.microsoft.com/office/powerpoint/2010/main" val="271644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A7A2363-7596-2C78-E926-81CB2F2560DA}"/>
              </a:ext>
            </a:extLst>
          </p:cNvPr>
          <p:cNvSpPr>
            <a:spLocks noGrp="1"/>
          </p:cNvSpPr>
          <p:nvPr>
            <p:ph type="title"/>
          </p:nvPr>
        </p:nvSpPr>
        <p:spPr>
          <a:xfrm>
            <a:off x="575043" y="810899"/>
            <a:ext cx="3629210" cy="675000"/>
          </a:xfrm>
        </p:spPr>
        <p:txBody>
          <a:bodyPr/>
          <a:lstStyle/>
          <a:p>
            <a:r>
              <a:rPr lang="en-US" sz="2500" dirty="0" err="1"/>
              <a:t>Aktivitet</a:t>
            </a:r>
            <a:r>
              <a:rPr lang="en-US" sz="2500" dirty="0"/>
              <a:t> om </a:t>
            </a:r>
            <a:r>
              <a:rPr lang="en-US" sz="2500" dirty="0" err="1"/>
              <a:t>arbetspraktik</a:t>
            </a:r>
            <a:r>
              <a:rPr lang="en-US" sz="2500" dirty="0"/>
              <a:t> </a:t>
            </a:r>
            <a:r>
              <a:rPr lang="en-US" sz="2500" dirty="0" err="1"/>
              <a:t>är</a:t>
            </a:r>
            <a:r>
              <a:rPr lang="en-US" sz="2500" dirty="0"/>
              <a:t> </a:t>
            </a:r>
            <a:r>
              <a:rPr lang="en-US" sz="2500" dirty="0" err="1"/>
              <a:t>öppnad</a:t>
            </a:r>
            <a:r>
              <a:rPr lang="en-US" sz="2500" dirty="0"/>
              <a:t>	</a:t>
            </a:r>
          </a:p>
        </p:txBody>
      </p:sp>
      <p:sp>
        <p:nvSpPr>
          <p:cNvPr id="15" name="Content Placeholder 2">
            <a:extLst>
              <a:ext uri="{FF2B5EF4-FFF2-40B4-BE49-F238E27FC236}">
                <a16:creationId xmlns:a16="http://schemas.microsoft.com/office/drawing/2014/main" id="{425C06C5-C17F-5DF7-11DD-571BCAB485FC}"/>
              </a:ext>
            </a:extLst>
          </p:cNvPr>
          <p:cNvSpPr>
            <a:spLocks noGrp="1"/>
          </p:cNvSpPr>
          <p:nvPr>
            <p:ph idx="1"/>
          </p:nvPr>
        </p:nvSpPr>
        <p:spPr>
          <a:xfrm>
            <a:off x="575043" y="1809000"/>
            <a:ext cx="3629210" cy="2565000"/>
          </a:xfrm>
        </p:spPr>
        <p:txBody>
          <a:bodyPr/>
          <a:lstStyle/>
          <a:p>
            <a:r>
              <a:rPr lang="en-US" dirty="0" err="1"/>
              <a:t>När</a:t>
            </a:r>
            <a:r>
              <a:rPr lang="en-US" dirty="0"/>
              <a:t> den </a:t>
            </a:r>
            <a:r>
              <a:rPr lang="en-US" dirty="0" err="1"/>
              <a:t>arbetssökande</a:t>
            </a:r>
            <a:r>
              <a:rPr lang="en-US" dirty="0"/>
              <a:t> </a:t>
            </a:r>
            <a:r>
              <a:rPr lang="en-US" dirty="0" err="1"/>
              <a:t>har</a:t>
            </a:r>
            <a:r>
              <a:rPr lang="en-US" dirty="0"/>
              <a:t> </a:t>
            </a:r>
            <a:r>
              <a:rPr lang="en-US" dirty="0" err="1"/>
              <a:t>klickat</a:t>
            </a:r>
            <a:r>
              <a:rPr lang="en-US" dirty="0"/>
              <a:t> </a:t>
            </a:r>
            <a:r>
              <a:rPr lang="en-US" dirty="0" err="1"/>
              <a:t>på</a:t>
            </a:r>
            <a:r>
              <a:rPr lang="en-US" dirty="0"/>
              <a:t> </a:t>
            </a:r>
            <a:r>
              <a:rPr lang="en-US" dirty="0" err="1"/>
              <a:t>rubriken</a:t>
            </a:r>
            <a:r>
              <a:rPr lang="en-US" dirty="0"/>
              <a:t> </a:t>
            </a:r>
            <a:r>
              <a:rPr lang="en-US" dirty="0" err="1"/>
              <a:t>på</a:t>
            </a:r>
            <a:r>
              <a:rPr lang="en-US" dirty="0"/>
              <a:t> </a:t>
            </a:r>
            <a:r>
              <a:rPr lang="en-US" dirty="0" err="1"/>
              <a:t>aktiviteten</a:t>
            </a:r>
            <a:r>
              <a:rPr lang="en-US" dirty="0"/>
              <a:t> </a:t>
            </a:r>
            <a:r>
              <a:rPr lang="en-US" dirty="0" err="1"/>
              <a:t>finns</a:t>
            </a:r>
            <a:r>
              <a:rPr lang="en-US" dirty="0"/>
              <a:t> det </a:t>
            </a:r>
            <a:r>
              <a:rPr lang="en-US" dirty="0" err="1"/>
              <a:t>en</a:t>
            </a:r>
            <a:r>
              <a:rPr lang="en-US" dirty="0"/>
              <a:t> </a:t>
            </a:r>
            <a:r>
              <a:rPr lang="en-US" dirty="0" err="1"/>
              <a:t>beskrivning</a:t>
            </a:r>
            <a:r>
              <a:rPr lang="en-US" dirty="0"/>
              <a:t> och </a:t>
            </a:r>
            <a:r>
              <a:rPr lang="en-US" dirty="0" err="1"/>
              <a:t>en</a:t>
            </a:r>
            <a:r>
              <a:rPr lang="en-US" dirty="0"/>
              <a:t> </a:t>
            </a:r>
            <a:r>
              <a:rPr lang="en-US" dirty="0" err="1"/>
              <a:t>länk</a:t>
            </a:r>
            <a:r>
              <a:rPr lang="en-US" dirty="0"/>
              <a:t>.</a:t>
            </a:r>
          </a:p>
          <a:p>
            <a:r>
              <a:rPr lang="en-US" dirty="0" err="1"/>
              <a:t>När</a:t>
            </a:r>
            <a:r>
              <a:rPr lang="en-US" dirty="0"/>
              <a:t> den </a:t>
            </a:r>
            <a:r>
              <a:rPr lang="en-US" dirty="0" err="1"/>
              <a:t>arbetssökande</a:t>
            </a:r>
            <a:r>
              <a:rPr lang="en-US" dirty="0"/>
              <a:t> </a:t>
            </a:r>
            <a:r>
              <a:rPr lang="en-US" dirty="0" err="1"/>
              <a:t>klickar</a:t>
            </a:r>
            <a:r>
              <a:rPr lang="en-US" dirty="0"/>
              <a:t> </a:t>
            </a:r>
            <a:r>
              <a:rPr lang="en-US" dirty="0" err="1"/>
              <a:t>på</a:t>
            </a:r>
            <a:r>
              <a:rPr lang="en-US" dirty="0"/>
              <a:t> </a:t>
            </a:r>
            <a:r>
              <a:rPr lang="en-US" dirty="0" err="1"/>
              <a:t>länken</a:t>
            </a:r>
            <a:r>
              <a:rPr lang="en-US" dirty="0"/>
              <a:t> </a:t>
            </a:r>
            <a:r>
              <a:rPr lang="en-US" dirty="0" err="1"/>
              <a:t>öppnas</a:t>
            </a:r>
            <a:r>
              <a:rPr lang="en-US" dirty="0"/>
              <a:t> </a:t>
            </a:r>
            <a:r>
              <a:rPr lang="en-US" dirty="0" err="1"/>
              <a:t>Föreslå</a:t>
            </a:r>
            <a:r>
              <a:rPr lang="en-US" dirty="0"/>
              <a:t> </a:t>
            </a:r>
            <a:r>
              <a:rPr lang="en-US" dirty="0" err="1"/>
              <a:t>praktikplats</a:t>
            </a:r>
            <a:r>
              <a:rPr lang="en-US" dirty="0"/>
              <a:t> </a:t>
            </a:r>
            <a:r>
              <a:rPr lang="en-US" dirty="0" err="1"/>
              <a:t>upp</a:t>
            </a:r>
            <a:r>
              <a:rPr lang="en-US" dirty="0"/>
              <a:t> </a:t>
            </a:r>
            <a:r>
              <a:rPr lang="en-US" dirty="0" err="1"/>
              <a:t>som</a:t>
            </a:r>
            <a:r>
              <a:rPr lang="en-US" dirty="0"/>
              <a:t> du ser </a:t>
            </a:r>
            <a:r>
              <a:rPr lang="en-US" dirty="0" err="1"/>
              <a:t>på</a:t>
            </a:r>
            <a:r>
              <a:rPr lang="en-US" dirty="0"/>
              <a:t> </a:t>
            </a:r>
            <a:r>
              <a:rPr lang="en-US" dirty="0" err="1"/>
              <a:t>nästa</a:t>
            </a:r>
            <a:r>
              <a:rPr lang="en-US" dirty="0"/>
              <a:t> </a:t>
            </a:r>
            <a:r>
              <a:rPr lang="en-US" dirty="0" err="1"/>
              <a:t>sida</a:t>
            </a:r>
            <a:r>
              <a:rPr lang="en-US" dirty="0"/>
              <a:t>. </a:t>
            </a:r>
          </a:p>
        </p:txBody>
      </p:sp>
      <p:pic>
        <p:nvPicPr>
          <p:cNvPr id="8" name="Platshållare för innehåll 7" descr="Skärmbild från Min planering med aktiviteten Arbetspraktik öppnad. ">
            <a:extLst>
              <a:ext uri="{FF2B5EF4-FFF2-40B4-BE49-F238E27FC236}">
                <a16:creationId xmlns:a16="http://schemas.microsoft.com/office/drawing/2014/main" id="{FB83E22F-61E0-4319-BB40-6F8AF77E804E}"/>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tretch/>
        </p:blipFill>
        <p:spPr>
          <a:xfrm>
            <a:off x="4331288" y="499768"/>
            <a:ext cx="4812712" cy="3874232"/>
          </a:xfrm>
          <a:noFill/>
        </p:spPr>
      </p:pic>
    </p:spTree>
    <p:extLst>
      <p:ext uri="{BB962C8B-B14F-4D97-AF65-F5344CB8AC3E}">
        <p14:creationId xmlns:p14="http://schemas.microsoft.com/office/powerpoint/2010/main" val="358906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09B99A50-3B64-FF47-BE04-6EC6A7A0606A}"/>
              </a:ext>
              <a:ext uri="{C183D7F6-B498-43B3-948B-1728B52AA6E4}">
                <adec:decorative xmlns:adec="http://schemas.microsoft.com/office/drawing/2017/decorative" val="1"/>
              </a:ext>
            </a:extLst>
          </p:cNvPr>
          <p:cNvSpPr/>
          <p:nvPr/>
        </p:nvSpPr>
        <p:spPr>
          <a:xfrm>
            <a:off x="6948264" y="4504602"/>
            <a:ext cx="2088232" cy="58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4FB9207C-355D-4BAF-B3A5-F5EB9EF6048F}"/>
              </a:ext>
            </a:extLst>
          </p:cNvPr>
          <p:cNvSpPr>
            <a:spLocks noGrp="1"/>
          </p:cNvSpPr>
          <p:nvPr>
            <p:ph type="title"/>
          </p:nvPr>
        </p:nvSpPr>
        <p:spPr>
          <a:xfrm>
            <a:off x="539552" y="195486"/>
            <a:ext cx="5328592" cy="360040"/>
          </a:xfrm>
        </p:spPr>
        <p:txBody>
          <a:bodyPr anchor="b">
            <a:normAutofit/>
          </a:bodyPr>
          <a:lstStyle/>
          <a:p>
            <a:pPr>
              <a:lnSpc>
                <a:spcPct val="90000"/>
              </a:lnSpc>
            </a:pPr>
            <a:r>
              <a:rPr lang="sv-SE" sz="2400" dirty="0"/>
              <a:t>Föreslå praktikplats på Mina sidor</a:t>
            </a:r>
          </a:p>
        </p:txBody>
      </p:sp>
      <p:sp>
        <p:nvSpPr>
          <p:cNvPr id="3" name="Platshållare för innehåll 2">
            <a:extLst>
              <a:ext uri="{FF2B5EF4-FFF2-40B4-BE49-F238E27FC236}">
                <a16:creationId xmlns:a16="http://schemas.microsoft.com/office/drawing/2014/main" id="{AEC6B75A-0FDB-4CC9-B559-34DAD2A7C5E8}"/>
              </a:ext>
            </a:extLst>
          </p:cNvPr>
          <p:cNvSpPr>
            <a:spLocks noGrp="1"/>
          </p:cNvSpPr>
          <p:nvPr>
            <p:ph idx="1"/>
          </p:nvPr>
        </p:nvSpPr>
        <p:spPr>
          <a:xfrm>
            <a:off x="539552" y="771550"/>
            <a:ext cx="3877430" cy="2565000"/>
          </a:xfrm>
        </p:spPr>
        <p:txBody>
          <a:bodyPr>
            <a:normAutofit/>
          </a:bodyPr>
          <a:lstStyle/>
          <a:p>
            <a:pPr>
              <a:lnSpc>
                <a:spcPct val="150000"/>
              </a:lnSpc>
              <a:buClr>
                <a:schemeClr val="bg1">
                  <a:lumMod val="50000"/>
                </a:schemeClr>
              </a:buClr>
            </a:pPr>
            <a:r>
              <a:rPr lang="sv-SE" sz="1400" dirty="0"/>
              <a:t>När den arbetssökande har gått in via länken i aktiviteten i sin planering på Mina sidor kommer arbetssökande till den här sidan. </a:t>
            </a:r>
          </a:p>
        </p:txBody>
      </p:sp>
      <p:pic>
        <p:nvPicPr>
          <p:cNvPr id="8" name="Bildobjekt 7" descr="Skärmbild från Mina sidor när den arbetssökande öppnat länken från Min planering.">
            <a:extLst>
              <a:ext uri="{FF2B5EF4-FFF2-40B4-BE49-F238E27FC236}">
                <a16:creationId xmlns:a16="http://schemas.microsoft.com/office/drawing/2014/main" id="{0E6E8DA5-844D-8942-8032-2B9DAF039E40}"/>
              </a:ext>
            </a:extLst>
          </p:cNvPr>
          <p:cNvPicPr>
            <a:picLocks noChangeAspect="1"/>
          </p:cNvPicPr>
          <p:nvPr/>
        </p:nvPicPr>
        <p:blipFill rotWithShape="1">
          <a:blip r:embed="rId3"/>
          <a:srcRect l="708" r="3666" b="49895"/>
          <a:stretch/>
        </p:blipFill>
        <p:spPr>
          <a:xfrm>
            <a:off x="467543" y="1721442"/>
            <a:ext cx="3441585" cy="3082556"/>
          </a:xfrm>
          <a:prstGeom prst="rect">
            <a:avLst/>
          </a:prstGeom>
          <a:noFill/>
        </p:spPr>
      </p:pic>
      <p:sp>
        <p:nvSpPr>
          <p:cNvPr id="4" name="Platshållare för bildnummer 3" hidden="1">
            <a:extLst>
              <a:ext uri="{FF2B5EF4-FFF2-40B4-BE49-F238E27FC236}">
                <a16:creationId xmlns:a16="http://schemas.microsoft.com/office/drawing/2014/main" id="{1C4CACE3-8C0F-498B-A875-22EBC4DFE01A}"/>
              </a:ext>
            </a:extLst>
          </p:cNvPr>
          <p:cNvSpPr>
            <a:spLocks noGrp="1"/>
          </p:cNvSpPr>
          <p:nvPr>
            <p:ph type="sldNum" sz="quarter" idx="4294967295"/>
          </p:nvPr>
        </p:nvSpPr>
        <p:spPr>
          <a:xfrm>
            <a:off x="5501888" y="52685"/>
            <a:ext cx="3600000" cy="81000"/>
          </a:xfrm>
        </p:spPr>
        <p:txBody>
          <a:bodyPr/>
          <a:lstStyle/>
          <a:p>
            <a:pPr marL="0" marR="0" lvl="0" indent="0" algn="r" defTabSz="685800" rtl="0" eaLnBrk="1" fontAlgn="auto" latinLnBrk="0" hangingPunct="1">
              <a:lnSpc>
                <a:spcPct val="100000"/>
              </a:lnSpc>
              <a:spcBef>
                <a:spcPts val="0"/>
              </a:spcBef>
              <a:spcAft>
                <a:spcPts val="600"/>
              </a:spcAft>
              <a:buClrTx/>
              <a:buSzTx/>
              <a:buFontTx/>
              <a:buNone/>
              <a:tabLst/>
              <a:defRPr/>
            </a:pPr>
            <a:fld id="{6CD02724-9D72-4716-953B-F44DD0BB2568}" type="slidenum">
              <a:rPr kumimoji="0" lang="sv-SE" sz="600" b="0" i="0" u="none" strike="noStrike" kern="1200" cap="none" spc="0" normalizeH="0" baseline="0" noProof="0" smtClean="0">
                <a:ln>
                  <a:noFill/>
                </a:ln>
                <a:solidFill>
                  <a:srgbClr val="1F1B5A"/>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600"/>
                </a:spcAft>
                <a:buClrTx/>
                <a:buSzTx/>
                <a:buFontTx/>
                <a:buNone/>
                <a:tabLst/>
                <a:defRPr/>
              </a:pPr>
              <a:t>9</a:t>
            </a:fld>
            <a:endParaRPr kumimoji="0" lang="sv-SE" sz="600" b="0" i="0" u="none" strike="noStrike" kern="1200" cap="none" spc="0" normalizeH="0" baseline="0" noProof="0">
              <a:ln>
                <a:noFill/>
              </a:ln>
              <a:solidFill>
                <a:srgbClr val="1F1B5A"/>
              </a:solidFill>
              <a:effectLst/>
              <a:uLnTx/>
              <a:uFillTx/>
              <a:latin typeface="Arial"/>
              <a:ea typeface="+mn-ea"/>
              <a:cs typeface="+mn-cs"/>
            </a:endParaRPr>
          </a:p>
        </p:txBody>
      </p:sp>
      <p:pic>
        <p:nvPicPr>
          <p:cNvPr id="7" name="Bildobjekt 6" descr="Skärmdump från Mina sidor när den arbetssökande öppnat länken i aktiviteten om praktik från Min planering.">
            <a:extLst>
              <a:ext uri="{FF2B5EF4-FFF2-40B4-BE49-F238E27FC236}">
                <a16:creationId xmlns:a16="http://schemas.microsoft.com/office/drawing/2014/main" id="{7CB58CE9-2831-E24C-A9AA-5AB2B3D8CBC0}"/>
              </a:ext>
            </a:extLst>
          </p:cNvPr>
          <p:cNvPicPr>
            <a:picLocks noChangeAspect="1"/>
          </p:cNvPicPr>
          <p:nvPr/>
        </p:nvPicPr>
        <p:blipFill rotWithShape="1">
          <a:blip r:embed="rId3"/>
          <a:srcRect l="1386" t="54365" r="28902" b="3687"/>
          <a:stretch/>
        </p:blipFill>
        <p:spPr>
          <a:xfrm>
            <a:off x="5261276" y="1824252"/>
            <a:ext cx="2937526" cy="3024596"/>
          </a:xfrm>
          <a:prstGeom prst="rect">
            <a:avLst/>
          </a:prstGeom>
        </p:spPr>
      </p:pic>
      <p:sp>
        <p:nvSpPr>
          <p:cNvPr id="9" name="Rektangel med rundade hörn 12">
            <a:extLst>
              <a:ext uri="{FF2B5EF4-FFF2-40B4-BE49-F238E27FC236}">
                <a16:creationId xmlns:a16="http://schemas.microsoft.com/office/drawing/2014/main" id="{C64C9BF7-4D20-6A40-80FF-981599A6D186}"/>
              </a:ext>
              <a:ext uri="{C183D7F6-B498-43B3-948B-1728B52AA6E4}">
                <adec:decorative xmlns:adec="http://schemas.microsoft.com/office/drawing/2017/decorative" val="1"/>
              </a:ext>
            </a:extLst>
          </p:cNvPr>
          <p:cNvSpPr/>
          <p:nvPr/>
        </p:nvSpPr>
        <p:spPr>
          <a:xfrm>
            <a:off x="5364088" y="4538164"/>
            <a:ext cx="996189" cy="272960"/>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10" name="Platshållare för innehåll 2">
            <a:extLst>
              <a:ext uri="{FF2B5EF4-FFF2-40B4-BE49-F238E27FC236}">
                <a16:creationId xmlns:a16="http://schemas.microsoft.com/office/drawing/2014/main" id="{3763B710-6443-8B45-A3B0-E75A7733E72C}"/>
              </a:ext>
            </a:extLst>
          </p:cNvPr>
          <p:cNvSpPr txBox="1">
            <a:spLocks/>
          </p:cNvSpPr>
          <p:nvPr/>
        </p:nvSpPr>
        <p:spPr>
          <a:xfrm>
            <a:off x="5310679" y="771550"/>
            <a:ext cx="2340773" cy="2565000"/>
          </a:xfrm>
          <a:prstGeom prst="rect">
            <a:avLst/>
          </a:prstGeom>
        </p:spPr>
        <p:txBody>
          <a:bodyPr vert="horz" lIns="0" tIns="0" rIns="0" bIns="0" rtlCol="0">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90000"/>
              </a:lnSpc>
              <a:spcBef>
                <a:spcPts val="525"/>
              </a:spcBef>
              <a:spcAft>
                <a:spcPts val="0"/>
              </a:spcAft>
              <a:buClr>
                <a:prstClr val="white">
                  <a:lumMod val="50000"/>
                </a:prstClr>
              </a:buClr>
              <a:buSzPct val="100000"/>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Den arbetssökande går vidare genom att klicka på ”Föreslå praktikplats”.</a:t>
            </a:r>
          </a:p>
        </p:txBody>
      </p:sp>
      <p:cxnSp>
        <p:nvCxnSpPr>
          <p:cNvPr id="6" name="Kurva 5">
            <a:extLst>
              <a:ext uri="{FF2B5EF4-FFF2-40B4-BE49-F238E27FC236}">
                <a16:creationId xmlns:a16="http://schemas.microsoft.com/office/drawing/2014/main" id="{82D78135-1890-5144-A226-A143E16B9A02}"/>
              </a:ext>
              <a:ext uri="{C183D7F6-B498-43B3-948B-1728B52AA6E4}">
                <adec:decorative xmlns:adec="http://schemas.microsoft.com/office/drawing/2017/decorative" val="1"/>
              </a:ext>
            </a:extLst>
          </p:cNvPr>
          <p:cNvCxnSpPr>
            <a:cxnSpLocks/>
          </p:cNvCxnSpPr>
          <p:nvPr/>
        </p:nvCxnSpPr>
        <p:spPr>
          <a:xfrm flipV="1">
            <a:off x="975397" y="2834812"/>
            <a:ext cx="4335282" cy="2090777"/>
          </a:xfrm>
          <a:prstGeom prst="curvedConnector3">
            <a:avLst>
              <a:gd name="adj1" fmla="val 9392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36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Arbetsförmedlingen">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bredbild.potx" id="{BD24AB10-C141-4896-9A6C-EC68E3827E94}" vid="{B9367E8A-253E-42B1-AE5B-A73ADC07D901}"/>
    </a:ext>
  </a:extLst>
</a:theme>
</file>

<file path=ppt/theme/theme4.xml><?xml version="1.0" encoding="utf-8"?>
<a:theme xmlns:a="http://schemas.openxmlformats.org/drawingml/2006/main" name="1_Arbetsförmedlingen">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standard.potx" id="{789655C8-0139-4900-BFC1-443106DF4EEB}" vid="{6D9817FC-B92C-4C1F-8DAA-2067662A7DE1}"/>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3b5fa16-33f7-4e0d-9c60-e37e052098b6" ContentTypeId="0x0101009665C37552F545438D398A588F7D7C6C03" PreviousValue="false"/>
</file>

<file path=customXml/item3.xml><?xml version="1.0" encoding="utf-8"?>
<ct:contentTypeSchema xmlns:ct="http://schemas.microsoft.com/office/2006/metadata/contentType" xmlns:ma="http://schemas.microsoft.com/office/2006/metadata/properties/metaAttributes" ct:_="" ma:_="" ma:contentTypeName="AF Anpassade kolumner" ma:contentTypeID="0x0101009665C37552F545438D398A588F7D7C6C03006873319BB641064BB79045B03AAD8959" ma:contentTypeVersion="20" ma:contentTypeDescription="För att lägga in egna kolumner i ett dokumentbibliotek på en Gruppwebbplats." ma:contentTypeScope="" ma:versionID="9a88c2d63878ffe19c9a088af763dedc">
  <xsd:schema xmlns:xsd="http://www.w3.org/2001/XMLSchema" xmlns:xs="http://www.w3.org/2001/XMLSchema" xmlns:p="http://schemas.microsoft.com/office/2006/metadata/properties" xmlns:ns2="64ff80c1-9ace-4c38-8df9-3ad566590b52" targetNamespace="http://schemas.microsoft.com/office/2006/metadata/properties" ma:root="true" ma:fieldsID="b814103c669213fd3d249515dd369cd6" ns2:_="">
    <xsd:import namespace="64ff80c1-9ace-4c38-8df9-3ad566590b52"/>
    <xsd:element name="properties">
      <xsd:complexType>
        <xsd:sequence>
          <xsd:element name="documentManagement">
            <xsd:complexType>
              <xsd:all>
                <xsd:element ref="ns2:k4eb6666226a499bb3482dfb03b56f4a" minOccurs="0"/>
                <xsd:element ref="ns2:TaxCatchAll" minOccurs="0"/>
                <xsd:element ref="ns2:TaxCatchAllLabel" minOccurs="0"/>
                <xsd:element ref="ns2:ae4cfb0d27af4136bbbe4628abcc9837" minOccurs="0"/>
                <xsd:element ref="ns2:Mapp" minOccurs="0"/>
                <xsd:element ref="ns2:Skyddsvarde" minOccurs="0"/>
                <xsd:element ref="ns2:Gallringsbarf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f80c1-9ace-4c38-8df9-3ad566590b52" elementFormDefault="qualified">
    <xsd:import namespace="http://schemas.microsoft.com/office/2006/documentManagement/types"/>
    <xsd:import namespace="http://schemas.microsoft.com/office/infopath/2007/PartnerControls"/>
    <xsd:element name="k4eb6666226a499bb3482dfb03b56f4a" ma:index="8" nillable="true" ma:taxonomy="true" ma:internalName="k4eb6666226a499bb3482dfb03b56f4a" ma:taxonomyFieldName="Dokumentstatus" ma:displayName="Dokumentstatus" ma:default="1;#Utkast|4fd34bca-3b4e-4a5b-88f2-24ba8985d36d" ma:fieldId="{44eb6666-226a-499b-b348-2dfb03b56f4a}"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885e6645-180c-43a4-945c-a020fdf958ae}" ma:internalName="TaxCatchAll" ma:showField="CatchAllData" ma:web="603e89c3-e030-4198-af0b-b42e1dacca2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85e6645-180c-43a4-945c-a020fdf958ae}" ma:internalName="TaxCatchAllLabel" ma:readOnly="true" ma:showField="CatchAllDataLabel" ma:web="603e89c3-e030-4198-af0b-b42e1dacca21">
      <xsd:complexType>
        <xsd:complexContent>
          <xsd:extension base="dms:MultiChoiceLookup">
            <xsd:sequence>
              <xsd:element name="Value" type="dms:Lookup" maxOccurs="unbounded" minOccurs="0" nillable="true"/>
            </xsd:sequence>
          </xsd:extension>
        </xsd:complexContent>
      </xsd:complexType>
    </xsd:element>
    <xsd:element name="ae4cfb0d27af4136bbbe4628abcc9837" ma:index="12" nillable="true" ma:taxonomy="true" ma:internalName="ae4cfb0d27af4136bbbe4628abcc9837" ma:taxonomyFieldName="Dokumenttyp" ma:displayName="Dokumenttyp" ma:default="" ma:fieldId="{ae4cfb0d-27af-4136-bbbe-4628abcc9837}" ma:sspId="93b5fa16-33f7-4e0d-9c60-e37e052098b6" ma:termSetId="14e69df6-a121-49a7-8e68-a24ae41f9958" ma:anchorId="22ec812e-7164-4d62-9f91-57cc795cda64" ma:open="false" ma:isKeyword="false">
      <xsd:complexType>
        <xsd:sequence>
          <xsd:element ref="pc:Terms" minOccurs="0" maxOccurs="1"/>
        </xsd:sequence>
      </xsd:complexType>
    </xsd:element>
    <xsd:element name="Mapp" ma:index="14" nillable="true" ma:displayName="Mapp" ma:description="Motsvarar Mappar. Använd detta fält för att ange en etikett du kan gruppera på, likt mappar, men med fördelar vad gäller tex sökbarhet." ma:internalName="Mapp">
      <xsd:simpleType>
        <xsd:restriction base="dms:Text">
          <xsd:maxLength value="255"/>
        </xsd:restriction>
      </xsd:simpleType>
    </xsd:element>
    <xsd:element name="Skyddsvarde" ma:index="15" nillable="true" ma:displayName="Skyddsvärde" ma:description="Vilken typ av tillfällig hantering innehåller dokumentet?" ma:format="Dropdown" ma:internalName="Skyddsvarde" ma:readOnly="false">
      <xsd:simpleType>
        <xsd:restriction base="dms:Choice">
          <xsd:enumeration value="LÅG, publik info, inga personuppgifter"/>
          <xsd:enumeration value="MEDEL, inga personuppgifter"/>
          <xsd:enumeration value="MEDEL, icke känsliga personuppgifter"/>
        </xsd:restriction>
      </xsd:simpleType>
    </xsd:element>
    <xsd:element name="Gallringsbarfil" ma:index="16" nillable="true" ma:displayName="Gallringsbar" ma:default="Ja" ma:description="Om filen kan raderas utan behov av arkivering." ma:format="Dropdown" ma:internalName="Gallringsbarfil" ma:readOnly="false">
      <xsd:simpleType>
        <xsd:restriction base="dms:Choice">
          <xsd:enumeration value="Ja"/>
          <xsd:enumeration value="Ne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4ff80c1-9ace-4c38-8df9-3ad566590b52">
      <Value>1</Value>
    </TaxCatchAll>
    <k4eb6666226a499bb3482dfb03b56f4a xmlns="64ff80c1-9ace-4c38-8df9-3ad566590b52">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k4eb6666226a499bb3482dfb03b56f4a>
    <Gallringsbarfil xmlns="64ff80c1-9ace-4c38-8df9-3ad566590b52">Ja</Gallringsbarfil>
    <ae4cfb0d27af4136bbbe4628abcc9837 xmlns="64ff80c1-9ace-4c38-8df9-3ad566590b52">
      <Terms xmlns="http://schemas.microsoft.com/office/infopath/2007/PartnerControls"/>
    </ae4cfb0d27af4136bbbe4628abcc9837>
    <Mapp xmlns="64ff80c1-9ace-4c38-8df9-3ad566590b52" xsi:nil="true"/>
    <Skyddsvarde xmlns="64ff80c1-9ace-4c38-8df9-3ad566590b52" xsi:nil="true"/>
  </documentManagement>
</p:properties>
</file>

<file path=customXml/itemProps1.xml><?xml version="1.0" encoding="utf-8"?>
<ds:datastoreItem xmlns:ds="http://schemas.openxmlformats.org/officeDocument/2006/customXml" ds:itemID="{0910ED07-6594-4672-988E-0ED21FD241C3}">
  <ds:schemaRefs>
    <ds:schemaRef ds:uri="http://schemas.microsoft.com/sharepoint/v3/contenttype/forms"/>
  </ds:schemaRefs>
</ds:datastoreItem>
</file>

<file path=customXml/itemProps2.xml><?xml version="1.0" encoding="utf-8"?>
<ds:datastoreItem xmlns:ds="http://schemas.openxmlformats.org/officeDocument/2006/customXml" ds:itemID="{1F4E497E-7FEE-4B31-B15C-7FF48E82E595}">
  <ds:schemaRefs>
    <ds:schemaRef ds:uri="Microsoft.SharePoint.Taxonomy.ContentTypeSync"/>
  </ds:schemaRefs>
</ds:datastoreItem>
</file>

<file path=customXml/itemProps3.xml><?xml version="1.0" encoding="utf-8"?>
<ds:datastoreItem xmlns:ds="http://schemas.openxmlformats.org/officeDocument/2006/customXml" ds:itemID="{5DE96FC4-8AB7-4A3E-95E9-653BB84A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ff80c1-9ace-4c38-8df9-3ad566590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6465B2A-9000-43A5-B58D-5DDC45C0702A}">
  <ds:schemaRefs>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terms/"/>
    <ds:schemaRef ds:uri="64ff80c1-9ace-4c38-8df9-3ad566590b5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TotalTime>2072</TotalTime>
  <Words>1227</Words>
  <Application>Microsoft Office PowerPoint</Application>
  <PresentationFormat>Bildspel på skärmen (16:9)</PresentationFormat>
  <Paragraphs>128</Paragraphs>
  <Slides>21</Slides>
  <Notes>15</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21</vt:i4>
      </vt:variant>
    </vt:vector>
  </HeadingPairs>
  <TitlesOfParts>
    <vt:vector size="30" baseType="lpstr">
      <vt:lpstr>Arial</vt:lpstr>
      <vt:lpstr>Calibri</vt:lpstr>
      <vt:lpstr>Courier New</vt:lpstr>
      <vt:lpstr>Helvetica Neue Medium</vt:lpstr>
      <vt:lpstr>Segoe UI</vt:lpstr>
      <vt:lpstr>Arbetsförmedlingen, vit</vt:lpstr>
      <vt:lpstr>Arbetsförmedlingen, blå</vt:lpstr>
      <vt:lpstr>Arbetsförmedlingen</vt:lpstr>
      <vt:lpstr>1_Arbetsförmedlingen</vt:lpstr>
      <vt:lpstr>Praktik i rusta och matcha</vt:lpstr>
      <vt:lpstr>Syftet med arbetspraktik</vt:lpstr>
      <vt:lpstr>Information om arbetspraktik i rusta och matcha</vt:lpstr>
      <vt:lpstr>Från planering till praktik</vt:lpstr>
      <vt:lpstr>Förslag om praktikplats till Arbetsförmedlingen</vt:lpstr>
      <vt:lpstr>Arbetssökande loggar in på Mina sidor</vt:lpstr>
      <vt:lpstr>Om aktivitet för arbetspraktik finns syns den här</vt:lpstr>
      <vt:lpstr>Aktivitet om arbetspraktik är öppnad </vt:lpstr>
      <vt:lpstr>Föreslå praktikplats på Mina sidor</vt:lpstr>
      <vt:lpstr>Steg 1 – Företagsuppgifter</vt:lpstr>
      <vt:lpstr>Steg 1 – Företagsuppgifter fortsättning</vt:lpstr>
      <vt:lpstr>Steg 2 – Företagsuppgifter</vt:lpstr>
      <vt:lpstr>Steg 3 – Handledare och handledning</vt:lpstr>
      <vt:lpstr>Steg 4 – Adress till praktikplatsen</vt:lpstr>
      <vt:lpstr>Steg 5 Arbetsuppgifter, tider och syfte med praktiken</vt:lpstr>
      <vt:lpstr>Steg 6 – Granska och skicka in</vt:lpstr>
      <vt:lpstr>Bekräftelse på inskickat förslag</vt:lpstr>
      <vt:lpstr>Vad behöver Arbetsförmedlingen göra när den arbetssökande inkommit med ett förslag på praktikplats? </vt:lpstr>
      <vt:lpstr>Vem gör vad?</vt:lpstr>
      <vt:lpstr>Efter beslut om arbetspraktik </vt:lpstr>
      <vt:lpstr>För arbetssökande som inte har en inlagd aktivitet om praktik i handlingsplanen </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Rutiner arbetspraktik rusta och matcha</dc:title>
  <dc:creator>Arbetsförmedlingen</dc:creator>
  <dc:description>Af 00013_6.0_(2021-06-09, AF9000)</dc:description>
  <cp:lastModifiedBy>Fredrik Wolffelt</cp:lastModifiedBy>
  <cp:revision>22</cp:revision>
  <dcterms:created xsi:type="dcterms:W3CDTF">2022-03-02T08:06:45Z</dcterms:created>
  <dcterms:modified xsi:type="dcterms:W3CDTF">2022-10-04T11:46:57Z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0x0101009665C37552F545438D398A588F7D7C6C03006873319BB641064BB79045B03AAD8959</vt:lpwstr>
  </property>
  <property fmtid="{D5CDD505-2E9C-101B-9397-08002B2CF9AE}" pid="3" name="Dokumentstatus">
    <vt:lpwstr>1;#Utkast|4fd34bca-3b4e-4a5b-88f2-24ba8985d36d</vt:lpwstr>
  </property>
  <property fmtid="{D5CDD505-2E9C-101B-9397-08002B2CF9AE}" pid="4" name="Dokumenttyp">
    <vt:lpwstr/>
  </property>
</Properties>
</file>