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6" r:id="rId4"/>
    <p:sldMasterId id="2147483700" r:id="rId5"/>
    <p:sldMasterId id="2147483719" r:id="rId6"/>
  </p:sldMasterIdLst>
  <p:notesMasterIdLst>
    <p:notesMasterId r:id="rId17"/>
  </p:notesMasterIdLst>
  <p:handoutMasterIdLst>
    <p:handoutMasterId r:id="rId18"/>
  </p:handoutMasterIdLst>
  <p:sldIdLst>
    <p:sldId id="287" r:id="rId7"/>
    <p:sldId id="2147328336" r:id="rId8"/>
    <p:sldId id="289" r:id="rId9"/>
    <p:sldId id="324" r:id="rId10"/>
    <p:sldId id="345" r:id="rId11"/>
    <p:sldId id="2147328334" r:id="rId12"/>
    <p:sldId id="2147328337" r:id="rId13"/>
    <p:sldId id="2147328335" r:id="rId14"/>
    <p:sldId id="293" r:id="rId15"/>
    <p:sldId id="2147328338" r:id="rId16"/>
  </p:sldIdLst>
  <p:sldSz cx="9144000" cy="5143500" type="screen16x9"/>
  <p:notesSz cx="6858000" cy="9144000"/>
  <p:custDataLst>
    <p:tags r:id="rId19"/>
  </p:custDataLst>
  <p:defaultText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11" userDrawn="1">
          <p15:clr>
            <a:srgbClr val="A4A3A4"/>
          </p15:clr>
        </p15:guide>
        <p15:guide id="2" pos="331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C615111-8542-760B-D9EA-8824136A2767}" name="Häli Puksing" initials="HP" userId="S::hali.puksing@arbetsformedlingen.se::e047c88d-2cb5-4b5e-9ba6-a300c193c9e8" providerId="AD"/>
  <p188:author id="{71A964B9-48C5-EAD9-615A-B6D7B4DF1610}" name="Anna Wachtmeister" initials="AW" userId="S::anna.wachtmeister@arbetsformedlingen.se::4bde610c-839b-44e3-b410-266fd497c96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abriella Bosticco" initials="GB" lastIdx="1" clrIdx="0">
    <p:extLst>
      <p:ext uri="{19B8F6BF-5375-455C-9EA6-DF929625EA0E}">
        <p15:presenceInfo xmlns:p15="http://schemas.microsoft.com/office/powerpoint/2012/main" userId="S::gabriella.bosticco@arbetsformedlingen.se::5f916e46-5a3c-48df-afdb-b716a452dcb0" providerId="AD"/>
      </p:ext>
    </p:extLst>
  </p:cmAuthor>
  <p:cmAuthor id="2" name="Erik Haglund" initials="EH" lastIdx="20" clrIdx="1">
    <p:extLst>
      <p:ext uri="{19B8F6BF-5375-455C-9EA6-DF929625EA0E}">
        <p15:presenceInfo xmlns:p15="http://schemas.microsoft.com/office/powerpoint/2012/main" userId="S::erik.haglund@arbetsformedlingen.se::583ced07-39a2-4a55-aa91-1eaad2c0632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C23D"/>
    <a:srgbClr val="00005A"/>
    <a:srgbClr val="EAF2D8"/>
    <a:srgbClr val="DA5187"/>
    <a:srgbClr val="D43372"/>
    <a:srgbClr val="BAD781"/>
    <a:srgbClr val="A5CB5A"/>
    <a:srgbClr val="595994"/>
    <a:srgbClr val="262673"/>
    <a:srgbClr val="E37A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464" autoAdjust="0"/>
  </p:normalViewPr>
  <p:slideViewPr>
    <p:cSldViewPr snapToGrid="0">
      <p:cViewPr varScale="1">
        <p:scale>
          <a:sx n="123" d="100"/>
          <a:sy n="123" d="100"/>
        </p:scale>
        <p:origin x="1212" y="96"/>
      </p:cViewPr>
      <p:guideLst>
        <p:guide orient="horz" pos="1711"/>
        <p:guide pos="3311"/>
      </p:guideLst>
    </p:cSldViewPr>
  </p:slideViewPr>
  <p:notesTextViewPr>
    <p:cViewPr>
      <p:scale>
        <a:sx n="1" d="1"/>
        <a:sy n="1" d="1"/>
      </p:scale>
      <p:origin x="0" y="0"/>
    </p:cViewPr>
  </p:notesTextViewPr>
  <p:notesViewPr>
    <p:cSldViewPr snapToGrid="0" showGuides="1">
      <p:cViewPr varScale="1">
        <p:scale>
          <a:sx n="84" d="100"/>
          <a:sy n="84" d="100"/>
        </p:scale>
        <p:origin x="304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934E04B-E651-4647-A300-2AFAE441B118}" type="datetimeFigureOut">
              <a:rPr lang="sv-SE" smtClean="0"/>
              <a:t>2026-04-23</a:t>
            </a:fld>
            <a:endParaRPr lang="sv-SE"/>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B27053-A168-41C7-8F57-9601F9EF8615}" type="slidenum">
              <a:rPr lang="sv-SE" smtClean="0"/>
              <a:t>‹#›</a:t>
            </a:fld>
            <a:endParaRPr lang="sv-SE"/>
          </a:p>
        </p:txBody>
      </p:sp>
    </p:spTree>
    <p:extLst>
      <p:ext uri="{BB962C8B-B14F-4D97-AF65-F5344CB8AC3E}">
        <p14:creationId xmlns:p14="http://schemas.microsoft.com/office/powerpoint/2010/main" val="1478300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96206B-CE5A-4CA3-BD34-3451FD0BA690}" type="datetimeFigureOut">
              <a:rPr lang="sv-SE" smtClean="0"/>
              <a:t>2026-04-23</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63CAE6-3546-4A01-BBE9-044D7CD2D89D}" type="slidenum">
              <a:rPr lang="sv-SE" smtClean="0"/>
              <a:t>‹#›</a:t>
            </a:fld>
            <a:endParaRPr lang="sv-SE"/>
          </a:p>
        </p:txBody>
      </p:sp>
    </p:spTree>
    <p:extLst>
      <p:ext uri="{BB962C8B-B14F-4D97-AF65-F5344CB8AC3E}">
        <p14:creationId xmlns:p14="http://schemas.microsoft.com/office/powerpoint/2010/main" val="150416155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1</a:t>
            </a:fld>
            <a:endParaRPr lang="sv-SE"/>
          </a:p>
        </p:txBody>
      </p:sp>
    </p:spTree>
    <p:extLst>
      <p:ext uri="{BB962C8B-B14F-4D97-AF65-F5344CB8AC3E}">
        <p14:creationId xmlns:p14="http://schemas.microsoft.com/office/powerpoint/2010/main" val="2006057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pPr marL="0" indent="0">
              <a:buNone/>
            </a:pPr>
            <a:r>
              <a:rPr lang="sv-SE" sz="900" kern="1200" dirty="0">
                <a:solidFill>
                  <a:schemeClr val="tx1"/>
                </a:solidFill>
                <a:effectLst/>
                <a:latin typeface="+mn-lt"/>
                <a:ea typeface="+mn-ea"/>
                <a:cs typeface="+mn-cs"/>
              </a:rPr>
              <a:t>Tiden i arbetslöshet riskerar att bli längre för den som inte deltar i utbildning, insatser, aktiviteter eller åtgärder. Beslutet innebär skärpta sanktioner för deltagare som uteblir från en insats, aktivitet eller åtgärd, och som inte sökt eller anmält sig till en anvisad utbildning. Beslutet innebär också ett förtydligande av att samma regler ska gälla även för utbildning i svenska för invandrare, sfi.</a:t>
            </a:r>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4</a:t>
            </a:fld>
            <a:endParaRPr lang="sv-SE"/>
          </a:p>
        </p:txBody>
      </p:sp>
    </p:spTree>
    <p:extLst>
      <p:ext uri="{BB962C8B-B14F-4D97-AF65-F5344CB8AC3E}">
        <p14:creationId xmlns:p14="http://schemas.microsoft.com/office/powerpoint/2010/main" val="1081211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5</a:t>
            </a:fld>
            <a:endParaRPr lang="sv-SE"/>
          </a:p>
        </p:txBody>
      </p:sp>
    </p:spTree>
    <p:extLst>
      <p:ext uri="{BB962C8B-B14F-4D97-AF65-F5344CB8AC3E}">
        <p14:creationId xmlns:p14="http://schemas.microsoft.com/office/powerpoint/2010/main" val="1674538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txBody>
          <a:bodyPr/>
          <a:lstStyle/>
          <a:p>
            <a:endParaRPr lang="sv-SE"/>
          </a:p>
        </p:txBody>
      </p:sp>
      <p:sp>
        <p:nvSpPr>
          <p:cNvPr id="3" name="Platshållare för anteckninga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sv-SE" dirty="0"/>
              <a:t>Idag betraktas inte sökt anvisad utbildning och olovlig frånvaro från insats som att missköta sitt programdeltagande. Från 1 juni flyttas det till en annan brantare så kallad sanktionstrappa och betraktas som att förlänga tiden i arbetslöshet.</a:t>
            </a:r>
          </a:p>
          <a:p>
            <a:endParaRPr lang="sv-SE" dirty="0"/>
          </a:p>
          <a:p>
            <a:r>
              <a:rPr lang="sv-SE" dirty="0"/>
              <a:t>Programdeltagaren kan ha fått sanktionsbeslut tidigare för andra händelser i samma gruppering. I praktiken kan hen därför redan idag få beslut om avstängning första gången hen är olovligt frånvarande. Och efter juni kan hen bli avstängd 10 eller 45 dagar redan första gången hen är olovligt frånvarande. </a:t>
            </a:r>
          </a:p>
          <a:p>
            <a:endParaRPr lang="sv-SE" dirty="0"/>
          </a:p>
          <a:p>
            <a:r>
              <a:rPr lang="sv-SE" dirty="0"/>
              <a:t>Händelsedatumet avgör, det vill säga om frånvaron var före eller efter 1 juni respektive om sista dag att söka anvisad utbildning var före eller efter 1 juni. I praktiken kan det bli annorlunda i vissa fall på grund av regler om sammanläggning.</a:t>
            </a:r>
          </a:p>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6</a:t>
            </a:fld>
            <a:endParaRPr lang="sv-SE"/>
          </a:p>
        </p:txBody>
      </p:sp>
    </p:spTree>
    <p:extLst>
      <p:ext uri="{BB962C8B-B14F-4D97-AF65-F5344CB8AC3E}">
        <p14:creationId xmlns:p14="http://schemas.microsoft.com/office/powerpoint/2010/main" val="1249747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8</a:t>
            </a:fld>
            <a:endParaRPr lang="sv-SE"/>
          </a:p>
        </p:txBody>
      </p:sp>
    </p:spTree>
    <p:extLst>
      <p:ext uri="{BB962C8B-B14F-4D97-AF65-F5344CB8AC3E}">
        <p14:creationId xmlns:p14="http://schemas.microsoft.com/office/powerpoint/2010/main" val="4220125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9</a:t>
            </a:fld>
            <a:endParaRPr lang="sv-SE"/>
          </a:p>
        </p:txBody>
      </p:sp>
    </p:spTree>
    <p:extLst>
      <p:ext uri="{BB962C8B-B14F-4D97-AF65-F5344CB8AC3E}">
        <p14:creationId xmlns:p14="http://schemas.microsoft.com/office/powerpoint/2010/main" val="2628777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763CAE6-3546-4A01-BBE9-044D7CD2D89D}" type="slidenum">
              <a:rPr lang="sv-SE" smtClean="0"/>
              <a:t>10</a:t>
            </a:fld>
            <a:endParaRPr lang="sv-SE"/>
          </a:p>
        </p:txBody>
      </p:sp>
    </p:spTree>
    <p:extLst>
      <p:ext uri="{BB962C8B-B14F-4D97-AF65-F5344CB8AC3E}">
        <p14:creationId xmlns:p14="http://schemas.microsoft.com/office/powerpoint/2010/main" val="38118247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19" name="Platshållare för bild 14">
            <a:extLst>
              <a:ext uri="{FF2B5EF4-FFF2-40B4-BE49-F238E27FC236}">
                <a16:creationId xmlns:a16="http://schemas.microsoft.com/office/drawing/2014/main" id="{9008CFDE-FAFA-445A-900C-E639E9463033}"/>
              </a:ext>
            </a:extLst>
          </p:cNvPr>
          <p:cNvSpPr>
            <a:spLocks noGrp="1"/>
          </p:cNvSpPr>
          <p:nvPr>
            <p:ph type="pic" sz="quarter" idx="13"/>
          </p:nvPr>
        </p:nvSpPr>
        <p:spPr>
          <a:xfrm>
            <a:off x="141288" y="0"/>
            <a:ext cx="9002712" cy="4627360"/>
          </a:xfrm>
          <a:prstGeom prst="rect">
            <a:avLst/>
          </a:prstGeom>
        </p:spPr>
        <p:txBody>
          <a:bodyPr/>
          <a:lstStyle/>
          <a:p>
            <a:r>
              <a:rPr lang="sv-SE"/>
              <a:t>Klicka på ikonen för att lägga till en bild</a:t>
            </a:r>
            <a:endParaRPr lang="sv-SE" dirty="0"/>
          </a:p>
        </p:txBody>
      </p:sp>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6CD02724-9D72-4716-953B-F44DD0BB2568}" type="slidenum">
              <a:rPr lang="sv-SE" smtClean="0"/>
              <a:pPr/>
              <a:t>‹#›</a:t>
            </a:fld>
            <a:endParaRPr lang="sv-SE" dirty="0"/>
          </a:p>
        </p:txBody>
      </p:sp>
      <p:pic>
        <p:nvPicPr>
          <p:cNvPr id="14" name="Af_logotyp_gron-bla_cmyk.pdf" descr="Logotyp Arbetsförmedlingen">
            <a:extLst>
              <a:ext uri="{FF2B5EF4-FFF2-40B4-BE49-F238E27FC236}">
                <a16:creationId xmlns:a16="http://schemas.microsoft.com/office/drawing/2014/main" id="{D7B21F88-959F-4910-A6A8-8308C963676D}"/>
              </a:ext>
            </a:extLst>
          </p:cNvPr>
          <p:cNvPicPr>
            <a:picLocks noChangeAspect="1"/>
          </p:cNvPicPr>
          <p:nvPr userDrawn="1"/>
        </p:nvPicPr>
        <p:blipFill>
          <a:blip r:embed="rId2"/>
          <a:stretch>
            <a:fillRect/>
          </a:stretch>
        </p:blipFill>
        <p:spPr>
          <a:xfrm>
            <a:off x="7062898" y="4769689"/>
            <a:ext cx="1904123" cy="231484"/>
          </a:xfrm>
          <a:prstGeom prst="rect">
            <a:avLst/>
          </a:prstGeom>
          <a:ln w="12700">
            <a:miter lim="400000"/>
          </a:ln>
        </p:spPr>
      </p:pic>
      <p:sp>
        <p:nvSpPr>
          <p:cNvPr id="12" name="Rubrik 1">
            <a:extLst>
              <a:ext uri="{FF2B5EF4-FFF2-40B4-BE49-F238E27FC236}">
                <a16:creationId xmlns:a16="http://schemas.microsoft.com/office/drawing/2014/main" id="{267612FB-7BE0-4484-8F22-D168115714C0}"/>
              </a:ext>
            </a:extLst>
          </p:cNvPr>
          <p:cNvSpPr>
            <a:spLocks noGrp="1"/>
          </p:cNvSpPr>
          <p:nvPr>
            <p:ph type="ctrTitle" hasCustomPrompt="1"/>
          </p:nvPr>
        </p:nvSpPr>
        <p:spPr>
          <a:xfrm>
            <a:off x="141859" y="3117860"/>
            <a:ext cx="5328000" cy="756000"/>
          </a:xfrm>
          <a:solidFill>
            <a:schemeClr val="accent1">
              <a:alpha val="90000"/>
            </a:schemeClr>
          </a:solidFill>
        </p:spPr>
        <p:txBody>
          <a:bodyPr tIns="180000" bIns="0" anchor="b" anchorCtr="0">
            <a:noAutofit/>
          </a:bodyPr>
          <a:lstStyle>
            <a:lvl1pPr marL="360000">
              <a:defRPr sz="3200" b="1">
                <a:solidFill>
                  <a:schemeClr val="bg1"/>
                </a:solidFill>
              </a:defRPr>
            </a:lvl1pPr>
          </a:lstStyle>
          <a:p>
            <a:r>
              <a:rPr lang="sv-SE" dirty="0"/>
              <a:t>Klicka här för att ändra format</a:t>
            </a:r>
          </a:p>
        </p:txBody>
      </p:sp>
      <p:sp>
        <p:nvSpPr>
          <p:cNvPr id="16" name="Underrubrik 2">
            <a:extLst>
              <a:ext uri="{FF2B5EF4-FFF2-40B4-BE49-F238E27FC236}">
                <a16:creationId xmlns:a16="http://schemas.microsoft.com/office/drawing/2014/main" id="{FA376D43-EDFE-4919-9B06-4887B9BEABE2}"/>
              </a:ext>
            </a:extLst>
          </p:cNvPr>
          <p:cNvSpPr>
            <a:spLocks noGrp="1"/>
          </p:cNvSpPr>
          <p:nvPr>
            <p:ph type="subTitle" idx="1" hasCustomPrompt="1"/>
          </p:nvPr>
        </p:nvSpPr>
        <p:spPr>
          <a:xfrm>
            <a:off x="141859" y="3875680"/>
            <a:ext cx="5328000" cy="756000"/>
          </a:xfrm>
          <a:solidFill>
            <a:schemeClr val="accent1">
              <a:alpha val="90000"/>
            </a:schemeClr>
          </a:solidFill>
        </p:spPr>
        <p:txBody>
          <a:bodyPr bIns="180000" anchor="t">
            <a:noAutofit/>
          </a:bodyPr>
          <a:lstStyle>
            <a:lvl1pPr marL="360000" indent="0" algn="l">
              <a:lnSpc>
                <a:spcPct val="100000"/>
              </a:lnSpc>
              <a:spcBef>
                <a:spcPts val="0"/>
              </a:spcBef>
              <a:buNone/>
              <a:defRPr sz="2800" u="none" baseline="0">
                <a:solidFill>
                  <a:schemeClr val="bg1"/>
                </a:solidFill>
                <a:uFill>
                  <a:solidFill>
                    <a:schemeClr val="accent2"/>
                  </a:solidFill>
                </a:u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noProof="0" dirty="0"/>
              <a:t>Klicka här för att ändra format på underrubrik i bakgrunden</a:t>
            </a:r>
          </a:p>
        </p:txBody>
      </p:sp>
      <p:sp>
        <p:nvSpPr>
          <p:cNvPr id="9" name="Rektangel">
            <a:extLst>
              <a:ext uri="{FF2B5EF4-FFF2-40B4-BE49-F238E27FC236}">
                <a16:creationId xmlns:a16="http://schemas.microsoft.com/office/drawing/2014/main" id="{760EBD53-0F55-48D8-828F-BADF317A0748}"/>
              </a:ext>
            </a:extLst>
          </p:cNvPr>
          <p:cNvSpPr/>
          <p:nvPr userDrawn="1"/>
        </p:nvSpPr>
        <p:spPr>
          <a:xfrm>
            <a:off x="0" y="0"/>
            <a:ext cx="145034" cy="5148000"/>
          </a:xfrm>
          <a:prstGeom prst="rect">
            <a:avLst/>
          </a:prstGeom>
          <a:solidFill>
            <a:srgbClr val="95C23D"/>
          </a:solidFill>
          <a:ln w="12700">
            <a:solidFill>
              <a:srgbClr val="95C23D"/>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spTree>
    <p:extLst>
      <p:ext uri="{BB962C8B-B14F-4D97-AF65-F5344CB8AC3E}">
        <p14:creationId xmlns:p14="http://schemas.microsoft.com/office/powerpoint/2010/main" val="61641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innehåll och sidobild">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3629210" cy="675000"/>
          </a:xfrm>
          <a:prstGeom prst="rect">
            <a:avLst/>
          </a:prstGeom>
        </p:spPr>
        <p:txBody>
          <a:bodyPr/>
          <a:lstStyle/>
          <a:p>
            <a:r>
              <a:rPr lang="sv-SE"/>
              <a:t>Klicka här för att ändra mall för rubrikformat</a:t>
            </a:r>
            <a:endParaRPr lang="sv-SE" dirty="0"/>
          </a:p>
        </p:txBody>
      </p:sp>
      <p:sp>
        <p:nvSpPr>
          <p:cNvPr id="3" name="Platshållare för innehåll 2"/>
          <p:cNvSpPr>
            <a:spLocks noGrp="1"/>
          </p:cNvSpPr>
          <p:nvPr>
            <p:ph idx="1"/>
          </p:nvPr>
        </p:nvSpPr>
        <p:spPr>
          <a:xfrm>
            <a:off x="575043" y="1809000"/>
            <a:ext cx="3629210" cy="256500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Platshållare för bild 8">
            <a:extLst>
              <a:ext uri="{FF2B5EF4-FFF2-40B4-BE49-F238E27FC236}">
                <a16:creationId xmlns:a16="http://schemas.microsoft.com/office/drawing/2014/main" id="{9F9D8310-07EE-461E-BA96-295DFFBC966C}"/>
              </a:ext>
            </a:extLst>
          </p:cNvPr>
          <p:cNvSpPr>
            <a:spLocks noGrp="1"/>
          </p:cNvSpPr>
          <p:nvPr>
            <p:ph type="pic" sz="quarter" idx="10"/>
          </p:nvPr>
        </p:nvSpPr>
        <p:spPr>
          <a:xfrm>
            <a:off x="4572000" y="-2"/>
            <a:ext cx="4572000" cy="4680000"/>
          </a:xfrm>
          <a:prstGeom prst="rect">
            <a:avLst/>
          </a:prstGeom>
        </p:spPr>
        <p:txBody>
          <a:bodyPr/>
          <a:lstStyle/>
          <a:p>
            <a:r>
              <a:rPr lang="sv-SE"/>
              <a:t>Klicka på ikonen för att lägga till en bild</a:t>
            </a:r>
          </a:p>
        </p:txBody>
      </p:sp>
    </p:spTree>
    <p:extLst>
      <p:ext uri="{BB962C8B-B14F-4D97-AF65-F5344CB8AC3E}">
        <p14:creationId xmlns:p14="http://schemas.microsoft.com/office/powerpoint/2010/main" val="345417844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Cita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810899"/>
            <a:ext cx="7422784" cy="3087706"/>
          </a:xfrm>
          <a:prstGeom prst="rect">
            <a:avLst/>
          </a:prstGeom>
        </p:spPr>
        <p:txBody>
          <a:bodyPr anchor="ctr"/>
          <a:lstStyle>
            <a:lvl1pPr algn="ctr">
              <a:defRPr sz="2400" b="1"/>
            </a:lvl1pPr>
          </a:lstStyle>
          <a:p>
            <a:r>
              <a:rPr lang="sv-SE" dirty="0"/>
              <a:t>Klicka här för att ändra format</a:t>
            </a:r>
          </a:p>
        </p:txBody>
      </p:sp>
      <p:sp>
        <p:nvSpPr>
          <p:cNvPr id="3" name="Platshållare för datum 2"/>
          <p:cNvSpPr>
            <a:spLocks noGrp="1"/>
          </p:cNvSpPr>
          <p:nvPr>
            <p:ph type="dt" sz="half" idx="10"/>
          </p:nvPr>
        </p:nvSpPr>
        <p:spPr/>
        <p:txBody>
          <a:bodyPr/>
          <a:lstStyle/>
          <a:p>
            <a:fld id="{1B8F8DFE-A200-45B5-B28F-687801E16029}" type="datetimeFigureOut">
              <a:rPr lang="sv-SE" smtClean="0"/>
              <a:t>2026-04-23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1000844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B8F8DFE-A200-45B5-B28F-687801E16029}" type="datetimeFigureOut">
              <a:rPr lang="sv-SE" smtClean="0"/>
              <a:t>2026-04-23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1095813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nehållsförteckning">
    <p:spTree>
      <p:nvGrpSpPr>
        <p:cNvPr id="1" name=""/>
        <p:cNvGrpSpPr/>
        <p:nvPr/>
      </p:nvGrpSpPr>
      <p:grpSpPr>
        <a:xfrm>
          <a:off x="0" y="0"/>
          <a:ext cx="0" cy="0"/>
          <a:chOff x="0" y="0"/>
          <a:chExt cx="0" cy="0"/>
        </a:xfrm>
      </p:grpSpPr>
      <p:sp>
        <p:nvSpPr>
          <p:cNvPr id="8" name="Rectangle 17">
            <a:extLst>
              <a:ext uri="{FF2B5EF4-FFF2-40B4-BE49-F238E27FC236}">
                <a16:creationId xmlns:a16="http://schemas.microsoft.com/office/drawing/2014/main" id="{FB83FAFF-EED2-4BB2-B3CE-D5D395077B1C}"/>
              </a:ext>
            </a:extLst>
          </p:cNvPr>
          <p:cNvSpPr/>
          <p:nvPr userDrawn="1"/>
        </p:nvSpPr>
        <p:spPr>
          <a:xfrm>
            <a:off x="0" y="0"/>
            <a:ext cx="4271553"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 name="Rubrik 1"/>
          <p:cNvSpPr>
            <a:spLocks noGrp="1"/>
          </p:cNvSpPr>
          <p:nvPr>
            <p:ph type="title" hasCustomPrompt="1"/>
          </p:nvPr>
        </p:nvSpPr>
        <p:spPr>
          <a:xfrm>
            <a:off x="614230" y="2234250"/>
            <a:ext cx="3657323" cy="675000"/>
          </a:xfrm>
          <a:prstGeom prst="rect">
            <a:avLst/>
          </a:prstGeom>
        </p:spPr>
        <p:txBody>
          <a:bodyPr/>
          <a:lstStyle>
            <a:lvl1pPr>
              <a:defRPr>
                <a:solidFill>
                  <a:schemeClr val="bg1"/>
                </a:solidFill>
              </a:defRPr>
            </a:lvl1pPr>
          </a:lstStyle>
          <a:p>
            <a:r>
              <a:rPr lang="sv-SE" dirty="0"/>
              <a:t>Innehållsförteckning</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0"/>
            <a:ext cx="3629210" cy="4374000"/>
          </a:xfrm>
          <a:prstGeom prst="rect">
            <a:avLst/>
          </a:prstGeom>
        </p:spPr>
        <p:txBody>
          <a:bodyPr anchor="ct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Linje">
            <a:extLst>
              <a:ext uri="{FF2B5EF4-FFF2-40B4-BE49-F238E27FC236}">
                <a16:creationId xmlns:a16="http://schemas.microsoft.com/office/drawing/2014/main" id="{55D631E8-9485-45FA-8CC3-F420D736C613}"/>
              </a:ext>
            </a:extLst>
          </p:cNvPr>
          <p:cNvSpPr/>
          <p:nvPr userDrawn="1"/>
        </p:nvSpPr>
        <p:spPr>
          <a:xfrm>
            <a:off x="614230" y="2909250"/>
            <a:ext cx="3383004" cy="0"/>
          </a:xfrm>
          <a:prstGeom prst="line">
            <a:avLst/>
          </a:prstGeom>
          <a:ln w="79375">
            <a:solidFill>
              <a:srgbClr val="95C23D"/>
            </a:solidFill>
          </a:ln>
        </p:spPr>
        <p:txBody>
          <a:bodyPr lIns="17144" tIns="17144" rIns="17144" bIns="17144"/>
          <a:lstStyle/>
          <a:p>
            <a:pPr>
              <a:spcBef>
                <a:spcPts val="750"/>
              </a:spcBef>
              <a:defRPr sz="7500" b="0"/>
            </a:pPr>
            <a:endParaRPr sz="281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8622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19" name="Platshållare för bild 14">
            <a:extLst>
              <a:ext uri="{FF2B5EF4-FFF2-40B4-BE49-F238E27FC236}">
                <a16:creationId xmlns:a16="http://schemas.microsoft.com/office/drawing/2014/main" id="{9008CFDE-FAFA-445A-900C-E639E9463033}"/>
              </a:ext>
            </a:extLst>
          </p:cNvPr>
          <p:cNvSpPr>
            <a:spLocks noGrp="1"/>
          </p:cNvSpPr>
          <p:nvPr>
            <p:ph type="pic" sz="quarter" idx="13"/>
          </p:nvPr>
        </p:nvSpPr>
        <p:spPr>
          <a:xfrm>
            <a:off x="141288" y="0"/>
            <a:ext cx="9002712" cy="4627360"/>
          </a:xfrm>
          <a:prstGeom prst="rect">
            <a:avLst/>
          </a:prstGeom>
        </p:spPr>
        <p:txBody>
          <a:bodyPr/>
          <a:lstStyle/>
          <a:p>
            <a:endParaRPr lang="sv-SE" dirty="0"/>
          </a:p>
        </p:txBody>
      </p:sp>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6CD02724-9D72-4716-953B-F44DD0BB2568}" type="slidenum">
              <a:rPr lang="sv-SE" smtClean="0"/>
              <a:pPr/>
              <a:t>‹#›</a:t>
            </a:fld>
            <a:endParaRPr lang="sv-SE" dirty="0"/>
          </a:p>
        </p:txBody>
      </p:sp>
      <p:pic>
        <p:nvPicPr>
          <p:cNvPr id="14" name="Af_logotyp_gron-bla_cmyk.pdf" descr="Logotyp Arbetsförmedlingen">
            <a:extLst>
              <a:ext uri="{FF2B5EF4-FFF2-40B4-BE49-F238E27FC236}">
                <a16:creationId xmlns:a16="http://schemas.microsoft.com/office/drawing/2014/main" id="{D7B21F88-959F-4910-A6A8-8308C963676D}"/>
              </a:ext>
            </a:extLst>
          </p:cNvPr>
          <p:cNvPicPr>
            <a:picLocks noChangeAspect="1"/>
          </p:cNvPicPr>
          <p:nvPr userDrawn="1"/>
        </p:nvPicPr>
        <p:blipFill>
          <a:blip r:embed="rId2"/>
          <a:stretch>
            <a:fillRect/>
          </a:stretch>
        </p:blipFill>
        <p:spPr>
          <a:xfrm>
            <a:off x="7062898" y="4769689"/>
            <a:ext cx="1904123" cy="231484"/>
          </a:xfrm>
          <a:prstGeom prst="rect">
            <a:avLst/>
          </a:prstGeom>
          <a:ln w="12700">
            <a:miter lim="400000"/>
          </a:ln>
        </p:spPr>
      </p:pic>
      <p:sp>
        <p:nvSpPr>
          <p:cNvPr id="12" name="Rubrik 1">
            <a:extLst>
              <a:ext uri="{FF2B5EF4-FFF2-40B4-BE49-F238E27FC236}">
                <a16:creationId xmlns:a16="http://schemas.microsoft.com/office/drawing/2014/main" id="{267612FB-7BE0-4484-8F22-D168115714C0}"/>
              </a:ext>
            </a:extLst>
          </p:cNvPr>
          <p:cNvSpPr>
            <a:spLocks noGrp="1"/>
          </p:cNvSpPr>
          <p:nvPr>
            <p:ph type="ctrTitle" hasCustomPrompt="1"/>
          </p:nvPr>
        </p:nvSpPr>
        <p:spPr>
          <a:xfrm>
            <a:off x="141859" y="3117860"/>
            <a:ext cx="5328000" cy="756000"/>
          </a:xfrm>
          <a:solidFill>
            <a:schemeClr val="accent1">
              <a:alpha val="90000"/>
            </a:schemeClr>
          </a:solidFill>
        </p:spPr>
        <p:txBody>
          <a:bodyPr tIns="180000" bIns="0" anchor="b" anchorCtr="0">
            <a:noAutofit/>
          </a:bodyPr>
          <a:lstStyle>
            <a:lvl1pPr marL="360000">
              <a:defRPr sz="3200" b="1">
                <a:solidFill>
                  <a:schemeClr val="bg1"/>
                </a:solidFill>
              </a:defRPr>
            </a:lvl1pPr>
          </a:lstStyle>
          <a:p>
            <a:r>
              <a:rPr lang="sv-SE" dirty="0"/>
              <a:t>Klicka här för att ändra format</a:t>
            </a:r>
          </a:p>
        </p:txBody>
      </p:sp>
      <p:sp>
        <p:nvSpPr>
          <p:cNvPr id="16" name="Underrubrik 2">
            <a:extLst>
              <a:ext uri="{FF2B5EF4-FFF2-40B4-BE49-F238E27FC236}">
                <a16:creationId xmlns:a16="http://schemas.microsoft.com/office/drawing/2014/main" id="{FA376D43-EDFE-4919-9B06-4887B9BEABE2}"/>
              </a:ext>
            </a:extLst>
          </p:cNvPr>
          <p:cNvSpPr>
            <a:spLocks noGrp="1"/>
          </p:cNvSpPr>
          <p:nvPr>
            <p:ph type="subTitle" idx="1" hasCustomPrompt="1"/>
          </p:nvPr>
        </p:nvSpPr>
        <p:spPr>
          <a:xfrm>
            <a:off x="141859" y="3875680"/>
            <a:ext cx="5328000" cy="756000"/>
          </a:xfrm>
          <a:solidFill>
            <a:schemeClr val="accent1">
              <a:alpha val="90000"/>
            </a:schemeClr>
          </a:solidFill>
        </p:spPr>
        <p:txBody>
          <a:bodyPr bIns="180000" anchor="t">
            <a:noAutofit/>
          </a:bodyPr>
          <a:lstStyle>
            <a:lvl1pPr marL="360000" indent="0" algn="l">
              <a:lnSpc>
                <a:spcPct val="100000"/>
              </a:lnSpc>
              <a:spcBef>
                <a:spcPts val="0"/>
              </a:spcBef>
              <a:buNone/>
              <a:defRPr sz="2800" u="none" baseline="0">
                <a:solidFill>
                  <a:schemeClr val="bg1"/>
                </a:solidFill>
                <a:uFill>
                  <a:solidFill>
                    <a:schemeClr val="accent2"/>
                  </a:solidFill>
                </a:u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noProof="0" dirty="0"/>
              <a:t>Klicka här för att ändra format på underrubrik i bakgrunden</a:t>
            </a:r>
          </a:p>
        </p:txBody>
      </p:sp>
      <p:sp>
        <p:nvSpPr>
          <p:cNvPr id="9" name="Rektangel">
            <a:extLst>
              <a:ext uri="{FF2B5EF4-FFF2-40B4-BE49-F238E27FC236}">
                <a16:creationId xmlns:a16="http://schemas.microsoft.com/office/drawing/2014/main" id="{760EBD53-0F55-48D8-828F-BADF317A0748}"/>
              </a:ext>
            </a:extLst>
          </p:cNvPr>
          <p:cNvSpPr/>
          <p:nvPr userDrawn="1"/>
        </p:nvSpPr>
        <p:spPr>
          <a:xfrm>
            <a:off x="0" y="0"/>
            <a:ext cx="145034" cy="5148000"/>
          </a:xfrm>
          <a:prstGeom prst="rect">
            <a:avLst/>
          </a:prstGeom>
          <a:solidFill>
            <a:srgbClr val="95C23D"/>
          </a:solidFill>
          <a:ln w="12700">
            <a:solidFill>
              <a:srgbClr val="95C23D"/>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spTree>
    <p:extLst>
      <p:ext uri="{BB962C8B-B14F-4D97-AF65-F5344CB8AC3E}">
        <p14:creationId xmlns:p14="http://schemas.microsoft.com/office/powerpoint/2010/main" val="930055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apitelindelare">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F99A23EF-2D3B-49BE-9507-9E3F27D33C32}"/>
              </a:ext>
            </a:extLst>
          </p:cNvPr>
          <p:cNvSpPr txBox="1"/>
          <p:nvPr userDrawn="1"/>
        </p:nvSpPr>
        <p:spPr>
          <a:xfrm>
            <a:off x="145034" y="0"/>
            <a:ext cx="9001125" cy="5148000"/>
          </a:xfrm>
          <a:prstGeom prst="rect">
            <a:avLst/>
          </a:prstGeom>
          <a:solidFill>
            <a:schemeClr val="accent1">
              <a:alpha val="89994"/>
            </a:schemeClr>
          </a:solid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normAutofit/>
          </a:bodyPr>
          <a:lstStyle>
            <a:lvl1pPr>
              <a:defRPr sz="8000"/>
            </a:lvl1pPr>
          </a:lstStyle>
          <a:p>
            <a:r>
              <a:rPr sz="3000" dirty="0">
                <a:solidFill>
                  <a:schemeClr val="bg1"/>
                </a:solidFill>
              </a:rPr>
              <a:t>  </a:t>
            </a:r>
          </a:p>
        </p:txBody>
      </p:sp>
      <p:sp>
        <p:nvSpPr>
          <p:cNvPr id="2" name="Rubrik 1"/>
          <p:cNvSpPr>
            <a:spLocks noGrp="1"/>
          </p:cNvSpPr>
          <p:nvPr>
            <p:ph type="ctrTitle" hasCustomPrompt="1"/>
          </p:nvPr>
        </p:nvSpPr>
        <p:spPr>
          <a:xfrm>
            <a:off x="1769533" y="1448707"/>
            <a:ext cx="5752125" cy="967429"/>
          </a:xfrm>
          <a:prstGeom prst="rect">
            <a:avLst/>
          </a:prstGeom>
        </p:spPr>
        <p:txBody>
          <a:bodyPr anchor="b" anchorCtr="0">
            <a:noAutofit/>
          </a:bodyPr>
          <a:lstStyle>
            <a:lvl1pPr algn="ctr">
              <a:defRPr sz="3200" b="1">
                <a:solidFill>
                  <a:schemeClr val="bg1"/>
                </a:solidFill>
              </a:defRPr>
            </a:lvl1pPr>
          </a:lstStyle>
          <a:p>
            <a:r>
              <a:rPr lang="sv-SE" dirty="0"/>
              <a:t>Klicka här för att ändra format</a:t>
            </a:r>
          </a:p>
        </p:txBody>
      </p:sp>
      <p:sp>
        <p:nvSpPr>
          <p:cNvPr id="3" name="Underrubrik 2"/>
          <p:cNvSpPr>
            <a:spLocks noGrp="1"/>
          </p:cNvSpPr>
          <p:nvPr>
            <p:ph type="subTitle" idx="1"/>
          </p:nvPr>
        </p:nvSpPr>
        <p:spPr>
          <a:xfrm>
            <a:off x="1750046" y="2833148"/>
            <a:ext cx="5750498" cy="774221"/>
          </a:xfrm>
          <a:prstGeom prst="rect">
            <a:avLst/>
          </a:prstGeom>
        </p:spPr>
        <p:txBody>
          <a:bodyPr>
            <a:noAutofit/>
          </a:bodyPr>
          <a:lstStyle>
            <a:lvl1pPr marL="0" indent="0" algn="ctr">
              <a:buNone/>
              <a:defRPr sz="28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dirty="0"/>
              <a:t>Klicka här för att ändra format på underrubrik i bakgrunden</a:t>
            </a:r>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chemeClr val="accent2"/>
          </a:solidFill>
          <a:ln w="12700">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
        <p:nvSpPr>
          <p:cNvPr id="13" name="Linje">
            <a:extLst>
              <a:ext uri="{FF2B5EF4-FFF2-40B4-BE49-F238E27FC236}">
                <a16:creationId xmlns:a16="http://schemas.microsoft.com/office/drawing/2014/main" id="{381FC687-285F-4BC0-9D82-48F99C570DB9}"/>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spTree>
    <p:extLst>
      <p:ext uri="{BB962C8B-B14F-4D97-AF65-F5344CB8AC3E}">
        <p14:creationId xmlns:p14="http://schemas.microsoft.com/office/powerpoint/2010/main" val="2056231900"/>
      </p:ext>
    </p:extLst>
  </p:cSld>
  <p:clrMapOvr>
    <a:masterClrMapping/>
  </p:clrMapOvr>
  <p:extLst>
    <p:ext uri="{DCECCB84-F9BA-43D5-87BE-67443E8EF086}">
      <p15:sldGuideLst xmlns:p15="http://schemas.microsoft.com/office/powerpoint/2012/main">
        <p15:guide id="1" orient="horz" pos="1711" userDrawn="1">
          <p15:clr>
            <a:srgbClr val="FBAE40"/>
          </p15:clr>
        </p15:guide>
        <p15:guide id="2" pos="288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lutbild">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F99A23EF-2D3B-49BE-9507-9E3F27D33C32}"/>
              </a:ext>
            </a:extLst>
          </p:cNvPr>
          <p:cNvSpPr txBox="1"/>
          <p:nvPr userDrawn="1"/>
        </p:nvSpPr>
        <p:spPr>
          <a:xfrm>
            <a:off x="145034" y="0"/>
            <a:ext cx="9001125" cy="5148000"/>
          </a:xfrm>
          <a:prstGeom prst="rect">
            <a:avLst/>
          </a:prstGeom>
          <a:solidFill>
            <a:schemeClr val="accent1">
              <a:alpha val="89994"/>
            </a:schemeClr>
          </a:solid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normAutofit/>
          </a:bodyPr>
          <a:lstStyle>
            <a:lvl1pPr>
              <a:defRPr sz="8000"/>
            </a:lvl1pPr>
          </a:lstStyle>
          <a:p>
            <a:r>
              <a:rPr sz="3000" dirty="0">
                <a:solidFill>
                  <a:schemeClr val="bg1"/>
                </a:solidFill>
              </a:rPr>
              <a:t>  </a:t>
            </a:r>
          </a:p>
        </p:txBody>
      </p:sp>
      <p:sp>
        <p:nvSpPr>
          <p:cNvPr id="2" name="Rubrik 1"/>
          <p:cNvSpPr>
            <a:spLocks noGrp="1"/>
          </p:cNvSpPr>
          <p:nvPr>
            <p:ph type="ctrTitle"/>
          </p:nvPr>
        </p:nvSpPr>
        <p:spPr>
          <a:xfrm>
            <a:off x="3566160" y="1773335"/>
            <a:ext cx="2076994" cy="511901"/>
          </a:xfrm>
          <a:prstGeom prst="rect">
            <a:avLst/>
          </a:prstGeom>
        </p:spPr>
        <p:txBody>
          <a:bodyPr anchor="b" anchorCtr="0">
            <a:noAutofit/>
          </a:bodyPr>
          <a:lstStyle>
            <a:lvl1pPr algn="ctr">
              <a:defRPr sz="3200" b="1">
                <a:solidFill>
                  <a:schemeClr val="bg1"/>
                </a:solidFill>
              </a:defRPr>
            </a:lvl1pPr>
          </a:lstStyle>
          <a:p>
            <a:r>
              <a:rPr lang="sv-SE" dirty="0"/>
              <a:t>Klicka här för att ändra format</a:t>
            </a:r>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rgbClr val="95C23D"/>
          </a:solidFill>
          <a:ln w="12700">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sp>
        <p:nvSpPr>
          <p:cNvPr id="16" name="Linje">
            <a:extLst>
              <a:ext uri="{FF2B5EF4-FFF2-40B4-BE49-F238E27FC236}">
                <a16:creationId xmlns:a16="http://schemas.microsoft.com/office/drawing/2014/main" id="{6285B20E-992A-41EA-A8BD-04B7B292C1C1}"/>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Tree>
    <p:extLst>
      <p:ext uri="{BB962C8B-B14F-4D97-AF65-F5344CB8AC3E}">
        <p14:creationId xmlns:p14="http://schemas.microsoft.com/office/powerpoint/2010/main" val="49728020"/>
      </p:ext>
    </p:extLst>
  </p:cSld>
  <p:clrMapOvr>
    <a:masterClrMapping/>
  </p:clrMapOvr>
  <p:extLst>
    <p:ext uri="{DCECCB84-F9BA-43D5-87BE-67443E8EF086}">
      <p15:sldGuideLst xmlns:p15="http://schemas.microsoft.com/office/powerpoint/2012/main">
        <p15:guide id="1" orient="horz" pos="1711" userDrawn="1">
          <p15:clr>
            <a:srgbClr val="FBAE40"/>
          </p15:clr>
        </p15:guide>
        <p15:guide id="2" pos="288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center">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solidFill>
                <a:schemeClr val="tx1"/>
              </a:solidFill>
            </a:endParaRPr>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tx1"/>
                </a:solidFill>
              </a:defRPr>
            </a:lvl1pPr>
          </a:lstStyle>
          <a:p>
            <a:fld id="{6CD02724-9D72-4716-953B-F44DD0BB2568}" type="slidenum">
              <a:rPr lang="sv-SE" smtClean="0"/>
              <a:pPr/>
              <a:t>‹#›</a:t>
            </a:fld>
            <a:endParaRPr lang="sv-SE" dirty="0">
              <a:solidFill>
                <a:schemeClr val="tx1"/>
              </a:solidFill>
            </a:endParaRPr>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chemeClr val="accent2"/>
          </a:solidFill>
          <a:ln w="12700">
            <a:solidFill>
              <a:schemeClr val="accent2"/>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7" name="Af_logotyp_gron-bla_cmyk.pdf" descr="Logotyp Arbetsförmedlingen">
            <a:extLst>
              <a:ext uri="{FF2B5EF4-FFF2-40B4-BE49-F238E27FC236}">
                <a16:creationId xmlns:a16="http://schemas.microsoft.com/office/drawing/2014/main" id="{4C66E104-8012-4E04-8FB5-CF2BC8ED59B7}"/>
              </a:ext>
            </a:extLst>
          </p:cNvPr>
          <p:cNvPicPr>
            <a:picLocks noChangeAspect="1"/>
          </p:cNvPicPr>
          <p:nvPr userDrawn="1"/>
        </p:nvPicPr>
        <p:blipFill>
          <a:blip r:embed="rId2"/>
          <a:stretch>
            <a:fillRect/>
          </a:stretch>
        </p:blipFill>
        <p:spPr>
          <a:xfrm>
            <a:off x="7062898" y="4769689"/>
            <a:ext cx="1904123" cy="231484"/>
          </a:xfrm>
          <a:prstGeom prst="rect">
            <a:avLst/>
          </a:prstGeom>
          <a:ln w="12700">
            <a:miter lim="400000"/>
          </a:ln>
        </p:spPr>
      </p:pic>
      <p:sp>
        <p:nvSpPr>
          <p:cNvPr id="10" name="Rubrik 1">
            <a:extLst>
              <a:ext uri="{FF2B5EF4-FFF2-40B4-BE49-F238E27FC236}">
                <a16:creationId xmlns:a16="http://schemas.microsoft.com/office/drawing/2014/main" id="{5B67E80F-D6B7-4504-A852-22DBDB111525}"/>
              </a:ext>
            </a:extLst>
          </p:cNvPr>
          <p:cNvSpPr>
            <a:spLocks noGrp="1"/>
          </p:cNvSpPr>
          <p:nvPr>
            <p:ph type="ctrTitle" hasCustomPrompt="1"/>
          </p:nvPr>
        </p:nvSpPr>
        <p:spPr>
          <a:xfrm>
            <a:off x="1769533" y="1448707"/>
            <a:ext cx="5752125" cy="967429"/>
          </a:xfrm>
          <a:prstGeom prst="rect">
            <a:avLst/>
          </a:prstGeom>
        </p:spPr>
        <p:txBody>
          <a:bodyPr anchor="b" anchorCtr="0">
            <a:noAutofit/>
          </a:bodyPr>
          <a:lstStyle>
            <a:lvl1pPr algn="ctr">
              <a:defRPr sz="3200" b="1">
                <a:solidFill>
                  <a:schemeClr val="tx1"/>
                </a:solidFill>
              </a:defRPr>
            </a:lvl1pPr>
          </a:lstStyle>
          <a:p>
            <a:r>
              <a:rPr lang="sv-SE" dirty="0"/>
              <a:t>Klicka här för att ändra format</a:t>
            </a:r>
          </a:p>
        </p:txBody>
      </p:sp>
      <p:sp>
        <p:nvSpPr>
          <p:cNvPr id="12" name="Underrubrik 2">
            <a:extLst>
              <a:ext uri="{FF2B5EF4-FFF2-40B4-BE49-F238E27FC236}">
                <a16:creationId xmlns:a16="http://schemas.microsoft.com/office/drawing/2014/main" id="{13DB928C-EB16-470A-B60F-FBB40AD6B043}"/>
              </a:ext>
            </a:extLst>
          </p:cNvPr>
          <p:cNvSpPr>
            <a:spLocks noGrp="1"/>
          </p:cNvSpPr>
          <p:nvPr>
            <p:ph type="subTitle" idx="1" hasCustomPrompt="1"/>
          </p:nvPr>
        </p:nvSpPr>
        <p:spPr>
          <a:xfrm>
            <a:off x="1750046" y="2833148"/>
            <a:ext cx="5750498" cy="774221"/>
          </a:xfrm>
          <a:prstGeom prst="rect">
            <a:avLst/>
          </a:prstGeom>
        </p:spPr>
        <p:txBody>
          <a:bodyPr>
            <a:noAutofit/>
          </a:bodyPr>
          <a:lstStyle>
            <a:lvl1pPr marL="0" indent="0" algn="ctr">
              <a:buNone/>
              <a:defRPr sz="2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dirty="0"/>
              <a:t>Klicka här för att ändra format på underrubrik i bakgrunden</a:t>
            </a:r>
          </a:p>
        </p:txBody>
      </p:sp>
      <p:sp>
        <p:nvSpPr>
          <p:cNvPr id="14" name="Linje">
            <a:extLst>
              <a:ext uri="{FF2B5EF4-FFF2-40B4-BE49-F238E27FC236}">
                <a16:creationId xmlns:a16="http://schemas.microsoft.com/office/drawing/2014/main" id="{326BA6EA-4594-467D-8834-6E5F4807FFDB}"/>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spTree>
    <p:extLst>
      <p:ext uri="{BB962C8B-B14F-4D97-AF65-F5344CB8AC3E}">
        <p14:creationId xmlns:p14="http://schemas.microsoft.com/office/powerpoint/2010/main" val="21466552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format</a:t>
            </a:r>
          </a:p>
        </p:txBody>
      </p:sp>
      <p:sp>
        <p:nvSpPr>
          <p:cNvPr id="3" name="Platshållare för innehåll 2"/>
          <p:cNvSpPr>
            <a:spLocks noGrp="1"/>
          </p:cNvSpPr>
          <p:nvPr>
            <p:ph idx="1"/>
          </p:nvPr>
        </p:nvSpPr>
        <p:spPr>
          <a:xfrm>
            <a:off x="576002" y="1808999"/>
            <a:ext cx="7421825" cy="2872353"/>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6CD02724-9D72-4716-953B-F44DD0BB2568}" type="slidenum">
              <a:rPr lang="sv-SE" smtClean="0"/>
              <a:pPr/>
              <a:t>‹#›</a:t>
            </a:fld>
            <a:endParaRPr lang="sv-SE" dirty="0">
              <a:solidFill>
                <a:schemeClr val="tx1"/>
              </a:solidFill>
            </a:endParaRPr>
          </a:p>
        </p:txBody>
      </p:sp>
    </p:spTree>
    <p:extLst>
      <p:ext uri="{BB962C8B-B14F-4D97-AF65-F5344CB8AC3E}">
        <p14:creationId xmlns:p14="http://schemas.microsoft.com/office/powerpoint/2010/main" val="141505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dirty="0"/>
              <a:t>Klicka här för att ändra format</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7" y="1809000"/>
            <a:ext cx="362921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innehåll 2">
            <a:extLst>
              <a:ext uri="{FF2B5EF4-FFF2-40B4-BE49-F238E27FC236}">
                <a16:creationId xmlns:a16="http://schemas.microsoft.com/office/drawing/2014/main" id="{1ADA2774-EC9D-4E33-A1C8-81537CDAC07F}"/>
              </a:ext>
            </a:extLst>
          </p:cNvPr>
          <p:cNvSpPr>
            <a:spLocks noGrp="1"/>
          </p:cNvSpPr>
          <p:nvPr>
            <p:ph idx="14"/>
          </p:nvPr>
        </p:nvSpPr>
        <p:spPr>
          <a:xfrm>
            <a:off x="575043" y="1809000"/>
            <a:ext cx="362921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67900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indelare">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F99A23EF-2D3B-49BE-9507-9E3F27D33C32}"/>
              </a:ext>
            </a:extLst>
          </p:cNvPr>
          <p:cNvSpPr txBox="1"/>
          <p:nvPr userDrawn="1"/>
        </p:nvSpPr>
        <p:spPr>
          <a:xfrm>
            <a:off x="145034" y="0"/>
            <a:ext cx="9001125" cy="5148000"/>
          </a:xfrm>
          <a:prstGeom prst="rect">
            <a:avLst/>
          </a:prstGeom>
          <a:solidFill>
            <a:schemeClr val="accent1">
              <a:alpha val="89994"/>
            </a:schemeClr>
          </a:solid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normAutofit/>
          </a:bodyPr>
          <a:lstStyle>
            <a:lvl1pPr>
              <a:defRPr sz="8000"/>
            </a:lvl1pPr>
          </a:lstStyle>
          <a:p>
            <a:r>
              <a:rPr sz="3000" dirty="0">
                <a:solidFill>
                  <a:schemeClr val="bg1"/>
                </a:solidFill>
              </a:rPr>
              <a:t>  </a:t>
            </a:r>
          </a:p>
        </p:txBody>
      </p:sp>
      <p:sp>
        <p:nvSpPr>
          <p:cNvPr id="2" name="Rubrik 1"/>
          <p:cNvSpPr>
            <a:spLocks noGrp="1"/>
          </p:cNvSpPr>
          <p:nvPr>
            <p:ph type="ctrTitle" hasCustomPrompt="1"/>
          </p:nvPr>
        </p:nvSpPr>
        <p:spPr>
          <a:xfrm>
            <a:off x="1769533" y="1448707"/>
            <a:ext cx="5752125" cy="967429"/>
          </a:xfrm>
          <a:prstGeom prst="rect">
            <a:avLst/>
          </a:prstGeom>
        </p:spPr>
        <p:txBody>
          <a:bodyPr anchor="b" anchorCtr="0">
            <a:noAutofit/>
          </a:bodyPr>
          <a:lstStyle>
            <a:lvl1pPr algn="ctr">
              <a:defRPr sz="3200" b="1">
                <a:solidFill>
                  <a:schemeClr val="bg1"/>
                </a:solidFill>
              </a:defRPr>
            </a:lvl1pPr>
          </a:lstStyle>
          <a:p>
            <a:r>
              <a:rPr lang="sv-SE" dirty="0"/>
              <a:t>Klicka här för att ändra format</a:t>
            </a:r>
          </a:p>
        </p:txBody>
      </p:sp>
      <p:sp>
        <p:nvSpPr>
          <p:cNvPr id="3" name="Underrubrik 2"/>
          <p:cNvSpPr>
            <a:spLocks noGrp="1"/>
          </p:cNvSpPr>
          <p:nvPr>
            <p:ph type="subTitle" idx="1"/>
          </p:nvPr>
        </p:nvSpPr>
        <p:spPr>
          <a:xfrm>
            <a:off x="1750046" y="2833148"/>
            <a:ext cx="5750498" cy="774221"/>
          </a:xfrm>
          <a:prstGeom prst="rect">
            <a:avLst/>
          </a:prstGeom>
        </p:spPr>
        <p:txBody>
          <a:bodyPr>
            <a:noAutofit/>
          </a:bodyPr>
          <a:lstStyle>
            <a:lvl1pPr marL="0" indent="0" algn="ctr">
              <a:buNone/>
              <a:defRPr sz="28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a:t>Klicka här för att ändra mall för underrubrikformat</a:t>
            </a:r>
            <a:endParaRPr lang="sv-SE" dirty="0"/>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chemeClr val="accent2"/>
          </a:solidFill>
          <a:ln w="12700">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
        <p:nvSpPr>
          <p:cNvPr id="13" name="Linje">
            <a:extLst>
              <a:ext uri="{FF2B5EF4-FFF2-40B4-BE49-F238E27FC236}">
                <a16:creationId xmlns:a16="http://schemas.microsoft.com/office/drawing/2014/main" id="{381FC687-285F-4BC0-9D82-48F99C570DB9}"/>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spTree>
    <p:extLst>
      <p:ext uri="{BB962C8B-B14F-4D97-AF65-F5344CB8AC3E}">
        <p14:creationId xmlns:p14="http://schemas.microsoft.com/office/powerpoint/2010/main" val="76293729"/>
      </p:ext>
    </p:extLst>
  </p:cSld>
  <p:clrMapOvr>
    <a:masterClrMapping/>
  </p:clrMapOvr>
  <p:extLst>
    <p:ext uri="{DCECCB84-F9BA-43D5-87BE-67443E8EF086}">
      <p15:sldGuideLst xmlns:p15="http://schemas.microsoft.com/office/powerpoint/2012/main">
        <p15:guide id="1" orient="horz" pos="1711">
          <p15:clr>
            <a:srgbClr val="FBAE40"/>
          </p15:clr>
        </p15:guide>
        <p15:guide id="2" pos="288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Rubrik och innehåll,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281"/>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6002" y="1080000"/>
            <a:ext cx="7421825"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33318078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vå innehållsdelar,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000"/>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5043"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9608612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5266" y="1809000"/>
            <a:ext cx="362880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bild 6"/>
          <p:cNvSpPr>
            <a:spLocks noGrp="1"/>
          </p:cNvSpPr>
          <p:nvPr>
            <p:ph type="pic" sz="quarter" idx="14"/>
          </p:nvPr>
        </p:nvSpPr>
        <p:spPr>
          <a:xfrm>
            <a:off x="575042" y="1809000"/>
            <a:ext cx="3628800" cy="2565000"/>
          </a:xfrm>
          <a:prstGeom prst="rect">
            <a:avLst/>
          </a:prstGeom>
        </p:spPr>
        <p:txBody>
          <a:bodyPr anchor="ctr"/>
          <a:lstStyle>
            <a:lvl1pPr marL="0" indent="0" algn="ctr">
              <a:buNone/>
              <a:defRPr/>
            </a:lvl1pPr>
          </a:lstStyle>
          <a:p>
            <a:r>
              <a:rPr lang="sv-SE" dirty="0"/>
              <a:t>Klicka på ikonen för att lägga till en bild</a:t>
            </a:r>
          </a:p>
        </p:txBody>
      </p:sp>
    </p:spTree>
    <p:extLst>
      <p:ext uri="{BB962C8B-B14F-4D97-AF65-F5344CB8AC3E}">
        <p14:creationId xmlns:p14="http://schemas.microsoft.com/office/powerpoint/2010/main" val="9117839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innehåll och sidobild">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3629210" cy="675000"/>
          </a:xfrm>
          <a:prstGeom prst="rect">
            <a:avLst/>
          </a:prstGeom>
        </p:spPr>
        <p:txBody>
          <a:bodyPr/>
          <a:lstStyle/>
          <a:p>
            <a:r>
              <a:rPr lang="sv-SE" dirty="0"/>
              <a:t>Klicka här för att ändra format</a:t>
            </a:r>
          </a:p>
        </p:txBody>
      </p:sp>
      <p:sp>
        <p:nvSpPr>
          <p:cNvPr id="3" name="Platshållare för innehåll 2"/>
          <p:cNvSpPr>
            <a:spLocks noGrp="1"/>
          </p:cNvSpPr>
          <p:nvPr>
            <p:ph idx="1"/>
          </p:nvPr>
        </p:nvSpPr>
        <p:spPr>
          <a:xfrm>
            <a:off x="575043" y="1809000"/>
            <a:ext cx="362921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 name="Platshållare för bild 8">
            <a:extLst>
              <a:ext uri="{FF2B5EF4-FFF2-40B4-BE49-F238E27FC236}">
                <a16:creationId xmlns:a16="http://schemas.microsoft.com/office/drawing/2014/main" id="{9F9D8310-07EE-461E-BA96-295DFFBC966C}"/>
              </a:ext>
            </a:extLst>
          </p:cNvPr>
          <p:cNvSpPr>
            <a:spLocks noGrp="1"/>
          </p:cNvSpPr>
          <p:nvPr>
            <p:ph type="pic" sz="quarter" idx="10"/>
          </p:nvPr>
        </p:nvSpPr>
        <p:spPr>
          <a:xfrm>
            <a:off x="4572000" y="-2"/>
            <a:ext cx="4572000" cy="4680000"/>
          </a:xfrm>
          <a:prstGeom prst="rect">
            <a:avLst/>
          </a:prstGeom>
        </p:spPr>
        <p:txBody>
          <a:bodyPr/>
          <a:lstStyle/>
          <a:p>
            <a:endParaRPr lang="sv-SE"/>
          </a:p>
        </p:txBody>
      </p:sp>
    </p:spTree>
    <p:extLst>
      <p:ext uri="{BB962C8B-B14F-4D97-AF65-F5344CB8AC3E}">
        <p14:creationId xmlns:p14="http://schemas.microsoft.com/office/powerpoint/2010/main" val="79755129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Cita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810899"/>
            <a:ext cx="7422784" cy="3087706"/>
          </a:xfrm>
          <a:prstGeom prst="rect">
            <a:avLst/>
          </a:prstGeom>
        </p:spPr>
        <p:txBody>
          <a:bodyPr anchor="ctr"/>
          <a:lstStyle>
            <a:lvl1pPr algn="ctr">
              <a:defRPr sz="2400" b="1"/>
            </a:lvl1pPr>
          </a:lstStyle>
          <a:p>
            <a:r>
              <a:rPr lang="sv-SE" dirty="0"/>
              <a:t>Klicka här för att ändra format</a:t>
            </a:r>
          </a:p>
        </p:txBody>
      </p:sp>
      <p:sp>
        <p:nvSpPr>
          <p:cNvPr id="3" name="Platshållare för datum 2"/>
          <p:cNvSpPr>
            <a:spLocks noGrp="1"/>
          </p:cNvSpPr>
          <p:nvPr>
            <p:ph type="dt" sz="half" idx="10"/>
          </p:nvPr>
        </p:nvSpPr>
        <p:spPr/>
        <p:txBody>
          <a:bodyPr/>
          <a:lstStyle/>
          <a:p>
            <a:fld id="{1B8F8DFE-A200-45B5-B28F-687801E16029}" type="datetimeFigureOut">
              <a:rPr lang="sv-SE" smtClean="0"/>
              <a:t>2026-04-23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677987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B8F8DFE-A200-45B5-B28F-687801E16029}" type="datetimeFigureOut">
              <a:rPr lang="sv-SE" smtClean="0"/>
              <a:t>2026-04-23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3918817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nnehållsförteckning">
    <p:spTree>
      <p:nvGrpSpPr>
        <p:cNvPr id="1" name=""/>
        <p:cNvGrpSpPr/>
        <p:nvPr/>
      </p:nvGrpSpPr>
      <p:grpSpPr>
        <a:xfrm>
          <a:off x="0" y="0"/>
          <a:ext cx="0" cy="0"/>
          <a:chOff x="0" y="0"/>
          <a:chExt cx="0" cy="0"/>
        </a:xfrm>
      </p:grpSpPr>
      <p:sp>
        <p:nvSpPr>
          <p:cNvPr id="8" name="Rectangle 17">
            <a:extLst>
              <a:ext uri="{FF2B5EF4-FFF2-40B4-BE49-F238E27FC236}">
                <a16:creationId xmlns:a16="http://schemas.microsoft.com/office/drawing/2014/main" id="{FB83FAFF-EED2-4BB2-B3CE-D5D395077B1C}"/>
              </a:ext>
            </a:extLst>
          </p:cNvPr>
          <p:cNvSpPr/>
          <p:nvPr userDrawn="1"/>
        </p:nvSpPr>
        <p:spPr>
          <a:xfrm>
            <a:off x="0" y="0"/>
            <a:ext cx="4271553"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 name="Rubrik 1"/>
          <p:cNvSpPr>
            <a:spLocks noGrp="1"/>
          </p:cNvSpPr>
          <p:nvPr>
            <p:ph type="title" hasCustomPrompt="1"/>
          </p:nvPr>
        </p:nvSpPr>
        <p:spPr>
          <a:xfrm>
            <a:off x="614230" y="2234250"/>
            <a:ext cx="3657323" cy="675000"/>
          </a:xfrm>
          <a:prstGeom prst="rect">
            <a:avLst/>
          </a:prstGeom>
        </p:spPr>
        <p:txBody>
          <a:bodyPr/>
          <a:lstStyle>
            <a:lvl1pPr>
              <a:defRPr>
                <a:solidFill>
                  <a:schemeClr val="bg1"/>
                </a:solidFill>
              </a:defRPr>
            </a:lvl1pPr>
          </a:lstStyle>
          <a:p>
            <a:r>
              <a:rPr lang="sv-SE" dirty="0"/>
              <a:t>Innehållsförteckning</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0"/>
            <a:ext cx="3629210" cy="4374000"/>
          </a:xfrm>
          <a:prstGeom prst="rect">
            <a:avLst/>
          </a:prstGeom>
        </p:spPr>
        <p:txBody>
          <a:bodyPr anchor="ct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 name="Linje">
            <a:extLst>
              <a:ext uri="{FF2B5EF4-FFF2-40B4-BE49-F238E27FC236}">
                <a16:creationId xmlns:a16="http://schemas.microsoft.com/office/drawing/2014/main" id="{55D631E8-9485-45FA-8CC3-F420D736C613}"/>
              </a:ext>
            </a:extLst>
          </p:cNvPr>
          <p:cNvSpPr/>
          <p:nvPr userDrawn="1"/>
        </p:nvSpPr>
        <p:spPr>
          <a:xfrm>
            <a:off x="614230" y="2909250"/>
            <a:ext cx="3383004" cy="0"/>
          </a:xfrm>
          <a:prstGeom prst="line">
            <a:avLst/>
          </a:prstGeom>
          <a:ln w="79375">
            <a:solidFill>
              <a:srgbClr val="95C23D"/>
            </a:solidFill>
          </a:ln>
        </p:spPr>
        <p:txBody>
          <a:bodyPr lIns="17144" tIns="17144" rIns="17144" bIns="17144"/>
          <a:lstStyle/>
          <a:p>
            <a:pPr>
              <a:spcBef>
                <a:spcPts val="750"/>
              </a:spcBef>
              <a:defRPr sz="7500" b="0"/>
            </a:pPr>
            <a:endParaRPr sz="281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65656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chemeClr val="bg1"/>
        </a:solidFill>
        <a:effectLst/>
      </p:bgPr>
    </p:bg>
    <p:spTree>
      <p:nvGrpSpPr>
        <p:cNvPr id="1" name=""/>
        <p:cNvGrpSpPr/>
        <p:nvPr/>
      </p:nvGrpSpPr>
      <p:grpSpPr>
        <a:xfrm>
          <a:off x="0" y="0"/>
          <a:ext cx="0" cy="0"/>
          <a:chOff x="0" y="0"/>
          <a:chExt cx="0" cy="0"/>
        </a:xfrm>
      </p:grpSpPr>
      <p:sp>
        <p:nvSpPr>
          <p:cNvPr id="19" name="Platshållare för bild 14">
            <a:extLst>
              <a:ext uri="{FF2B5EF4-FFF2-40B4-BE49-F238E27FC236}">
                <a16:creationId xmlns:a16="http://schemas.microsoft.com/office/drawing/2014/main" id="{9008CFDE-FAFA-445A-900C-E639E9463033}"/>
              </a:ext>
            </a:extLst>
          </p:cNvPr>
          <p:cNvSpPr>
            <a:spLocks noGrp="1"/>
          </p:cNvSpPr>
          <p:nvPr>
            <p:ph type="pic" sz="quarter" idx="13"/>
          </p:nvPr>
        </p:nvSpPr>
        <p:spPr>
          <a:xfrm>
            <a:off x="141288" y="0"/>
            <a:ext cx="9002712" cy="4627360"/>
          </a:xfrm>
          <a:prstGeom prst="rect">
            <a:avLst/>
          </a:prstGeom>
        </p:spPr>
        <p:txBody>
          <a:bodyPr/>
          <a:lstStyle/>
          <a:p>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11" name="Rektangel">
            <a:extLst>
              <a:ext uri="{FF2B5EF4-FFF2-40B4-BE49-F238E27FC236}">
                <a16:creationId xmlns:a16="http://schemas.microsoft.com/office/drawing/2014/main" id="{09EEB4A7-73F5-424C-B9D8-171947E8F7C7}"/>
              </a:ext>
            </a:extLst>
          </p:cNvPr>
          <p:cNvSpPr/>
          <p:nvPr userDrawn="1"/>
        </p:nvSpPr>
        <p:spPr>
          <a:xfrm>
            <a:off x="-3175" y="-9525"/>
            <a:ext cx="145034" cy="5162550"/>
          </a:xfrm>
          <a:prstGeom prst="rect">
            <a:avLst/>
          </a:prstGeom>
          <a:solidFill>
            <a:schemeClr val="accent2"/>
          </a:solidFill>
          <a:ln w="12700">
            <a:solidFill>
              <a:srgbClr val="95C23D"/>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14" name="Af_logotyp_gron-bla_cmyk.pdf" descr="Logotyp Arbetsförmedlingen">
            <a:extLst>
              <a:ext uri="{FF2B5EF4-FFF2-40B4-BE49-F238E27FC236}">
                <a16:creationId xmlns:a16="http://schemas.microsoft.com/office/drawing/2014/main" id="{D7B21F88-959F-4910-A6A8-8308C963676D}"/>
              </a:ext>
            </a:extLst>
          </p:cNvPr>
          <p:cNvPicPr>
            <a:picLocks noChangeAspect="1"/>
          </p:cNvPicPr>
          <p:nvPr userDrawn="1"/>
        </p:nvPicPr>
        <p:blipFill>
          <a:blip r:embed="rId2"/>
          <a:stretch>
            <a:fillRect/>
          </a:stretch>
        </p:blipFill>
        <p:spPr>
          <a:xfrm>
            <a:off x="7062898" y="4769689"/>
            <a:ext cx="1904123" cy="231484"/>
          </a:xfrm>
          <a:prstGeom prst="rect">
            <a:avLst/>
          </a:prstGeom>
          <a:ln w="12700">
            <a:miter lim="400000"/>
          </a:ln>
        </p:spPr>
      </p:pic>
      <p:sp>
        <p:nvSpPr>
          <p:cNvPr id="12" name="Rubrik 1">
            <a:extLst>
              <a:ext uri="{FF2B5EF4-FFF2-40B4-BE49-F238E27FC236}">
                <a16:creationId xmlns:a16="http://schemas.microsoft.com/office/drawing/2014/main" id="{267612FB-7BE0-4484-8F22-D168115714C0}"/>
              </a:ext>
            </a:extLst>
          </p:cNvPr>
          <p:cNvSpPr>
            <a:spLocks noGrp="1"/>
          </p:cNvSpPr>
          <p:nvPr>
            <p:ph type="ctrTitle" hasCustomPrompt="1"/>
          </p:nvPr>
        </p:nvSpPr>
        <p:spPr>
          <a:xfrm>
            <a:off x="141859" y="3117860"/>
            <a:ext cx="6012000" cy="756000"/>
          </a:xfrm>
          <a:solidFill>
            <a:schemeClr val="accent1">
              <a:alpha val="90000"/>
            </a:schemeClr>
          </a:solidFill>
        </p:spPr>
        <p:txBody>
          <a:bodyPr tIns="180000" bIns="0" anchor="b" anchorCtr="0">
            <a:noAutofit/>
          </a:bodyPr>
          <a:lstStyle>
            <a:lvl1pPr marL="360000">
              <a:defRPr sz="3200" b="1">
                <a:solidFill>
                  <a:schemeClr val="bg1"/>
                </a:solidFill>
              </a:defRPr>
            </a:lvl1pPr>
          </a:lstStyle>
          <a:p>
            <a:r>
              <a:rPr lang="sv-SE" dirty="0"/>
              <a:t>Klicka här för att ändra format</a:t>
            </a:r>
          </a:p>
        </p:txBody>
      </p:sp>
      <p:sp>
        <p:nvSpPr>
          <p:cNvPr id="16" name="Underrubrik 2">
            <a:extLst>
              <a:ext uri="{FF2B5EF4-FFF2-40B4-BE49-F238E27FC236}">
                <a16:creationId xmlns:a16="http://schemas.microsoft.com/office/drawing/2014/main" id="{FA376D43-EDFE-4919-9B06-4887B9BEABE2}"/>
              </a:ext>
            </a:extLst>
          </p:cNvPr>
          <p:cNvSpPr>
            <a:spLocks noGrp="1"/>
          </p:cNvSpPr>
          <p:nvPr>
            <p:ph type="subTitle" idx="1" hasCustomPrompt="1"/>
          </p:nvPr>
        </p:nvSpPr>
        <p:spPr>
          <a:xfrm>
            <a:off x="141859" y="3875680"/>
            <a:ext cx="6012000" cy="756000"/>
          </a:xfrm>
          <a:solidFill>
            <a:schemeClr val="accent1">
              <a:alpha val="90000"/>
            </a:schemeClr>
          </a:solidFill>
        </p:spPr>
        <p:txBody>
          <a:bodyPr bIns="180000" anchor="t">
            <a:noAutofit/>
          </a:bodyPr>
          <a:lstStyle>
            <a:lvl1pPr marL="360000" indent="0" algn="l">
              <a:lnSpc>
                <a:spcPct val="100000"/>
              </a:lnSpc>
              <a:spcBef>
                <a:spcPts val="0"/>
              </a:spcBef>
              <a:buNone/>
              <a:defRPr sz="2800" u="none" baseline="0">
                <a:solidFill>
                  <a:schemeClr val="bg1"/>
                </a:solidFill>
                <a:uFill>
                  <a:solidFill>
                    <a:schemeClr val="accent2"/>
                  </a:solidFill>
                </a:u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dirty="0"/>
              <a:t>Klicka här för att ändra format på underrubrik i bakgrunden</a:t>
            </a:r>
          </a:p>
        </p:txBody>
      </p:sp>
    </p:spTree>
    <p:extLst>
      <p:ext uri="{BB962C8B-B14F-4D97-AF65-F5344CB8AC3E}">
        <p14:creationId xmlns:p14="http://schemas.microsoft.com/office/powerpoint/2010/main" val="21120896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Kapitelindelare">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769533" y="1448707"/>
            <a:ext cx="5752125" cy="967429"/>
          </a:xfrm>
          <a:prstGeom prst="rect">
            <a:avLst/>
          </a:prstGeom>
        </p:spPr>
        <p:txBody>
          <a:bodyPr anchor="b" anchorCtr="0">
            <a:noAutofit/>
          </a:bodyPr>
          <a:lstStyle>
            <a:lvl1pPr algn="ctr">
              <a:defRPr sz="3200" b="1">
                <a:solidFill>
                  <a:schemeClr val="bg1"/>
                </a:solidFill>
              </a:defRPr>
            </a:lvl1pPr>
          </a:lstStyle>
          <a:p>
            <a:r>
              <a:rPr lang="sv-SE" dirty="0"/>
              <a:t>Klicka här för att ändra format</a:t>
            </a:r>
          </a:p>
        </p:txBody>
      </p:sp>
      <p:sp>
        <p:nvSpPr>
          <p:cNvPr id="3" name="Underrubrik 2"/>
          <p:cNvSpPr>
            <a:spLocks noGrp="1"/>
          </p:cNvSpPr>
          <p:nvPr>
            <p:ph type="subTitle" idx="1"/>
          </p:nvPr>
        </p:nvSpPr>
        <p:spPr>
          <a:xfrm>
            <a:off x="1750046" y="2833148"/>
            <a:ext cx="5750498" cy="774221"/>
          </a:xfrm>
          <a:prstGeom prst="rect">
            <a:avLst/>
          </a:prstGeom>
        </p:spPr>
        <p:txBody>
          <a:bodyPr>
            <a:noAutofit/>
          </a:bodyPr>
          <a:lstStyle>
            <a:lvl1pPr marL="0" indent="0" algn="ctr">
              <a:buNone/>
              <a:defRPr sz="2800">
                <a:solidFill>
                  <a:schemeClr val="bg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dirty="0"/>
              <a:t>Klicka här för att ändra format på underrubrik i bakgrunden</a:t>
            </a:r>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rgbClr val="95C23D"/>
          </a:solidFill>
          <a:ln w="12700">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
        <p:nvSpPr>
          <p:cNvPr id="13" name="Linje">
            <a:extLst>
              <a:ext uri="{FF2B5EF4-FFF2-40B4-BE49-F238E27FC236}">
                <a16:creationId xmlns:a16="http://schemas.microsoft.com/office/drawing/2014/main" id="{2B5A4ED3-FEB3-47EA-BE93-5E7081E13E7D}"/>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spTree>
    <p:extLst>
      <p:ext uri="{BB962C8B-B14F-4D97-AF65-F5344CB8AC3E}">
        <p14:creationId xmlns:p14="http://schemas.microsoft.com/office/powerpoint/2010/main" val="296870036"/>
      </p:ext>
    </p:extLst>
  </p:cSld>
  <p:clrMapOvr>
    <a:masterClrMapping/>
  </p:clrMapOvr>
  <p:extLst>
    <p:ext uri="{DCECCB84-F9BA-43D5-87BE-67443E8EF086}">
      <p15:sldGuideLst xmlns:p15="http://schemas.microsoft.com/office/powerpoint/2012/main">
        <p15:guide id="1" orient="horz" pos="1711">
          <p15:clr>
            <a:srgbClr val="FBAE40"/>
          </p15:clr>
        </p15:guide>
        <p15:guide id="2" pos="288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lutbild">
    <p:spTree>
      <p:nvGrpSpPr>
        <p:cNvPr id="1" name=""/>
        <p:cNvGrpSpPr/>
        <p:nvPr/>
      </p:nvGrpSpPr>
      <p:grpSpPr>
        <a:xfrm>
          <a:off x="0" y="0"/>
          <a:ext cx="0" cy="0"/>
          <a:chOff x="0" y="0"/>
          <a:chExt cx="0" cy="0"/>
        </a:xfrm>
      </p:grpSpPr>
      <p:sp>
        <p:nvSpPr>
          <p:cNvPr id="2" name="Rubrik 1"/>
          <p:cNvSpPr>
            <a:spLocks noGrp="1"/>
          </p:cNvSpPr>
          <p:nvPr>
            <p:ph type="ctrTitle"/>
          </p:nvPr>
        </p:nvSpPr>
        <p:spPr>
          <a:xfrm>
            <a:off x="3566160" y="1773335"/>
            <a:ext cx="2076994" cy="511901"/>
          </a:xfrm>
          <a:prstGeom prst="rect">
            <a:avLst/>
          </a:prstGeom>
        </p:spPr>
        <p:txBody>
          <a:bodyPr anchor="b" anchorCtr="0">
            <a:noAutofit/>
          </a:bodyPr>
          <a:lstStyle>
            <a:lvl1pPr algn="ctr">
              <a:defRPr sz="3200" b="1">
                <a:solidFill>
                  <a:schemeClr val="bg1"/>
                </a:solidFill>
              </a:defRPr>
            </a:lvl1pPr>
          </a:lstStyle>
          <a:p>
            <a:r>
              <a:rPr lang="sv-SE" dirty="0"/>
              <a:t>Klicka här för att ändra format</a:t>
            </a:r>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6" name="Linje">
            <a:extLst>
              <a:ext uri="{FF2B5EF4-FFF2-40B4-BE49-F238E27FC236}">
                <a16:creationId xmlns:a16="http://schemas.microsoft.com/office/drawing/2014/main" id="{6285B20E-992A-41EA-A8BD-04B7B292C1C1}"/>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Tree>
    <p:extLst>
      <p:ext uri="{BB962C8B-B14F-4D97-AF65-F5344CB8AC3E}">
        <p14:creationId xmlns:p14="http://schemas.microsoft.com/office/powerpoint/2010/main" val="1149729227"/>
      </p:ext>
    </p:extLst>
  </p:cSld>
  <p:clrMapOvr>
    <a:masterClrMapping/>
  </p:clrMapOvr>
  <p:extLst>
    <p:ext uri="{DCECCB84-F9BA-43D5-87BE-67443E8EF086}">
      <p15:sldGuideLst xmlns:p15="http://schemas.microsoft.com/office/powerpoint/2012/main">
        <p15:guide id="1" orient="horz" pos="1711">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lutbild">
    <p:spTree>
      <p:nvGrpSpPr>
        <p:cNvPr id="1" name=""/>
        <p:cNvGrpSpPr/>
        <p:nvPr/>
      </p:nvGrpSpPr>
      <p:grpSpPr>
        <a:xfrm>
          <a:off x="0" y="0"/>
          <a:ext cx="0" cy="0"/>
          <a:chOff x="0" y="0"/>
          <a:chExt cx="0" cy="0"/>
        </a:xfrm>
      </p:grpSpPr>
      <p:sp>
        <p:nvSpPr>
          <p:cNvPr id="12" name="Rubrik 1">
            <a:extLst>
              <a:ext uri="{FF2B5EF4-FFF2-40B4-BE49-F238E27FC236}">
                <a16:creationId xmlns:a16="http://schemas.microsoft.com/office/drawing/2014/main" id="{F99A23EF-2D3B-49BE-9507-9E3F27D33C32}"/>
              </a:ext>
            </a:extLst>
          </p:cNvPr>
          <p:cNvSpPr txBox="1"/>
          <p:nvPr userDrawn="1"/>
        </p:nvSpPr>
        <p:spPr>
          <a:xfrm>
            <a:off x="145034" y="0"/>
            <a:ext cx="9001125" cy="5148000"/>
          </a:xfrm>
          <a:prstGeom prst="rect">
            <a:avLst/>
          </a:prstGeom>
          <a:solidFill>
            <a:schemeClr val="accent1">
              <a:alpha val="89994"/>
            </a:schemeClr>
          </a:solid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t">
            <a:normAutofit/>
          </a:bodyPr>
          <a:lstStyle>
            <a:lvl1pPr>
              <a:defRPr sz="8000"/>
            </a:lvl1pPr>
          </a:lstStyle>
          <a:p>
            <a:r>
              <a:rPr sz="3000" dirty="0">
                <a:solidFill>
                  <a:schemeClr val="bg1"/>
                </a:solidFill>
              </a:rPr>
              <a:t>  </a:t>
            </a:r>
          </a:p>
        </p:txBody>
      </p:sp>
      <p:sp>
        <p:nvSpPr>
          <p:cNvPr id="2" name="Rubrik 1"/>
          <p:cNvSpPr>
            <a:spLocks noGrp="1"/>
          </p:cNvSpPr>
          <p:nvPr>
            <p:ph type="ctrTitle"/>
          </p:nvPr>
        </p:nvSpPr>
        <p:spPr>
          <a:xfrm>
            <a:off x="3566160" y="1773335"/>
            <a:ext cx="2076994" cy="511901"/>
          </a:xfrm>
          <a:prstGeom prst="rect">
            <a:avLst/>
          </a:prstGeom>
        </p:spPr>
        <p:txBody>
          <a:bodyPr anchor="b" anchorCtr="0">
            <a:noAutofit/>
          </a:bodyPr>
          <a:lstStyle>
            <a:lvl1pPr algn="ctr">
              <a:defRPr sz="3200" b="1">
                <a:solidFill>
                  <a:schemeClr val="bg1"/>
                </a:solidFill>
              </a:defRPr>
            </a:lvl1p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lvl1pPr>
              <a:defRPr>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11"/>
          </p:nvPr>
        </p:nvSpPr>
        <p:spPr/>
        <p:txBody>
          <a:bodyPr/>
          <a:lstStyle>
            <a:lvl1pPr>
              <a:defRPr>
                <a:solidFill>
                  <a:schemeClr val="bg1"/>
                </a:solidFill>
              </a:defRPr>
            </a:lvl1pPr>
          </a:lstStyle>
          <a:p>
            <a:endParaRPr lang="sv-SE" dirty="0"/>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bg1"/>
                </a:solidFill>
              </a:defRPr>
            </a:lvl1pPr>
          </a:lstStyle>
          <a:p>
            <a:fld id="{6CD02724-9D72-4716-953B-F44DD0BB2568}" type="slidenum">
              <a:rPr lang="sv-SE" smtClean="0"/>
              <a:pPr/>
              <a:t>‹#›</a:t>
            </a:fld>
            <a:endParaRPr lang="sv-SE" dirty="0"/>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rgbClr val="95C23D"/>
          </a:solidFill>
          <a:ln w="12700">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sp>
        <p:nvSpPr>
          <p:cNvPr id="16" name="Linje">
            <a:extLst>
              <a:ext uri="{FF2B5EF4-FFF2-40B4-BE49-F238E27FC236}">
                <a16:creationId xmlns:a16="http://schemas.microsoft.com/office/drawing/2014/main" id="{6285B20E-992A-41EA-A8BD-04B7B292C1C1}"/>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pic>
        <p:nvPicPr>
          <p:cNvPr id="17" name="Af_logotyp_gron-vit_cmyk.pdf" descr="Logotyp Arbetsförmedlingen">
            <a:extLst>
              <a:ext uri="{FF2B5EF4-FFF2-40B4-BE49-F238E27FC236}">
                <a16:creationId xmlns:a16="http://schemas.microsoft.com/office/drawing/2014/main" id="{E358DED3-1A48-46FC-8C3C-7BD67E52F3CD}"/>
              </a:ext>
            </a:extLst>
          </p:cNvPr>
          <p:cNvPicPr>
            <a:picLocks noChangeAspect="1"/>
          </p:cNvPicPr>
          <p:nvPr userDrawn="1"/>
        </p:nvPicPr>
        <p:blipFill>
          <a:blip r:embed="rId2"/>
          <a:stretch>
            <a:fillRect/>
          </a:stretch>
        </p:blipFill>
        <p:spPr>
          <a:xfrm>
            <a:off x="7062898" y="4769689"/>
            <a:ext cx="1904122" cy="231483"/>
          </a:xfrm>
          <a:prstGeom prst="rect">
            <a:avLst/>
          </a:prstGeom>
          <a:ln w="12700">
            <a:miter lim="400000"/>
          </a:ln>
        </p:spPr>
      </p:pic>
    </p:spTree>
    <p:extLst>
      <p:ext uri="{BB962C8B-B14F-4D97-AF65-F5344CB8AC3E}">
        <p14:creationId xmlns:p14="http://schemas.microsoft.com/office/powerpoint/2010/main" val="2461488391"/>
      </p:ext>
    </p:extLst>
  </p:cSld>
  <p:clrMapOvr>
    <a:masterClrMapping/>
  </p:clrMapOvr>
  <p:extLst>
    <p:ext uri="{DCECCB84-F9BA-43D5-87BE-67443E8EF086}">
      <p15:sldGuideLst xmlns:p15="http://schemas.microsoft.com/office/powerpoint/2012/main">
        <p15:guide id="1" orient="horz" pos="1711">
          <p15:clr>
            <a:srgbClr val="FBAE40"/>
          </p15:clr>
        </p15:guide>
        <p15:guide id="2" pos="288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format</a:t>
            </a:r>
          </a:p>
        </p:txBody>
      </p:sp>
      <p:sp>
        <p:nvSpPr>
          <p:cNvPr id="3" name="Platshållare för innehåll 2"/>
          <p:cNvSpPr>
            <a:spLocks noGrp="1"/>
          </p:cNvSpPr>
          <p:nvPr>
            <p:ph idx="1"/>
          </p:nvPr>
        </p:nvSpPr>
        <p:spPr>
          <a:xfrm>
            <a:off x="576002" y="1808999"/>
            <a:ext cx="7421825" cy="2872353"/>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34219735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dirty="0"/>
              <a:t>Klicka här för att ändra format</a:t>
            </a:r>
          </a:p>
        </p:txBody>
      </p:sp>
      <p:sp>
        <p:nvSpPr>
          <p:cNvPr id="3" name="Platshållare för innehåll 2"/>
          <p:cNvSpPr>
            <a:spLocks noGrp="1"/>
          </p:cNvSpPr>
          <p:nvPr>
            <p:ph idx="1"/>
          </p:nvPr>
        </p:nvSpPr>
        <p:spPr>
          <a:xfrm>
            <a:off x="575043" y="1809000"/>
            <a:ext cx="362921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1809000"/>
            <a:ext cx="362921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9221064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Rubrik och innehåll,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281"/>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6002" y="1080000"/>
            <a:ext cx="7421825"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0246078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vå innehållsdelar,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000"/>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5043"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24660370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5266" y="1809000"/>
            <a:ext cx="3628800" cy="2565000"/>
          </a:xfrm>
          <a:prstGeom prst="rect">
            <a:avLst/>
          </a:prstGeo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bild 6"/>
          <p:cNvSpPr>
            <a:spLocks noGrp="1"/>
          </p:cNvSpPr>
          <p:nvPr>
            <p:ph type="pic" sz="quarter" idx="14"/>
          </p:nvPr>
        </p:nvSpPr>
        <p:spPr>
          <a:xfrm>
            <a:off x="575042" y="1809000"/>
            <a:ext cx="3628800" cy="2565000"/>
          </a:xfrm>
          <a:prstGeom prst="rect">
            <a:avLst/>
          </a:prstGeom>
        </p:spPr>
        <p:txBody>
          <a:bodyPr anchor="ctr"/>
          <a:lstStyle>
            <a:lvl1pPr marL="0" indent="0" algn="ctr">
              <a:buNone/>
              <a:defRPr/>
            </a:lvl1pPr>
          </a:lstStyle>
          <a:p>
            <a:r>
              <a:rPr lang="sv-SE" dirty="0"/>
              <a:t>Klicka på ikonen för att lägga till en bild</a:t>
            </a:r>
          </a:p>
        </p:txBody>
      </p:sp>
    </p:spTree>
    <p:extLst>
      <p:ext uri="{BB962C8B-B14F-4D97-AF65-F5344CB8AC3E}">
        <p14:creationId xmlns:p14="http://schemas.microsoft.com/office/powerpoint/2010/main" val="8988476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ubrik, innehåll och sidobild">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3629210" cy="675000"/>
          </a:xfrm>
          <a:prstGeom prst="rect">
            <a:avLst/>
          </a:prstGeom>
        </p:spPr>
        <p:txBody>
          <a:bodyPr/>
          <a:lstStyle/>
          <a:p>
            <a:r>
              <a:rPr lang="sv-SE" dirty="0"/>
              <a:t>Klicka här för att ändra format</a:t>
            </a:r>
          </a:p>
        </p:txBody>
      </p:sp>
      <p:sp>
        <p:nvSpPr>
          <p:cNvPr id="3" name="Platshållare för innehåll 2"/>
          <p:cNvSpPr>
            <a:spLocks noGrp="1"/>
          </p:cNvSpPr>
          <p:nvPr>
            <p:ph idx="1"/>
          </p:nvPr>
        </p:nvSpPr>
        <p:spPr>
          <a:xfrm>
            <a:off x="575043" y="1809000"/>
            <a:ext cx="3629210" cy="2565000"/>
          </a:xfrm>
          <a:prstGeom prst="rect">
            <a:avLst/>
          </a:prstGeom>
        </p:spPr>
        <p:txBody>
          <a:bodyPr/>
          <a:lstStyle>
            <a:lvl1pPr>
              <a:buClr>
                <a:srgbClr val="95C23D"/>
              </a:buClr>
              <a:defRPr/>
            </a:lvl1pPr>
            <a:lvl2pPr>
              <a:buClr>
                <a:srgbClr val="95C23D"/>
              </a:buClr>
              <a:defRPr/>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9" name="Platshållare för bild 8">
            <a:extLst>
              <a:ext uri="{FF2B5EF4-FFF2-40B4-BE49-F238E27FC236}">
                <a16:creationId xmlns:a16="http://schemas.microsoft.com/office/drawing/2014/main" id="{9F9D8310-07EE-461E-BA96-295DFFBC966C}"/>
              </a:ext>
            </a:extLst>
          </p:cNvPr>
          <p:cNvSpPr>
            <a:spLocks noGrp="1"/>
          </p:cNvSpPr>
          <p:nvPr>
            <p:ph type="pic" sz="quarter" idx="10"/>
          </p:nvPr>
        </p:nvSpPr>
        <p:spPr>
          <a:xfrm>
            <a:off x="4572000" y="0"/>
            <a:ext cx="4572000" cy="4680000"/>
          </a:xfrm>
          <a:prstGeom prst="rect">
            <a:avLst/>
          </a:prstGeom>
        </p:spPr>
        <p:txBody>
          <a:bodyPr/>
          <a:lstStyle/>
          <a:p>
            <a:endParaRPr lang="sv-SE"/>
          </a:p>
        </p:txBody>
      </p:sp>
    </p:spTree>
    <p:extLst>
      <p:ext uri="{BB962C8B-B14F-4D97-AF65-F5344CB8AC3E}">
        <p14:creationId xmlns:p14="http://schemas.microsoft.com/office/powerpoint/2010/main" val="268389510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Cita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810899"/>
            <a:ext cx="7422784" cy="3087706"/>
          </a:xfrm>
          <a:prstGeom prst="rect">
            <a:avLst/>
          </a:prstGeom>
        </p:spPr>
        <p:txBody>
          <a:bodyPr anchor="ctr"/>
          <a:lstStyle>
            <a:lvl1pPr algn="ctr">
              <a:defRPr sz="2400" b="1"/>
            </a:lvl1pPr>
          </a:lstStyle>
          <a:p>
            <a:r>
              <a:rPr lang="sv-SE" dirty="0"/>
              <a:t>Klicka här för att ändra format</a:t>
            </a:r>
          </a:p>
        </p:txBody>
      </p:sp>
      <p:sp>
        <p:nvSpPr>
          <p:cNvPr id="3" name="Platshållare för datum 2"/>
          <p:cNvSpPr>
            <a:spLocks noGrp="1"/>
          </p:cNvSpPr>
          <p:nvPr>
            <p:ph type="dt" sz="half" idx="10"/>
          </p:nvPr>
        </p:nvSpPr>
        <p:spPr/>
        <p:txBody>
          <a:bodyPr/>
          <a:lstStyle/>
          <a:p>
            <a:fld id="{1B8F8DFE-A200-45B5-B28F-687801E16029}" type="datetimeFigureOut">
              <a:rPr lang="sv-SE" smtClean="0"/>
              <a:t>2026-04-23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35104608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1B8F8DFE-A200-45B5-B28F-687801E16029}" type="datetimeFigureOut">
              <a:rPr lang="sv-SE" smtClean="0"/>
              <a:t>2026-04-23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255422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ubrikbild center">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11"/>
          </p:nvPr>
        </p:nvSpPr>
        <p:spPr/>
        <p:txBody>
          <a:bodyPr/>
          <a:lstStyle>
            <a:lvl1pPr>
              <a:defRPr>
                <a:solidFill>
                  <a:schemeClr val="tx1"/>
                </a:solidFill>
              </a:defRPr>
            </a:lvl1pPr>
          </a:lstStyle>
          <a:p>
            <a:endParaRPr lang="sv-SE" dirty="0">
              <a:solidFill>
                <a:schemeClr val="tx1"/>
              </a:solidFill>
            </a:endParaRPr>
          </a:p>
        </p:txBody>
      </p:sp>
      <p:sp>
        <p:nvSpPr>
          <p:cNvPr id="6" name="Platshållare för bildnummer 5"/>
          <p:cNvSpPr>
            <a:spLocks noGrp="1"/>
          </p:cNvSpPr>
          <p:nvPr>
            <p:ph type="sldNum" sz="quarter" idx="12"/>
          </p:nvPr>
        </p:nvSpPr>
        <p:spPr>
          <a:xfrm>
            <a:off x="5501888" y="46669"/>
            <a:ext cx="3600000" cy="81000"/>
          </a:xfrm>
        </p:spPr>
        <p:txBody>
          <a:bodyPr/>
          <a:lstStyle>
            <a:lvl1pPr>
              <a:defRPr>
                <a:solidFill>
                  <a:schemeClr val="tx1"/>
                </a:solidFill>
              </a:defRPr>
            </a:lvl1pPr>
          </a:lstStyle>
          <a:p>
            <a:fld id="{6CD02724-9D72-4716-953B-F44DD0BB2568}" type="slidenum">
              <a:rPr lang="sv-SE" smtClean="0"/>
              <a:pPr/>
              <a:t>‹#›</a:t>
            </a:fld>
            <a:endParaRPr lang="sv-SE" dirty="0">
              <a:solidFill>
                <a:schemeClr val="tx1"/>
              </a:solidFill>
            </a:endParaRPr>
          </a:p>
        </p:txBody>
      </p:sp>
      <p:sp>
        <p:nvSpPr>
          <p:cNvPr id="11" name="Rektangel">
            <a:extLst>
              <a:ext uri="{FF2B5EF4-FFF2-40B4-BE49-F238E27FC236}">
                <a16:creationId xmlns:a16="http://schemas.microsoft.com/office/drawing/2014/main" id="{09EEB4A7-73F5-424C-B9D8-171947E8F7C7}"/>
              </a:ext>
            </a:extLst>
          </p:cNvPr>
          <p:cNvSpPr/>
          <p:nvPr userDrawn="1"/>
        </p:nvSpPr>
        <p:spPr>
          <a:xfrm>
            <a:off x="0" y="0"/>
            <a:ext cx="145034" cy="5148000"/>
          </a:xfrm>
          <a:prstGeom prst="rect">
            <a:avLst/>
          </a:prstGeom>
          <a:solidFill>
            <a:schemeClr val="accent2"/>
          </a:solidFill>
          <a:ln w="12700">
            <a:solidFill>
              <a:schemeClr val="accent2"/>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pic>
        <p:nvPicPr>
          <p:cNvPr id="7" name="Af_logotyp_gron-bla_cmyk.pdf" descr="Logotyp Arbetsförmedlingen">
            <a:extLst>
              <a:ext uri="{FF2B5EF4-FFF2-40B4-BE49-F238E27FC236}">
                <a16:creationId xmlns:a16="http://schemas.microsoft.com/office/drawing/2014/main" id="{4C66E104-8012-4E04-8FB5-CF2BC8ED59B7}"/>
              </a:ext>
            </a:extLst>
          </p:cNvPr>
          <p:cNvPicPr>
            <a:picLocks noChangeAspect="1"/>
          </p:cNvPicPr>
          <p:nvPr userDrawn="1"/>
        </p:nvPicPr>
        <p:blipFill>
          <a:blip r:embed="rId2"/>
          <a:stretch>
            <a:fillRect/>
          </a:stretch>
        </p:blipFill>
        <p:spPr>
          <a:xfrm>
            <a:off x="7062898" y="4769689"/>
            <a:ext cx="1904123" cy="231484"/>
          </a:xfrm>
          <a:prstGeom prst="rect">
            <a:avLst/>
          </a:prstGeom>
          <a:ln w="12700">
            <a:miter lim="400000"/>
          </a:ln>
        </p:spPr>
      </p:pic>
      <p:sp>
        <p:nvSpPr>
          <p:cNvPr id="10" name="Rubrik 1">
            <a:extLst>
              <a:ext uri="{FF2B5EF4-FFF2-40B4-BE49-F238E27FC236}">
                <a16:creationId xmlns:a16="http://schemas.microsoft.com/office/drawing/2014/main" id="{5B67E80F-D6B7-4504-A852-22DBDB111525}"/>
              </a:ext>
            </a:extLst>
          </p:cNvPr>
          <p:cNvSpPr>
            <a:spLocks noGrp="1"/>
          </p:cNvSpPr>
          <p:nvPr>
            <p:ph type="ctrTitle" hasCustomPrompt="1"/>
          </p:nvPr>
        </p:nvSpPr>
        <p:spPr>
          <a:xfrm>
            <a:off x="1769533" y="1448707"/>
            <a:ext cx="5752125" cy="967429"/>
          </a:xfrm>
          <a:prstGeom prst="rect">
            <a:avLst/>
          </a:prstGeom>
        </p:spPr>
        <p:txBody>
          <a:bodyPr anchor="b" anchorCtr="0">
            <a:noAutofit/>
          </a:bodyPr>
          <a:lstStyle>
            <a:lvl1pPr algn="ctr">
              <a:defRPr sz="3200" b="1">
                <a:solidFill>
                  <a:schemeClr val="tx1"/>
                </a:solidFill>
              </a:defRPr>
            </a:lvl1pPr>
          </a:lstStyle>
          <a:p>
            <a:r>
              <a:rPr lang="sv-SE" dirty="0"/>
              <a:t>Klicka här för att ändra format</a:t>
            </a:r>
          </a:p>
        </p:txBody>
      </p:sp>
      <p:sp>
        <p:nvSpPr>
          <p:cNvPr id="12" name="Underrubrik 2">
            <a:extLst>
              <a:ext uri="{FF2B5EF4-FFF2-40B4-BE49-F238E27FC236}">
                <a16:creationId xmlns:a16="http://schemas.microsoft.com/office/drawing/2014/main" id="{13DB928C-EB16-470A-B60F-FBB40AD6B043}"/>
              </a:ext>
            </a:extLst>
          </p:cNvPr>
          <p:cNvSpPr>
            <a:spLocks noGrp="1"/>
          </p:cNvSpPr>
          <p:nvPr>
            <p:ph type="subTitle" idx="1" hasCustomPrompt="1"/>
          </p:nvPr>
        </p:nvSpPr>
        <p:spPr>
          <a:xfrm>
            <a:off x="1750046" y="2833148"/>
            <a:ext cx="5750498" cy="774221"/>
          </a:xfrm>
          <a:prstGeom prst="rect">
            <a:avLst/>
          </a:prstGeom>
        </p:spPr>
        <p:txBody>
          <a:bodyPr>
            <a:noAutofit/>
          </a:bodyPr>
          <a:lstStyle>
            <a:lvl1pPr marL="0" indent="0" algn="ctr">
              <a:buNone/>
              <a:defRPr sz="2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sv-SE" dirty="0"/>
              <a:t>Klicka här för att ändra format på underrubrik i bakgrunden</a:t>
            </a:r>
          </a:p>
        </p:txBody>
      </p:sp>
      <p:sp>
        <p:nvSpPr>
          <p:cNvPr id="14" name="Linje">
            <a:extLst>
              <a:ext uri="{FF2B5EF4-FFF2-40B4-BE49-F238E27FC236}">
                <a16:creationId xmlns:a16="http://schemas.microsoft.com/office/drawing/2014/main" id="{326BA6EA-4594-467D-8834-6E5F4807FFDB}"/>
              </a:ext>
            </a:extLst>
          </p:cNvPr>
          <p:cNvSpPr/>
          <p:nvPr userDrawn="1"/>
        </p:nvSpPr>
        <p:spPr>
          <a:xfrm>
            <a:off x="3566160" y="2659532"/>
            <a:ext cx="2076994" cy="0"/>
          </a:xfrm>
          <a:prstGeom prst="line">
            <a:avLst/>
          </a:prstGeom>
          <a:ln w="76200">
            <a:solidFill>
              <a:srgbClr val="95C23D"/>
            </a:solidFill>
          </a:ln>
        </p:spPr>
        <p:txBody>
          <a:bodyPr lIns="17144" tIns="17144" rIns="17144" bIns="17144"/>
          <a:lstStyle/>
          <a:p>
            <a:pPr>
              <a:spcBef>
                <a:spcPts val="750"/>
              </a:spcBef>
              <a:defRPr sz="7500" b="0"/>
            </a:pPr>
            <a:endParaRPr sz="2813"/>
          </a:p>
        </p:txBody>
      </p:sp>
    </p:spTree>
    <p:extLst>
      <p:ext uri="{BB962C8B-B14F-4D97-AF65-F5344CB8AC3E}">
        <p14:creationId xmlns:p14="http://schemas.microsoft.com/office/powerpoint/2010/main" val="3347941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mall för rubrikformat</a:t>
            </a:r>
          </a:p>
        </p:txBody>
      </p:sp>
      <p:sp>
        <p:nvSpPr>
          <p:cNvPr id="3" name="Platshållare för innehåll 2"/>
          <p:cNvSpPr>
            <a:spLocks noGrp="1"/>
          </p:cNvSpPr>
          <p:nvPr>
            <p:ph idx="1"/>
          </p:nvPr>
        </p:nvSpPr>
        <p:spPr>
          <a:xfrm>
            <a:off x="576002" y="1808999"/>
            <a:ext cx="7421825" cy="2872353"/>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p:txBody>
          <a:bodyPr/>
          <a:lstStyle>
            <a:lvl1pPr>
              <a:defRPr>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lvl1pPr>
              <a:defRPr>
                <a:solidFill>
                  <a:schemeClr val="tx1"/>
                </a:solidFill>
              </a:defRPr>
            </a:lvl1pPr>
          </a:lstStyle>
          <a:p>
            <a:fld id="{6CD02724-9D72-4716-953B-F44DD0BB2568}" type="slidenum">
              <a:rPr lang="sv-SE" smtClean="0"/>
              <a:pPr/>
              <a:t>‹#›</a:t>
            </a:fld>
            <a:endParaRPr lang="sv-SE" dirty="0">
              <a:solidFill>
                <a:schemeClr val="tx1"/>
              </a:solidFill>
            </a:endParaRPr>
          </a:p>
        </p:txBody>
      </p:sp>
    </p:spTree>
    <p:extLst>
      <p:ext uri="{BB962C8B-B14F-4D97-AF65-F5344CB8AC3E}">
        <p14:creationId xmlns:p14="http://schemas.microsoft.com/office/powerpoint/2010/main" val="423578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mall för rubrikformat</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7" y="1809000"/>
            <a:ext cx="3629210" cy="256500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innehåll 2">
            <a:extLst>
              <a:ext uri="{FF2B5EF4-FFF2-40B4-BE49-F238E27FC236}">
                <a16:creationId xmlns:a16="http://schemas.microsoft.com/office/drawing/2014/main" id="{1ADA2774-EC9D-4E33-A1C8-81537CDAC07F}"/>
              </a:ext>
            </a:extLst>
          </p:cNvPr>
          <p:cNvSpPr>
            <a:spLocks noGrp="1"/>
          </p:cNvSpPr>
          <p:nvPr>
            <p:ph idx="14"/>
          </p:nvPr>
        </p:nvSpPr>
        <p:spPr>
          <a:xfrm>
            <a:off x="575043" y="1809000"/>
            <a:ext cx="3629210" cy="256500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549376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Rubrik och innehåll,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281"/>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6002" y="1080000"/>
            <a:ext cx="7421825"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Tree>
    <p:extLst>
      <p:ext uri="{BB962C8B-B14F-4D97-AF65-F5344CB8AC3E}">
        <p14:creationId xmlns:p14="http://schemas.microsoft.com/office/powerpoint/2010/main" val="2493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vå innehållsdelar, högre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575043" y="324000"/>
            <a:ext cx="7422784" cy="675000"/>
          </a:xfrm>
          <a:prstGeom prst="rect">
            <a:avLst/>
          </a:prstGeom>
        </p:spPr>
        <p:txBody>
          <a:bodyPr anchor="t"/>
          <a:lstStyle/>
          <a:p>
            <a:r>
              <a:rPr lang="sv-SE" dirty="0"/>
              <a:t>Klicka här för att ändra format</a:t>
            </a:r>
          </a:p>
        </p:txBody>
      </p:sp>
      <p:sp>
        <p:nvSpPr>
          <p:cNvPr id="3" name="Platshållare för innehåll 2"/>
          <p:cNvSpPr>
            <a:spLocks noGrp="1"/>
          </p:cNvSpPr>
          <p:nvPr>
            <p:ph idx="1"/>
          </p:nvPr>
        </p:nvSpPr>
        <p:spPr>
          <a:xfrm>
            <a:off x="575043"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8616" y="1079999"/>
            <a:ext cx="3629210" cy="3420000"/>
          </a:xfrm>
          <a:prstGeom prst="rect">
            <a:avLst/>
          </a:prstGeo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80375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bild och text">
    <p:spTree>
      <p:nvGrpSpPr>
        <p:cNvPr id="1" name=""/>
        <p:cNvGrpSpPr/>
        <p:nvPr/>
      </p:nvGrpSpPr>
      <p:grpSpPr>
        <a:xfrm>
          <a:off x="0" y="0"/>
          <a:ext cx="0" cy="0"/>
          <a:chOff x="0" y="0"/>
          <a:chExt cx="0" cy="0"/>
        </a:xfrm>
      </p:grpSpPr>
      <p:sp>
        <p:nvSpPr>
          <p:cNvPr id="2" name="Rubrik 1"/>
          <p:cNvSpPr>
            <a:spLocks noGrp="1"/>
          </p:cNvSpPr>
          <p:nvPr>
            <p:ph type="title"/>
          </p:nvPr>
        </p:nvSpPr>
        <p:spPr>
          <a:xfrm>
            <a:off x="575043" y="810899"/>
            <a:ext cx="7422784" cy="675000"/>
          </a:xfrm>
          <a:prstGeom prst="rect">
            <a:avLst/>
          </a:prstGeom>
        </p:spPr>
        <p:txBody>
          <a:bodyPr/>
          <a:lstStyle/>
          <a:p>
            <a:r>
              <a:rPr lang="sv-SE"/>
              <a:t>Klicka här för att ändra mall för rubrikformat</a:t>
            </a:r>
          </a:p>
        </p:txBody>
      </p:sp>
      <p:sp>
        <p:nvSpPr>
          <p:cNvPr id="4" name="Platshållare för datum 3"/>
          <p:cNvSpPr>
            <a:spLocks noGrp="1"/>
          </p:cNvSpPr>
          <p:nvPr>
            <p:ph type="dt" sz="half" idx="10"/>
          </p:nvPr>
        </p:nvSpPr>
        <p:spPr/>
        <p:txBody>
          <a:bodyPr/>
          <a:lstStyle/>
          <a:p>
            <a:fld id="{1B8F8DFE-A200-45B5-B28F-687801E16029}" type="datetimeFigureOut">
              <a:rPr lang="sv-SE" smtClean="0"/>
              <a:t>2026-04-23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D02724-9D72-4716-953B-F44DD0BB2568}" type="slidenum">
              <a:rPr lang="sv-SE" smtClean="0"/>
              <a:t>‹#›</a:t>
            </a:fld>
            <a:endParaRPr lang="sv-SE"/>
          </a:p>
        </p:txBody>
      </p:sp>
      <p:sp>
        <p:nvSpPr>
          <p:cNvPr id="7" name="Platshållare för innehåll 2"/>
          <p:cNvSpPr>
            <a:spLocks noGrp="1"/>
          </p:cNvSpPr>
          <p:nvPr>
            <p:ph idx="13"/>
          </p:nvPr>
        </p:nvSpPr>
        <p:spPr>
          <a:xfrm>
            <a:off x="4365266" y="1809000"/>
            <a:ext cx="3628800" cy="2565000"/>
          </a:xfrm>
          <a:prstGeom prst="rect">
            <a:avLst/>
          </a:prstGeo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Platshållare för bild 6"/>
          <p:cNvSpPr>
            <a:spLocks noGrp="1"/>
          </p:cNvSpPr>
          <p:nvPr>
            <p:ph type="pic" sz="quarter" idx="14"/>
          </p:nvPr>
        </p:nvSpPr>
        <p:spPr>
          <a:xfrm>
            <a:off x="575042" y="1809000"/>
            <a:ext cx="3628800" cy="2565000"/>
          </a:xfrm>
          <a:prstGeom prst="rect">
            <a:avLst/>
          </a:prstGeom>
        </p:spPr>
        <p:txBody>
          <a:bodyPr anchor="ctr"/>
          <a:lstStyle>
            <a:lvl1pPr marL="0" indent="0" algn="ctr">
              <a:buNone/>
              <a:defRPr/>
            </a:lvl1pPr>
          </a:lstStyle>
          <a:p>
            <a:r>
              <a:rPr lang="sv-SE"/>
              <a:t>Klicka på ikonen för att lägga till en bild</a:t>
            </a:r>
            <a:endParaRPr lang="sv-SE" dirty="0"/>
          </a:p>
        </p:txBody>
      </p:sp>
    </p:spTree>
    <p:extLst>
      <p:ext uri="{BB962C8B-B14F-4D97-AF65-F5344CB8AC3E}">
        <p14:creationId xmlns:p14="http://schemas.microsoft.com/office/powerpoint/2010/main" val="1052719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575043" y="810899"/>
            <a:ext cx="7422784" cy="675000"/>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576002" y="1808999"/>
            <a:ext cx="7421825" cy="2872353"/>
          </a:xfrm>
          <a:prstGeom prst="rect">
            <a:avLst/>
          </a:prstGeom>
        </p:spPr>
        <p:txBody>
          <a:bodyPr vert="horz" lIns="0" tIns="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5501888" y="143349"/>
            <a:ext cx="3600000" cy="81000"/>
          </a:xfrm>
          <a:prstGeom prst="rect">
            <a:avLst/>
          </a:prstGeom>
        </p:spPr>
        <p:txBody>
          <a:bodyPr vert="horz" lIns="0" tIns="0" rIns="0" bIns="0" rtlCol="0" anchor="ctr"/>
          <a:lstStyle>
            <a:lvl1pPr algn="r">
              <a:defRPr sz="600">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3"/>
          </p:nvPr>
        </p:nvSpPr>
        <p:spPr>
          <a:xfrm>
            <a:off x="5501888" y="235945"/>
            <a:ext cx="3600000" cy="76740"/>
          </a:xfrm>
          <a:prstGeom prst="rect">
            <a:avLst/>
          </a:prstGeom>
        </p:spPr>
        <p:txBody>
          <a:bodyPr vert="horz" lIns="0" tIns="0" rIns="0" bIns="0" rtlCol="0" anchor="ctr"/>
          <a:lstStyle>
            <a:lvl1pPr algn="r">
              <a:defRPr sz="600">
                <a:solidFill>
                  <a:schemeClr val="tx1"/>
                </a:solidFill>
              </a:defRPr>
            </a:lvl1pPr>
          </a:lstStyle>
          <a:p>
            <a:endParaRPr lang="sv-SE" dirty="0">
              <a:solidFill>
                <a:schemeClr val="tx1"/>
              </a:solidFill>
            </a:endParaRPr>
          </a:p>
        </p:txBody>
      </p:sp>
      <p:sp>
        <p:nvSpPr>
          <p:cNvPr id="6" name="Platshållare för bildnummer 5"/>
          <p:cNvSpPr>
            <a:spLocks noGrp="1"/>
          </p:cNvSpPr>
          <p:nvPr>
            <p:ph type="sldNum" sz="quarter" idx="4"/>
          </p:nvPr>
        </p:nvSpPr>
        <p:spPr>
          <a:xfrm>
            <a:off x="5501888" y="52685"/>
            <a:ext cx="3600000" cy="81000"/>
          </a:xfrm>
          <a:prstGeom prst="rect">
            <a:avLst/>
          </a:prstGeom>
        </p:spPr>
        <p:txBody>
          <a:bodyPr vert="horz" lIns="0" tIns="0" rIns="0" bIns="0" rtlCol="0" anchor="ctr"/>
          <a:lstStyle>
            <a:lvl1pPr algn="r">
              <a:defRPr sz="600">
                <a:solidFill>
                  <a:schemeClr val="tx1"/>
                </a:solidFill>
              </a:defRPr>
            </a:lvl1pPr>
          </a:lstStyle>
          <a:p>
            <a:fld id="{6CD02724-9D72-4716-953B-F44DD0BB2568}" type="slidenum">
              <a:rPr lang="sv-SE" smtClean="0"/>
              <a:pPr/>
              <a:t>‹#›</a:t>
            </a:fld>
            <a:endParaRPr lang="sv-SE" dirty="0">
              <a:solidFill>
                <a:schemeClr val="tx1"/>
              </a:solidFill>
            </a:endParaRPr>
          </a:p>
        </p:txBody>
      </p:sp>
      <p:pic>
        <p:nvPicPr>
          <p:cNvPr id="7" name="Af_logotyp_gron-bla_cmyk.pdf" descr="Logotyp Arbetsförmedlingen">
            <a:extLst>
              <a:ext uri="{FF2B5EF4-FFF2-40B4-BE49-F238E27FC236}">
                <a16:creationId xmlns:a16="http://schemas.microsoft.com/office/drawing/2014/main" id="{9B80D663-E96C-45DA-81AA-C4A145064B02}"/>
              </a:ext>
            </a:extLst>
          </p:cNvPr>
          <p:cNvPicPr>
            <a:picLocks noChangeAspect="1"/>
          </p:cNvPicPr>
          <p:nvPr userDrawn="1"/>
        </p:nvPicPr>
        <p:blipFill>
          <a:blip r:embed="rId15"/>
          <a:stretch>
            <a:fillRect/>
          </a:stretch>
        </p:blipFill>
        <p:spPr>
          <a:xfrm>
            <a:off x="7062898" y="4769689"/>
            <a:ext cx="1904122" cy="231483"/>
          </a:xfrm>
          <a:prstGeom prst="rect">
            <a:avLst/>
          </a:prstGeom>
          <a:ln w="12700">
            <a:miter lim="400000"/>
          </a:ln>
        </p:spPr>
      </p:pic>
      <p:sp>
        <p:nvSpPr>
          <p:cNvPr id="8" name="Rektangel">
            <a:extLst>
              <a:ext uri="{FF2B5EF4-FFF2-40B4-BE49-F238E27FC236}">
                <a16:creationId xmlns:a16="http://schemas.microsoft.com/office/drawing/2014/main" id="{C5CB2548-7D24-4722-A3A5-DC2AE5CB3B14}"/>
              </a:ext>
            </a:extLst>
          </p:cNvPr>
          <p:cNvSpPr/>
          <p:nvPr userDrawn="1"/>
        </p:nvSpPr>
        <p:spPr>
          <a:xfrm>
            <a:off x="0" y="0"/>
            <a:ext cx="145034" cy="5148000"/>
          </a:xfrm>
          <a:prstGeom prst="rect">
            <a:avLst/>
          </a:prstGeom>
          <a:solidFill>
            <a:srgbClr val="95C23D"/>
          </a:solidFill>
          <a:ln w="12700">
            <a:solidFill>
              <a:srgbClr val="95C23D"/>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dirty="0"/>
          </a:p>
        </p:txBody>
      </p:sp>
    </p:spTree>
    <p:extLst>
      <p:ext uri="{BB962C8B-B14F-4D97-AF65-F5344CB8AC3E}">
        <p14:creationId xmlns:p14="http://schemas.microsoft.com/office/powerpoint/2010/main" val="160040929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Lst>
  <p:txStyles>
    <p:titleStyle>
      <a:lvl1pPr algn="l" defTabSz="685800" rtl="0" eaLnBrk="1" latinLnBrk="0" hangingPunct="1">
        <a:spcBef>
          <a:spcPct val="0"/>
        </a:spcBef>
        <a:buNone/>
        <a:defRPr sz="2700" b="1" kern="1200">
          <a:solidFill>
            <a:schemeClr val="accent1"/>
          </a:solidFill>
          <a:latin typeface="+mj-lt"/>
          <a:ea typeface="+mj-ea"/>
          <a:cs typeface="+mj-cs"/>
        </a:defRPr>
      </a:lvl1pPr>
    </p:titleStyle>
    <p:bodyStyle>
      <a:lvl1pPr marL="0" indent="0" algn="l" defTabSz="685800" rtl="0" eaLnBrk="1" latinLnBrk="0" hangingPunct="1">
        <a:lnSpc>
          <a:spcPct val="100000"/>
        </a:lnSpc>
        <a:spcBef>
          <a:spcPts val="525"/>
        </a:spcBef>
        <a:buClr>
          <a:schemeClr val="accent1"/>
        </a:buClr>
        <a:buSzPct val="100000"/>
        <a:buFont typeface="Arial" panose="020B0604020202020204" pitchFamily="34" charset="0"/>
        <a:buNone/>
        <a:defRPr sz="1800" kern="1200">
          <a:solidFill>
            <a:schemeClr val="tx1"/>
          </a:solidFill>
          <a:latin typeface="+mn-lt"/>
          <a:ea typeface="+mn-ea"/>
          <a:cs typeface="+mn-cs"/>
        </a:defRPr>
      </a:lvl1pPr>
      <a:lvl2pPr marL="342900" indent="0" algn="l" defTabSz="685800" rtl="0" eaLnBrk="1" latinLnBrk="0" hangingPunct="1">
        <a:lnSpc>
          <a:spcPct val="100000"/>
        </a:lnSpc>
        <a:spcBef>
          <a:spcPts val="450"/>
        </a:spcBef>
        <a:buClr>
          <a:schemeClr val="accent1"/>
        </a:buClr>
        <a:buSzPct val="110000"/>
        <a:buFont typeface="Arial" panose="020B0604020202020204" pitchFamily="34" charset="0"/>
        <a:buNone/>
        <a:defRPr sz="1500" kern="1200">
          <a:solidFill>
            <a:schemeClr val="tx1"/>
          </a:solidFill>
          <a:latin typeface="+mn-lt"/>
          <a:ea typeface="+mn-ea"/>
          <a:cs typeface="+mn-cs"/>
        </a:defRPr>
      </a:lvl2pPr>
      <a:lvl3pPr marL="685800" indent="0" algn="l" defTabSz="685800" rtl="0" eaLnBrk="1" latinLnBrk="0" hangingPunct="1">
        <a:lnSpc>
          <a:spcPct val="100000"/>
        </a:lnSpc>
        <a:spcBef>
          <a:spcPts val="360"/>
        </a:spcBef>
        <a:buClr>
          <a:schemeClr val="accent1"/>
        </a:buClr>
        <a:buSzPct val="120000"/>
        <a:buFont typeface="Arial" panose="020B0604020202020204" pitchFamily="34" charset="0"/>
        <a:buNone/>
        <a:defRPr sz="1300" kern="1200">
          <a:solidFill>
            <a:schemeClr val="tx1"/>
          </a:solidFill>
          <a:latin typeface="+mn-lt"/>
          <a:ea typeface="+mn-ea"/>
          <a:cs typeface="+mn-cs"/>
        </a:defRPr>
      </a:lvl3pPr>
      <a:lvl4pPr marL="1028700" indent="0" algn="l" defTabSz="685800" rtl="0" eaLnBrk="1" latinLnBrk="0" hangingPunct="1">
        <a:lnSpc>
          <a:spcPct val="100000"/>
        </a:lnSpc>
        <a:spcBef>
          <a:spcPts val="360"/>
        </a:spcBef>
        <a:buClr>
          <a:schemeClr val="accent1"/>
        </a:buClr>
        <a:buSzPct val="120000"/>
        <a:buFont typeface="Arial" panose="020B0604020202020204" pitchFamily="34" charset="0"/>
        <a:buNone/>
        <a:defRPr sz="1300" kern="1200">
          <a:solidFill>
            <a:schemeClr val="tx1"/>
          </a:solidFill>
          <a:latin typeface="+mn-lt"/>
          <a:ea typeface="+mn-ea"/>
          <a:cs typeface="+mn-cs"/>
        </a:defRPr>
      </a:lvl4pPr>
      <a:lvl5pPr marL="1371600" indent="0" algn="l" defTabSz="685800" rtl="0" eaLnBrk="1" latinLnBrk="0" hangingPunct="1">
        <a:lnSpc>
          <a:spcPct val="100000"/>
        </a:lnSpc>
        <a:spcBef>
          <a:spcPts val="360"/>
        </a:spcBef>
        <a:buClr>
          <a:schemeClr val="accent1"/>
        </a:buClr>
        <a:buSzPct val="120000"/>
        <a:buFont typeface="Arial" panose="020B0604020202020204" pitchFamily="34" charset="0"/>
        <a:buNone/>
        <a:defRPr sz="13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575043" y="810899"/>
            <a:ext cx="7422784" cy="675000"/>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576002" y="1808999"/>
            <a:ext cx="7421825" cy="2872353"/>
          </a:xfrm>
          <a:prstGeom prst="rect">
            <a:avLst/>
          </a:prstGeom>
        </p:spPr>
        <p:txBody>
          <a:bodyPr vert="horz" lIns="0" tIns="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5501888" y="143349"/>
            <a:ext cx="3600000" cy="81000"/>
          </a:xfrm>
          <a:prstGeom prst="rect">
            <a:avLst/>
          </a:prstGeom>
        </p:spPr>
        <p:txBody>
          <a:bodyPr vert="horz" lIns="0" tIns="0" rIns="0" bIns="0" rtlCol="0" anchor="ctr"/>
          <a:lstStyle>
            <a:lvl1pPr algn="r">
              <a:defRPr sz="600">
                <a:solidFill>
                  <a:schemeClr val="tx1"/>
                </a:solidFill>
              </a:defRPr>
            </a:lvl1pPr>
          </a:lstStyle>
          <a:p>
            <a:fld id="{1B8F8DFE-A200-45B5-B28F-687801E16029}" type="datetimeFigureOut">
              <a:rPr lang="sv-SE" smtClean="0"/>
              <a:pPr/>
              <a:t>2026-04-23</a:t>
            </a:fld>
            <a:endParaRPr lang="sv-SE" dirty="0">
              <a:solidFill>
                <a:schemeClr val="tx1"/>
              </a:solidFill>
            </a:endParaRPr>
          </a:p>
        </p:txBody>
      </p:sp>
      <p:sp>
        <p:nvSpPr>
          <p:cNvPr id="5" name="Platshållare för sidfot 4"/>
          <p:cNvSpPr>
            <a:spLocks noGrp="1"/>
          </p:cNvSpPr>
          <p:nvPr>
            <p:ph type="ftr" sz="quarter" idx="3"/>
          </p:nvPr>
        </p:nvSpPr>
        <p:spPr>
          <a:xfrm>
            <a:off x="5501888" y="235945"/>
            <a:ext cx="3600000" cy="76740"/>
          </a:xfrm>
          <a:prstGeom prst="rect">
            <a:avLst/>
          </a:prstGeom>
        </p:spPr>
        <p:txBody>
          <a:bodyPr vert="horz" lIns="0" tIns="0" rIns="0" bIns="0" rtlCol="0" anchor="ctr"/>
          <a:lstStyle>
            <a:lvl1pPr algn="r">
              <a:defRPr sz="600">
                <a:solidFill>
                  <a:schemeClr val="tx1"/>
                </a:solidFill>
              </a:defRPr>
            </a:lvl1pPr>
          </a:lstStyle>
          <a:p>
            <a:endParaRPr lang="sv-SE" dirty="0">
              <a:solidFill>
                <a:schemeClr val="tx1"/>
              </a:solidFill>
            </a:endParaRPr>
          </a:p>
        </p:txBody>
      </p:sp>
      <p:sp>
        <p:nvSpPr>
          <p:cNvPr id="6" name="Platshållare för bildnummer 5"/>
          <p:cNvSpPr>
            <a:spLocks noGrp="1"/>
          </p:cNvSpPr>
          <p:nvPr>
            <p:ph type="sldNum" sz="quarter" idx="4"/>
          </p:nvPr>
        </p:nvSpPr>
        <p:spPr>
          <a:xfrm>
            <a:off x="5501888" y="52685"/>
            <a:ext cx="3600000" cy="81000"/>
          </a:xfrm>
          <a:prstGeom prst="rect">
            <a:avLst/>
          </a:prstGeom>
        </p:spPr>
        <p:txBody>
          <a:bodyPr vert="horz" lIns="0" tIns="0" rIns="0" bIns="0" rtlCol="0" anchor="ctr"/>
          <a:lstStyle>
            <a:lvl1pPr algn="r">
              <a:defRPr sz="600">
                <a:solidFill>
                  <a:schemeClr val="tx1"/>
                </a:solidFill>
              </a:defRPr>
            </a:lvl1pPr>
          </a:lstStyle>
          <a:p>
            <a:fld id="{6CD02724-9D72-4716-953B-F44DD0BB2568}" type="slidenum">
              <a:rPr lang="sv-SE" smtClean="0"/>
              <a:pPr/>
              <a:t>‹#›</a:t>
            </a:fld>
            <a:endParaRPr lang="sv-SE" dirty="0">
              <a:solidFill>
                <a:schemeClr val="tx1"/>
              </a:solidFill>
            </a:endParaRPr>
          </a:p>
        </p:txBody>
      </p:sp>
      <p:pic>
        <p:nvPicPr>
          <p:cNvPr id="7" name="Af_logotyp_gron-bla_cmyk.pdf" descr="Logotyp Arbetsförmedlingen">
            <a:extLst>
              <a:ext uri="{FF2B5EF4-FFF2-40B4-BE49-F238E27FC236}">
                <a16:creationId xmlns:a16="http://schemas.microsoft.com/office/drawing/2014/main" id="{9B80D663-E96C-45DA-81AA-C4A145064B02}"/>
              </a:ext>
            </a:extLst>
          </p:cNvPr>
          <p:cNvPicPr>
            <a:picLocks noChangeAspect="1"/>
          </p:cNvPicPr>
          <p:nvPr userDrawn="1"/>
        </p:nvPicPr>
        <p:blipFill>
          <a:blip r:embed="rId15"/>
          <a:stretch>
            <a:fillRect/>
          </a:stretch>
        </p:blipFill>
        <p:spPr>
          <a:xfrm>
            <a:off x="7062898" y="4769689"/>
            <a:ext cx="1904122" cy="231483"/>
          </a:xfrm>
          <a:prstGeom prst="rect">
            <a:avLst/>
          </a:prstGeom>
          <a:ln w="12700">
            <a:miter lim="400000"/>
          </a:ln>
        </p:spPr>
      </p:pic>
      <p:sp>
        <p:nvSpPr>
          <p:cNvPr id="8" name="Rektangel">
            <a:extLst>
              <a:ext uri="{FF2B5EF4-FFF2-40B4-BE49-F238E27FC236}">
                <a16:creationId xmlns:a16="http://schemas.microsoft.com/office/drawing/2014/main" id="{C5CB2548-7D24-4722-A3A5-DC2AE5CB3B14}"/>
              </a:ext>
            </a:extLst>
          </p:cNvPr>
          <p:cNvSpPr/>
          <p:nvPr userDrawn="1"/>
        </p:nvSpPr>
        <p:spPr>
          <a:xfrm>
            <a:off x="0" y="0"/>
            <a:ext cx="145034" cy="5148000"/>
          </a:xfrm>
          <a:prstGeom prst="rect">
            <a:avLst/>
          </a:prstGeom>
          <a:solidFill>
            <a:srgbClr val="95C23D"/>
          </a:solidFill>
          <a:ln w="12700">
            <a:solidFill>
              <a:schemeClr val="accent2"/>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dirty="0"/>
          </a:p>
        </p:txBody>
      </p:sp>
    </p:spTree>
    <p:extLst>
      <p:ext uri="{BB962C8B-B14F-4D97-AF65-F5344CB8AC3E}">
        <p14:creationId xmlns:p14="http://schemas.microsoft.com/office/powerpoint/2010/main" val="146625431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32" r:id="rId3"/>
    <p:sldLayoutId id="2147483730" r:id="rId4"/>
    <p:sldLayoutId id="2147483704" r:id="rId5"/>
    <p:sldLayoutId id="2147483706" r:id="rId6"/>
    <p:sldLayoutId id="2147483717" r:id="rId7"/>
    <p:sldLayoutId id="2147483718" r:id="rId8"/>
    <p:sldLayoutId id="2147483711" r:id="rId9"/>
    <p:sldLayoutId id="2147483716" r:id="rId10"/>
    <p:sldLayoutId id="2147483708" r:id="rId11"/>
    <p:sldLayoutId id="2147483712" r:id="rId12"/>
    <p:sldLayoutId id="2147483731" r:id="rId13"/>
  </p:sldLayoutIdLst>
  <p:txStyles>
    <p:titleStyle>
      <a:lvl1pPr algn="l" defTabSz="685800" rtl="0" eaLnBrk="1" latinLnBrk="0" hangingPunct="1">
        <a:spcBef>
          <a:spcPct val="0"/>
        </a:spcBef>
        <a:buNone/>
        <a:defRPr sz="2700" b="1" kern="1200">
          <a:solidFill>
            <a:schemeClr val="accent1"/>
          </a:solidFill>
          <a:latin typeface="+mj-lt"/>
          <a:ea typeface="+mj-ea"/>
          <a:cs typeface="+mj-cs"/>
        </a:defRPr>
      </a:lvl1pPr>
    </p:titleStyle>
    <p:bodyStyle>
      <a:lvl1pPr marL="257175" indent="-257175" algn="l" defTabSz="685800" rtl="0" eaLnBrk="1" latinLnBrk="0" hangingPunct="1">
        <a:lnSpc>
          <a:spcPct val="100000"/>
        </a:lnSpc>
        <a:spcBef>
          <a:spcPts val="525"/>
        </a:spcBef>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557213" indent="-214313" algn="l" defTabSz="685800" rtl="0" eaLnBrk="1" latinLnBrk="0" hangingPunct="1">
        <a:lnSpc>
          <a:spcPct val="100000"/>
        </a:lnSpc>
        <a:spcBef>
          <a:spcPts val="450"/>
        </a:spcBef>
        <a:buClr>
          <a:schemeClr val="accent1"/>
        </a:buClr>
        <a:buSzPct val="110000"/>
        <a:buFont typeface="Courier New" panose="02070309020205020404" pitchFamily="49" charset="0"/>
        <a:buChar char="o"/>
        <a:defRPr sz="1500" kern="1200">
          <a:solidFill>
            <a:schemeClr val="tx1"/>
          </a:solidFill>
          <a:latin typeface="+mn-lt"/>
          <a:ea typeface="+mn-ea"/>
          <a:cs typeface="+mn-cs"/>
        </a:defRPr>
      </a:lvl2pPr>
      <a:lvl3pPr marL="857250" indent="-171450" algn="l" defTabSz="685800" rtl="0" eaLnBrk="1" latinLnBrk="0" hangingPunct="1">
        <a:lnSpc>
          <a:spcPct val="100000"/>
        </a:lnSpc>
        <a:spcBef>
          <a:spcPts val="360"/>
        </a:spcBef>
        <a:buClr>
          <a:schemeClr val="accent1"/>
        </a:buClr>
        <a:buSzPct val="120000"/>
        <a:buFont typeface="Arial" panose="020B0604020202020204" pitchFamily="34" charset="0"/>
        <a:buChar char="•"/>
        <a:defRPr sz="1300" kern="1200">
          <a:solidFill>
            <a:schemeClr val="tx1"/>
          </a:solidFill>
          <a:latin typeface="+mn-lt"/>
          <a:ea typeface="+mn-ea"/>
          <a:cs typeface="+mn-cs"/>
        </a:defRPr>
      </a:lvl3pPr>
      <a:lvl4pPr marL="1200150" indent="-171450" algn="l" defTabSz="685800" rtl="0" eaLnBrk="1" latinLnBrk="0" hangingPunct="1">
        <a:lnSpc>
          <a:spcPct val="100000"/>
        </a:lnSpc>
        <a:spcBef>
          <a:spcPts val="360"/>
        </a:spcBef>
        <a:buClr>
          <a:schemeClr val="accent1"/>
        </a:buClr>
        <a:buSzPct val="120000"/>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latinLnBrk="0" hangingPunct="1">
        <a:lnSpc>
          <a:spcPct val="100000"/>
        </a:lnSpc>
        <a:spcBef>
          <a:spcPts val="360"/>
        </a:spcBef>
        <a:buClr>
          <a:schemeClr val="accent1"/>
        </a:buClr>
        <a:buSzPct val="120000"/>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575043" y="810899"/>
            <a:ext cx="7422784" cy="675000"/>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576002" y="1808999"/>
            <a:ext cx="7421825" cy="2872353"/>
          </a:xfrm>
          <a:prstGeom prst="rect">
            <a:avLst/>
          </a:prstGeom>
        </p:spPr>
        <p:txBody>
          <a:bodyPr vert="horz" lIns="0" tIns="0" rIns="0" bIns="0" rtlCol="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5501888" y="143349"/>
            <a:ext cx="3600000" cy="81000"/>
          </a:xfrm>
          <a:prstGeom prst="rect">
            <a:avLst/>
          </a:prstGeom>
        </p:spPr>
        <p:txBody>
          <a:bodyPr vert="horz" lIns="0" tIns="0" rIns="0" bIns="0" rtlCol="0" anchor="ctr"/>
          <a:lstStyle>
            <a:lvl1pPr algn="r">
              <a:defRPr sz="600">
                <a:solidFill>
                  <a:schemeClr val="bg1"/>
                </a:solidFill>
              </a:defRPr>
            </a:lvl1pPr>
          </a:lstStyle>
          <a:p>
            <a:fld id="{1B8F8DFE-A200-45B5-B28F-687801E16029}" type="datetimeFigureOut">
              <a:rPr lang="sv-SE" smtClean="0"/>
              <a:pPr/>
              <a:t>2026-04-23</a:t>
            </a:fld>
            <a:endParaRPr lang="sv-SE" dirty="0"/>
          </a:p>
        </p:txBody>
      </p:sp>
      <p:sp>
        <p:nvSpPr>
          <p:cNvPr id="5" name="Platshållare för sidfot 4"/>
          <p:cNvSpPr>
            <a:spLocks noGrp="1"/>
          </p:cNvSpPr>
          <p:nvPr>
            <p:ph type="ftr" sz="quarter" idx="3"/>
          </p:nvPr>
        </p:nvSpPr>
        <p:spPr>
          <a:xfrm>
            <a:off x="5501888" y="235945"/>
            <a:ext cx="3600000" cy="76740"/>
          </a:xfrm>
          <a:prstGeom prst="rect">
            <a:avLst/>
          </a:prstGeom>
        </p:spPr>
        <p:txBody>
          <a:bodyPr vert="horz" lIns="0" tIns="0" rIns="0" bIns="0" rtlCol="0" anchor="ctr"/>
          <a:lstStyle>
            <a:lvl1pPr algn="r">
              <a:defRPr sz="600">
                <a:solidFill>
                  <a:schemeClr val="bg1"/>
                </a:solidFill>
              </a:defRPr>
            </a:lvl1pPr>
          </a:lstStyle>
          <a:p>
            <a:endParaRPr lang="sv-SE" dirty="0"/>
          </a:p>
        </p:txBody>
      </p:sp>
      <p:sp>
        <p:nvSpPr>
          <p:cNvPr id="6" name="Platshållare för bildnummer 5"/>
          <p:cNvSpPr>
            <a:spLocks noGrp="1"/>
          </p:cNvSpPr>
          <p:nvPr>
            <p:ph type="sldNum" sz="quarter" idx="4"/>
          </p:nvPr>
        </p:nvSpPr>
        <p:spPr>
          <a:xfrm>
            <a:off x="5501888" y="52685"/>
            <a:ext cx="3600000" cy="81000"/>
          </a:xfrm>
          <a:prstGeom prst="rect">
            <a:avLst/>
          </a:prstGeom>
        </p:spPr>
        <p:txBody>
          <a:bodyPr vert="horz" lIns="0" tIns="0" rIns="0" bIns="0" rtlCol="0" anchor="ctr"/>
          <a:lstStyle>
            <a:lvl1pPr algn="r">
              <a:defRPr sz="600">
                <a:solidFill>
                  <a:schemeClr val="bg1"/>
                </a:solidFill>
              </a:defRPr>
            </a:lvl1pPr>
          </a:lstStyle>
          <a:p>
            <a:fld id="{6CD02724-9D72-4716-953B-F44DD0BB2568}" type="slidenum">
              <a:rPr lang="sv-SE" smtClean="0"/>
              <a:pPr/>
              <a:t>‹#›</a:t>
            </a:fld>
            <a:endParaRPr lang="sv-SE" dirty="0"/>
          </a:p>
        </p:txBody>
      </p:sp>
      <p:pic>
        <p:nvPicPr>
          <p:cNvPr id="11" name="Af_logotyp_gron-vit_cmyk.pdf" descr="Logotyp Arbetsförmedlingen">
            <a:extLst>
              <a:ext uri="{FF2B5EF4-FFF2-40B4-BE49-F238E27FC236}">
                <a16:creationId xmlns:a16="http://schemas.microsoft.com/office/drawing/2014/main" id="{1FBA17CF-186C-451C-8524-366826CC61F4}"/>
              </a:ext>
            </a:extLst>
          </p:cNvPr>
          <p:cNvPicPr>
            <a:picLocks noChangeAspect="1"/>
          </p:cNvPicPr>
          <p:nvPr userDrawn="1"/>
        </p:nvPicPr>
        <p:blipFill>
          <a:blip r:embed="rId13"/>
          <a:stretch>
            <a:fillRect/>
          </a:stretch>
        </p:blipFill>
        <p:spPr>
          <a:xfrm>
            <a:off x="7062898" y="4769689"/>
            <a:ext cx="1904122" cy="231483"/>
          </a:xfrm>
          <a:prstGeom prst="rect">
            <a:avLst/>
          </a:prstGeom>
          <a:ln w="12700">
            <a:miter lim="400000"/>
          </a:ln>
        </p:spPr>
      </p:pic>
      <p:sp>
        <p:nvSpPr>
          <p:cNvPr id="8" name="Rektangel">
            <a:extLst>
              <a:ext uri="{FF2B5EF4-FFF2-40B4-BE49-F238E27FC236}">
                <a16:creationId xmlns:a16="http://schemas.microsoft.com/office/drawing/2014/main" id="{8535617D-9B94-4F6D-9220-2325D3DFE4F4}"/>
              </a:ext>
            </a:extLst>
          </p:cNvPr>
          <p:cNvSpPr/>
          <p:nvPr userDrawn="1"/>
        </p:nvSpPr>
        <p:spPr>
          <a:xfrm>
            <a:off x="0" y="0"/>
            <a:ext cx="145034" cy="5148000"/>
          </a:xfrm>
          <a:prstGeom prst="rect">
            <a:avLst/>
          </a:prstGeom>
          <a:solidFill>
            <a:srgbClr val="95C23D"/>
          </a:solidFill>
          <a:ln w="12700">
            <a:solidFill>
              <a:schemeClr val="accent2"/>
            </a:solidFill>
            <a:miter lim="400000"/>
          </a:ln>
        </p:spPr>
        <p:txBody>
          <a:bodyPr lIns="0" tIns="0" rIns="0" bIns="0" anchor="ctr"/>
          <a:lstStyle/>
          <a:p>
            <a:pPr algn="ctr">
              <a:defRPr sz="3200" b="0">
                <a:latin typeface="Helvetica Neue Medium"/>
                <a:ea typeface="Helvetica Neue Medium"/>
                <a:cs typeface="Helvetica Neue Medium"/>
                <a:sym typeface="Helvetica Neue Medium"/>
              </a:defRPr>
            </a:pPr>
            <a:endParaRPr sz="1200"/>
          </a:p>
        </p:txBody>
      </p:sp>
    </p:spTree>
    <p:extLst>
      <p:ext uri="{BB962C8B-B14F-4D97-AF65-F5344CB8AC3E}">
        <p14:creationId xmlns:p14="http://schemas.microsoft.com/office/powerpoint/2010/main" val="4046883460"/>
      </p:ext>
    </p:extLst>
  </p:cSld>
  <p:clrMap bg1="lt1" tx1="dk1" bg2="lt2" tx2="dk2" accent1="accent1" accent2="accent2" accent3="accent3" accent4="accent4" accent5="accent5" accent6="accent6" hlink="hlink" folHlink="folHlink"/>
  <p:sldLayoutIdLst>
    <p:sldLayoutId id="2147483720" r:id="rId1"/>
    <p:sldLayoutId id="2147483733" r:id="rId2"/>
    <p:sldLayoutId id="2147483734"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685800" rtl="0" eaLnBrk="1" latinLnBrk="0" hangingPunct="1">
        <a:spcBef>
          <a:spcPct val="0"/>
        </a:spcBef>
        <a:buNone/>
        <a:defRPr sz="2700" b="1" kern="1200">
          <a:solidFill>
            <a:schemeClr val="bg1"/>
          </a:solidFill>
          <a:latin typeface="+mj-lt"/>
          <a:ea typeface="+mj-ea"/>
          <a:cs typeface="+mj-cs"/>
        </a:defRPr>
      </a:lvl1pPr>
    </p:titleStyle>
    <p:bodyStyle>
      <a:lvl1pPr marL="257175" indent="-257175" algn="l" defTabSz="685800" rtl="0" eaLnBrk="1" latinLnBrk="0" hangingPunct="1">
        <a:lnSpc>
          <a:spcPct val="100000"/>
        </a:lnSpc>
        <a:spcBef>
          <a:spcPts val="525"/>
        </a:spcBef>
        <a:buClr>
          <a:schemeClr val="accent2"/>
        </a:buClr>
        <a:buSzPct val="100000"/>
        <a:buFont typeface="Arial" panose="020B0604020202020204" pitchFamily="34" charset="0"/>
        <a:buChar char="●"/>
        <a:defRPr sz="1800" kern="1200">
          <a:solidFill>
            <a:schemeClr val="bg1"/>
          </a:solidFill>
          <a:latin typeface="+mn-lt"/>
          <a:ea typeface="+mn-ea"/>
          <a:cs typeface="+mn-cs"/>
        </a:defRPr>
      </a:lvl1pPr>
      <a:lvl2pPr marL="557213" indent="-214313" algn="l" defTabSz="685800" rtl="0" eaLnBrk="1" latinLnBrk="0" hangingPunct="1">
        <a:lnSpc>
          <a:spcPct val="100000"/>
        </a:lnSpc>
        <a:spcBef>
          <a:spcPts val="450"/>
        </a:spcBef>
        <a:buClr>
          <a:schemeClr val="accent2"/>
        </a:buClr>
        <a:buSzPct val="110000"/>
        <a:buFont typeface="Courier New" panose="02070309020205020404" pitchFamily="49" charset="0"/>
        <a:buChar char="o"/>
        <a:defRPr sz="1500" kern="1200">
          <a:solidFill>
            <a:schemeClr val="bg1"/>
          </a:solidFill>
          <a:latin typeface="+mn-lt"/>
          <a:ea typeface="+mn-ea"/>
          <a:cs typeface="+mn-cs"/>
        </a:defRPr>
      </a:lvl2pPr>
      <a:lvl3pPr marL="857250" indent="-171450" algn="l" defTabSz="685800" rtl="0" eaLnBrk="1" latinLnBrk="0" hangingPunct="1">
        <a:lnSpc>
          <a:spcPct val="100000"/>
        </a:lnSpc>
        <a:spcBef>
          <a:spcPts val="360"/>
        </a:spcBef>
        <a:buClr>
          <a:schemeClr val="bg1"/>
        </a:buClr>
        <a:buSzPct val="120000"/>
        <a:buFont typeface="Arial" panose="020B0604020202020204" pitchFamily="34" charset="0"/>
        <a:buChar char="•"/>
        <a:defRPr sz="1300" kern="1200">
          <a:solidFill>
            <a:schemeClr val="bg1"/>
          </a:solidFill>
          <a:latin typeface="+mn-lt"/>
          <a:ea typeface="+mn-ea"/>
          <a:cs typeface="+mn-cs"/>
        </a:defRPr>
      </a:lvl3pPr>
      <a:lvl4pPr marL="1200150" indent="-171450" algn="l" defTabSz="685800" rtl="0" eaLnBrk="1" latinLnBrk="0" hangingPunct="1">
        <a:lnSpc>
          <a:spcPct val="100000"/>
        </a:lnSpc>
        <a:spcBef>
          <a:spcPts val="360"/>
        </a:spcBef>
        <a:buClr>
          <a:schemeClr val="bg1"/>
        </a:buClr>
        <a:buSzPct val="120000"/>
        <a:buFont typeface="Arial" panose="020B0604020202020204" pitchFamily="34" charset="0"/>
        <a:buChar char="•"/>
        <a:defRPr sz="1300" kern="1200">
          <a:solidFill>
            <a:schemeClr val="bg1"/>
          </a:solidFill>
          <a:latin typeface="+mn-lt"/>
          <a:ea typeface="+mn-ea"/>
          <a:cs typeface="+mn-cs"/>
        </a:defRPr>
      </a:lvl4pPr>
      <a:lvl5pPr marL="1543050" indent="-171450" algn="l" defTabSz="685800" rtl="0" eaLnBrk="1" latinLnBrk="0" hangingPunct="1">
        <a:lnSpc>
          <a:spcPct val="100000"/>
        </a:lnSpc>
        <a:spcBef>
          <a:spcPts val="360"/>
        </a:spcBef>
        <a:buClr>
          <a:schemeClr val="bg1"/>
        </a:buClr>
        <a:buSzPct val="120000"/>
        <a:buFont typeface="Arial" panose="020B0604020202020204" pitchFamily="34" charset="0"/>
        <a:buChar char="•"/>
        <a:defRPr sz="1300" kern="1200">
          <a:solidFill>
            <a:schemeClr val="bg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8" Type="http://schemas.openxmlformats.org/officeDocument/2006/relationships/hyperlink" Target="https://arbetsformedlingen.se/for-leverantorer/vanliga-fragor-och-svar-for-leverantorer#humany-leverantorer-faq=/g3884-vart-ska-vi-haenvisa-deltagare-som-har-fragor-om-villkoren-foer-sin-ersaettning;phrase:sjukdom;take:10" TargetMode="External"/><Relationship Id="rId3" Type="http://schemas.openxmlformats.org/officeDocument/2006/relationships/hyperlink" Target="https://regeringen.se/pressmeddelanden/2026/02/skarpta-sanktioner-for-deltagare-i-arbetsmarknadspolitiska-program/" TargetMode="External"/><Relationship Id="rId7" Type="http://schemas.openxmlformats.org/officeDocument/2006/relationships/hyperlink" Target="https://arbetsformedlingen.se/for-leverantorer/nyheter-for-leverantorer/nyheter-for-leverantorer/2025-10-01-fortydligande-av-leverantorernas-avvikelserapportering-av-franvaro" TargetMode="External"/><Relationship Id="rId12" Type="http://schemas.openxmlformats.org/officeDocument/2006/relationships/hyperlink" Target="https://arbetsformedlingen.se/for-leverantorer/vanliga-fragor-och-svar-for-leverantorer#humany-leverantorer-faq=/g4669-vad-ska-rapporteras-som-misskoetsel;phrase:missk%C3%B6tsel;take:10" TargetMode="External"/><Relationship Id="rId2" Type="http://schemas.openxmlformats.org/officeDocument/2006/relationships/notesSlide" Target="../notesSlides/notesSlide7.xml"/><Relationship Id="rId1" Type="http://schemas.openxmlformats.org/officeDocument/2006/relationships/slideLayout" Target="../slideLayouts/slideLayout20.xml"/><Relationship Id="rId6" Type="http://schemas.openxmlformats.org/officeDocument/2006/relationships/hyperlink" Target="https://arbetsformedlingen.se/for-leverantorer/upphandlingar-och-regelverk#Avvikelserapportering" TargetMode="External"/><Relationship Id="rId11" Type="http://schemas.openxmlformats.org/officeDocument/2006/relationships/hyperlink" Target="https://arbetsformedlingen.se/for-leverantorer/vanliga-fragor-och-svar-for-leverantorer#humany-leverantorer-faq=/g4473-naer-ska-vi-ange-franvaro-heldag-respektive-del-av-dag-i-avvikelserapporten-i-msfa;phrase:fr%C3%A5nvaro%20del%20av%20dag;take:10" TargetMode="External"/><Relationship Id="rId5" Type="http://schemas.openxmlformats.org/officeDocument/2006/relationships/hyperlink" Target="https://arbetsformedlingen.se/for-leverantorer/vanliga-fragor-och-svar-for-leverantorer#humany-leverantorer-faq=/" TargetMode="External"/><Relationship Id="rId10" Type="http://schemas.openxmlformats.org/officeDocument/2006/relationships/hyperlink" Target="https://arbetsformedlingen.se/for-leverantorer/vanliga-fragor-och-svar-for-leverantorer#humany-leverantorer-faq=/g4668-vad-ska-rapporteras-som-franvaro-fran-insats;phrase:vad%20ska%20rapporteras;take:10" TargetMode="External"/><Relationship Id="rId4" Type="http://schemas.openxmlformats.org/officeDocument/2006/relationships/hyperlink" Target="https://arbetsformedlingen.se/om-oss/var-verksamhet/styrning-och-resultat/forfattningssamling-affs/gallande-forfattningar/affs-20231" TargetMode="External"/><Relationship Id="rId9" Type="http://schemas.openxmlformats.org/officeDocument/2006/relationships/hyperlink" Target="https://arbetsformedlingen.se/for-leverantorer/vanliga-fragor-och-svar-for-leverantorer#humany-leverantorer-faq=/g3874-hur-ska-vi-goera-om-en-deltagare-vill-vara-ledig;phrase:ledighet;take:1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latshållare för bild 7" descr="Böcker och bärbar dator">
            <a:extLst>
              <a:ext uri="{FF2B5EF4-FFF2-40B4-BE49-F238E27FC236}">
                <a16:creationId xmlns:a16="http://schemas.microsoft.com/office/drawing/2014/main" id="{9331C290-1AF2-CC40-A514-B0F588733F70}"/>
              </a:ext>
            </a:extLst>
          </p:cNvPr>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t="11424" b="11424"/>
          <a:stretch/>
        </p:blipFill>
        <p:spPr/>
      </p:pic>
      <p:sp>
        <p:nvSpPr>
          <p:cNvPr id="3" name="Rubrik 2">
            <a:extLst>
              <a:ext uri="{FF2B5EF4-FFF2-40B4-BE49-F238E27FC236}">
                <a16:creationId xmlns:a16="http://schemas.microsoft.com/office/drawing/2014/main" id="{E4D33628-C972-4223-B7F5-1E8074EA285B}"/>
              </a:ext>
            </a:extLst>
          </p:cNvPr>
          <p:cNvSpPr>
            <a:spLocks noGrp="1"/>
          </p:cNvSpPr>
          <p:nvPr>
            <p:ph type="ctrTitle"/>
          </p:nvPr>
        </p:nvSpPr>
        <p:spPr>
          <a:xfrm>
            <a:off x="141859" y="2963637"/>
            <a:ext cx="5328000" cy="910224"/>
          </a:xfrm>
        </p:spPr>
        <p:txBody>
          <a:bodyPr/>
          <a:lstStyle/>
          <a:p>
            <a:r>
              <a:rPr lang="sv-SE" sz="2800" dirty="0"/>
              <a:t>Skärpta sanktionsregler för programdeltagare</a:t>
            </a:r>
          </a:p>
        </p:txBody>
      </p:sp>
      <p:sp>
        <p:nvSpPr>
          <p:cNvPr id="4" name="Underrubrik 3">
            <a:extLst>
              <a:ext uri="{FF2B5EF4-FFF2-40B4-BE49-F238E27FC236}">
                <a16:creationId xmlns:a16="http://schemas.microsoft.com/office/drawing/2014/main" id="{2A889C2A-BC79-4C98-A073-B6ED4A97DA5E}"/>
              </a:ext>
            </a:extLst>
          </p:cNvPr>
          <p:cNvSpPr>
            <a:spLocks noGrp="1"/>
          </p:cNvSpPr>
          <p:nvPr>
            <p:ph type="subTitle" idx="1"/>
          </p:nvPr>
        </p:nvSpPr>
        <p:spPr>
          <a:xfrm>
            <a:off x="141859" y="3870455"/>
            <a:ext cx="5328000" cy="756000"/>
          </a:xfrm>
        </p:spPr>
        <p:txBody>
          <a:bodyPr/>
          <a:lstStyle/>
          <a:p>
            <a:r>
              <a:rPr lang="sv-SE" altLang="sv-SE" dirty="0"/>
              <a:t>Information till leverantörer</a:t>
            </a:r>
          </a:p>
        </p:txBody>
      </p:sp>
    </p:spTree>
    <p:extLst>
      <p:ext uri="{BB962C8B-B14F-4D97-AF65-F5344CB8AC3E}">
        <p14:creationId xmlns:p14="http://schemas.microsoft.com/office/powerpoint/2010/main" val="3122665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104421-E323-D4BA-B106-050A047CBE2A}"/>
              </a:ext>
            </a:extLst>
          </p:cNvPr>
          <p:cNvSpPr>
            <a:spLocks noGrp="1"/>
          </p:cNvSpPr>
          <p:nvPr>
            <p:ph type="title"/>
          </p:nvPr>
        </p:nvSpPr>
        <p:spPr/>
        <p:txBody>
          <a:bodyPr/>
          <a:lstStyle/>
          <a:p>
            <a:r>
              <a:rPr lang="sv-SE" dirty="0"/>
              <a:t>Länksamling</a:t>
            </a:r>
          </a:p>
        </p:txBody>
      </p:sp>
      <p:sp>
        <p:nvSpPr>
          <p:cNvPr id="3" name="Platshållare för innehåll 2">
            <a:extLst>
              <a:ext uri="{FF2B5EF4-FFF2-40B4-BE49-F238E27FC236}">
                <a16:creationId xmlns:a16="http://schemas.microsoft.com/office/drawing/2014/main" id="{7124A732-AD93-8679-DBE9-892F9DE5DF0D}"/>
              </a:ext>
            </a:extLst>
          </p:cNvPr>
          <p:cNvSpPr>
            <a:spLocks noGrp="1"/>
          </p:cNvSpPr>
          <p:nvPr>
            <p:ph idx="1"/>
          </p:nvPr>
        </p:nvSpPr>
        <p:spPr/>
        <p:txBody>
          <a:bodyPr/>
          <a:lstStyle/>
          <a:p>
            <a:r>
              <a:rPr lang="sv-SE" sz="1400" dirty="0">
                <a:hlinkClick r:id="rId3"/>
              </a:rPr>
              <a:t>Pressmeddelande: Skärpta sanktionsregler för deltagare i program (Regeringen)</a:t>
            </a:r>
            <a:endParaRPr lang="sv-SE" sz="1400" dirty="0">
              <a:hlinkClick r:id="rId4"/>
            </a:endParaRPr>
          </a:p>
          <a:p>
            <a:r>
              <a:rPr lang="sv-SE" sz="1400" dirty="0">
                <a:hlinkClick r:id="rId4"/>
              </a:rPr>
              <a:t>Arbetsförmedlingens föreskrifter AFFS 2023:1 (Arbetsförmedlingen)</a:t>
            </a:r>
            <a:endParaRPr lang="sv-SE" sz="1400" dirty="0">
              <a:solidFill>
                <a:srgbClr val="954F72"/>
              </a:solidFill>
              <a:hlinkClick r:id="rId5">
                <a:extLst>
                  <a:ext uri="{A12FA001-AC4F-418D-AE19-62706E023703}">
                    <ahyp:hlinkClr xmlns:ahyp="http://schemas.microsoft.com/office/drawing/2018/hyperlinkcolor" val="tx"/>
                  </a:ext>
                </a:extLst>
              </a:hlinkClick>
            </a:endParaRPr>
          </a:p>
          <a:p>
            <a:r>
              <a:rPr lang="sv-SE" sz="1400" dirty="0">
                <a:solidFill>
                  <a:srgbClr val="0070C0"/>
                </a:solidFill>
                <a:hlinkClick r:id="rId6">
                  <a:extLst>
                    <a:ext uri="{A12FA001-AC4F-418D-AE19-62706E023703}">
                      <ahyp:hlinkClr xmlns:ahyp="http://schemas.microsoft.com/office/drawing/2018/hyperlinkcolor" val="tx"/>
                    </a:ext>
                  </a:extLst>
                </a:hlinkClick>
              </a:rPr>
              <a:t>Avvikelserapportering (Arbetsförmedlingen)</a:t>
            </a:r>
            <a:endParaRPr lang="sv-SE" sz="1400" dirty="0">
              <a:solidFill>
                <a:srgbClr val="0070C0"/>
              </a:solidFill>
            </a:endParaRPr>
          </a:p>
          <a:p>
            <a:r>
              <a:rPr lang="sv-SE" sz="1400" dirty="0">
                <a:solidFill>
                  <a:srgbClr val="0070C0"/>
                </a:solidFill>
                <a:hlinkClick r:id="rId7">
                  <a:extLst>
                    <a:ext uri="{A12FA001-AC4F-418D-AE19-62706E023703}">
                      <ahyp:hlinkClr xmlns:ahyp="http://schemas.microsoft.com/office/drawing/2018/hyperlinkcolor" val="tx"/>
                    </a:ext>
                  </a:extLst>
                </a:hlinkClick>
              </a:rPr>
              <a:t>Förtydligande av leverantörernas avvikelserapportering av frånvaro (Arbetsförmedlingen)</a:t>
            </a:r>
            <a:endParaRPr lang="sv-SE" sz="1400" dirty="0">
              <a:solidFill>
                <a:srgbClr val="0070C0"/>
              </a:solidFill>
            </a:endParaRPr>
          </a:p>
          <a:p>
            <a:pPr marL="0" indent="0">
              <a:buNone/>
            </a:pPr>
            <a:endParaRPr lang="sv-SE" sz="1400" dirty="0"/>
          </a:p>
          <a:p>
            <a:pPr marL="0" indent="0">
              <a:buNone/>
            </a:pPr>
            <a:r>
              <a:rPr lang="sv-SE" sz="1400" dirty="0"/>
              <a:t>Vanliga frågor och svar för leverantörer (Arbetsförmedlingens webbplats):</a:t>
            </a:r>
          </a:p>
          <a:p>
            <a:r>
              <a:rPr lang="sv-SE" sz="1400" dirty="0">
                <a:hlinkClick r:id="rId8"/>
              </a:rPr>
              <a:t>Frågor om villkor för ersättning</a:t>
            </a:r>
            <a:endParaRPr lang="sv-SE" sz="1400" dirty="0">
              <a:solidFill>
                <a:srgbClr val="0070C0"/>
              </a:solidFill>
            </a:endParaRPr>
          </a:p>
          <a:p>
            <a:r>
              <a:rPr lang="sv-SE" sz="1400" dirty="0">
                <a:solidFill>
                  <a:srgbClr val="0070C0"/>
                </a:solidFill>
                <a:hlinkClick r:id="rId9">
                  <a:extLst>
                    <a:ext uri="{A12FA001-AC4F-418D-AE19-62706E023703}">
                      <ahyp:hlinkClr xmlns:ahyp="http://schemas.microsoft.com/office/drawing/2018/hyperlinkcolor" val="tx"/>
                    </a:ext>
                  </a:extLst>
                </a:hlinkClick>
              </a:rPr>
              <a:t>Ledighet i insats</a:t>
            </a:r>
            <a:endParaRPr lang="sv-SE" sz="1400" dirty="0">
              <a:solidFill>
                <a:srgbClr val="0070C0"/>
              </a:solidFill>
            </a:endParaRPr>
          </a:p>
          <a:p>
            <a:r>
              <a:rPr lang="sv-SE" sz="1400" dirty="0">
                <a:hlinkClick r:id="rId10"/>
              </a:rPr>
              <a:t>Vad ska rapporteras som frånvaro </a:t>
            </a:r>
            <a:endParaRPr lang="sv-SE" sz="1400" dirty="0">
              <a:solidFill>
                <a:srgbClr val="0070C0"/>
              </a:solidFill>
            </a:endParaRPr>
          </a:p>
          <a:p>
            <a:r>
              <a:rPr lang="sv-SE" sz="1400" dirty="0">
                <a:solidFill>
                  <a:srgbClr val="0070C0"/>
                </a:solidFill>
                <a:hlinkClick r:id="rId11">
                  <a:extLst>
                    <a:ext uri="{A12FA001-AC4F-418D-AE19-62706E023703}">
                      <ahyp:hlinkClr xmlns:ahyp="http://schemas.microsoft.com/office/drawing/2018/hyperlinkcolor" val="tx"/>
                    </a:ext>
                  </a:extLst>
                </a:hlinkClick>
              </a:rPr>
              <a:t>Frånvaro hel respektive del av dag</a:t>
            </a:r>
            <a:endParaRPr lang="sv-SE" sz="1400" dirty="0">
              <a:solidFill>
                <a:srgbClr val="0070C0"/>
              </a:solidFill>
            </a:endParaRPr>
          </a:p>
          <a:p>
            <a:r>
              <a:rPr lang="sv-SE" sz="1400" dirty="0">
                <a:hlinkClick r:id="rId12"/>
              </a:rPr>
              <a:t>Vad ska rapporteras som misskötsel </a:t>
            </a:r>
            <a:endParaRPr lang="sv-SE" sz="1400" dirty="0"/>
          </a:p>
        </p:txBody>
      </p:sp>
      <p:sp>
        <p:nvSpPr>
          <p:cNvPr id="4" name="Triangel 2">
            <a:extLst>
              <a:ext uri="{FF2B5EF4-FFF2-40B4-BE49-F238E27FC236}">
                <a16:creationId xmlns:a16="http://schemas.microsoft.com/office/drawing/2014/main" id="{30EADC40-132F-3B01-FB5D-6C5695951D74}"/>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5" name="textruta 4">
            <a:extLst>
              <a:ext uri="{FF2B5EF4-FFF2-40B4-BE49-F238E27FC236}">
                <a16:creationId xmlns:a16="http://schemas.microsoft.com/office/drawing/2014/main" id="{54D369E7-DFF1-DFF7-B44F-E659192E294A}"/>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292039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0DB0C0-9D97-FF11-9D78-B9D5F403C6EA}"/>
              </a:ext>
            </a:extLst>
          </p:cNvPr>
          <p:cNvSpPr>
            <a:spLocks noGrp="1"/>
          </p:cNvSpPr>
          <p:nvPr>
            <p:ph type="ctrTitle"/>
          </p:nvPr>
        </p:nvSpPr>
        <p:spPr/>
        <p:txBody>
          <a:bodyPr/>
          <a:lstStyle/>
          <a:p>
            <a:r>
              <a:rPr lang="sv-SE" dirty="0"/>
              <a:t>Om förändringen</a:t>
            </a:r>
          </a:p>
        </p:txBody>
      </p:sp>
    </p:spTree>
    <p:extLst>
      <p:ext uri="{BB962C8B-B14F-4D97-AF65-F5344CB8AC3E}">
        <p14:creationId xmlns:p14="http://schemas.microsoft.com/office/powerpoint/2010/main" val="4073156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92AEBD-8240-4011-40DB-62EB6ED02D5E}"/>
              </a:ext>
            </a:extLst>
          </p:cNvPr>
          <p:cNvSpPr>
            <a:spLocks noGrp="1"/>
          </p:cNvSpPr>
          <p:nvPr>
            <p:ph type="title"/>
          </p:nvPr>
        </p:nvSpPr>
        <p:spPr/>
        <p:txBody>
          <a:bodyPr/>
          <a:lstStyle/>
          <a:p>
            <a:r>
              <a:rPr lang="sv-SE" dirty="0"/>
              <a:t>Vad förändras?</a:t>
            </a:r>
          </a:p>
        </p:txBody>
      </p:sp>
      <p:sp>
        <p:nvSpPr>
          <p:cNvPr id="3" name="Platshållare för innehåll 2">
            <a:extLst>
              <a:ext uri="{FF2B5EF4-FFF2-40B4-BE49-F238E27FC236}">
                <a16:creationId xmlns:a16="http://schemas.microsoft.com/office/drawing/2014/main" id="{5D65BD3F-714D-0BA6-49A8-108798EC1D55}"/>
              </a:ext>
            </a:extLst>
          </p:cNvPr>
          <p:cNvSpPr>
            <a:spLocks noGrp="1"/>
          </p:cNvSpPr>
          <p:nvPr>
            <p:ph idx="1"/>
          </p:nvPr>
        </p:nvSpPr>
        <p:spPr/>
        <p:txBody>
          <a:bodyPr/>
          <a:lstStyle/>
          <a:p>
            <a:r>
              <a:rPr lang="sv-SE" dirty="0"/>
              <a:t>Ändringar i förordning (2017:819) om ersättning till deltagare i arbetsmarknadspolitiska insatser</a:t>
            </a:r>
          </a:p>
          <a:p>
            <a:r>
              <a:rPr lang="sv-SE" dirty="0"/>
              <a:t>Regeringen har bestämt att skärpa följderna vid olovlig frånvaro. Det innebär att den som från och med 1 juni inte deltar i sitt program riskerar att bli avstängd i 5, 10 eller 45 ersättningsdagar. </a:t>
            </a:r>
          </a:p>
          <a:p>
            <a:r>
              <a:rPr lang="sv-SE" dirty="0"/>
              <a:t>Regeringen skärper följderna även när den arbetssökande inte söker eller anmäler sig till anvisad utbildning inklusive </a:t>
            </a:r>
            <a:r>
              <a:rPr lang="sv-SE" dirty="0" err="1"/>
              <a:t>sfi</a:t>
            </a:r>
            <a:r>
              <a:rPr lang="sv-SE" dirty="0"/>
              <a:t> från och med 1 juni. Följderna skärps på samma sätt som vid olovlig frånvaro.</a:t>
            </a:r>
          </a:p>
          <a:p>
            <a:r>
              <a:rPr lang="sv-SE" dirty="0"/>
              <a:t>Hur lång avstängningen blir beror på om den arbetssökande tidigare har fått beslut om avstängning på grund av att hen anses ha förlängt tiden i arbetslöshet, exempelvis tackat nej till lämpligt jobb. </a:t>
            </a:r>
          </a:p>
          <a:p>
            <a:endParaRPr lang="sv-SE" dirty="0"/>
          </a:p>
        </p:txBody>
      </p:sp>
      <p:sp>
        <p:nvSpPr>
          <p:cNvPr id="4" name="Triangel 2">
            <a:extLst>
              <a:ext uri="{FF2B5EF4-FFF2-40B4-BE49-F238E27FC236}">
                <a16:creationId xmlns:a16="http://schemas.microsoft.com/office/drawing/2014/main" id="{E14ACDE8-FF84-C22F-AB8E-2538F4A0CA58}"/>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5" name="textruta 4">
            <a:extLst>
              <a:ext uri="{FF2B5EF4-FFF2-40B4-BE49-F238E27FC236}">
                <a16:creationId xmlns:a16="http://schemas.microsoft.com/office/drawing/2014/main" id="{59FE5774-9EAB-32C7-F44A-20A0BDAD3273}"/>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4018000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876DAB37-912A-4007-8CF9-7CCDD0E30C9F}"/>
              </a:ext>
            </a:extLst>
          </p:cNvPr>
          <p:cNvSpPr>
            <a:spLocks noGrp="1"/>
          </p:cNvSpPr>
          <p:nvPr>
            <p:ph type="title"/>
          </p:nvPr>
        </p:nvSpPr>
        <p:spPr/>
        <p:txBody>
          <a:bodyPr/>
          <a:lstStyle/>
          <a:p>
            <a:r>
              <a:rPr lang="sv-SE" dirty="0"/>
              <a:t>Vad förändras och varför?</a:t>
            </a:r>
            <a:br>
              <a:rPr lang="sv-SE" dirty="0"/>
            </a:br>
            <a:endParaRPr lang="sv-SE" dirty="0"/>
          </a:p>
        </p:txBody>
      </p:sp>
      <p:sp>
        <p:nvSpPr>
          <p:cNvPr id="7" name="Rektangel 6">
            <a:extLst>
              <a:ext uri="{FF2B5EF4-FFF2-40B4-BE49-F238E27FC236}">
                <a16:creationId xmlns:a16="http://schemas.microsoft.com/office/drawing/2014/main" id="{1F60C0F4-2CEA-551C-C438-F15604F9DAB2}"/>
              </a:ext>
              <a:ext uri="{C183D7F6-B498-43B3-948B-1728B52AA6E4}">
                <adec:decorative xmlns:adec="http://schemas.microsoft.com/office/drawing/2017/decorative" val="1"/>
              </a:ext>
            </a:extLst>
          </p:cNvPr>
          <p:cNvSpPr/>
          <p:nvPr/>
        </p:nvSpPr>
        <p:spPr>
          <a:xfrm>
            <a:off x="575043" y="1241403"/>
            <a:ext cx="2596617" cy="33561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textruta 7">
            <a:extLst>
              <a:ext uri="{FF2B5EF4-FFF2-40B4-BE49-F238E27FC236}">
                <a16:creationId xmlns:a16="http://schemas.microsoft.com/office/drawing/2014/main" id="{E253A7D4-4696-84BB-061B-345010782E9F}"/>
              </a:ext>
            </a:extLst>
          </p:cNvPr>
          <p:cNvSpPr txBox="1"/>
          <p:nvPr/>
        </p:nvSpPr>
        <p:spPr>
          <a:xfrm>
            <a:off x="650578" y="1340957"/>
            <a:ext cx="2389348" cy="2708434"/>
          </a:xfrm>
          <a:prstGeom prst="rect">
            <a:avLst/>
          </a:prstGeom>
          <a:noFill/>
        </p:spPr>
        <p:txBody>
          <a:bodyPr wrap="square" anchor="t">
            <a:spAutoFit/>
          </a:bodyPr>
          <a:lstStyle/>
          <a:p>
            <a:pPr marL="0" indent="0">
              <a:spcAft>
                <a:spcPts val="600"/>
              </a:spcAft>
              <a:buNone/>
            </a:pPr>
            <a:r>
              <a:rPr lang="sv-SE" sz="1200" b="1" dirty="0"/>
              <a:t>Bakgrund</a:t>
            </a:r>
          </a:p>
          <a:p>
            <a:r>
              <a:rPr lang="sv-SE" sz="1100" dirty="0"/>
              <a:t>Tiden i arbetslöshet riskerar att bli längre för den som inte deltar i utbildning, insatser, aktiviteter eller åtgärder. </a:t>
            </a:r>
          </a:p>
          <a:p>
            <a:endParaRPr lang="sv-SE" sz="1100" dirty="0"/>
          </a:p>
          <a:p>
            <a:r>
              <a:rPr lang="sv-SE" sz="1100" dirty="0"/>
              <a:t>Regeringen vill med skärpningen betona vikten av att den arbetssökande deltar i insatser som Arbetsförmedlingen bedömt ökar möjligheterna till ett arbete.</a:t>
            </a:r>
          </a:p>
          <a:p>
            <a:pPr>
              <a:spcAft>
                <a:spcPts val="600"/>
              </a:spcAft>
            </a:pPr>
            <a:endParaRPr lang="sv-SE" sz="1100" dirty="0"/>
          </a:p>
          <a:p>
            <a:pPr>
              <a:spcAft>
                <a:spcPts val="600"/>
              </a:spcAft>
            </a:pPr>
            <a:endParaRPr lang="sv-SE" sz="1100" dirty="0"/>
          </a:p>
          <a:p>
            <a:pPr>
              <a:spcAft>
                <a:spcPts val="600"/>
              </a:spcAft>
            </a:pPr>
            <a:endParaRPr lang="sv-SE" sz="1100" dirty="0"/>
          </a:p>
        </p:txBody>
      </p:sp>
      <p:sp>
        <p:nvSpPr>
          <p:cNvPr id="9" name="Rektangel 8">
            <a:extLst>
              <a:ext uri="{FF2B5EF4-FFF2-40B4-BE49-F238E27FC236}">
                <a16:creationId xmlns:a16="http://schemas.microsoft.com/office/drawing/2014/main" id="{68D7F395-7F51-AD9C-5A9E-5552124F78EF}"/>
              </a:ext>
              <a:ext uri="{C183D7F6-B498-43B3-948B-1728B52AA6E4}">
                <adec:decorative xmlns:adec="http://schemas.microsoft.com/office/drawing/2017/decorative" val="1"/>
              </a:ext>
            </a:extLst>
          </p:cNvPr>
          <p:cNvSpPr/>
          <p:nvPr/>
        </p:nvSpPr>
        <p:spPr>
          <a:xfrm>
            <a:off x="3375725" y="1241403"/>
            <a:ext cx="2596617" cy="335614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textruta 9">
            <a:extLst>
              <a:ext uri="{FF2B5EF4-FFF2-40B4-BE49-F238E27FC236}">
                <a16:creationId xmlns:a16="http://schemas.microsoft.com/office/drawing/2014/main" id="{E533EB10-9B9C-A051-52CF-83DE58B0BDC1}"/>
              </a:ext>
            </a:extLst>
          </p:cNvPr>
          <p:cNvSpPr txBox="1"/>
          <p:nvPr/>
        </p:nvSpPr>
        <p:spPr>
          <a:xfrm>
            <a:off x="3451260" y="1340957"/>
            <a:ext cx="2521082" cy="2292935"/>
          </a:xfrm>
          <a:prstGeom prst="rect">
            <a:avLst/>
          </a:prstGeom>
          <a:noFill/>
        </p:spPr>
        <p:txBody>
          <a:bodyPr wrap="square" anchor="t">
            <a:spAutoFit/>
          </a:bodyPr>
          <a:lstStyle/>
          <a:p>
            <a:pPr marL="0" indent="0">
              <a:spcAft>
                <a:spcPts val="600"/>
              </a:spcAft>
              <a:buNone/>
            </a:pPr>
            <a:r>
              <a:rPr lang="sv-SE" sz="1200" b="1" dirty="0">
                <a:solidFill>
                  <a:schemeClr val="bg1"/>
                </a:solidFill>
              </a:rPr>
              <a:t>Vad förändras?</a:t>
            </a:r>
          </a:p>
          <a:p>
            <a:pPr marL="171450" indent="-171450">
              <a:spcAft>
                <a:spcPts val="600"/>
              </a:spcAft>
              <a:buFont typeface="Arial" panose="020B0604020202020204" pitchFamily="34" charset="0"/>
              <a:buChar char="•"/>
            </a:pPr>
            <a:r>
              <a:rPr lang="sv-SE" sz="1100" dirty="0">
                <a:solidFill>
                  <a:schemeClr val="bg1"/>
                </a:solidFill>
              </a:rPr>
              <a:t>Sanktionsreglerna för frånvaro i program och att inte söka/anmäla sig till anvisad utbildning skärps 1 juni i förordningen om ersättning till deltagare i arbetsmarknads-politiska insatser.</a:t>
            </a:r>
          </a:p>
          <a:p>
            <a:pPr marL="171450" indent="-171450">
              <a:spcAft>
                <a:spcPts val="600"/>
              </a:spcAft>
              <a:buFont typeface="Arial" panose="020B0604020202020204" pitchFamily="34" charset="0"/>
              <a:buChar char="•"/>
            </a:pPr>
            <a:r>
              <a:rPr lang="sv-SE" sz="1100" dirty="0">
                <a:solidFill>
                  <a:schemeClr val="bg1"/>
                </a:solidFill>
              </a:rPr>
              <a:t>Arbetsförmedlingen börjar från och med 1 juni att anvisa arbetssökande att anmäla sig till sfi för de som är i behov av </a:t>
            </a:r>
            <a:r>
              <a:rPr lang="sv-SE" sz="1100" dirty="0" err="1">
                <a:solidFill>
                  <a:schemeClr val="bg1"/>
                </a:solidFill>
              </a:rPr>
              <a:t>sfi-studier</a:t>
            </a:r>
            <a:r>
              <a:rPr lang="sv-SE" sz="1100" dirty="0">
                <a:solidFill>
                  <a:schemeClr val="bg1"/>
                </a:solidFill>
              </a:rPr>
              <a:t>.</a:t>
            </a:r>
          </a:p>
        </p:txBody>
      </p:sp>
      <p:sp>
        <p:nvSpPr>
          <p:cNvPr id="11" name="Rektangel 10">
            <a:extLst>
              <a:ext uri="{FF2B5EF4-FFF2-40B4-BE49-F238E27FC236}">
                <a16:creationId xmlns:a16="http://schemas.microsoft.com/office/drawing/2014/main" id="{82E48375-5287-9CEC-6083-910BC948CE4D}"/>
              </a:ext>
              <a:ext uri="{C183D7F6-B498-43B3-948B-1728B52AA6E4}">
                <adec:decorative xmlns:adec="http://schemas.microsoft.com/office/drawing/2017/decorative" val="1"/>
              </a:ext>
            </a:extLst>
          </p:cNvPr>
          <p:cNvSpPr/>
          <p:nvPr/>
        </p:nvSpPr>
        <p:spPr>
          <a:xfrm>
            <a:off x="6176407" y="1241403"/>
            <a:ext cx="2596617" cy="3356147"/>
          </a:xfrm>
          <a:prstGeom prst="rect">
            <a:avLst/>
          </a:prstGeom>
          <a:solidFill>
            <a:srgbClr val="CCCC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ruta 11">
            <a:extLst>
              <a:ext uri="{FF2B5EF4-FFF2-40B4-BE49-F238E27FC236}">
                <a16:creationId xmlns:a16="http://schemas.microsoft.com/office/drawing/2014/main" id="{7C862868-C188-EA8F-2EA4-EF219EB845BD}"/>
              </a:ext>
            </a:extLst>
          </p:cNvPr>
          <p:cNvSpPr txBox="1"/>
          <p:nvPr/>
        </p:nvSpPr>
        <p:spPr>
          <a:xfrm>
            <a:off x="6280041" y="1340957"/>
            <a:ext cx="2389348" cy="1031051"/>
          </a:xfrm>
          <a:prstGeom prst="rect">
            <a:avLst/>
          </a:prstGeom>
          <a:noFill/>
        </p:spPr>
        <p:txBody>
          <a:bodyPr wrap="square" anchor="t">
            <a:spAutoFit/>
          </a:bodyPr>
          <a:lstStyle/>
          <a:p>
            <a:pPr marL="0" indent="0">
              <a:spcAft>
                <a:spcPts val="600"/>
              </a:spcAft>
              <a:buNone/>
            </a:pPr>
            <a:r>
              <a:rPr lang="sv-SE" sz="1200" b="1" dirty="0"/>
              <a:t>Vad är nyttan?</a:t>
            </a:r>
            <a:endParaRPr lang="sv-SE" sz="1100" dirty="0">
              <a:highlight>
                <a:srgbClr val="FFFF00"/>
              </a:highlight>
            </a:endParaRPr>
          </a:p>
          <a:p>
            <a:r>
              <a:rPr lang="sv-SE" sz="1100" dirty="0"/>
              <a:t>Större incitament för den arbetssökande att delta ökar möjligheten att snabbare hjälpa denne ut till arbete eller utbildning.</a:t>
            </a:r>
          </a:p>
        </p:txBody>
      </p:sp>
      <p:sp>
        <p:nvSpPr>
          <p:cNvPr id="2" name="Triangel 2">
            <a:extLst>
              <a:ext uri="{FF2B5EF4-FFF2-40B4-BE49-F238E27FC236}">
                <a16:creationId xmlns:a16="http://schemas.microsoft.com/office/drawing/2014/main" id="{962E3AE2-5B7D-F94D-6BDE-0276CA8BD55A}"/>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3" name="textruta 2">
            <a:extLst>
              <a:ext uri="{FF2B5EF4-FFF2-40B4-BE49-F238E27FC236}">
                <a16:creationId xmlns:a16="http://schemas.microsoft.com/office/drawing/2014/main" id="{BFB722DD-A934-ADDB-0831-E6F9E5C270A5}"/>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3625805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341B78-06D0-2E2A-DF3F-5652D00BE42F}"/>
              </a:ext>
            </a:extLst>
          </p:cNvPr>
          <p:cNvSpPr>
            <a:spLocks noGrp="1"/>
          </p:cNvSpPr>
          <p:nvPr>
            <p:ph type="title"/>
          </p:nvPr>
        </p:nvSpPr>
        <p:spPr/>
        <p:txBody>
          <a:bodyPr/>
          <a:lstStyle/>
          <a:p>
            <a:r>
              <a:rPr lang="sv-SE" dirty="0"/>
              <a:t>Avstängning vid frånvaro</a:t>
            </a:r>
          </a:p>
        </p:txBody>
      </p:sp>
      <p:sp>
        <p:nvSpPr>
          <p:cNvPr id="3" name="Platshållare för innehåll 2">
            <a:extLst>
              <a:ext uri="{FF2B5EF4-FFF2-40B4-BE49-F238E27FC236}">
                <a16:creationId xmlns:a16="http://schemas.microsoft.com/office/drawing/2014/main" id="{5E5ADA79-5229-B75C-F2BB-CE98877FAB09}"/>
              </a:ext>
            </a:extLst>
          </p:cNvPr>
          <p:cNvSpPr>
            <a:spLocks noGrp="1"/>
          </p:cNvSpPr>
          <p:nvPr>
            <p:ph idx="1"/>
          </p:nvPr>
        </p:nvSpPr>
        <p:spPr>
          <a:xfrm>
            <a:off x="576002" y="1404257"/>
            <a:ext cx="7421825" cy="3277095"/>
          </a:xfrm>
        </p:spPr>
        <p:txBody>
          <a:bodyPr/>
          <a:lstStyle/>
          <a:p>
            <a:r>
              <a:rPr lang="sv-SE" dirty="0"/>
              <a:t>Att inte delta i insats flyttas till en annan så kallad sanktionstrappa och räknas då som att förlänga tiden i arbetslöshet</a:t>
            </a:r>
          </a:p>
          <a:p>
            <a:r>
              <a:rPr lang="sv-SE" dirty="0"/>
              <a:t>I praktiken innebär det att en dags olovlig frånvaro kan ge 5, 10 eller 45 dagars avstängning från rätt till ersättning</a:t>
            </a:r>
          </a:p>
          <a:p>
            <a:r>
              <a:rPr lang="sv-SE" dirty="0"/>
              <a:t>De skärpta reglerna gäller även arbetssökande som redan har en pågående insats 1 juni</a:t>
            </a:r>
          </a:p>
          <a:p>
            <a:r>
              <a:rPr lang="sv-SE" dirty="0"/>
              <a:t>Precis som nu kan det finnas godtagbara skäl till att inte delta i sin insats – ingen förändring</a:t>
            </a:r>
          </a:p>
          <a:p>
            <a:r>
              <a:rPr lang="sv-SE" dirty="0"/>
              <a:t>De skärpta reglerna gäller alla insatser och program som kan ge rätt till aktivitetsstöd, utvecklingsersättning eller etableringsersättning</a:t>
            </a:r>
          </a:p>
        </p:txBody>
      </p:sp>
      <p:sp>
        <p:nvSpPr>
          <p:cNvPr id="6" name="Triangel 2">
            <a:extLst>
              <a:ext uri="{FF2B5EF4-FFF2-40B4-BE49-F238E27FC236}">
                <a16:creationId xmlns:a16="http://schemas.microsoft.com/office/drawing/2014/main" id="{B8AC258B-F65D-8B74-DD8D-B9503790A458}"/>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7" name="textruta 6">
            <a:extLst>
              <a:ext uri="{FF2B5EF4-FFF2-40B4-BE49-F238E27FC236}">
                <a16:creationId xmlns:a16="http://schemas.microsoft.com/office/drawing/2014/main" id="{81A073EB-898A-0E7A-5D73-F049B139F080}"/>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3983389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AE5C5B-9A65-A094-9B09-36965D66F230}"/>
              </a:ext>
            </a:extLst>
          </p:cNvPr>
          <p:cNvSpPr>
            <a:spLocks noGrp="1"/>
          </p:cNvSpPr>
          <p:nvPr>
            <p:ph type="title"/>
          </p:nvPr>
        </p:nvSpPr>
        <p:spPr>
          <a:xfrm>
            <a:off x="575043" y="431180"/>
            <a:ext cx="7422784" cy="892098"/>
          </a:xfrm>
        </p:spPr>
        <p:txBody>
          <a:bodyPr/>
          <a:lstStyle/>
          <a:p>
            <a:r>
              <a:rPr lang="sv-SE" dirty="0"/>
              <a:t>Konsekvenser för arbetssökande – idag och från 1 juni</a:t>
            </a:r>
          </a:p>
        </p:txBody>
      </p:sp>
      <p:graphicFrame>
        <p:nvGraphicFramePr>
          <p:cNvPr id="5" name="Platshållare för innehåll 4" descr="Tabell som visar sanktionstrappan för inte sökt anvisad utbildning och olovlig frånvaro. Före 1 juni: första gången varning, andra gången avstängning 1 dag, tredje gången avstängning 5 dagar, fjärde gången avstängning 10 dagar , femte och efterföljande gånger avstängning 45 dagar. 1 juni eller senare: första gången avstängning 5 dagar, andra gången avstängning 10 dagar, tredje och efterföljande gånger 45 dagar.">
            <a:extLst>
              <a:ext uri="{FF2B5EF4-FFF2-40B4-BE49-F238E27FC236}">
                <a16:creationId xmlns:a16="http://schemas.microsoft.com/office/drawing/2014/main" id="{4167D80B-395C-5223-CB48-A7A143F801C9}"/>
              </a:ext>
            </a:extLst>
          </p:cNvPr>
          <p:cNvGraphicFramePr>
            <a:graphicFrameLocks noGrp="1"/>
          </p:cNvGraphicFramePr>
          <p:nvPr>
            <p:ph idx="1"/>
            <p:extLst>
              <p:ext uri="{D42A27DB-BD31-4B8C-83A1-F6EECF244321}">
                <p14:modId xmlns:p14="http://schemas.microsoft.com/office/powerpoint/2010/main" val="675211909"/>
              </p:ext>
            </p:extLst>
          </p:nvPr>
        </p:nvGraphicFramePr>
        <p:xfrm>
          <a:off x="575043" y="1485899"/>
          <a:ext cx="8125530" cy="2537460"/>
        </p:xfrm>
        <a:graphic>
          <a:graphicData uri="http://schemas.openxmlformats.org/drawingml/2006/table">
            <a:tbl>
              <a:tblPr firstRow="1" firstCol="1" bandRow="1">
                <a:tableStyleId>{5C22544A-7EE6-4342-B048-85BDC9FD1C3A}</a:tableStyleId>
              </a:tblPr>
              <a:tblGrid>
                <a:gridCol w="1354255">
                  <a:extLst>
                    <a:ext uri="{9D8B030D-6E8A-4147-A177-3AD203B41FA5}">
                      <a16:colId xmlns:a16="http://schemas.microsoft.com/office/drawing/2014/main" val="244439671"/>
                    </a:ext>
                  </a:extLst>
                </a:gridCol>
                <a:gridCol w="1354255">
                  <a:extLst>
                    <a:ext uri="{9D8B030D-6E8A-4147-A177-3AD203B41FA5}">
                      <a16:colId xmlns:a16="http://schemas.microsoft.com/office/drawing/2014/main" val="2210784333"/>
                    </a:ext>
                  </a:extLst>
                </a:gridCol>
                <a:gridCol w="1354255">
                  <a:extLst>
                    <a:ext uri="{9D8B030D-6E8A-4147-A177-3AD203B41FA5}">
                      <a16:colId xmlns:a16="http://schemas.microsoft.com/office/drawing/2014/main" val="1885294215"/>
                    </a:ext>
                  </a:extLst>
                </a:gridCol>
                <a:gridCol w="1354255">
                  <a:extLst>
                    <a:ext uri="{9D8B030D-6E8A-4147-A177-3AD203B41FA5}">
                      <a16:colId xmlns:a16="http://schemas.microsoft.com/office/drawing/2014/main" val="3352929413"/>
                    </a:ext>
                  </a:extLst>
                </a:gridCol>
                <a:gridCol w="1354255">
                  <a:extLst>
                    <a:ext uri="{9D8B030D-6E8A-4147-A177-3AD203B41FA5}">
                      <a16:colId xmlns:a16="http://schemas.microsoft.com/office/drawing/2014/main" val="4202703535"/>
                    </a:ext>
                  </a:extLst>
                </a:gridCol>
                <a:gridCol w="1354255">
                  <a:extLst>
                    <a:ext uri="{9D8B030D-6E8A-4147-A177-3AD203B41FA5}">
                      <a16:colId xmlns:a16="http://schemas.microsoft.com/office/drawing/2014/main" val="3730934851"/>
                    </a:ext>
                  </a:extLst>
                </a:gridCol>
              </a:tblGrid>
              <a:tr h="370840">
                <a:tc>
                  <a:txBody>
                    <a:bodyPr/>
                    <a:lstStyle/>
                    <a:p>
                      <a:r>
                        <a:rPr lang="sv-SE" dirty="0"/>
                        <a:t>Inte sökt anvisad utbildning eller olovlig frånvaro</a:t>
                      </a:r>
                    </a:p>
                  </a:txBody>
                  <a:tcPr/>
                </a:tc>
                <a:tc>
                  <a:txBody>
                    <a:bodyPr/>
                    <a:lstStyle/>
                    <a:p>
                      <a:r>
                        <a:rPr lang="sv-SE" dirty="0"/>
                        <a:t>Första gången</a:t>
                      </a:r>
                    </a:p>
                  </a:txBody>
                  <a:tcPr/>
                </a:tc>
                <a:tc>
                  <a:txBody>
                    <a:bodyPr/>
                    <a:lstStyle/>
                    <a:p>
                      <a:r>
                        <a:rPr lang="sv-SE" dirty="0"/>
                        <a:t>Andra gången</a:t>
                      </a:r>
                    </a:p>
                  </a:txBody>
                  <a:tcPr/>
                </a:tc>
                <a:tc>
                  <a:txBody>
                    <a:bodyPr/>
                    <a:lstStyle/>
                    <a:p>
                      <a:r>
                        <a:rPr lang="sv-SE" dirty="0"/>
                        <a:t>Tredje gången</a:t>
                      </a:r>
                    </a:p>
                  </a:txBody>
                  <a:tcPr/>
                </a:tc>
                <a:tc>
                  <a:txBody>
                    <a:bodyPr/>
                    <a:lstStyle/>
                    <a:p>
                      <a:r>
                        <a:rPr lang="sv-SE" dirty="0"/>
                        <a:t>Fjärde gången</a:t>
                      </a:r>
                    </a:p>
                  </a:txBody>
                  <a:tcPr/>
                </a:tc>
                <a:tc>
                  <a:txBody>
                    <a:bodyPr/>
                    <a:lstStyle/>
                    <a:p>
                      <a:r>
                        <a:rPr lang="sv-SE" dirty="0"/>
                        <a:t>Femte och efterföljande gånger</a:t>
                      </a:r>
                    </a:p>
                  </a:txBody>
                  <a:tcPr/>
                </a:tc>
                <a:extLst>
                  <a:ext uri="{0D108BD9-81ED-4DB2-BD59-A6C34878D82A}">
                    <a16:rowId xmlns:a16="http://schemas.microsoft.com/office/drawing/2014/main" val="1738141439"/>
                  </a:ext>
                </a:extLst>
              </a:tr>
              <a:tr h="370840">
                <a:tc>
                  <a:txBody>
                    <a:bodyPr/>
                    <a:lstStyle/>
                    <a:p>
                      <a:r>
                        <a:rPr lang="sv-SE" dirty="0"/>
                        <a:t>Inträffar före 1 juni</a:t>
                      </a:r>
                    </a:p>
                  </a:txBody>
                  <a:tcPr/>
                </a:tc>
                <a:tc>
                  <a:txBody>
                    <a:bodyPr/>
                    <a:lstStyle/>
                    <a:p>
                      <a:r>
                        <a:rPr lang="sv-SE" dirty="0"/>
                        <a:t>Varning</a:t>
                      </a:r>
                    </a:p>
                  </a:txBody>
                  <a:tcPr/>
                </a:tc>
                <a:tc>
                  <a:txBody>
                    <a:bodyPr/>
                    <a:lstStyle/>
                    <a:p>
                      <a:r>
                        <a:rPr lang="sv-SE" dirty="0"/>
                        <a:t>Avstängd från ersättning 1 dag</a:t>
                      </a:r>
                    </a:p>
                  </a:txBody>
                  <a:tcPr/>
                </a:tc>
                <a:tc>
                  <a:txBody>
                    <a:bodyPr/>
                    <a:lstStyle/>
                    <a:p>
                      <a:r>
                        <a:rPr lang="sv-SE" dirty="0"/>
                        <a:t>Avstängd från ersättning 5 dagar</a:t>
                      </a:r>
                    </a:p>
                  </a:txBody>
                  <a:tcPr/>
                </a:tc>
                <a:tc>
                  <a:txBody>
                    <a:bodyPr/>
                    <a:lstStyle/>
                    <a:p>
                      <a:r>
                        <a:rPr lang="sv-SE" dirty="0"/>
                        <a:t>Avstängd från ersättning 10 dagar</a:t>
                      </a:r>
                    </a:p>
                  </a:txBody>
                  <a:tcPr/>
                </a:tc>
                <a:tc>
                  <a:txBody>
                    <a:bodyPr/>
                    <a:lstStyle/>
                    <a:p>
                      <a:r>
                        <a:rPr lang="sv-SE" dirty="0"/>
                        <a:t>Avstängd från ersättning 45 dagar</a:t>
                      </a:r>
                    </a:p>
                  </a:txBody>
                  <a:tcPr/>
                </a:tc>
                <a:extLst>
                  <a:ext uri="{0D108BD9-81ED-4DB2-BD59-A6C34878D82A}">
                    <a16:rowId xmlns:a16="http://schemas.microsoft.com/office/drawing/2014/main" val="2575172807"/>
                  </a:ext>
                </a:extLst>
              </a:tr>
              <a:tr h="370840">
                <a:tc>
                  <a:txBody>
                    <a:bodyPr/>
                    <a:lstStyle/>
                    <a:p>
                      <a:r>
                        <a:rPr lang="sv-SE" dirty="0"/>
                        <a:t>Inträffar 1 juni eller senare</a:t>
                      </a:r>
                    </a:p>
                  </a:txBody>
                  <a:tcPr/>
                </a:tc>
                <a:tc>
                  <a:txBody>
                    <a:bodyPr/>
                    <a:lstStyle/>
                    <a:p>
                      <a:r>
                        <a:rPr lang="sv-SE" dirty="0"/>
                        <a:t>Avstängd från ersättning 5 dagar</a:t>
                      </a:r>
                    </a:p>
                  </a:txBody>
                  <a:tcPr/>
                </a:tc>
                <a:tc>
                  <a:txBody>
                    <a:bodyPr/>
                    <a:lstStyle/>
                    <a:p>
                      <a:r>
                        <a:rPr lang="sv-SE" dirty="0"/>
                        <a:t>Avstängd från ersättning 10 dagar</a:t>
                      </a:r>
                    </a:p>
                  </a:txBody>
                  <a:tcPr/>
                </a:tc>
                <a:tc>
                  <a:txBody>
                    <a:bodyPr/>
                    <a:lstStyle/>
                    <a:p>
                      <a:r>
                        <a:rPr lang="sv-SE" dirty="0"/>
                        <a:t>Avstängd från ersättning 45 dagar</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sv-SE" dirty="0"/>
                        <a:t>Avstängd från ersättning 45 dagar</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sv-SE" dirty="0"/>
                        <a:t>Avstängd från ersättning 45 dagar</a:t>
                      </a:r>
                    </a:p>
                  </a:txBody>
                  <a:tcPr/>
                </a:tc>
                <a:extLst>
                  <a:ext uri="{0D108BD9-81ED-4DB2-BD59-A6C34878D82A}">
                    <a16:rowId xmlns:a16="http://schemas.microsoft.com/office/drawing/2014/main" val="1773938168"/>
                  </a:ext>
                </a:extLst>
              </a:tr>
            </a:tbl>
          </a:graphicData>
        </a:graphic>
      </p:graphicFrame>
      <p:sp>
        <p:nvSpPr>
          <p:cNvPr id="3" name="Triangel 2">
            <a:extLst>
              <a:ext uri="{FF2B5EF4-FFF2-40B4-BE49-F238E27FC236}">
                <a16:creationId xmlns:a16="http://schemas.microsoft.com/office/drawing/2014/main" id="{9E3F62F2-4FB9-AD2D-5F6A-091C0FA965EB}"/>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4" name="textruta 3">
            <a:extLst>
              <a:ext uri="{FF2B5EF4-FFF2-40B4-BE49-F238E27FC236}">
                <a16:creationId xmlns:a16="http://schemas.microsoft.com/office/drawing/2014/main" id="{F9A59BFE-F3D5-1742-9781-DEBF73169CD9}"/>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384781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272E6F-64B4-25D1-D1CC-83898A1C2DA6}"/>
              </a:ext>
            </a:extLst>
          </p:cNvPr>
          <p:cNvSpPr>
            <a:spLocks noGrp="1"/>
          </p:cNvSpPr>
          <p:nvPr>
            <p:ph type="ctrTitle"/>
          </p:nvPr>
        </p:nvSpPr>
        <p:spPr/>
        <p:txBody>
          <a:bodyPr/>
          <a:lstStyle/>
          <a:p>
            <a:r>
              <a:rPr lang="sv-SE" dirty="0"/>
              <a:t>Hur påverkas leverantörer?</a:t>
            </a:r>
          </a:p>
        </p:txBody>
      </p:sp>
    </p:spTree>
    <p:extLst>
      <p:ext uri="{BB962C8B-B14F-4D97-AF65-F5344CB8AC3E}">
        <p14:creationId xmlns:p14="http://schemas.microsoft.com/office/powerpoint/2010/main" val="2789147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3D5667-0413-6550-E430-0AE8F435A3AD}"/>
              </a:ext>
            </a:extLst>
          </p:cNvPr>
          <p:cNvSpPr>
            <a:spLocks noGrp="1"/>
          </p:cNvSpPr>
          <p:nvPr>
            <p:ph type="title"/>
          </p:nvPr>
        </p:nvSpPr>
        <p:spPr/>
        <p:txBody>
          <a:bodyPr/>
          <a:lstStyle/>
          <a:p>
            <a:r>
              <a:rPr lang="sv-SE" dirty="0"/>
              <a:t>Påverkan på leverantörer efter 1 juni</a:t>
            </a:r>
          </a:p>
        </p:txBody>
      </p:sp>
      <p:sp>
        <p:nvSpPr>
          <p:cNvPr id="3" name="Platshållare för innehåll 2">
            <a:extLst>
              <a:ext uri="{FF2B5EF4-FFF2-40B4-BE49-F238E27FC236}">
                <a16:creationId xmlns:a16="http://schemas.microsoft.com/office/drawing/2014/main" id="{ECEC0BF2-C851-4597-5C71-7A58061B2429}"/>
              </a:ext>
            </a:extLst>
          </p:cNvPr>
          <p:cNvSpPr>
            <a:spLocks noGrp="1"/>
          </p:cNvSpPr>
          <p:nvPr>
            <p:ph idx="1"/>
          </p:nvPr>
        </p:nvSpPr>
        <p:spPr>
          <a:xfrm>
            <a:off x="576002" y="1589315"/>
            <a:ext cx="7218169" cy="2399212"/>
          </a:xfrm>
        </p:spPr>
        <p:txBody>
          <a:bodyPr/>
          <a:lstStyle/>
          <a:p>
            <a:r>
              <a:rPr lang="sv-SE" sz="1600" dirty="0"/>
              <a:t>Du som leverantör behöver inte göra något annorlunda i och med regeländringarna</a:t>
            </a:r>
          </a:p>
          <a:p>
            <a:r>
              <a:rPr lang="sv-SE" sz="1600" dirty="0"/>
              <a:t>Du ska fortsätta rapportera all frånvaro du har kännedom om på samma sätt som idag</a:t>
            </a:r>
          </a:p>
          <a:p>
            <a:r>
              <a:rPr lang="sv-SE" sz="1600" dirty="0"/>
              <a:t>Arbetsförmedlingen kommer att genomföra kontroller av avvikelserapportering enligt ordinarie rutiner</a:t>
            </a:r>
          </a:p>
          <a:p>
            <a:r>
              <a:rPr lang="sv-SE" sz="1600" dirty="0"/>
              <a:t>Fler arbetssökande kan komma att höra av sig till både er och Arbetsförmedlingen med frågor om sanktion</a:t>
            </a:r>
          </a:p>
          <a:p>
            <a:r>
              <a:rPr lang="sv-SE" sz="1600" dirty="0"/>
              <a:t>Om den arbetssökande har frågor om ett beslut om sanktion ska du hänvisa den arbetssökande att kontakta Arbetsförmedlingen</a:t>
            </a:r>
          </a:p>
          <a:p>
            <a:endParaRPr lang="sv-SE" dirty="0"/>
          </a:p>
        </p:txBody>
      </p:sp>
      <p:sp>
        <p:nvSpPr>
          <p:cNvPr id="4" name="Triangel 2">
            <a:extLst>
              <a:ext uri="{FF2B5EF4-FFF2-40B4-BE49-F238E27FC236}">
                <a16:creationId xmlns:a16="http://schemas.microsoft.com/office/drawing/2014/main" id="{34FBC4F9-B028-4ACB-EA23-7062022DABC0}"/>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6" name="textruta 5">
            <a:extLst>
              <a:ext uri="{FF2B5EF4-FFF2-40B4-BE49-F238E27FC236}">
                <a16:creationId xmlns:a16="http://schemas.microsoft.com/office/drawing/2014/main" id="{AA680A63-6A34-C5C6-77BF-50681A8054BF}"/>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1823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964026-85C9-9A72-C141-C81D0D4CD110}"/>
              </a:ext>
            </a:extLst>
          </p:cNvPr>
          <p:cNvSpPr>
            <a:spLocks noGrp="1"/>
          </p:cNvSpPr>
          <p:nvPr>
            <p:ph type="title"/>
          </p:nvPr>
        </p:nvSpPr>
        <p:spPr>
          <a:xfrm>
            <a:off x="575043" y="324281"/>
            <a:ext cx="7422784" cy="873148"/>
          </a:xfrm>
        </p:spPr>
        <p:txBody>
          <a:bodyPr/>
          <a:lstStyle/>
          <a:p>
            <a:r>
              <a:rPr lang="sv-SE" dirty="0"/>
              <a:t>Vad händer efter att vi har skickat en avvikelserapport om frånvaro från 1 juni? </a:t>
            </a:r>
          </a:p>
        </p:txBody>
      </p:sp>
      <p:sp>
        <p:nvSpPr>
          <p:cNvPr id="3" name="Platshållare för innehåll 2">
            <a:extLst>
              <a:ext uri="{FF2B5EF4-FFF2-40B4-BE49-F238E27FC236}">
                <a16:creationId xmlns:a16="http://schemas.microsoft.com/office/drawing/2014/main" id="{0C800968-2A7D-8BAB-5132-CAE1CD0E2A42}"/>
              </a:ext>
            </a:extLst>
          </p:cNvPr>
          <p:cNvSpPr>
            <a:spLocks noGrp="1"/>
          </p:cNvSpPr>
          <p:nvPr>
            <p:ph idx="1"/>
          </p:nvPr>
        </p:nvSpPr>
        <p:spPr>
          <a:xfrm>
            <a:off x="576002" y="1457499"/>
            <a:ext cx="7421825" cy="3047390"/>
          </a:xfrm>
        </p:spPr>
        <p:txBody>
          <a:bodyPr/>
          <a:lstStyle/>
          <a:p>
            <a:r>
              <a:rPr lang="sv-SE" sz="1400" dirty="0"/>
              <a:t>Arbetsförmedlingen tittar på om orsaken till frånvaron kan påverka deltagarens ersättning</a:t>
            </a:r>
          </a:p>
          <a:p>
            <a:r>
              <a:rPr lang="sv-SE" sz="1400" dirty="0"/>
              <a:t>Om ersättningen kan påverkas inleds en sanktionsutredning </a:t>
            </a:r>
          </a:p>
          <a:p>
            <a:pPr lvl="1"/>
            <a:r>
              <a:rPr lang="sv-SE" sz="1400" dirty="0"/>
              <a:t>Deltagaren får ett brev och möjlighet att komplettera uppgifterna </a:t>
            </a:r>
          </a:p>
          <a:p>
            <a:pPr lvl="1"/>
            <a:r>
              <a:rPr lang="sv-SE" sz="1400" dirty="0"/>
              <a:t>Ibland kontaktar vi er för mer information</a:t>
            </a:r>
          </a:p>
          <a:p>
            <a:r>
              <a:rPr lang="sv-SE" sz="1400" dirty="0"/>
              <a:t>Arbetsförmedlingen bedömer om det finns godtagbara skäl eller grund för att besluta om sanktion</a:t>
            </a:r>
          </a:p>
          <a:p>
            <a:r>
              <a:rPr lang="sv-SE" sz="1400" dirty="0"/>
              <a:t>En sanktion på grund av frånvaro innebär att deltagaren blir avstängd från ersättning i 5, 10 eller 45 ersättningsdagar</a:t>
            </a:r>
          </a:p>
          <a:p>
            <a:r>
              <a:rPr lang="sv-SE" sz="1400" dirty="0"/>
              <a:t>Hur lång avstängningen blir beror på om deltagaren har fått sanktionsbeslut tidigare </a:t>
            </a:r>
          </a:p>
          <a:p>
            <a:r>
              <a:rPr lang="sv-SE" sz="1400" dirty="0"/>
              <a:t>Deltagaren får beslut om sanktion till digital brevlåda eller via post</a:t>
            </a:r>
          </a:p>
          <a:p>
            <a:r>
              <a:rPr lang="sv-SE" sz="1400" dirty="0"/>
              <a:t>Om deltagaren tycker att beslutet är fel kan hen begära att Arbetsförmedlingen omprövar beslutet</a:t>
            </a:r>
          </a:p>
        </p:txBody>
      </p:sp>
      <p:sp>
        <p:nvSpPr>
          <p:cNvPr id="4" name="Triangel 2">
            <a:extLst>
              <a:ext uri="{FF2B5EF4-FFF2-40B4-BE49-F238E27FC236}">
                <a16:creationId xmlns:a16="http://schemas.microsoft.com/office/drawing/2014/main" id="{05DB9013-9D72-823A-3778-F021266C27E9}"/>
              </a:ext>
              <a:ext uri="{C183D7F6-B498-43B3-948B-1728B52AA6E4}">
                <adec:decorative xmlns:adec="http://schemas.microsoft.com/office/drawing/2017/decorative" val="1"/>
              </a:ext>
            </a:extLst>
          </p:cNvPr>
          <p:cNvSpPr/>
          <p:nvPr/>
        </p:nvSpPr>
        <p:spPr>
          <a:xfrm rot="10800000">
            <a:off x="7275093" y="0"/>
            <a:ext cx="1868907" cy="1267863"/>
          </a:xfrm>
          <a:prstGeom prst="triangl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sv-SE" dirty="0"/>
          </a:p>
        </p:txBody>
      </p:sp>
      <p:sp>
        <p:nvSpPr>
          <p:cNvPr id="5" name="textruta 4">
            <a:extLst>
              <a:ext uri="{FF2B5EF4-FFF2-40B4-BE49-F238E27FC236}">
                <a16:creationId xmlns:a16="http://schemas.microsoft.com/office/drawing/2014/main" id="{B018FB58-67AB-D8D4-C21E-92C746D94A5E}"/>
              </a:ext>
            </a:extLst>
          </p:cNvPr>
          <p:cNvSpPr txBox="1"/>
          <p:nvPr/>
        </p:nvSpPr>
        <p:spPr>
          <a:xfrm>
            <a:off x="7997827" y="134646"/>
            <a:ext cx="1229800" cy="461665"/>
          </a:xfrm>
          <a:prstGeom prst="rect">
            <a:avLst/>
          </a:prstGeom>
          <a:noFill/>
        </p:spPr>
        <p:txBody>
          <a:bodyPr wrap="square">
            <a:spAutoFit/>
          </a:bodyPr>
          <a:lstStyle/>
          <a:p>
            <a:pPr algn="ctr"/>
            <a:r>
              <a:rPr lang="sv-SE" sz="1200" dirty="0">
                <a:solidFill>
                  <a:schemeClr val="bg1"/>
                </a:solidFill>
              </a:rPr>
              <a:t>Skärpta sanktionsregler</a:t>
            </a:r>
          </a:p>
        </p:txBody>
      </p:sp>
    </p:spTree>
    <p:extLst>
      <p:ext uri="{BB962C8B-B14F-4D97-AF65-F5344CB8AC3E}">
        <p14:creationId xmlns:p14="http://schemas.microsoft.com/office/powerpoint/2010/main" val="37549383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CCESSIBILITYFIXERID" val="d08718bb-3ea9-4237-9a9f-22959620cb11"/>
</p:tagLst>
</file>

<file path=ppt/theme/theme1.xml><?xml version="1.0" encoding="utf-8"?>
<a:theme xmlns:a="http://schemas.openxmlformats.org/drawingml/2006/main" name="Arbetsförmedlingen, vit utan punkter">
  <a:themeElements>
    <a:clrScheme name="Arbetsförmledlingen diagram">
      <a:dk1>
        <a:sysClr val="windowText" lastClr="000000"/>
      </a:dk1>
      <a:lt1>
        <a:sysClr val="window" lastClr="FFFFFF"/>
      </a:lt1>
      <a:dk2>
        <a:srgbClr val="262626"/>
      </a:dk2>
      <a:lt2>
        <a:srgbClr val="E7E6E6"/>
      </a:lt2>
      <a:accent1>
        <a:srgbClr val="00005A"/>
      </a:accent1>
      <a:accent2>
        <a:srgbClr val="4C6320"/>
      </a:accent2>
      <a:accent3>
        <a:srgbClr val="D43372"/>
      </a:accent3>
      <a:accent4>
        <a:srgbClr val="058470"/>
      </a:accent4>
      <a:accent5>
        <a:srgbClr val="EAF2D8"/>
      </a:accent5>
      <a:accent6>
        <a:srgbClr val="000000"/>
      </a:accent6>
      <a:hlink>
        <a:srgbClr val="0563C1"/>
      </a:hlink>
      <a:folHlink>
        <a:srgbClr val="954F72"/>
      </a:folHlink>
    </a:clrScheme>
    <a:fontScheme name="Arbetsförmedling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 id="{524FE8C7-9D49-43A5-B246-F8D159C3B5D9}" vid="{D18315EE-D8D8-4AA7-BE1C-E7E27A5DF302}"/>
    </a:ext>
  </a:extLst>
</a:theme>
</file>

<file path=ppt/theme/theme2.xml><?xml version="1.0" encoding="utf-8"?>
<a:theme xmlns:a="http://schemas.openxmlformats.org/drawingml/2006/main" name="Arbetsförmedlingen, vit">
  <a:themeElements>
    <a:clrScheme name="Arbetsförmedlingen">
      <a:dk1>
        <a:sysClr val="windowText" lastClr="000000"/>
      </a:dk1>
      <a:lt1>
        <a:sysClr val="window" lastClr="FFFFFF"/>
      </a:lt1>
      <a:dk2>
        <a:srgbClr val="262626"/>
      </a:dk2>
      <a:lt2>
        <a:srgbClr val="E7E6E6"/>
      </a:lt2>
      <a:accent1>
        <a:srgbClr val="00005A"/>
      </a:accent1>
      <a:accent2>
        <a:srgbClr val="95C23D"/>
      </a:accent2>
      <a:accent3>
        <a:srgbClr val="D43372"/>
      </a:accent3>
      <a:accent4>
        <a:srgbClr val="058470"/>
      </a:accent4>
      <a:accent5>
        <a:srgbClr val="EAF2D8"/>
      </a:accent5>
      <a:accent6>
        <a:srgbClr val="000000"/>
      </a:accent6>
      <a:hlink>
        <a:srgbClr val="0563C1"/>
      </a:hlink>
      <a:folHlink>
        <a:srgbClr val="954F72"/>
      </a:folHlink>
    </a:clrScheme>
    <a:fontScheme name="Arbetsförmedling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 id="{524FE8C7-9D49-43A5-B246-F8D159C3B5D9}" vid="{25A8992D-B864-4B94-AABF-0AB485395EE0}"/>
    </a:ext>
  </a:extLst>
</a:theme>
</file>

<file path=ppt/theme/theme3.xml><?xml version="1.0" encoding="utf-8"?>
<a:theme xmlns:a="http://schemas.openxmlformats.org/drawingml/2006/main" name="Arbetsförmedlingen, blå">
  <a:themeElements>
    <a:clrScheme name="Arbetsförmedlingen">
      <a:dk1>
        <a:sysClr val="windowText" lastClr="000000"/>
      </a:dk1>
      <a:lt1>
        <a:sysClr val="window" lastClr="FFFFFF"/>
      </a:lt1>
      <a:dk2>
        <a:srgbClr val="262626"/>
      </a:dk2>
      <a:lt2>
        <a:srgbClr val="E7E6E6"/>
      </a:lt2>
      <a:accent1>
        <a:srgbClr val="00005A"/>
      </a:accent1>
      <a:accent2>
        <a:srgbClr val="95C23D"/>
      </a:accent2>
      <a:accent3>
        <a:srgbClr val="D43372"/>
      </a:accent3>
      <a:accent4>
        <a:srgbClr val="058470"/>
      </a:accent4>
      <a:accent5>
        <a:srgbClr val="EAF2D8"/>
      </a:accent5>
      <a:accent6>
        <a:srgbClr val="000000"/>
      </a:accent6>
      <a:hlink>
        <a:srgbClr val="0563C1"/>
      </a:hlink>
      <a:folHlink>
        <a:srgbClr val="954F72"/>
      </a:folHlink>
    </a:clrScheme>
    <a:fontScheme name="Arbetsförmedlinge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 id="{524FE8C7-9D49-43A5-B246-F8D159C3B5D9}" vid="{A6C0C079-2E9B-487F-BBC8-58AF86AD0447}"/>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2328858-a6a6-4423-8e5b-f8caf87ad906">
      <Value>1</Value>
    </TaxCatchAll>
    <pc5989269dd348b6b1b5ccb18f16fed3 xmlns="52328858-a6a6-4423-8e5b-f8caf87ad906">
      <Terms xmlns="http://schemas.microsoft.com/office/infopath/2007/PartnerControls">
        <TermInfo xmlns="http://schemas.microsoft.com/office/infopath/2007/PartnerControls">
          <TermName xmlns="http://schemas.microsoft.com/office/infopath/2007/PartnerControls">Utkast</TermName>
          <TermId xmlns="http://schemas.microsoft.com/office/infopath/2007/PartnerControls">4fd34bca-3b4e-4a5b-88f2-24ba8985d36d</TermId>
        </TermInfo>
      </Terms>
    </pc5989269dd348b6b1b5ccb18f16fed3>
    <pb38c114153344b4a8ac01227a633d83 xmlns="52328858-a6a6-4423-8e5b-f8caf87ad906">
      <Terms xmlns="http://schemas.microsoft.com/office/infopath/2007/PartnerControls"/>
    </pb38c114153344b4a8ac01227a633d83>
    <Skyddsvarde xmlns="52328858-a6a6-4423-8e5b-f8caf87ad906" xsi:nil="true"/>
    <Gallringsbar xmlns="52328858-a6a6-4423-8e5b-f8caf87ad906">Ja</Gallringsbar>
  </documentManagement>
</p:properties>
</file>

<file path=customXml/item2.xml><?xml version="1.0" encoding="utf-8"?>
<ct:contentTypeSchema xmlns:ct="http://schemas.microsoft.com/office/2006/metadata/contentType" xmlns:ma="http://schemas.microsoft.com/office/2006/metadata/properties/metaAttributes" ct:_="" ma:_="" ma:contentTypeName="AF_Dokument" ma:contentTypeID="0x01010014A0B615A4987746B2959CA40FE4F9A900A29442F47196784F9CB8679990D98D09" ma:contentTypeVersion="9" ma:contentTypeDescription="Standdard AF innehållstyp" ma:contentTypeScope="" ma:versionID="6e7ec562d93667fd902a4d5d2aafb7a4">
  <xsd:schema xmlns:xsd="http://www.w3.org/2001/XMLSchema" xmlns:xs="http://www.w3.org/2001/XMLSchema" xmlns:p="http://schemas.microsoft.com/office/2006/metadata/properties" xmlns:ns2="52328858-a6a6-4423-8e5b-f8caf87ad906" targetNamespace="http://schemas.microsoft.com/office/2006/metadata/properties" ma:root="true" ma:fieldsID="d72aecc28f4c04fb07050ae75dfbccfe" ns2:_="">
    <xsd:import namespace="52328858-a6a6-4423-8e5b-f8caf87ad906"/>
    <xsd:element name="properties">
      <xsd:complexType>
        <xsd:sequence>
          <xsd:element name="documentManagement">
            <xsd:complexType>
              <xsd:all>
                <xsd:element ref="ns2:pc5989269dd348b6b1b5ccb18f16fed3" minOccurs="0"/>
                <xsd:element ref="ns2:TaxCatchAll" minOccurs="0"/>
                <xsd:element ref="ns2:TaxCatchAllLabel" minOccurs="0"/>
                <xsd:element ref="ns2:pb38c114153344b4a8ac01227a633d83" minOccurs="0"/>
                <xsd:element ref="ns2:Gallringsbar" minOccurs="0"/>
                <xsd:element ref="ns2:Skyddsvarde"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328858-a6a6-4423-8e5b-f8caf87ad906" elementFormDefault="qualified">
    <xsd:import namespace="http://schemas.microsoft.com/office/2006/documentManagement/types"/>
    <xsd:import namespace="http://schemas.microsoft.com/office/infopath/2007/PartnerControls"/>
    <xsd:element name="pc5989269dd348b6b1b5ccb18f16fed3" ma:index="8" nillable="true" ma:taxonomy="true" ma:internalName="pc5989269dd348b6b1b5ccb18f16fed3" ma:taxonomyFieldName="Dokumentstatus" ma:displayName="Dokumentstatus" ma:default="1;#Utkast|4fd34bca-3b4e-4a5b-88f2-24ba8985d36d" ma:fieldId="{9c598926-9dd3-48b6-b1b5-ccb18f16fed3}" ma:sspId="93b5fa16-33f7-4e0d-9c60-e37e052098b6" ma:termSetId="b2d44d14-e970-4bd9-b606-a8f608d268b2" ma:anchorId="a1a796ae-097c-4b94-b5b0-85256fa492ce" ma:open="false" ma:isKeyword="false">
      <xsd:complexType>
        <xsd:sequence>
          <xsd:element ref="pc:Terms" minOccurs="0" maxOccurs="1"/>
        </xsd:sequence>
      </xsd:complexType>
    </xsd:element>
    <xsd:element name="TaxCatchAll" ma:index="9" nillable="true" ma:displayName="Taxonomy Catch All Column" ma:hidden="true" ma:list="{0fbc04e4-1e3e-4441-ba8f-ad9bcccbbadc}" ma:internalName="TaxCatchAll" ma:showField="CatchAllData" ma:web="52328858-a6a6-4423-8e5b-f8caf87ad906">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0fbc04e4-1e3e-4441-ba8f-ad9bcccbbadc}" ma:internalName="TaxCatchAllLabel" ma:readOnly="true" ma:showField="CatchAllDataLabel" ma:web="52328858-a6a6-4423-8e5b-f8caf87ad906">
      <xsd:complexType>
        <xsd:complexContent>
          <xsd:extension base="dms:MultiChoiceLookup">
            <xsd:sequence>
              <xsd:element name="Value" type="dms:Lookup" maxOccurs="unbounded" minOccurs="0" nillable="true"/>
            </xsd:sequence>
          </xsd:extension>
        </xsd:complexContent>
      </xsd:complexType>
    </xsd:element>
    <xsd:element name="pb38c114153344b4a8ac01227a633d83" ma:index="12" nillable="true" ma:taxonomy="true" ma:internalName="pb38c114153344b4a8ac01227a633d83" ma:taxonomyFieldName="Dokumenttyp" ma:displayName="Dokumenttyp" ma:default="" ma:fieldId="{9b38c114-1533-44b4-a8ac-01227a633d83}" ma:sspId="93b5fa16-33f7-4e0d-9c60-e37e052098b6" ma:termSetId="b2d44d14-e970-4bd9-b606-a8f608d268b2" ma:anchorId="1faec79e-05e2-4ca8-80e6-d2239223a758" ma:open="false" ma:isKeyword="false">
      <xsd:complexType>
        <xsd:sequence>
          <xsd:element ref="pc:Terms" minOccurs="0" maxOccurs="1"/>
        </xsd:sequence>
      </xsd:complexType>
    </xsd:element>
    <xsd:element name="Gallringsbar" ma:index="14" nillable="true" ma:displayName="Gallringsbar" ma:default="Ja" ma:format="Dropdown" ma:internalName="Gallringsbar" ma:readOnly="false">
      <xsd:simpleType>
        <xsd:restriction base="dms:Choice">
          <xsd:enumeration value="Ja"/>
          <xsd:enumeration value="Nej"/>
        </xsd:restriction>
      </xsd:simpleType>
    </xsd:element>
    <xsd:element name="Skyddsvarde" ma:index="15" nillable="true" ma:displayName="Skyddsvärde" ma:description="Vilken typ av tillfällig hantering innehåller dokumentet?" ma:format="Dropdown" ma:internalName="Skyddsvarde">
      <xsd:simpleType>
        <xsd:restriction base="dms:Choice">
          <xsd:enumeration value="LÅG, publik info, inga personuppgifter"/>
          <xsd:enumeration value="MEDEL, inga personuppgifter"/>
          <xsd:enumeration value="MEDEL, icke känsliga personuppgifter"/>
        </xsd:restriction>
      </xsd:simpleType>
    </xsd:element>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4129E-9D15-4107-809E-6882CCB80236}">
  <ds:schemaRefs>
    <ds:schemaRef ds:uri="http://schemas.openxmlformats.org/package/2006/metadata/core-properties"/>
    <ds:schemaRef ds:uri="http://schemas.microsoft.com/office/infopath/2007/PartnerControls"/>
    <ds:schemaRef ds:uri="http://purl.org/dc/elements/1.1/"/>
    <ds:schemaRef ds:uri="http://schemas.microsoft.com/office/2006/documentManagement/types"/>
    <ds:schemaRef ds:uri="http://purl.org/dc/dcmitype/"/>
    <ds:schemaRef ds:uri="http://schemas.microsoft.com/office/2006/metadata/properties"/>
    <ds:schemaRef ds:uri="http://purl.org/dc/terms/"/>
    <ds:schemaRef ds:uri="52328858-a6a6-4423-8e5b-f8caf87ad906"/>
    <ds:schemaRef ds:uri="http://www.w3.org/XML/1998/namespace"/>
  </ds:schemaRefs>
</ds:datastoreItem>
</file>

<file path=customXml/itemProps2.xml><?xml version="1.0" encoding="utf-8"?>
<ds:datastoreItem xmlns:ds="http://schemas.openxmlformats.org/officeDocument/2006/customXml" ds:itemID="{566A8F8B-9649-4D04-B778-AE8377DEB2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328858-a6a6-4423-8e5b-f8caf87ad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EDFC2DD-B2A6-42B4-ADEF-2B9CF0DCAC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Template>
  <TotalTime>707</TotalTime>
  <Words>928</Words>
  <Application>Microsoft Office PowerPoint</Application>
  <PresentationFormat>Bildspel på skärmen (16:9)</PresentationFormat>
  <Paragraphs>93</Paragraphs>
  <Slides>10</Slides>
  <Notes>7</Notes>
  <HiddenSlides>0</HiddenSlides>
  <MMClips>0</MMClips>
  <ScaleCrop>false</ScaleCrop>
  <HeadingPairs>
    <vt:vector size="6" baseType="variant">
      <vt:variant>
        <vt:lpstr>Använt teckensnitt</vt:lpstr>
      </vt:variant>
      <vt:variant>
        <vt:i4>4</vt:i4>
      </vt:variant>
      <vt:variant>
        <vt:lpstr>Tema</vt:lpstr>
      </vt:variant>
      <vt:variant>
        <vt:i4>3</vt:i4>
      </vt:variant>
      <vt:variant>
        <vt:lpstr>Bildrubriker</vt:lpstr>
      </vt:variant>
      <vt:variant>
        <vt:i4>10</vt:i4>
      </vt:variant>
    </vt:vector>
  </HeadingPairs>
  <TitlesOfParts>
    <vt:vector size="17" baseType="lpstr">
      <vt:lpstr>Arial</vt:lpstr>
      <vt:lpstr>Calibri</vt:lpstr>
      <vt:lpstr>Courier New</vt:lpstr>
      <vt:lpstr>Helvetica Neue Medium</vt:lpstr>
      <vt:lpstr>Arbetsförmedlingen, vit utan punkter</vt:lpstr>
      <vt:lpstr>Arbetsförmedlingen, vit</vt:lpstr>
      <vt:lpstr>Arbetsförmedlingen, blå</vt:lpstr>
      <vt:lpstr>Skärpta sanktionsregler för programdeltagare</vt:lpstr>
      <vt:lpstr>Om förändringen</vt:lpstr>
      <vt:lpstr>Vad förändras?</vt:lpstr>
      <vt:lpstr>Vad förändras och varför? </vt:lpstr>
      <vt:lpstr>Avstängning vid frånvaro</vt:lpstr>
      <vt:lpstr>Konsekvenser för arbetssökande – idag och från 1 juni</vt:lpstr>
      <vt:lpstr>Hur påverkas leverantörer?</vt:lpstr>
      <vt:lpstr>Påverkan på leverantörer efter 1 juni</vt:lpstr>
      <vt:lpstr>Vad händer efter att vi har skickat en avvikelserapport om frånvaro från 1 juni? </vt:lpstr>
      <vt:lpstr>Länksamling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Skärpta sanktionsregler för programdeltagare</dc:title>
  <dc:creator>Arbetsförmedlingen</dc:creator>
  <dc:description>Af 00013 7.0 (2022-03-28)</dc:description>
  <cp:lastModifiedBy>Fredrik Wolffelt</cp:lastModifiedBy>
  <cp:revision>5</cp:revision>
  <dcterms:created xsi:type="dcterms:W3CDTF">2026-03-12T12:22:15Z</dcterms:created>
  <dcterms:modified xsi:type="dcterms:W3CDTF">2026-04-23T10:31:49Z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oudStatistics_StoryID">
    <vt:lpwstr>88cc774a-4e14-4f10-9ecd-9d90ec222c7f</vt:lpwstr>
  </property>
  <property fmtid="{D5CDD505-2E9C-101B-9397-08002B2CF9AE}" pid="3" name="ContentTypeId">
    <vt:lpwstr>0x01010014A0B615A4987746B2959CA40FE4F9A900A29442F47196784F9CB8679990D98D09</vt:lpwstr>
  </property>
  <property fmtid="{D5CDD505-2E9C-101B-9397-08002B2CF9AE}" pid="4" name="Dokumentstatus">
    <vt:lpwstr>1;#Utkast|4fd34bca-3b4e-4a5b-88f2-24ba8985d36d</vt:lpwstr>
  </property>
  <property fmtid="{D5CDD505-2E9C-101B-9397-08002B2CF9AE}" pid="5" name="Dokumenttyp">
    <vt:lpwstr/>
  </property>
</Properties>
</file>