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  <p:sldMasterId id="2147483700" r:id="rId2"/>
    <p:sldMasterId id="2147483719" r:id="rId3"/>
  </p:sldMasterIdLst>
  <p:notesMasterIdLst>
    <p:notesMasterId r:id="rId20"/>
  </p:notesMasterIdLst>
  <p:handoutMasterIdLst>
    <p:handoutMasterId r:id="rId21"/>
  </p:handoutMasterIdLst>
  <p:sldIdLst>
    <p:sldId id="2147481089" r:id="rId4"/>
    <p:sldId id="2147481243" r:id="rId5"/>
    <p:sldId id="2147480920" r:id="rId6"/>
    <p:sldId id="2147481107" r:id="rId7"/>
    <p:sldId id="2147481256" r:id="rId8"/>
    <p:sldId id="2147481258" r:id="rId9"/>
    <p:sldId id="2147481161" r:id="rId10"/>
    <p:sldId id="2147481156" r:id="rId11"/>
    <p:sldId id="2147481140" r:id="rId12"/>
    <p:sldId id="2147481164" r:id="rId13"/>
    <p:sldId id="2147481261" r:id="rId14"/>
    <p:sldId id="2147481269" r:id="rId15"/>
    <p:sldId id="2147481246" r:id="rId16"/>
    <p:sldId id="2147481249" r:id="rId17"/>
    <p:sldId id="2147481254" r:id="rId18"/>
    <p:sldId id="2147481242" r:id="rId19"/>
  </p:sldIdLst>
  <p:sldSz cx="9144000" cy="5143500" type="screen16x9"/>
  <p:notesSz cx="6858000" cy="9144000"/>
  <p:custDataLst>
    <p:tags r:id="rId22"/>
  </p:custDataLst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33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88DC01-A369-8E0C-DB12-FBBB8B818BBE}" name="Hedvig Stahre" initials="HS" userId="S::hedvig.stahre@arbetsformedlingen.se::18ebdab9-3389-41d3-9132-b1b611d18417" providerId="AD"/>
  <p188:author id="{DBB6551B-FDBC-A044-219A-24C9D509A548}" name="Tomislavka Barisic-Ljungholm" initials="TB" userId="S::tomislavka.barisic@arbetsformedlingen.se::771e3398-fdde-4a96-ac8d-3bd550d5a16e" providerId="AD"/>
  <p188:author id="{EB9866EB-315D-7F87-7EB1-F4585DC41E80}" name="Sanna Dafnäs" initials="SD" userId="S::sanna.dafnas@arbetsformedlingen.se::3a834b59-a749-49cd-933d-a4131c9fe90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la Bosticco" initials="GB" lastIdx="1" clrIdx="0">
    <p:extLst>
      <p:ext uri="{19B8F6BF-5375-455C-9EA6-DF929625EA0E}">
        <p15:presenceInfo xmlns:p15="http://schemas.microsoft.com/office/powerpoint/2012/main" userId="S::gabriella.bosticco@arbetsformedlingen.se::5f916e46-5a3c-48df-afdb-b716a452dcb0" providerId="AD"/>
      </p:ext>
    </p:extLst>
  </p:cmAuthor>
  <p:cmAuthor id="2" name="Erik Haglund" initials="EH" lastIdx="20" clrIdx="1">
    <p:extLst>
      <p:ext uri="{19B8F6BF-5375-455C-9EA6-DF929625EA0E}">
        <p15:presenceInfo xmlns:p15="http://schemas.microsoft.com/office/powerpoint/2012/main" userId="S::erik.haglund@arbetsformedlingen.se::583ced07-39a2-4a55-aa91-1eaad2c063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23D"/>
    <a:srgbClr val="00005A"/>
    <a:srgbClr val="EAF2D8"/>
    <a:srgbClr val="DA5187"/>
    <a:srgbClr val="D43372"/>
    <a:srgbClr val="BAD781"/>
    <a:srgbClr val="A5CB5A"/>
    <a:srgbClr val="595994"/>
    <a:srgbClr val="262673"/>
    <a:srgbClr val="E37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171" autoAdjust="0"/>
  </p:normalViewPr>
  <p:slideViewPr>
    <p:cSldViewPr snapToGrid="0">
      <p:cViewPr varScale="1">
        <p:scale>
          <a:sx n="127" d="100"/>
          <a:sy n="127" d="100"/>
        </p:scale>
        <p:origin x="306" y="108"/>
      </p:cViewPr>
      <p:guideLst>
        <p:guide orient="horz" pos="1711"/>
        <p:guide pos="33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04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4E04B-E651-4647-A300-2AFAE441B118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27053-A168-41C7-8F57-9601F9EF86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00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206B-CE5A-4CA3-BD34-3451FD0BA690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CAE6-3546-4A01-BBE9-044D7CD2D8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1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2683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13DCA-BFF4-8577-7D56-3A7E3A519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1C290C9-07AD-A8E5-2F3A-A97964203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141EA4B-3385-B2A1-3E1E-EAA4386C0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9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CC2011-20A7-BBC5-F943-0B84C06C0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6476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4CBC9-E52B-4228-CB80-34462EE6D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5167950-CCEE-EA5E-BE51-9DC56B7EE2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A924E43-3E98-9C52-8698-92D502E36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8CC1058-1DE7-7E69-3495-D68B0DEC2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7290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371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5461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223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194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008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331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7476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6627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2003E-2D48-6BDC-A8A2-B777A81C7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50A0851-2327-B2CB-F95D-A49614DEE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C87E264-905D-605B-AEA7-5AC4F27D0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1800"/>
              </a:spcBef>
              <a:buFont typeface="Arial" panose="020B0604020202020204" pitchFamily="34" charset="0"/>
              <a:buNone/>
            </a:pPr>
            <a:endParaRPr lang="sv-SE" sz="9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B976B63-A745-2DBB-86EF-DD1BAE15D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3760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61F6A-9404-8E7C-C6A5-8BF5A36A5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3D3DF83-6D3D-6231-32A7-8002F7E52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296DDDD-1EA7-55E3-163B-8373AC07F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AAFA65C-7992-8E45-0B35-7BF55AA15C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0391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2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2026-02-24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här för att ändra format på underrubrik i bakgrunden</a:t>
            </a:r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760EBD53-0F55-48D8-828F-BADF317A0748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solidFill>
              <a:srgbClr val="95C23D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61641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-2"/>
            <a:ext cx="4572000" cy="4680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454178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  <a:prstGeom prst="rect">
            <a:avLst/>
          </a:prstGeom>
        </p:spPr>
        <p:txBody>
          <a:bodyPr anchor="ctr"/>
          <a:lstStyle>
            <a:lvl1pPr algn="ctr">
              <a:defRPr sz="24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84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813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>
            <a:extLst>
              <a:ext uri="{FF2B5EF4-FFF2-40B4-BE49-F238E27FC236}">
                <a16:creationId xmlns:a16="http://schemas.microsoft.com/office/drawing/2014/main" id="{FB83FAFF-EED2-4BB2-B3CE-D5D395077B1C}"/>
              </a:ext>
            </a:extLst>
          </p:cNvPr>
          <p:cNvSpPr/>
          <p:nvPr userDrawn="1"/>
        </p:nvSpPr>
        <p:spPr>
          <a:xfrm>
            <a:off x="0" y="0"/>
            <a:ext cx="427155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14230" y="2234250"/>
            <a:ext cx="3657323" cy="67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Innehållsförteckning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0"/>
            <a:ext cx="3629210" cy="43740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Linje">
            <a:extLst>
              <a:ext uri="{FF2B5EF4-FFF2-40B4-BE49-F238E27FC236}">
                <a16:creationId xmlns:a16="http://schemas.microsoft.com/office/drawing/2014/main" id="{55D631E8-9485-45FA-8CC3-F420D736C613}"/>
              </a:ext>
            </a:extLst>
          </p:cNvPr>
          <p:cNvSpPr/>
          <p:nvPr userDrawn="1"/>
        </p:nvSpPr>
        <p:spPr>
          <a:xfrm>
            <a:off x="614230" y="2909250"/>
            <a:ext cx="3383004" cy="0"/>
          </a:xfrm>
          <a:prstGeom prst="line">
            <a:avLst/>
          </a:prstGeom>
          <a:ln w="79375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22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2026-02-24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här för att ändra format på underrubrik i bakgrunden</a:t>
            </a:r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760EBD53-0F55-48D8-828F-BADF317A0748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solidFill>
              <a:srgbClr val="95C23D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930055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in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2026-02-24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je">
            <a:extLst>
              <a:ext uri="{FF2B5EF4-FFF2-40B4-BE49-F238E27FC236}">
                <a16:creationId xmlns:a16="http://schemas.microsoft.com/office/drawing/2014/main" id="{381FC687-285F-4BC0-9D82-48F99C570DB9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2056231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566160" y="1773335"/>
            <a:ext cx="2076994" cy="5119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2026-02-24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972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2026-02-24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4C66E104-8012-4E04-8FB5-CF2BC8ED5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5B67E80F-D6B7-4504-A852-22DBDB111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13DB928C-EB16-470A-B60F-FBB40AD6B0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4" name="Linje">
            <a:extLst>
              <a:ext uri="{FF2B5EF4-FFF2-40B4-BE49-F238E27FC236}">
                <a16:creationId xmlns:a16="http://schemas.microsoft.com/office/drawing/2014/main" id="{326BA6EA-4594-467D-8834-6E5F4807FFDB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2146655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2026-02-24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59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7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ADA2774-EC9D-4E33-A1C8-81537CDAC07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7900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in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2026-02-24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je">
            <a:extLst>
              <a:ext uri="{FF2B5EF4-FFF2-40B4-BE49-F238E27FC236}">
                <a16:creationId xmlns:a16="http://schemas.microsoft.com/office/drawing/2014/main" id="{381FC687-285F-4BC0-9D82-48F99C570DB9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7629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281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080000"/>
            <a:ext cx="7421825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1807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000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60861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911783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-2"/>
            <a:ext cx="4572000" cy="4680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551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  <a:prstGeom prst="rect">
            <a:avLst/>
          </a:prstGeom>
        </p:spPr>
        <p:txBody>
          <a:bodyPr anchor="ctr"/>
          <a:lstStyle>
            <a:lvl1pPr algn="ctr">
              <a:defRPr sz="24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987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1881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>
            <a:extLst>
              <a:ext uri="{FF2B5EF4-FFF2-40B4-BE49-F238E27FC236}">
                <a16:creationId xmlns:a16="http://schemas.microsoft.com/office/drawing/2014/main" id="{FB83FAFF-EED2-4BB2-B3CE-D5D395077B1C}"/>
              </a:ext>
            </a:extLst>
          </p:cNvPr>
          <p:cNvSpPr/>
          <p:nvPr userDrawn="1"/>
        </p:nvSpPr>
        <p:spPr>
          <a:xfrm>
            <a:off x="0" y="0"/>
            <a:ext cx="427155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14230" y="2234250"/>
            <a:ext cx="3657323" cy="67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Innehållsförteckning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0"/>
            <a:ext cx="3629210" cy="43740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Linje">
            <a:extLst>
              <a:ext uri="{FF2B5EF4-FFF2-40B4-BE49-F238E27FC236}">
                <a16:creationId xmlns:a16="http://schemas.microsoft.com/office/drawing/2014/main" id="{55D631E8-9485-45FA-8CC3-F420D736C613}"/>
              </a:ext>
            </a:extLst>
          </p:cNvPr>
          <p:cNvSpPr/>
          <p:nvPr userDrawn="1"/>
        </p:nvSpPr>
        <p:spPr>
          <a:xfrm>
            <a:off x="614230" y="2909250"/>
            <a:ext cx="3383004" cy="0"/>
          </a:xfrm>
          <a:prstGeom prst="line">
            <a:avLst/>
          </a:prstGeom>
          <a:ln w="79375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65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95C23D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112089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in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2026-02-24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je">
            <a:extLst>
              <a:ext uri="{FF2B5EF4-FFF2-40B4-BE49-F238E27FC236}">
                <a16:creationId xmlns:a16="http://schemas.microsoft.com/office/drawing/2014/main" id="{2B5A4ED3-FEB3-47EA-BE93-5E7081E13E7D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29687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566160" y="1773335"/>
            <a:ext cx="2076994" cy="5119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2026-02-24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9729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566160" y="1773335"/>
            <a:ext cx="2076994" cy="5119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2026-02-24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148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19735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22106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281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080000"/>
            <a:ext cx="7421825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607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000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66037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898847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>
            <a:lvl1pPr>
              <a:buClr>
                <a:srgbClr val="95C23D"/>
              </a:buClr>
              <a:defRPr/>
            </a:lvl1pPr>
            <a:lvl2pPr>
              <a:buClr>
                <a:srgbClr val="95C23D"/>
              </a:buClr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4680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89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  <a:prstGeom prst="rect">
            <a:avLst/>
          </a:prstGeom>
        </p:spPr>
        <p:txBody>
          <a:bodyPr anchor="ctr"/>
          <a:lstStyle>
            <a:lvl1pPr algn="ctr">
              <a:defRPr sz="24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0460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542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2026-02-24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4C66E104-8012-4E04-8FB5-CF2BC8ED5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5B67E80F-D6B7-4504-A852-22DBDB111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13DB928C-EB16-470A-B60F-FBB40AD6B0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4" name="Linje">
            <a:extLst>
              <a:ext uri="{FF2B5EF4-FFF2-40B4-BE49-F238E27FC236}">
                <a16:creationId xmlns:a16="http://schemas.microsoft.com/office/drawing/2014/main" id="{326BA6EA-4594-467D-8834-6E5F4807FFDB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334794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2026-02-24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8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7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ADA2774-EC9D-4E33-A1C8-81537CDAC07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937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281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080000"/>
            <a:ext cx="7421825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3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000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375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271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2026-02-24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9B80D663-E96C-45DA-81AA-C4A145064B0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C5CB2548-7D24-4722-A3A5-DC2AE5CB3B14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solidFill>
              <a:srgbClr val="95C23D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60040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110000"/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2026-02-24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9B80D663-E96C-45DA-81AA-C4A145064B0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C5CB2548-7D24-4722-A3A5-DC2AE5CB3B14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46625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32" r:id="rId3"/>
    <p:sldLayoutId id="2147483730" r:id="rId4"/>
    <p:sldLayoutId id="2147483704" r:id="rId5"/>
    <p:sldLayoutId id="2147483706" r:id="rId6"/>
    <p:sldLayoutId id="2147483717" r:id="rId7"/>
    <p:sldLayoutId id="2147483718" r:id="rId8"/>
    <p:sldLayoutId id="2147483711" r:id="rId9"/>
    <p:sldLayoutId id="2147483716" r:id="rId10"/>
    <p:sldLayoutId id="2147483708" r:id="rId11"/>
    <p:sldLayoutId id="2147483712" r:id="rId12"/>
    <p:sldLayoutId id="2147483731" r:id="rId13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10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2026-02-24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Af_logotyp_gron-vit_cmyk.pdf" descr="Logotyp Arbetsförmedlingen">
            <a:extLst>
              <a:ext uri="{FF2B5EF4-FFF2-40B4-BE49-F238E27FC236}">
                <a16:creationId xmlns:a16="http://schemas.microsoft.com/office/drawing/2014/main" id="{1FBA17CF-186C-451C-8524-366826CC61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8535617D-9B94-4F6D-9220-2325D3DFE4F4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04688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33" r:id="rId2"/>
    <p:sldLayoutId id="2147483734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10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A158EABC-AD97-FA65-7019-30799B722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364" y="-7754"/>
            <a:ext cx="9180729" cy="5151254"/>
            <a:chOff x="-18364" y="-7754"/>
            <a:chExt cx="9180729" cy="5151254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6F497882-4C93-424F-5C1E-34B9B738C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6" t="10850" r="37722" b="827"/>
            <a:stretch/>
          </p:blipFill>
          <p:spPr>
            <a:xfrm>
              <a:off x="4739876" y="0"/>
              <a:ext cx="4422489" cy="5135746"/>
            </a:xfrm>
            <a:prstGeom prst="rect">
              <a:avLst/>
            </a:prstGeom>
          </p:spPr>
        </p:pic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F1811A92-F873-B1C8-1938-3EC884B6C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54" t="-157" r="32686" b="283"/>
            <a:stretch/>
          </p:blipFill>
          <p:spPr>
            <a:xfrm>
              <a:off x="-18364" y="-7754"/>
              <a:ext cx="4758240" cy="5151254"/>
            </a:xfrm>
            <a:prstGeom prst="rect">
              <a:avLst/>
            </a:prstGeom>
          </p:spPr>
        </p:pic>
        <p:cxnSp>
          <p:nvCxnSpPr>
            <p:cNvPr id="10" name="Rak koppling 9">
              <a:extLst>
                <a:ext uri="{FF2B5EF4-FFF2-40B4-BE49-F238E27FC236}">
                  <a16:creationId xmlns:a16="http://schemas.microsoft.com/office/drawing/2014/main" id="{A7D034BE-2DCB-7083-B14F-6066047CD7E4}"/>
                </a:ext>
              </a:extLst>
            </p:cNvPr>
            <p:cNvCxnSpPr>
              <a:cxnSpLocks/>
            </p:cNvCxnSpPr>
            <p:nvPr/>
          </p:nvCxnSpPr>
          <p:spPr>
            <a:xfrm>
              <a:off x="4739876" y="-7754"/>
              <a:ext cx="0" cy="51435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AF5537E0-9D49-82F0-57E6-6E37CD89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8365" y="3665845"/>
            <a:ext cx="9162364" cy="1469901"/>
          </a:xfrm>
          <a:prstGeom prst="rect">
            <a:avLst/>
          </a:prstGeom>
          <a:solidFill>
            <a:srgbClr val="091C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3A79498-DB1A-F986-BE72-5B859DB33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1120" y="4592688"/>
            <a:ext cx="2020698" cy="248295"/>
          </a:xfrm>
          <a:prstGeom prst="rect">
            <a:avLst/>
          </a:prstGeom>
        </p:spPr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2B638799-E990-1B2A-B873-6CCD437561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049" y="3774705"/>
            <a:ext cx="8024961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1DB9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Ett Sverige i arbete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8A8D6CC-2ABC-1900-1F38-43B9EBDB4672}"/>
              </a:ext>
            </a:extLst>
          </p:cNvPr>
          <p:cNvSpPr txBox="1"/>
          <p:nvPr/>
        </p:nvSpPr>
        <p:spPr>
          <a:xfrm>
            <a:off x="144049" y="4231655"/>
            <a:ext cx="5713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Arbetsförmedlingens förändringsarbete</a:t>
            </a:r>
          </a:p>
          <a:p>
            <a:r>
              <a:rPr lang="sv-SE" sz="2000" dirty="0">
                <a:solidFill>
                  <a:schemeClr val="bg1"/>
                </a:solidFill>
              </a:rPr>
              <a:t>Leverantörsforum 19 februari 2026</a:t>
            </a:r>
          </a:p>
        </p:txBody>
      </p:sp>
    </p:spTree>
    <p:extLst>
      <p:ext uri="{BB962C8B-B14F-4D97-AF65-F5344CB8AC3E}">
        <p14:creationId xmlns:p14="http://schemas.microsoft.com/office/powerpoint/2010/main" val="3282184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8A734-28B4-C70D-07F3-27310A16E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3CE17D3-B117-C504-D4B2-A08B6E7A9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951" y="0"/>
            <a:ext cx="9143999" cy="5143500"/>
          </a:xfrm>
          <a:prstGeom prst="rect">
            <a:avLst/>
          </a:prstGeom>
          <a:solidFill>
            <a:srgbClr val="FEF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8FB6BFF-0160-D577-2E25-30B9FAABE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5816" y="271673"/>
            <a:ext cx="8592366" cy="4307108"/>
          </a:xfrm>
          <a:prstGeom prst="rect">
            <a:avLst/>
          </a:prstGeom>
          <a:solidFill>
            <a:srgbClr val="E9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028D5AF3-55DE-E982-D633-4B30D1011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5816" y="4581860"/>
            <a:ext cx="8592366" cy="0"/>
          </a:xfrm>
          <a:prstGeom prst="line">
            <a:avLst/>
          </a:prstGeom>
          <a:ln w="25400">
            <a:solidFill>
              <a:srgbClr val="02B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>
            <a:extLst>
              <a:ext uri="{FF2B5EF4-FFF2-40B4-BE49-F238E27FC236}">
                <a16:creationId xmlns:a16="http://schemas.microsoft.com/office/drawing/2014/main" id="{7EC27B4F-63C5-723A-BD3D-B97625FF3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005" y="4727811"/>
            <a:ext cx="1905000" cy="23407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BF971AD-9419-3B8A-D35F-C3DA1BB3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Upphandlade tjänster och samverkan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328C54-33CC-8F5A-E51D-65EEFA12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2" y="1655098"/>
            <a:ext cx="7706761" cy="563995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sv-SE" sz="1600" dirty="0"/>
              <a:t>För att möta behoven hos arbetsökade och arbetsgivare erbjuder Arbetsförmedlingen insatser i egen, upphandlad och samverkad regi.</a:t>
            </a: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C6A375E7-8357-BCCC-2CC3-512475EF9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8" b="16348"/>
          <a:stretch/>
        </p:blipFill>
        <p:spPr>
          <a:xfrm>
            <a:off x="4569069" y="2310599"/>
            <a:ext cx="1886180" cy="899205"/>
          </a:xfrm>
          <a:prstGeom prst="rect">
            <a:avLst/>
          </a:prstGeom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4096AF9E-B8B4-8A04-8BD8-C3D7457E6A96}"/>
              </a:ext>
            </a:extLst>
          </p:cNvPr>
          <p:cNvSpPr txBox="1"/>
          <p:nvPr/>
        </p:nvSpPr>
        <p:spPr>
          <a:xfrm>
            <a:off x="575043" y="3202110"/>
            <a:ext cx="3924000" cy="784830"/>
          </a:xfrm>
          <a:prstGeom prst="rect">
            <a:avLst/>
          </a:prstGeom>
          <a:solidFill>
            <a:srgbClr val="EBF8EB"/>
          </a:solidFill>
          <a:ln w="12700">
            <a:solidFill>
              <a:srgbClr val="02A70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200" b="1" dirty="0"/>
              <a:t>Upphandlade tjänster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/>
              <a:t>Leverantörer av upphandlade tjänster är en fortsatt viktig del i arbetet för att stödja arbetssökande och matcha mot arbetsmarknadens behov.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70AB0894-E2C0-9754-1527-9D20019D1259}"/>
              </a:ext>
            </a:extLst>
          </p:cNvPr>
          <p:cNvSpPr txBox="1"/>
          <p:nvPr/>
        </p:nvSpPr>
        <p:spPr>
          <a:xfrm>
            <a:off x="4571999" y="3202110"/>
            <a:ext cx="4104000" cy="1123384"/>
          </a:xfrm>
          <a:prstGeom prst="rect">
            <a:avLst/>
          </a:prstGeom>
          <a:solidFill>
            <a:srgbClr val="EBF8EB"/>
          </a:solidFill>
          <a:ln w="12700">
            <a:solidFill>
              <a:srgbClr val="02A70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200" b="1" dirty="0"/>
              <a:t>Samverkan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/>
              <a:t>Samverkan med kommuner, myndigheter och organisationer har fokus på att möjliggöra gemensamma insatser, övergångar till reguljär utbildning och anställningar.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/>
              <a:t>Samverkan fortsätter med fokus på arbetssökande med stort behov av stöd.</a:t>
            </a:r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704D7450-277A-B4BD-5A50-4C8DFE802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8" b="16348"/>
          <a:stretch/>
        </p:blipFill>
        <p:spPr>
          <a:xfrm>
            <a:off x="567548" y="2310599"/>
            <a:ext cx="1886180" cy="8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4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8DA3F-B0E8-72FC-DC57-632A1154D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601B07-5529-474D-D006-9A199B4B4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606172"/>
            <a:ext cx="6973837" cy="675000"/>
          </a:xfrm>
        </p:spPr>
        <p:txBody>
          <a:bodyPr/>
          <a:lstStyle/>
          <a:p>
            <a:r>
              <a:rPr lang="sv-SE" dirty="0"/>
              <a:t>Gemensamma beslut, fördelat ansvar</a:t>
            </a:r>
            <a:br>
              <a:rPr lang="sv-SE" sz="1400" dirty="0"/>
            </a:br>
            <a:br>
              <a:rPr lang="sv-SE" sz="1400" dirty="0"/>
            </a:br>
            <a:br>
              <a:rPr lang="sv-SE" sz="1400" b="0" dirty="0">
                <a:solidFill>
                  <a:schemeClr val="tx1"/>
                </a:solidFill>
              </a:rPr>
            </a:br>
            <a:endParaRPr lang="sv-SE" sz="1400" b="0" dirty="0">
              <a:solidFill>
                <a:schemeClr val="tx1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A231563-519B-C0B1-4415-97A26732BB7F}"/>
              </a:ext>
            </a:extLst>
          </p:cNvPr>
          <p:cNvSpPr/>
          <p:nvPr/>
        </p:nvSpPr>
        <p:spPr>
          <a:xfrm>
            <a:off x="575043" y="2482560"/>
            <a:ext cx="3225600" cy="1842256"/>
          </a:xfrm>
          <a:prstGeom prst="rect">
            <a:avLst/>
          </a:prstGeom>
          <a:solidFill>
            <a:srgbClr val="EAF2D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sv-SE" sz="1800" b="1" dirty="0"/>
              <a:t>VO Inledande stöd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dirty="0"/>
              <a:t>Rusta och matcha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dirty="0"/>
              <a:t>Karriärvägledning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dirty="0"/>
              <a:t>Start av egen näringsverksamhet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dirty="0"/>
              <a:t>Validering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8358987-C3D8-92A4-28E7-2A2B0733F061}"/>
              </a:ext>
            </a:extLst>
          </p:cNvPr>
          <p:cNvSpPr/>
          <p:nvPr/>
        </p:nvSpPr>
        <p:spPr>
          <a:xfrm>
            <a:off x="4219443" y="2482560"/>
            <a:ext cx="3225600" cy="1842256"/>
          </a:xfrm>
          <a:prstGeom prst="rect">
            <a:avLst/>
          </a:prstGeom>
          <a:solidFill>
            <a:srgbClr val="BAD78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sv-SE" sz="1800" b="1" dirty="0"/>
              <a:t>VO Samordnat stöd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dirty="0"/>
              <a:t>Arbetsmarknadsutbildning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dirty="0"/>
              <a:t>Yrkessvenska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dirty="0"/>
              <a:t>Steg till arbete</a:t>
            </a:r>
          </a:p>
          <a:p>
            <a:endParaRPr lang="sv-SE" sz="15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83A8205-A0E8-93FC-788F-44270E4B37E8}"/>
              </a:ext>
            </a:extLst>
          </p:cNvPr>
          <p:cNvSpPr txBox="1"/>
          <p:nvPr/>
        </p:nvSpPr>
        <p:spPr>
          <a:xfrm>
            <a:off x="517895" y="1189732"/>
            <a:ext cx="692714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0" dirty="0">
                <a:solidFill>
                  <a:schemeClr val="tx1"/>
                </a:solidFill>
              </a:rPr>
              <a:t>Båda verksamhetsområdena kan fatta beslut om tjänsterna. </a:t>
            </a:r>
          </a:p>
          <a:p>
            <a:r>
              <a:rPr lang="sv-SE" sz="1400" dirty="0"/>
              <a:t>Ansvaret gentemot leverantörer är fördelat utifrån stödbehov. Målgrupperna är desamma som tidigare.</a:t>
            </a:r>
          </a:p>
          <a:p>
            <a:r>
              <a:rPr lang="sv-SE" sz="1400" b="0" dirty="0">
                <a:solidFill>
                  <a:schemeClr val="tx1"/>
                </a:solidFill>
              </a:rPr>
              <a:t>Ansvarigt VO har helhetsansvar för tjänsten: utveckling, förvaltning, kontakt och samarbete </a:t>
            </a:r>
            <a:r>
              <a:rPr lang="sv-SE" sz="1400" b="0">
                <a:solidFill>
                  <a:schemeClr val="tx1"/>
                </a:solidFill>
              </a:rPr>
              <a:t>med leverantörer.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91803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FBEF95-A03B-03E3-F1FC-330E1F42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Ansvarsfördelning övriga insatser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464E6C7-FA84-ABDB-9432-DDB2EEB1A682}"/>
              </a:ext>
            </a:extLst>
          </p:cNvPr>
          <p:cNvSpPr txBox="1"/>
          <p:nvPr/>
        </p:nvSpPr>
        <p:spPr>
          <a:xfrm>
            <a:off x="507310" y="849240"/>
            <a:ext cx="36423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*</a:t>
            </a:r>
            <a:r>
              <a:rPr lang="sv-SE" dirty="0"/>
              <a:t> = Både VO IN och VO SAM kan fatta beslut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6E07883-1647-EDEB-FA07-6970E2970D9F}"/>
              </a:ext>
            </a:extLst>
          </p:cNvPr>
          <p:cNvSpPr/>
          <p:nvPr/>
        </p:nvSpPr>
        <p:spPr>
          <a:xfrm>
            <a:off x="575043" y="1331090"/>
            <a:ext cx="3225600" cy="1842256"/>
          </a:xfrm>
          <a:prstGeom prst="rect">
            <a:avLst/>
          </a:prstGeom>
          <a:solidFill>
            <a:srgbClr val="EAF2D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sv-SE" sz="1800" b="1" dirty="0"/>
              <a:t>VO Inledande stöd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Akademikertjänst korta vägen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Uppdragsutbildningar för akademiker</a:t>
            </a:r>
          </a:p>
          <a:p>
            <a:endParaRPr lang="sv-SE" sz="15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0073F89-02DB-36A4-F37F-17074A942047}"/>
              </a:ext>
            </a:extLst>
          </p:cNvPr>
          <p:cNvSpPr/>
          <p:nvPr/>
        </p:nvSpPr>
        <p:spPr>
          <a:xfrm>
            <a:off x="4210976" y="1331090"/>
            <a:ext cx="3225600" cy="3350975"/>
          </a:xfrm>
          <a:prstGeom prst="rect">
            <a:avLst/>
          </a:prstGeom>
          <a:solidFill>
            <a:srgbClr val="BAD78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sv-SE" sz="1800" b="1" dirty="0"/>
              <a:t>VO Samordnat stöd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Arbetspraktik (APR)</a:t>
            </a:r>
            <a:r>
              <a:rPr lang="sv-SE" b="1" dirty="0"/>
              <a:t> *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Arbetsträning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Individuellt pedagogiskt stöd vid utbildning (IPSU)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Skräddarsydd utbildning</a:t>
            </a:r>
            <a:r>
              <a:rPr lang="sv-SE" b="1" dirty="0"/>
              <a:t> *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Yrkesintroduktion för teckenspråkiga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Yrkesintroduktion för personer med synnedsättning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Etableringsjobb</a:t>
            </a:r>
            <a:r>
              <a:rPr lang="sv-SE" b="1" dirty="0"/>
              <a:t> *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Nystartsjobb</a:t>
            </a:r>
            <a:r>
              <a:rPr lang="sv-SE" b="1" dirty="0"/>
              <a:t> *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Introduktionsjobb</a:t>
            </a:r>
            <a:r>
              <a:rPr lang="sv-SE" b="1" dirty="0"/>
              <a:t> *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Lönebidrag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500" dirty="0"/>
          </a:p>
          <a:p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val="2012753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D5157F-D560-7F76-8884-E152ED83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Vad betyder det för er leverantörer?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AD1BEF-422B-5BCD-FFAE-8D7FD24E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2" y="1579419"/>
            <a:ext cx="5231519" cy="3101934"/>
          </a:xfrm>
        </p:spPr>
        <p:txBody>
          <a:bodyPr/>
          <a:lstStyle/>
          <a:p>
            <a:r>
              <a:rPr lang="sv-SE" sz="1600" dirty="0"/>
              <a:t>Avtal för upphandlade tjänster kommer inte att ändras</a:t>
            </a:r>
          </a:p>
          <a:p>
            <a:r>
              <a:rPr lang="sv-SE" sz="1600" dirty="0"/>
              <a:t>Ingen förändring i det dagliga arbetet</a:t>
            </a:r>
          </a:p>
          <a:p>
            <a:r>
              <a:rPr lang="sv-SE" sz="1600" dirty="0"/>
              <a:t>Rutiner, uppföljning och arbetet med deltagare fortsätter som idag</a:t>
            </a:r>
          </a:p>
          <a:p>
            <a:r>
              <a:rPr lang="sv-SE" sz="1600" dirty="0"/>
              <a:t>Fler arbetsförmedlare kan behöva ha kontakt med er</a:t>
            </a:r>
            <a:r>
              <a:rPr lang="sv-SE" sz="1600" dirty="0">
                <a:solidFill>
                  <a:srgbClr val="FF0000"/>
                </a:solidFill>
              </a:rPr>
              <a:t> </a:t>
            </a:r>
            <a:br>
              <a:rPr lang="sv-SE" sz="1600" dirty="0">
                <a:solidFill>
                  <a:srgbClr val="FF0000"/>
                </a:solidFill>
              </a:rPr>
            </a:br>
            <a:r>
              <a:rPr lang="sv-SE" sz="1600" dirty="0"/>
              <a:t>i individärenden</a:t>
            </a:r>
          </a:p>
          <a:p>
            <a:r>
              <a:rPr lang="sv-SE" sz="1600" dirty="0"/>
              <a:t>Strategisk och operativ samverkan kommer att förtydligas utifrån ny ansvarsfördelning</a:t>
            </a:r>
          </a:p>
          <a:p>
            <a:r>
              <a:rPr lang="sv-SE" sz="1600" dirty="0"/>
              <a:t>Nya kontaktvägar till verksamhetsområdena </a:t>
            </a:r>
            <a:br>
              <a:rPr lang="sv-SE" sz="1600" dirty="0"/>
            </a:br>
            <a:r>
              <a:rPr lang="sv-SE" sz="1600" dirty="0"/>
              <a:t>– mer information kommer inom kort</a:t>
            </a:r>
          </a:p>
          <a:p>
            <a:pPr marL="0" indent="0">
              <a:buNone/>
            </a:pPr>
            <a:br>
              <a:rPr lang="sv-SE" sz="1600" dirty="0"/>
            </a:br>
            <a:endParaRPr lang="sv-SE" sz="16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3822600-AFF7-93D6-989D-92E0F7D6E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21" y="1148399"/>
            <a:ext cx="3336479" cy="333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5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C1ED8E-4A80-43B1-4905-03754847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påverkas deltagarna?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8DBD49-5605-2480-232E-99E86B6A8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2" y="1808999"/>
            <a:ext cx="4581214" cy="2872353"/>
          </a:xfrm>
        </p:spPr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v-SE" altLang="sv-SE" dirty="0">
                <a:latin typeface="Arial" panose="020B0604020202020204" pitchFamily="34" charset="0"/>
              </a:rPr>
              <a:t>Deltagare ska inte märka av förändringen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sv-SE" altLang="sv-SE" dirty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v-SE" altLang="sv-SE" dirty="0">
                <a:latin typeface="Arial" panose="020B0604020202020204" pitchFamily="34" charset="0"/>
              </a:rPr>
              <a:t>Pågående beslut inom Rusta </a:t>
            </a:r>
            <a:r>
              <a:rPr lang="sv-SE" altLang="sv-SE">
                <a:latin typeface="Arial" panose="020B0604020202020204" pitchFamily="34" charset="0"/>
              </a:rPr>
              <a:t>och matcha </a:t>
            </a:r>
            <a:r>
              <a:rPr lang="sv-SE" altLang="sv-SE" dirty="0">
                <a:latin typeface="Arial" panose="020B0604020202020204" pitchFamily="34" charset="0"/>
              </a:rPr>
              <a:t>flyttas automatiskt natten till den 2 mars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sv-SE" altLang="sv-SE" dirty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v-SE" altLang="sv-SE" dirty="0">
                <a:latin typeface="Arial" panose="020B0604020202020204" pitchFamily="34" charset="0"/>
              </a:rPr>
              <a:t>Ni är fortsatt deras fasta kontaktpunkt</a:t>
            </a:r>
          </a:p>
          <a:p>
            <a:endParaRPr lang="sv-SE" dirty="0"/>
          </a:p>
        </p:txBody>
      </p:sp>
      <p:pic>
        <p:nvPicPr>
          <p:cNvPr id="5" name="Bildobjekt 4" descr="Flera yngre personer som sitter på en rad bredvid varandra. Alla sitter framför en sarsin dator.   ">
            <a:extLst>
              <a:ext uri="{FF2B5EF4-FFF2-40B4-BE49-F238E27FC236}">
                <a16:creationId xmlns:a16="http://schemas.microsoft.com/office/drawing/2014/main" id="{4805CCE9-903F-1722-6C71-4AA7A8A8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89" y="1769560"/>
            <a:ext cx="3618411" cy="25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5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FACF78F-BF55-1B07-1B8B-7997CBF67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3" y="1643904"/>
            <a:ext cx="6946345" cy="2626660"/>
          </a:xfrm>
          <a:prstGeom prst="rect">
            <a:avLst/>
          </a:prstGeom>
          <a:solidFill>
            <a:srgbClr val="EAF2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BCA787-89DF-885E-A776-15C351F6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1017089"/>
            <a:ext cx="7422784" cy="675000"/>
          </a:xfrm>
        </p:spPr>
        <p:txBody>
          <a:bodyPr/>
          <a:lstStyle/>
          <a:p>
            <a:r>
              <a:rPr lang="sv-SE" dirty="0"/>
              <a:t>Framåt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5E5F7C-FD57-564F-0533-E19234EBF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37" y="1838539"/>
            <a:ext cx="6434398" cy="2287872"/>
          </a:xfrm>
        </p:spPr>
        <p:txBody>
          <a:bodyPr/>
          <a:lstStyle/>
          <a:p>
            <a:r>
              <a:rPr lang="sv-SE" dirty="0"/>
              <a:t>Övergripande information på af.se/leverantörer v.9</a:t>
            </a:r>
          </a:p>
          <a:p>
            <a:r>
              <a:rPr lang="sv-SE" dirty="0"/>
              <a:t>Information kring respektive tjänst kommer löpande</a:t>
            </a:r>
          </a:p>
          <a:p>
            <a:r>
              <a:rPr lang="sv-SE" dirty="0"/>
              <a:t>Information till Rusta och matcha-leverantörer på  tjänsteinformationen den 4 mars. </a:t>
            </a:r>
          </a:p>
          <a:p>
            <a:r>
              <a:rPr lang="sv-SE" dirty="0"/>
              <a:t>Använd befintliga kontaktvägar tillsvidare</a:t>
            </a:r>
          </a:p>
          <a:p>
            <a:r>
              <a:rPr lang="sv-SE" dirty="0"/>
              <a:t>Information om nya kontaktvägar kommer inom kort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7815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BD5037-A21E-5119-B059-90AD2D2BC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160" y="-511901"/>
            <a:ext cx="2076994" cy="511901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sz="2000" dirty="0"/>
              <a:t>Avslutande bild</a:t>
            </a:r>
          </a:p>
        </p:txBody>
      </p:sp>
    </p:spTree>
    <p:extLst>
      <p:ext uri="{BB962C8B-B14F-4D97-AF65-F5344CB8AC3E}">
        <p14:creationId xmlns:p14="http://schemas.microsoft.com/office/powerpoint/2010/main" val="133239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621710-4BEB-BB46-24A3-EDA9B525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Organisationsförändring från 1 mars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4C4ED9-3D02-FD93-A7FC-D0BD64306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Uppdrag och mål</a:t>
            </a:r>
          </a:p>
          <a:p>
            <a:r>
              <a:rPr lang="sv-SE" dirty="0"/>
              <a:t>Övergripande bild av organisationsförändringen</a:t>
            </a:r>
          </a:p>
          <a:p>
            <a:r>
              <a:rPr lang="sv-SE" dirty="0"/>
              <a:t>Hur påverkar det leverantörer av upphandlade arbetsmarknadstjänster</a:t>
            </a:r>
          </a:p>
          <a:p>
            <a:r>
              <a:rPr lang="sv-SE" dirty="0"/>
              <a:t>Hur påverkar det deltagare hos leverantörer</a:t>
            </a:r>
          </a:p>
          <a:p>
            <a:r>
              <a:rPr lang="sv-SE" dirty="0"/>
              <a:t>Vad händer framåt</a:t>
            </a:r>
          </a:p>
        </p:txBody>
      </p:sp>
    </p:spTree>
    <p:extLst>
      <p:ext uri="{BB962C8B-B14F-4D97-AF65-F5344CB8AC3E}">
        <p14:creationId xmlns:p14="http://schemas.microsoft.com/office/powerpoint/2010/main" val="182689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99F90-DB01-01D3-C494-09141BD6E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1398905-D8A3-6C8F-8D28-9A1212A6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999" cy="5137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9F2DA47-9B10-9555-1208-46032453A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588" y="382097"/>
            <a:ext cx="5206111" cy="4196684"/>
          </a:xfrm>
          <a:prstGeom prst="rect">
            <a:avLst/>
          </a:prstGeom>
          <a:solidFill>
            <a:srgbClr val="E9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ubrik 1">
            <a:extLst>
              <a:ext uri="{FF2B5EF4-FFF2-40B4-BE49-F238E27FC236}">
                <a16:creationId xmlns:a16="http://schemas.microsoft.com/office/drawing/2014/main" id="{FB9D4761-765C-BECA-7F40-341005C62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64" y="613449"/>
            <a:ext cx="4743435" cy="675000"/>
          </a:xfrm>
          <a:noFill/>
        </p:spPr>
        <p:txBody>
          <a:bodyPr anchor="ctr"/>
          <a:lstStyle/>
          <a:p>
            <a:r>
              <a:rPr lang="sv-SE" sz="2800" dirty="0">
                <a:solidFill>
                  <a:srgbClr val="091D54"/>
                </a:solidFill>
              </a:rPr>
              <a:t>Vårt uppdrag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74E514-E4EE-3491-D886-B230F443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2" t="222" r="35582" b="-222"/>
          <a:stretch/>
        </p:blipFill>
        <p:spPr>
          <a:xfrm>
            <a:off x="5600700" y="391434"/>
            <a:ext cx="3148707" cy="4197695"/>
          </a:xfrm>
          <a:prstGeom prst="rect">
            <a:avLst/>
          </a:prstGeom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1B336C53-B2FB-24CC-652E-ED40F5B95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54" y="1670546"/>
            <a:ext cx="4903412" cy="2558879"/>
          </a:xfrm>
          <a:noFill/>
        </p:spPr>
        <p:txBody>
          <a:bodyPr/>
          <a:lstStyle/>
          <a:p>
            <a:pPr>
              <a:spcBef>
                <a:spcPts val="1200"/>
              </a:spcBef>
              <a:buClr>
                <a:srgbClr val="018903"/>
              </a:buClr>
            </a:pPr>
            <a:r>
              <a:rPr lang="sv-SE" sz="1600" b="0" i="0" dirty="0">
                <a:solidFill>
                  <a:srgbClr val="000000"/>
                </a:solidFill>
                <a:effectLst/>
                <a:latin typeface="+mj-lt"/>
              </a:rPr>
              <a:t>Arbetsförmedlingens uppdrag är att bidra till en välfungerande arbetsmarknad i Sverige. </a:t>
            </a:r>
          </a:p>
          <a:p>
            <a:pPr lvl="1">
              <a:spcBef>
                <a:spcPts val="1200"/>
              </a:spcBef>
              <a:buClr>
                <a:srgbClr val="018903"/>
              </a:buClr>
            </a:pPr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stödet till dem som är eller riskerar att bli långtidsarbetslösa</a:t>
            </a:r>
          </a:p>
          <a:p>
            <a:pPr lvl="1">
              <a:spcBef>
                <a:spcPts val="1200"/>
              </a:spcBef>
              <a:buClr>
                <a:srgbClr val="018903"/>
              </a:buClr>
            </a:pPr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upprätthålla regelverket i </a:t>
            </a:r>
            <a:r>
              <a:rPr lang="sv-SE" dirty="0">
                <a:solidFill>
                  <a:srgbClr val="000000"/>
                </a:solidFill>
                <a:latin typeface="+mj-lt"/>
              </a:rPr>
              <a:t>aktivitetsstödet och </a:t>
            </a:r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arbetslöshetsförsäkringen</a:t>
            </a:r>
          </a:p>
          <a:p>
            <a:pPr lvl="1">
              <a:spcBef>
                <a:spcPts val="1200"/>
              </a:spcBef>
              <a:buClr>
                <a:srgbClr val="018903"/>
              </a:buClr>
            </a:pPr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bekämpa felaktiga utbetalningar, oseriösa leverantörer och organiserad brottslighet</a:t>
            </a:r>
          </a:p>
          <a:p>
            <a:pPr>
              <a:spcBef>
                <a:spcPts val="1200"/>
              </a:spcBef>
              <a:buClr>
                <a:srgbClr val="018903"/>
              </a:buClr>
            </a:pPr>
            <a:endParaRPr lang="sv-SE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37ED8A2-F8A6-C203-8877-016941EB7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42" y="4751668"/>
            <a:ext cx="1905000" cy="234078"/>
          </a:xfrm>
          <a:prstGeom prst="rect">
            <a:avLst/>
          </a:prstGeom>
        </p:spPr>
      </p:pic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FA12B633-A0CC-0346-10F9-9A021C5A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96326" y="4579790"/>
            <a:ext cx="8349616" cy="2070"/>
          </a:xfrm>
          <a:prstGeom prst="line">
            <a:avLst/>
          </a:prstGeom>
          <a:ln w="25400">
            <a:solidFill>
              <a:srgbClr val="02B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51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3B61129-6249-67D1-5939-46FD2446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999" cy="5137939"/>
          </a:xfrm>
          <a:prstGeom prst="rect">
            <a:avLst/>
          </a:prstGeom>
          <a:solidFill>
            <a:srgbClr val="FEF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AE72FF09-CAE3-B958-9305-5ED5B85267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0607" y="415688"/>
            <a:ext cx="7422784" cy="67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Vårt mål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3E99C16-31C2-96BD-BC13-3376990EDF9C}"/>
              </a:ext>
            </a:extLst>
          </p:cNvPr>
          <p:cNvSpPr txBox="1">
            <a:spLocks/>
          </p:cNvSpPr>
          <p:nvPr/>
        </p:nvSpPr>
        <p:spPr>
          <a:xfrm>
            <a:off x="435837" y="1158996"/>
            <a:ext cx="8319168" cy="2825507"/>
          </a:xfrm>
          <a:prstGeom prst="rect">
            <a:avLst/>
          </a:prstGeom>
          <a:solidFill>
            <a:srgbClr val="091D54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>
                <a:solidFill>
                  <a:srgbClr val="1EBE21"/>
                </a:solidFill>
              </a:rPr>
              <a:t>Korta tiden till</a:t>
            </a:r>
            <a:br>
              <a:rPr lang="sv-SE" sz="3200" dirty="0">
                <a:solidFill>
                  <a:srgbClr val="1EBE21"/>
                </a:solidFill>
              </a:rPr>
            </a:br>
            <a:r>
              <a:rPr lang="sv-SE" sz="3200" dirty="0">
                <a:solidFill>
                  <a:srgbClr val="1EBE21"/>
                </a:solidFill>
              </a:rPr>
              <a:t>varaktig sysselsättning och rekrytering samt minska felaktiga utbetalningar</a:t>
            </a:r>
          </a:p>
          <a:p>
            <a:r>
              <a:rPr lang="sv-SE" sz="3200" dirty="0">
                <a:solidFill>
                  <a:srgbClr val="1EBE21"/>
                </a:solidFill>
              </a:rPr>
              <a:t>och brott mot välfärdssystemen.</a:t>
            </a:r>
            <a:endParaRPr lang="sv-SE" sz="4000" dirty="0">
              <a:solidFill>
                <a:srgbClr val="1EBE21"/>
              </a:solidFill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44E1D43-BB9A-F640-5C2C-A7B9ED9A4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005" y="4727811"/>
            <a:ext cx="1905000" cy="2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2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1DC178-9455-ECC6-E887-8A78CC0F2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2" y="1485899"/>
            <a:ext cx="6892557" cy="2846702"/>
          </a:xfrm>
          <a:prstGeom prst="rect">
            <a:avLst/>
          </a:prstGeom>
          <a:solidFill>
            <a:srgbClr val="EAF2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3F26BA6-CE0B-EAFC-F454-514327F1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Två verksamhetsområden - ett uppdrag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08DE73-B41B-F408-955E-B1669EDB5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92" y="1808999"/>
            <a:ext cx="6568867" cy="240576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v-SE" dirty="0"/>
              <a:t>Förändringen skapar bättre förutsättningar att nå målen</a:t>
            </a:r>
          </a:p>
          <a:p>
            <a:pPr>
              <a:spcBef>
                <a:spcPts val="0"/>
              </a:spcBef>
            </a:pPr>
            <a:endParaRPr lang="sv-SE" dirty="0"/>
          </a:p>
          <a:p>
            <a:r>
              <a:rPr lang="sv-SE" dirty="0"/>
              <a:t>Ny organisation med två verksamhetsområden inom förmedlingsverksamheten från och med den 1 mars 2026</a:t>
            </a:r>
          </a:p>
          <a:p>
            <a:endParaRPr lang="sv-SE" dirty="0"/>
          </a:p>
          <a:p>
            <a:pPr>
              <a:spcBef>
                <a:spcPts val="0"/>
              </a:spcBef>
            </a:pPr>
            <a:r>
              <a:rPr lang="sv-SE" dirty="0"/>
              <a:t>De verksamhetsmässiga förändringarna kommer att ske stegvis och pågå under en längre tid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492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1B2207-99D1-129F-AA44-00ED675B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Arbetssökandes behov i fokus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11F48E-31AF-07B9-A1F3-B764139C4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99" y="1895475"/>
            <a:ext cx="4928325" cy="2785877"/>
          </a:xfrm>
        </p:spPr>
        <p:txBody>
          <a:bodyPr/>
          <a:lstStyle/>
          <a:p>
            <a:r>
              <a:rPr lang="sv-SE" dirty="0"/>
              <a:t>Beslut och ansvar utgår från arbetssökandes och arbetsgivares stödbehov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Båda verksamhetsområdena (VO) har helhetsansvar för arbetssökande och arbetsgivare</a:t>
            </a:r>
          </a:p>
          <a:p>
            <a:endParaRPr lang="sv-SE" dirty="0"/>
          </a:p>
        </p:txBody>
      </p:sp>
      <p:pic>
        <p:nvPicPr>
          <p:cNvPr id="8" name="Bildobjekt 7" descr="En kvinnnlig arbetssökande som är glad och bär på en bok och ett block. ">
            <a:extLst>
              <a:ext uri="{FF2B5EF4-FFF2-40B4-BE49-F238E27FC236}">
                <a16:creationId xmlns:a16="http://schemas.microsoft.com/office/drawing/2014/main" id="{D1733747-EA82-AFF8-30D2-A112CA82F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r="21793"/>
          <a:stretch>
            <a:fillRect/>
          </a:stretch>
        </p:blipFill>
        <p:spPr>
          <a:xfrm>
            <a:off x="5900573" y="810899"/>
            <a:ext cx="3243427" cy="387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91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9CE2C-4DF3-0AD7-858D-6560956C7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EC0296F-B565-243E-F85A-4BBAF5D5C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999" cy="5137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4B19397-0856-D3BD-C895-DF52BDC0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588" y="382097"/>
            <a:ext cx="5206111" cy="4196684"/>
          </a:xfrm>
          <a:prstGeom prst="rect">
            <a:avLst/>
          </a:prstGeom>
          <a:solidFill>
            <a:srgbClr val="E9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CD7FD8-356E-DBFE-705B-52C423573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9" t="141" r="38351" b="-141"/>
          <a:stretch/>
        </p:blipFill>
        <p:spPr>
          <a:xfrm>
            <a:off x="4568530" y="382096"/>
            <a:ext cx="4177413" cy="4202606"/>
          </a:xfrm>
          <a:prstGeom prst="rect">
            <a:avLst/>
          </a:prstGeom>
        </p:spPr>
      </p:pic>
      <p:sp>
        <p:nvSpPr>
          <p:cNvPr id="21" name="Rubrik 1">
            <a:extLst>
              <a:ext uri="{FF2B5EF4-FFF2-40B4-BE49-F238E27FC236}">
                <a16:creationId xmlns:a16="http://schemas.microsoft.com/office/drawing/2014/main" id="{0C0C33D0-0954-0D51-BC80-54722A0CE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4" y="898577"/>
            <a:ext cx="3785939" cy="675000"/>
          </a:xfrm>
          <a:noFill/>
        </p:spPr>
        <p:txBody>
          <a:bodyPr anchor="ctr"/>
          <a:lstStyle/>
          <a:p>
            <a:r>
              <a:rPr lang="sv-SE" sz="2800" dirty="0">
                <a:solidFill>
                  <a:srgbClr val="091D54"/>
                </a:solidFill>
              </a:rPr>
              <a:t>VO Inledande stöd</a:t>
            </a:r>
            <a:br>
              <a:rPr lang="sv-SE" sz="2800" dirty="0">
                <a:solidFill>
                  <a:srgbClr val="091D54"/>
                </a:solidFill>
              </a:rPr>
            </a:br>
            <a:endParaRPr lang="sv-SE" sz="1400" dirty="0">
              <a:solidFill>
                <a:srgbClr val="091D54"/>
              </a:solidFill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B103BCC-B1FD-40E4-3280-799AF826E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42" y="4751668"/>
            <a:ext cx="1905000" cy="234078"/>
          </a:xfrm>
          <a:prstGeom prst="rect">
            <a:avLst/>
          </a:prstGeom>
        </p:spPr>
      </p:pic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51F48497-0660-CD67-025D-BD2D27324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6326" y="4581860"/>
            <a:ext cx="8351347" cy="0"/>
          </a:xfrm>
          <a:prstGeom prst="line">
            <a:avLst/>
          </a:prstGeom>
          <a:ln w="25400">
            <a:solidFill>
              <a:srgbClr val="02B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0CE8E847-C904-1942-98CC-522E0154C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54" y="1748119"/>
            <a:ext cx="3779149" cy="2830658"/>
          </a:xfrm>
          <a:noFill/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sv-SE" sz="1600" dirty="0"/>
              <a:t>Stöd och uppföljning av arbetssökande med litet och visst stödbehov.</a:t>
            </a:r>
          </a:p>
          <a:p>
            <a:pPr lvl="0">
              <a:spcBef>
                <a:spcPts val="1800"/>
              </a:spcBef>
            </a:pPr>
            <a:r>
              <a:rPr lang="sv-SE" sz="1600" dirty="0"/>
              <a:t>Stödjer arbetsgivare att hitta och komma i kontakt med rätt kompetens via självservicetjänster.</a:t>
            </a:r>
          </a:p>
          <a:p>
            <a:pPr>
              <a:spcBef>
                <a:spcPts val="1800"/>
              </a:spcBef>
            </a:pPr>
            <a:r>
              <a:rPr lang="sv-SE" sz="1600" dirty="0"/>
              <a:t>Geografiskt obunden organisation som möter arbetsgivare och arbetssökande digitalt och via telefon.</a:t>
            </a:r>
          </a:p>
          <a:p>
            <a:pPr marL="0" lvl="0" indent="0">
              <a:spcBef>
                <a:spcPts val="1800"/>
              </a:spcBef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50000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FD5AD-8E83-2F79-3D1C-5A6E5DC43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1CA8D1B-8308-A5AD-508A-7AE3D6BD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999" cy="5137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5926C28-3F3B-CCBC-F21E-07F385564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588" y="382097"/>
            <a:ext cx="5206111" cy="4196684"/>
          </a:xfrm>
          <a:prstGeom prst="rect">
            <a:avLst/>
          </a:prstGeom>
          <a:solidFill>
            <a:srgbClr val="E9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29BA48C-B38B-E3DE-D9A8-DF52A4623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7" t="141" r="30123" b="-141"/>
          <a:stretch/>
        </p:blipFill>
        <p:spPr>
          <a:xfrm flipH="1">
            <a:off x="4568530" y="382096"/>
            <a:ext cx="4177413" cy="4202606"/>
          </a:xfrm>
          <a:prstGeom prst="rect">
            <a:avLst/>
          </a:prstGeom>
        </p:spPr>
      </p:pic>
      <p:sp>
        <p:nvSpPr>
          <p:cNvPr id="21" name="Rubrik 1">
            <a:extLst>
              <a:ext uri="{FF2B5EF4-FFF2-40B4-BE49-F238E27FC236}">
                <a16:creationId xmlns:a16="http://schemas.microsoft.com/office/drawing/2014/main" id="{00288B4D-6AE3-CFF5-D3AB-3E18E53C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4" y="547594"/>
            <a:ext cx="3785939" cy="543491"/>
          </a:xfrm>
          <a:noFill/>
        </p:spPr>
        <p:txBody>
          <a:bodyPr anchor="ctr"/>
          <a:lstStyle/>
          <a:p>
            <a:r>
              <a:rPr lang="sv-SE" sz="2800" dirty="0">
                <a:solidFill>
                  <a:srgbClr val="091D54"/>
                </a:solidFill>
              </a:rPr>
              <a:t>VO Samordnat stöd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F4C0E5C-85D0-BB1C-54CC-A7EC0747F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42" y="4751668"/>
            <a:ext cx="1905000" cy="234078"/>
          </a:xfrm>
          <a:prstGeom prst="rect">
            <a:avLst/>
          </a:prstGeom>
        </p:spPr>
      </p:pic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0063E42A-EC1F-1321-A406-34AC3C231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6326" y="4581860"/>
            <a:ext cx="8351347" cy="0"/>
          </a:xfrm>
          <a:prstGeom prst="line">
            <a:avLst/>
          </a:prstGeom>
          <a:ln w="25400">
            <a:solidFill>
              <a:srgbClr val="02B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F2D516E-168C-EA60-CE6C-FE2AE4800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54" y="1276539"/>
            <a:ext cx="3780000" cy="3255990"/>
          </a:xfrm>
          <a:noFill/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sv-SE" sz="1400" dirty="0"/>
              <a:t>Samordnat stöd för arbetssökande med stort stödbehov där kontakterna hålls ihop. </a:t>
            </a:r>
          </a:p>
          <a:p>
            <a:pPr lvl="0">
              <a:spcBef>
                <a:spcPts val="1200"/>
              </a:spcBef>
            </a:pPr>
            <a:r>
              <a:rPr lang="sv-SE" sz="1400" dirty="0"/>
              <a:t>En kombination av stöd i egen, samverkad och upphandlad regi.</a:t>
            </a:r>
          </a:p>
          <a:p>
            <a:pPr lvl="0">
              <a:spcBef>
                <a:spcPts val="1200"/>
              </a:spcBef>
            </a:pPr>
            <a:r>
              <a:rPr lang="sv-SE" sz="1400" dirty="0"/>
              <a:t>Nära stöd till arbetsgivare med stora stödbehov och med fokus på dem som är öppna för att anställa personer som har svårare att få jobb. </a:t>
            </a:r>
          </a:p>
          <a:p>
            <a:pPr lvl="0">
              <a:spcBef>
                <a:spcPts val="1200"/>
              </a:spcBef>
            </a:pPr>
            <a:r>
              <a:rPr lang="sv-SE" sz="1400" dirty="0"/>
              <a:t>Lokal och regional samverkan, lokal närvaro, fysiska möten.</a:t>
            </a:r>
          </a:p>
          <a:p>
            <a:pPr>
              <a:spcBef>
                <a:spcPts val="1200"/>
              </a:spcBef>
            </a:pPr>
            <a:r>
              <a:rPr lang="sv-SE" sz="1400" dirty="0"/>
              <a:t>Geografisk organisation i fyra regioner.</a:t>
            </a:r>
          </a:p>
          <a:p>
            <a:pPr lvl="0">
              <a:spcBef>
                <a:spcPts val="1800"/>
              </a:spcBef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2547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59E736-24D4-E16B-81F4-B25E14A6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4990" y="0"/>
            <a:ext cx="9143999" cy="5137939"/>
          </a:xfrm>
          <a:prstGeom prst="rect">
            <a:avLst/>
          </a:prstGeom>
          <a:solidFill>
            <a:srgbClr val="FEF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757792F-7E62-2D7B-13A5-C95822702DDD}"/>
              </a:ext>
            </a:extLst>
          </p:cNvPr>
          <p:cNvSpPr txBox="1">
            <a:spLocks/>
          </p:cNvSpPr>
          <p:nvPr/>
        </p:nvSpPr>
        <p:spPr>
          <a:xfrm>
            <a:off x="662960" y="299859"/>
            <a:ext cx="7070251" cy="675000"/>
          </a:xfrm>
          <a:prstGeom prst="rect">
            <a:avLst/>
          </a:prstGeom>
          <a:noFill/>
        </p:spPr>
        <p:txBody>
          <a:bodyPr anchor="ctr"/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>
                <a:solidFill>
                  <a:srgbClr val="091D54"/>
                </a:solidFill>
              </a:rPr>
              <a:t>VO Samordnat stöd – fyra regioner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051BB58-DF25-B9B7-7D56-BBEF99430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9489" y="1056813"/>
            <a:ext cx="900000" cy="216000"/>
          </a:xfrm>
          <a:prstGeom prst="rect">
            <a:avLst/>
          </a:prstGeom>
          <a:solidFill>
            <a:srgbClr val="EBF8EB"/>
          </a:solidFill>
          <a:ln w="19050">
            <a:solidFill>
              <a:srgbClr val="02AC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 nord</a:t>
            </a:r>
            <a:endParaRPr lang="sv-SE" sz="9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dobjekt 4" descr="Sverigekarta markerar Region nord som består av enheterna Norrbotten, Norra Västerbotten, Södra Västerbotten, Jämtland Härjedalen, Norra Västernorrland, Södra Västernorrland, Gävleborg, Uppsala, Dalarna, Värmland, Örebro, Västmanland och Södermanland.">
            <a:extLst>
              <a:ext uri="{FF2B5EF4-FFF2-40B4-BE49-F238E27FC236}">
                <a16:creationId xmlns:a16="http://schemas.microsoft.com/office/drawing/2014/main" id="{9729B600-6C03-3833-9E37-32470E6BFE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1" y="1341490"/>
            <a:ext cx="1327508" cy="3118733"/>
          </a:xfrm>
          <a:prstGeom prst="rect">
            <a:avLst/>
          </a:prstGeom>
        </p:spPr>
      </p:pic>
      <p:sp>
        <p:nvSpPr>
          <p:cNvPr id="16" name="Rubrik 15">
            <a:extLst>
              <a:ext uri="{FF2B5EF4-FFF2-40B4-BE49-F238E27FC236}">
                <a16:creationId xmlns:a16="http://schemas.microsoft.com/office/drawing/2014/main" id="{453D4FC3-A4BB-7D88-BF8C-A18AF988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80674" y="1056813"/>
            <a:ext cx="900000" cy="216000"/>
          </a:xfrm>
          <a:prstGeom prst="rect">
            <a:avLst/>
          </a:prstGeom>
          <a:solidFill>
            <a:srgbClr val="EBF8EB"/>
          </a:solidFill>
          <a:ln w="19050" cap="flat" cmpd="sng" algn="ctr">
            <a:solidFill>
              <a:srgbClr val="02AC05"/>
            </a:solidFill>
            <a:prstDash val="soli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 öst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Bildobjekt 6" descr="Sverigekarta markerar Region väst som består av enheterna Stockholm nordöst, Stockholm nordväst, Stockholm sydöst, Stockholm city, Stockholm Globen, Stockholm Järva, Huddinge Botkyrka, Södertälje, Gotland, Östergötland, Kalmar och Jönköping.">
            <a:extLst>
              <a:ext uri="{FF2B5EF4-FFF2-40B4-BE49-F238E27FC236}">
                <a16:creationId xmlns:a16="http://schemas.microsoft.com/office/drawing/2014/main" id="{A480AF64-8D3F-9904-1CEE-5164103FEB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167" y="1341491"/>
            <a:ext cx="1327507" cy="3118733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E69B15C9-27FC-8C14-D241-2A048868D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1859" y="1056809"/>
            <a:ext cx="900000" cy="216000"/>
          </a:xfrm>
          <a:prstGeom prst="rect">
            <a:avLst/>
          </a:prstGeom>
          <a:solidFill>
            <a:srgbClr val="EBF8EB"/>
          </a:solidFill>
          <a:ln w="19050">
            <a:solidFill>
              <a:srgbClr val="02AC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 väst</a:t>
            </a:r>
            <a:endParaRPr lang="sv-SE" sz="9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Bildobjekt 9" descr="Sverigekarta markerar Region väst som består av enheterna Fyrbodal, Skaraborg, Norra Göteborg, Östra Göteborg, Södra Göteborg, Sjuhärad och Halland.">
            <a:extLst>
              <a:ext uri="{FF2B5EF4-FFF2-40B4-BE49-F238E27FC236}">
                <a16:creationId xmlns:a16="http://schemas.microsoft.com/office/drawing/2014/main" id="{2F4FB282-48AE-FF93-99E8-0DD8943AB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52" y="1341491"/>
            <a:ext cx="1327507" cy="3118733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AA6BCF0A-A395-3B2A-00CC-E8D3898C4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8505" y="1056813"/>
            <a:ext cx="900000" cy="216000"/>
          </a:xfrm>
          <a:prstGeom prst="rect">
            <a:avLst/>
          </a:prstGeom>
          <a:solidFill>
            <a:srgbClr val="EBF8EB"/>
          </a:solidFill>
          <a:ln w="19050">
            <a:solidFill>
              <a:srgbClr val="02AC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 syd</a:t>
            </a:r>
            <a:endParaRPr lang="sv-SE" sz="9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Bildobjekt 11" descr="Sverigekarta markerar Region syd som består av enheterna Kronoberg Blekinge, Nordvästra Skåne, Östra Skåne, Sydvästra Skåne och Malmö.">
            <a:extLst>
              <a:ext uri="{FF2B5EF4-FFF2-40B4-BE49-F238E27FC236}">
                <a16:creationId xmlns:a16="http://schemas.microsoft.com/office/drawing/2014/main" id="{7C1E234E-8DC2-90A7-6EE7-381181468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75" y="1341491"/>
            <a:ext cx="1327508" cy="3118734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701E586-0A86-F777-3F68-DC7CBDEF8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005" y="4727811"/>
            <a:ext cx="1905000" cy="234078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432EDAF-8189-8BA0-A211-3929B4A31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5816" y="4581860"/>
            <a:ext cx="8592366" cy="0"/>
          </a:xfrm>
          <a:prstGeom prst="line">
            <a:avLst/>
          </a:prstGeom>
          <a:ln w="25400">
            <a:solidFill>
              <a:srgbClr val="02B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516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CESSIBILITYFIXERID" val="d08718bb-3ea9-4237-9a9f-22959620cb11"/>
</p:tagLst>
</file>

<file path=ppt/theme/theme1.xml><?xml version="1.0" encoding="utf-8"?>
<a:theme xmlns:a="http://schemas.openxmlformats.org/drawingml/2006/main" name="Arbetsförmedlingen, vit utan punkter">
  <a:themeElements>
    <a:clrScheme name="Arbetsförmledlingen diagram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4C6320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524FE8C7-9D49-43A5-B246-F8D159C3B5D9}" vid="{D18315EE-D8D8-4AA7-BE1C-E7E27A5DF302}"/>
    </a:ext>
  </a:extLst>
</a:theme>
</file>

<file path=ppt/theme/theme2.xml><?xml version="1.0" encoding="utf-8"?>
<a:theme xmlns:a="http://schemas.openxmlformats.org/drawingml/2006/main" name="Arbetsförmedlingen, vit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524FE8C7-9D49-43A5-B246-F8D159C3B5D9}" vid="{25A8992D-B864-4B94-AABF-0AB485395EE0}"/>
    </a:ext>
  </a:extLst>
</a:theme>
</file>

<file path=ppt/theme/theme3.xml><?xml version="1.0" encoding="utf-8"?>
<a:theme xmlns:a="http://schemas.openxmlformats.org/drawingml/2006/main" name="Arbetsförmedlingen, blå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524FE8C7-9D49-43A5-B246-F8D159C3B5D9}" vid="{A6C0C079-2E9B-487F-BBC8-58AF86AD0447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1526</TotalTime>
  <Words>639</Words>
  <Application>Microsoft Office PowerPoint</Application>
  <PresentationFormat>Bildspel på skärmen (16:9)</PresentationFormat>
  <Paragraphs>117</Paragraphs>
  <Slides>16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16</vt:i4>
      </vt:variant>
    </vt:vector>
  </HeadingPairs>
  <TitlesOfParts>
    <vt:vector size="24" baseType="lpstr">
      <vt:lpstr>Arial</vt:lpstr>
      <vt:lpstr>Calibri</vt:lpstr>
      <vt:lpstr>Courier New</vt:lpstr>
      <vt:lpstr>Helvetica Neue Medium</vt:lpstr>
      <vt:lpstr>Open Sans</vt:lpstr>
      <vt:lpstr>Arbetsförmedlingen, vit utan punkter</vt:lpstr>
      <vt:lpstr>Arbetsförmedlingen, vit</vt:lpstr>
      <vt:lpstr>Arbetsförmedlingen, blå</vt:lpstr>
      <vt:lpstr>Ett Sverige i arbete</vt:lpstr>
      <vt:lpstr>Organisationsförändring från 1 mars</vt:lpstr>
      <vt:lpstr>Vårt uppdrag</vt:lpstr>
      <vt:lpstr>Vårt mål</vt:lpstr>
      <vt:lpstr>Två verksamhetsområden - ett uppdrag</vt:lpstr>
      <vt:lpstr>Arbetssökandes behov i fokus</vt:lpstr>
      <vt:lpstr>VO Inledande stöd </vt:lpstr>
      <vt:lpstr>VO Samordnat stöd</vt:lpstr>
      <vt:lpstr>Region öst</vt:lpstr>
      <vt:lpstr>Upphandlade tjänster och samverkan</vt:lpstr>
      <vt:lpstr>Gemensamma beslut, fördelat ansvar   </vt:lpstr>
      <vt:lpstr>Ansvarsfördelning övriga insatser</vt:lpstr>
      <vt:lpstr>Vad betyder det för er leverantörer?</vt:lpstr>
      <vt:lpstr>Hur påverkas deltagarna?</vt:lpstr>
      <vt:lpstr>Framåt</vt:lpstr>
      <vt:lpstr>Avslutande bild</vt:lpstr>
    </vt:vector>
  </TitlesOfParts>
  <Company>Arbetsförmedlingen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Organisationsförändring Arbetsförmedlingen 20260301</dc:title>
  <dc:creator>Arbetsförmedlingen</dc:creator>
  <dc:description>Af 00013 7.0 (2022-03-28)</dc:description>
  <cp:lastModifiedBy>Fredrik Wolffelt</cp:lastModifiedBy>
  <cp:revision>3</cp:revision>
  <dcterms:created xsi:type="dcterms:W3CDTF">2026-02-11T15:31:54Z</dcterms:created>
  <dcterms:modified xsi:type="dcterms:W3CDTF">2026-02-24T08:08:30Z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88cc774a-4e14-4f10-9ecd-9d90ec222c7f</vt:lpwstr>
  </property>
</Properties>
</file>