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4"/>
    <p:sldMasterId id="2147483719" r:id="rId5"/>
  </p:sldMasterIdLst>
  <p:notesMasterIdLst>
    <p:notesMasterId r:id="rId20"/>
  </p:notesMasterIdLst>
  <p:handoutMasterIdLst>
    <p:handoutMasterId r:id="rId21"/>
  </p:handoutMasterIdLst>
  <p:sldIdLst>
    <p:sldId id="287" r:id="rId6"/>
    <p:sldId id="292" r:id="rId7"/>
    <p:sldId id="293" r:id="rId8"/>
    <p:sldId id="291" r:id="rId9"/>
    <p:sldId id="301" r:id="rId10"/>
    <p:sldId id="288" r:id="rId11"/>
    <p:sldId id="290" r:id="rId12"/>
    <p:sldId id="289" r:id="rId13"/>
    <p:sldId id="302" r:id="rId14"/>
    <p:sldId id="294" r:id="rId15"/>
    <p:sldId id="295" r:id="rId16"/>
    <p:sldId id="299" r:id="rId17"/>
    <p:sldId id="296" r:id="rId18"/>
    <p:sldId id="300" r:id="rId19"/>
  </p:sldIdLst>
  <p:sldSz cx="9144000" cy="5143500" type="screen16x9"/>
  <p:notesSz cx="6858000" cy="9144000"/>
  <p:custDataLst>
    <p:tags r:id="rId22"/>
  </p:custDataLst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33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la Bosticco" initials="GB" lastIdx="1" clrIdx="0">
    <p:extLst>
      <p:ext uri="{19B8F6BF-5375-455C-9EA6-DF929625EA0E}">
        <p15:presenceInfo xmlns:p15="http://schemas.microsoft.com/office/powerpoint/2012/main" userId="S::gabriella.bosticco@arbetsformedlingen.se::5f916e46-5a3c-48df-afdb-b716a452dcb0" providerId="AD"/>
      </p:ext>
    </p:extLst>
  </p:cmAuthor>
  <p:cmAuthor id="2" name="Erik Haglund" initials="EH" lastIdx="20" clrIdx="1">
    <p:extLst>
      <p:ext uri="{19B8F6BF-5375-455C-9EA6-DF929625EA0E}">
        <p15:presenceInfo xmlns:p15="http://schemas.microsoft.com/office/powerpoint/2012/main" userId="S::erik.haglund@arbetsformedlingen.se::583ced07-39a2-4a55-aa91-1eaad2c063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A"/>
    <a:srgbClr val="EAF2D8"/>
    <a:srgbClr val="DA5187"/>
    <a:srgbClr val="D43372"/>
    <a:srgbClr val="BAD781"/>
    <a:srgbClr val="A5CB5A"/>
    <a:srgbClr val="95C23D"/>
    <a:srgbClr val="595994"/>
    <a:srgbClr val="262673"/>
    <a:srgbClr val="E37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364" autoAdjust="0"/>
  </p:normalViewPr>
  <p:slideViewPr>
    <p:cSldViewPr snapToGrid="0">
      <p:cViewPr varScale="1">
        <p:scale>
          <a:sx n="62" d="100"/>
          <a:sy n="62" d="100"/>
        </p:scale>
        <p:origin x="84" y="1332"/>
      </p:cViewPr>
      <p:guideLst>
        <p:guide orient="horz" pos="1711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0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4E04B-E651-4647-A300-2AFAE441B118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7053-A168-41C7-8F57-9601F9EF86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300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6206B-CE5A-4CA3-BD34-3451FD0BA690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3CAE6-3546-4A01-BBE9-044D7CD2D8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1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5328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760EBD53-0F55-48D8-828F-BADF317A0748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93005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-2"/>
            <a:ext cx="4572000" cy="4680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797551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  <a:prstGeom prst="rect">
            <a:avLst/>
          </a:prstGeom>
        </p:spPr>
        <p:txBody>
          <a:bodyPr anchor="ctr"/>
          <a:lstStyle>
            <a:lvl1pPr algn="ctr">
              <a:defRPr sz="2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98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88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7">
            <a:extLst>
              <a:ext uri="{FF2B5EF4-FFF2-40B4-BE49-F238E27FC236}">
                <a16:creationId xmlns:a16="http://schemas.microsoft.com/office/drawing/2014/main" id="{FB83FAFF-EED2-4BB2-B3CE-D5D395077B1C}"/>
              </a:ext>
            </a:extLst>
          </p:cNvPr>
          <p:cNvSpPr/>
          <p:nvPr userDrawn="1"/>
        </p:nvSpPr>
        <p:spPr>
          <a:xfrm>
            <a:off x="0" y="0"/>
            <a:ext cx="427155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14230" y="2234250"/>
            <a:ext cx="3657323" cy="67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Innehållsförteckning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0"/>
            <a:ext cx="3629210" cy="43740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Linje">
            <a:extLst>
              <a:ext uri="{FF2B5EF4-FFF2-40B4-BE49-F238E27FC236}">
                <a16:creationId xmlns:a16="http://schemas.microsoft.com/office/drawing/2014/main" id="{55D631E8-9485-45FA-8CC3-F420D736C613}"/>
              </a:ext>
            </a:extLst>
          </p:cNvPr>
          <p:cNvSpPr/>
          <p:nvPr userDrawn="1"/>
        </p:nvSpPr>
        <p:spPr>
          <a:xfrm>
            <a:off x="614230" y="2909250"/>
            <a:ext cx="3383004" cy="0"/>
          </a:xfrm>
          <a:prstGeom prst="line">
            <a:avLst/>
          </a:prstGeom>
          <a:ln w="79375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65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4">
            <a:extLst>
              <a:ext uri="{FF2B5EF4-FFF2-40B4-BE49-F238E27FC236}">
                <a16:creationId xmlns:a16="http://schemas.microsoft.com/office/drawing/2014/main" id="{9008CFDE-FAFA-445A-900C-E639E9463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288" y="0"/>
            <a:ext cx="9002712" cy="462736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-3175" y="-9525"/>
            <a:ext cx="145034" cy="51625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Af_logotyp_gron-bla_cmyk.pdf" descr="Logotyp Arbetsförmedlingen">
            <a:extLst>
              <a:ext uri="{FF2B5EF4-FFF2-40B4-BE49-F238E27FC236}">
                <a16:creationId xmlns:a16="http://schemas.microsoft.com/office/drawing/2014/main" id="{D7B21F88-959F-4910-A6A8-8308C9636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267612FB-7BE0-4484-8F22-D168115714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1859" y="311786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tIns="180000" bIns="0" anchor="b" anchorCtr="0">
            <a:noAutofit/>
          </a:bodyPr>
          <a:lstStyle>
            <a:lvl1pPr marL="36000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6" name="Underrubrik 2">
            <a:extLst>
              <a:ext uri="{FF2B5EF4-FFF2-40B4-BE49-F238E27FC236}">
                <a16:creationId xmlns:a16="http://schemas.microsoft.com/office/drawing/2014/main" id="{FA376D43-EDFE-4919-9B06-4887B9BEAB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1859" y="3875680"/>
            <a:ext cx="6012000" cy="756000"/>
          </a:xfrm>
          <a:solidFill>
            <a:schemeClr val="accent1">
              <a:alpha val="90000"/>
            </a:schemeClr>
          </a:solidFill>
        </p:spPr>
        <p:txBody>
          <a:bodyPr bIns="180000" anchor="t">
            <a:noAutofit/>
          </a:bodyPr>
          <a:lstStyle>
            <a:lvl1pPr marL="360000" indent="0" algn="l">
              <a:lnSpc>
                <a:spcPct val="100000"/>
              </a:lnSpc>
              <a:spcBef>
                <a:spcPts val="0"/>
              </a:spcBef>
              <a:buNone/>
              <a:defRPr sz="2800" u="none" baseline="0">
                <a:solidFill>
                  <a:schemeClr val="bg1"/>
                </a:solidFill>
                <a:uFill>
                  <a:solidFill>
                    <a:schemeClr val="accent2"/>
                  </a:solidFill>
                </a:u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112089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2B5A4ED3-FEB3-47EA-BE93-5E7081E13E7D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9687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66160" y="1773335"/>
            <a:ext cx="2076994" cy="5119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9729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973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2210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281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080000"/>
            <a:ext cx="7421825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60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in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je">
            <a:extLst>
              <a:ext uri="{FF2B5EF4-FFF2-40B4-BE49-F238E27FC236}">
                <a16:creationId xmlns:a16="http://schemas.microsoft.com/office/drawing/2014/main" id="{381FC687-285F-4BC0-9D82-48F99C570DB9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05623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000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66037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898847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3629210" cy="675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9F9D8310-07EE-461E-BA96-295DFFBC96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4680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89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810899"/>
            <a:ext cx="7422784" cy="3087706"/>
          </a:xfrm>
          <a:prstGeom prst="rect">
            <a:avLst/>
          </a:prstGeom>
        </p:spPr>
        <p:txBody>
          <a:bodyPr anchor="ctr"/>
          <a:lstStyle>
            <a:lvl1pPr algn="ctr">
              <a:defRPr sz="24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460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542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F99A23EF-2D3B-49BE-9507-9E3F27D33C32}"/>
              </a:ext>
            </a:extLst>
          </p:cNvPr>
          <p:cNvSpPr txBox="1"/>
          <p:nvPr userDrawn="1"/>
        </p:nvSpPr>
        <p:spPr>
          <a:xfrm>
            <a:off x="145034" y="0"/>
            <a:ext cx="9001125" cy="5148000"/>
          </a:xfrm>
          <a:prstGeom prst="rect">
            <a:avLst/>
          </a:prstGeom>
          <a:solidFill>
            <a:schemeClr val="accent1">
              <a:alpha val="89994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>
              <a:defRPr sz="8000"/>
            </a:lvl1pPr>
          </a:lstStyle>
          <a:p>
            <a:r>
              <a:rPr sz="3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566160" y="1773335"/>
            <a:ext cx="2076994" cy="5119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Linje">
            <a:extLst>
              <a:ext uri="{FF2B5EF4-FFF2-40B4-BE49-F238E27FC236}">
                <a16:creationId xmlns:a16="http://schemas.microsoft.com/office/drawing/2014/main" id="{6285B20E-992A-41EA-A8BD-04B7B292C1C1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  <p:pic>
        <p:nvPicPr>
          <p:cNvPr id="17" name="Af_logotyp_gron-vit_cmyk.pdf" descr="Logotyp Arbetsförmedlingen">
            <a:extLst>
              <a:ext uri="{FF2B5EF4-FFF2-40B4-BE49-F238E27FC236}">
                <a16:creationId xmlns:a16="http://schemas.microsoft.com/office/drawing/2014/main" id="{E358DED3-1A48-46FC-8C3C-7BD67E52F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72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1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2022-10-26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5501888" y="46669"/>
            <a:ext cx="3600000" cy="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1" name="Rektangel">
            <a:extLst>
              <a:ext uri="{FF2B5EF4-FFF2-40B4-BE49-F238E27FC236}">
                <a16:creationId xmlns:a16="http://schemas.microsoft.com/office/drawing/2014/main" id="{09EEB4A7-73F5-424C-B9D8-171947E8F7C7}"/>
              </a:ext>
            </a:extLst>
          </p:cNvPr>
          <p:cNvSpPr/>
          <p:nvPr userDrawn="1"/>
        </p:nvSpPr>
        <p:spPr>
          <a:xfrm>
            <a:off x="0" y="0"/>
            <a:ext cx="145034" cy="5148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defRPr sz="3200"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4C66E104-8012-4E04-8FB5-CF2BC8ED5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2898" y="4769689"/>
            <a:ext cx="1904123" cy="2314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5B67E80F-D6B7-4504-A852-22DBDB1115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9533" y="1448707"/>
            <a:ext cx="5752125" cy="9674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13DB928C-EB16-470A-B60F-FBB40AD6B0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0046" y="2833148"/>
            <a:ext cx="5750498" cy="774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4" name="Linje">
            <a:extLst>
              <a:ext uri="{FF2B5EF4-FFF2-40B4-BE49-F238E27FC236}">
                <a16:creationId xmlns:a16="http://schemas.microsoft.com/office/drawing/2014/main" id="{326BA6EA-4594-467D-8834-6E5F4807FFDB}"/>
              </a:ext>
            </a:extLst>
          </p:cNvPr>
          <p:cNvSpPr/>
          <p:nvPr userDrawn="1"/>
        </p:nvSpPr>
        <p:spPr>
          <a:xfrm>
            <a:off x="3566160" y="2659532"/>
            <a:ext cx="207699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txBody>
          <a:bodyPr lIns="17144" tIns="17144" rIns="17144" bIns="17144"/>
          <a:lstStyle/>
          <a:p>
            <a:pPr>
              <a:spcBef>
                <a:spcPts val="750"/>
              </a:spcBef>
              <a:defRPr sz="7500" b="0"/>
            </a:pPr>
            <a:endParaRPr sz="2813"/>
          </a:p>
        </p:txBody>
      </p:sp>
    </p:spTree>
    <p:extLst>
      <p:ext uri="{BB962C8B-B14F-4D97-AF65-F5344CB8AC3E}">
        <p14:creationId xmlns:p14="http://schemas.microsoft.com/office/powerpoint/2010/main" val="214665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2022-10-26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5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7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ADA2774-EC9D-4E33-A1C8-81537CDAC07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75043" y="1809000"/>
            <a:ext cx="362921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0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281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6002" y="1080000"/>
            <a:ext cx="7421825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180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innehållsdelar, 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5043" y="324000"/>
            <a:ext cx="7422784" cy="675000"/>
          </a:xfrm>
          <a:prstGeom prst="rect">
            <a:avLst/>
          </a:prstGeom>
        </p:spPr>
        <p:txBody>
          <a:bodyPr anchor="t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5043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8616" y="1079999"/>
            <a:ext cx="3629210" cy="342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086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8DFE-A200-45B5-B28F-687801E16029}" type="datetimeFigureOut">
              <a:rPr lang="sv-SE" smtClean="0"/>
              <a:t>2022-10-26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2724-9D72-4716-953B-F44DD0BB256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innehåll 2"/>
          <p:cNvSpPr>
            <a:spLocks noGrp="1"/>
          </p:cNvSpPr>
          <p:nvPr>
            <p:ph idx="13"/>
          </p:nvPr>
        </p:nvSpPr>
        <p:spPr>
          <a:xfrm>
            <a:off x="4365266" y="1809000"/>
            <a:ext cx="3628800" cy="2565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75042" y="1809000"/>
            <a:ext cx="3628800" cy="2565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178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2022-10-26</a:t>
            </a:fld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7" name="Af_logotyp_gron-bla_cmyk.pdf" descr="Logotyp Arbetsförmedlingen">
            <a:extLst>
              <a:ext uri="{FF2B5EF4-FFF2-40B4-BE49-F238E27FC236}">
                <a16:creationId xmlns:a16="http://schemas.microsoft.com/office/drawing/2014/main" id="{9B80D663-E96C-45DA-81AA-C4A145064B0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625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32" r:id="rId3"/>
    <p:sldLayoutId id="2147483730" r:id="rId4"/>
    <p:sldLayoutId id="2147483704" r:id="rId5"/>
    <p:sldLayoutId id="2147483706" r:id="rId6"/>
    <p:sldLayoutId id="2147483717" r:id="rId7"/>
    <p:sldLayoutId id="2147483718" r:id="rId8"/>
    <p:sldLayoutId id="2147483711" r:id="rId9"/>
    <p:sldLayoutId id="2147483716" r:id="rId10"/>
    <p:sldLayoutId id="2147483708" r:id="rId11"/>
    <p:sldLayoutId id="2147483712" r:id="rId12"/>
    <p:sldLayoutId id="2147483731" r:id="rId13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00000"/>
        </a:lnSpc>
        <a:spcBef>
          <a:spcPts val="525"/>
        </a:spcBef>
        <a:buClr>
          <a:schemeClr val="accent1"/>
        </a:buClr>
        <a:buSzPct val="100000"/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ts val="450"/>
        </a:spcBef>
        <a:buClr>
          <a:schemeClr val="accent1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5043" y="810899"/>
            <a:ext cx="7422784" cy="675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2" y="1808999"/>
            <a:ext cx="7421825" cy="28723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01888" y="143349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1B8F8DFE-A200-45B5-B28F-687801E16029}" type="datetimeFigureOut">
              <a:rPr lang="sv-SE" smtClean="0"/>
              <a:pPr/>
              <a:t>2022-10-26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501888" y="235945"/>
            <a:ext cx="3600000" cy="76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501888" y="52685"/>
            <a:ext cx="3600000" cy="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6CD02724-9D72-4716-953B-F44DD0BB256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Af_logotyp_gron-vit_cmyk.pdf" descr="Logotyp Arbetsförmedlingen">
            <a:extLst>
              <a:ext uri="{FF2B5EF4-FFF2-40B4-BE49-F238E27FC236}">
                <a16:creationId xmlns:a16="http://schemas.microsoft.com/office/drawing/2014/main" id="{1FBA17CF-186C-451C-8524-366826CC61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62898" y="4769689"/>
            <a:ext cx="1904122" cy="2314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4688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3" r:id="rId2"/>
    <p:sldLayoutId id="2147483734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lnSpc>
          <a:spcPct val="100000"/>
        </a:lnSpc>
        <a:spcBef>
          <a:spcPts val="525"/>
        </a:spcBef>
        <a:buClr>
          <a:schemeClr val="accent2"/>
        </a:buClr>
        <a:buSzPct val="100000"/>
        <a:buFont typeface="Arial" panose="020B0604020202020204" pitchFamily="34" charset="0"/>
        <a:buChar char="●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110000"/>
        <a:buFont typeface="Courier New" panose="02070309020205020404" pitchFamily="49" charset="0"/>
        <a:buChar char="o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60"/>
        </a:spcBef>
        <a:buClr>
          <a:schemeClr val="bg1"/>
        </a:buClr>
        <a:buSzPct val="120000"/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9331C290-1AF2-CC40-A514-B0F588733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6" b="-82"/>
          <a:stretch/>
        </p:blipFill>
        <p:spPr>
          <a:xfrm>
            <a:off x="141288" y="-7257"/>
            <a:ext cx="9002712" cy="462736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4D33628-C972-4223-B7F5-1E8074EA2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59" y="3117860"/>
            <a:ext cx="5707398" cy="756000"/>
          </a:xfrm>
          <a:solidFill>
            <a:schemeClr val="accent1"/>
          </a:solidFill>
        </p:spPr>
        <p:txBody>
          <a:bodyPr anchor="t"/>
          <a:lstStyle/>
          <a:p>
            <a:r>
              <a:rPr lang="sv-SE" dirty="0"/>
              <a:t>Utveckling av samverkan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2A889C2A-BC79-4C98-A073-B6ED4A97D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858" y="3860440"/>
            <a:ext cx="5707397" cy="623749"/>
          </a:xfrm>
          <a:solidFill>
            <a:srgbClr val="00005A"/>
          </a:solidFill>
        </p:spPr>
        <p:txBody>
          <a:bodyPr/>
          <a:lstStyle/>
          <a:p>
            <a:r>
              <a:rPr lang="en-US" altLang="sv-SE" sz="1600" dirty="0" err="1"/>
              <a:t>Arbetsförmedlingen</a:t>
            </a:r>
            <a:r>
              <a:rPr lang="en-US" altLang="sv-SE" sz="1600" dirty="0"/>
              <a:t>, </a:t>
            </a:r>
            <a:r>
              <a:rPr lang="en-US" altLang="sv-SE" sz="1600" dirty="0" err="1"/>
              <a:t>Sveriges</a:t>
            </a:r>
            <a:r>
              <a:rPr lang="en-US" altLang="sv-SE" sz="1600" dirty="0"/>
              <a:t> </a:t>
            </a:r>
            <a:r>
              <a:rPr lang="en-US" altLang="sv-SE" sz="1600" dirty="0" err="1"/>
              <a:t>kommuner</a:t>
            </a:r>
            <a:r>
              <a:rPr lang="en-US" altLang="sv-SE" sz="1600" dirty="0"/>
              <a:t> </a:t>
            </a:r>
            <a:r>
              <a:rPr lang="en-US" altLang="sv-SE" sz="1600" dirty="0" err="1"/>
              <a:t>och</a:t>
            </a:r>
            <a:r>
              <a:rPr lang="en-US" altLang="sv-SE" sz="1600" dirty="0"/>
              <a:t> </a:t>
            </a:r>
            <a:r>
              <a:rPr lang="en-US" altLang="sv-SE" sz="1600" dirty="0" err="1"/>
              <a:t>regioner</a:t>
            </a:r>
            <a:r>
              <a:rPr lang="en-US" altLang="sv-SE" sz="1600" dirty="0"/>
              <a:t>, </a:t>
            </a:r>
            <a:r>
              <a:rPr lang="en-US" altLang="sv-SE" sz="1600" dirty="0" err="1"/>
              <a:t>Delegationen</a:t>
            </a:r>
            <a:r>
              <a:rPr lang="en-US" altLang="sv-SE" sz="1600" dirty="0"/>
              <a:t> </a:t>
            </a:r>
            <a:r>
              <a:rPr lang="en-US" altLang="sv-SE" sz="1600" dirty="0" err="1"/>
              <a:t>för</a:t>
            </a:r>
            <a:r>
              <a:rPr lang="en-US" altLang="sv-SE" sz="1600" dirty="0"/>
              <a:t> </a:t>
            </a:r>
            <a:r>
              <a:rPr lang="en-US" altLang="sv-SE" sz="1600" dirty="0" err="1"/>
              <a:t>unga</a:t>
            </a:r>
            <a:r>
              <a:rPr lang="en-US" altLang="sv-SE" sz="1600" dirty="0"/>
              <a:t> </a:t>
            </a:r>
            <a:r>
              <a:rPr lang="en-US" altLang="sv-SE" sz="1600" dirty="0" err="1"/>
              <a:t>och</a:t>
            </a:r>
            <a:r>
              <a:rPr lang="en-US" altLang="sv-SE" sz="1600" dirty="0"/>
              <a:t> </a:t>
            </a:r>
            <a:r>
              <a:rPr lang="en-US" altLang="sv-SE" sz="1600" dirty="0" err="1"/>
              <a:t>nyanlända</a:t>
            </a:r>
            <a:r>
              <a:rPr lang="en-US" altLang="sv-SE" sz="1600" dirty="0"/>
              <a:t> till </a:t>
            </a:r>
            <a:r>
              <a:rPr lang="en-US" altLang="sv-SE" sz="1600" dirty="0" err="1"/>
              <a:t>arbete</a:t>
            </a:r>
            <a:r>
              <a:rPr lang="en-US" altLang="sv-SE" sz="1600" dirty="0"/>
              <a:t>, 2022</a:t>
            </a:r>
          </a:p>
        </p:txBody>
      </p:sp>
      <p:pic>
        <p:nvPicPr>
          <p:cNvPr id="6" name="Picture 4" descr="Logotyp för Sveriges kommuner och regioner">
            <a:extLst>
              <a:ext uri="{FF2B5EF4-FFF2-40B4-BE49-F238E27FC236}">
                <a16:creationId xmlns:a16="http://schemas.microsoft.com/office/drawing/2014/main" id="{2C6E653D-7575-4984-83E0-EA50EC312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 t="16385" r="8599" b="16472"/>
          <a:stretch/>
        </p:blipFill>
        <p:spPr bwMode="auto">
          <a:xfrm>
            <a:off x="4430056" y="4746418"/>
            <a:ext cx="674095" cy="28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Logotyp för DUA">
            <a:extLst>
              <a:ext uri="{FF2B5EF4-FFF2-40B4-BE49-F238E27FC236}">
                <a16:creationId xmlns:a16="http://schemas.microsoft.com/office/drawing/2014/main" id="{CB6A0E28-5B47-48B3-A009-B5995437A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848" y="4746308"/>
            <a:ext cx="1004341" cy="28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66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4FB94D-14D0-489E-BBF0-76BAB8FA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0" dirty="0">
                <a:ea typeface="+mj-lt"/>
                <a:cs typeface="+mj-lt"/>
              </a:rPr>
              <a:t>Arbetsgivare</a:t>
            </a:r>
            <a:br>
              <a:rPr lang="sv-SE" sz="2400" b="0" dirty="0">
                <a:cs typeface="Arial"/>
              </a:rPr>
            </a:br>
            <a:r>
              <a:rPr lang="sv-SE" sz="2400" dirty="0"/>
              <a:t>Målgrupper</a:t>
            </a:r>
            <a:r>
              <a:rPr lang="sv-SE" sz="2400" dirty="0">
                <a:cs typeface="Arial"/>
              </a:rPr>
              <a:t> </a:t>
            </a:r>
            <a:endParaRPr lang="sv-SE" dirty="0">
              <a:cs typeface="Arial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8F41C8F-6D6A-4F07-9D66-55A77BA73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2" y="1160236"/>
            <a:ext cx="7905058" cy="3092114"/>
          </a:xfrm>
          <a:solidFill>
            <a:schemeClr val="accent2">
              <a:lumMod val="20000"/>
              <a:lumOff val="80000"/>
            </a:schemeClr>
          </a:solidFill>
          <a:ln w="1270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0" tIns="0" rIns="0" bIns="0" rtlCol="0" anchor="t">
            <a:noAutofit/>
          </a:bodyPr>
          <a:lstStyle/>
          <a:p>
            <a:pPr marL="285750" lvl="1" indent="-285750">
              <a:buFont typeface="Arial"/>
              <a:buChar char="•"/>
            </a:pPr>
            <a:r>
              <a:rPr lang="sv-SE" dirty="0">
                <a:cs typeface="Arial"/>
              </a:rPr>
              <a:t>Hur matchar behov och förutsättningar hos arbetssökande med kompetens- och rekryteringsbehov hos lokala arbetsgivare? </a:t>
            </a:r>
          </a:p>
          <a:p>
            <a:pPr marL="285750" lvl="1" indent="-285750">
              <a:buFont typeface="Arial"/>
              <a:buChar char="•"/>
            </a:pPr>
            <a:r>
              <a:rPr lang="sv-SE" dirty="0">
                <a:cs typeface="Arial"/>
              </a:rPr>
              <a:t>Vilka arbetsgivare skulle ha nytta av att inleda ett samarbete med Arbetsförmedlingen och kommunerna? Finns det en nationell överenskommelse med arbetsgivaren?</a:t>
            </a:r>
          </a:p>
          <a:p>
            <a:pPr marL="285750" lvl="1" indent="-285750">
              <a:buFont typeface="Arial"/>
              <a:buChar char="•"/>
            </a:pPr>
            <a:r>
              <a:rPr lang="sv-SE" dirty="0">
                <a:cs typeface="Arial"/>
              </a:rPr>
              <a:t>Finns det branscher/arbetsgivare med stora behov av arbetskraft där det finns möjlighet att genom samverkan tillsätta platser med arbetssökande som står långt ifrån arbetsmarknaden (med subvention eller stöd)?</a:t>
            </a:r>
          </a:p>
          <a:p>
            <a:pPr marL="285750" lvl="1" indent="-285750">
              <a:buFont typeface="Arial"/>
              <a:buChar char="•"/>
            </a:pPr>
            <a:r>
              <a:rPr lang="sv-SE" dirty="0">
                <a:cs typeface="Arial"/>
              </a:rPr>
              <a:t>Finns det arbetsgivare med strategisk ställning i branschen som kan bidra i att utveckla branschens kompetensförsörjning?</a:t>
            </a:r>
          </a:p>
          <a:p>
            <a:pPr marL="285750" lvl="1" indent="-285750">
              <a:buFont typeface="Arial"/>
              <a:buChar char="•"/>
            </a:pPr>
            <a:r>
              <a:rPr lang="sv-SE" dirty="0">
                <a:cs typeface="Arial"/>
              </a:rPr>
              <a:t>Finns det branscher med brist på arbetskraft som hindrar tillväxt? Finns dessa brister inom yrken som kräver gymnasial utbildning?</a:t>
            </a:r>
          </a:p>
          <a:p>
            <a:pPr marL="285750" lvl="1" indent="-285750">
              <a:buFont typeface="Arial"/>
              <a:buChar char="•"/>
            </a:pPr>
            <a:r>
              <a:rPr lang="sv-SE" dirty="0">
                <a:cs typeface="Arial"/>
              </a:rPr>
              <a:t>Hur kan vi bidra vid nyetableringar?  </a:t>
            </a:r>
          </a:p>
          <a:p>
            <a:pPr marL="0" indent="0">
              <a:buNone/>
            </a:pPr>
            <a:endParaRPr lang="sv-SE" dirty="0">
              <a:highlight>
                <a:srgbClr val="FFFF00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65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D29349-273D-491A-9456-454B9907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sz="2400" b="0" dirty="0">
                <a:cs typeface="Arial"/>
              </a:rPr>
            </a:br>
            <a:r>
              <a:rPr lang="sv-SE" sz="2400" dirty="0"/>
              <a:t>Organisering av samverkan</a:t>
            </a: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2B4D2245-7605-48A8-AB49-CB93D9DE1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2" y="1407886"/>
            <a:ext cx="7905058" cy="2615864"/>
          </a:xfrm>
          <a:solidFill>
            <a:schemeClr val="accent2">
              <a:lumMod val="20000"/>
              <a:lumOff val="80000"/>
            </a:schemeClr>
          </a:solidFill>
          <a:ln w="1270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0" tIns="0" rIns="0" bIns="0" rtlCol="0" anchor="t">
            <a:noAutofit/>
          </a:bodyPr>
          <a:lstStyle/>
          <a:p>
            <a:pPr marL="285750" lvl="1" indent="-285750">
              <a:buFont typeface="Arial"/>
              <a:buChar char="•"/>
            </a:pPr>
            <a:r>
              <a:rPr lang="sv-SE" dirty="0">
                <a:cs typeface="Arial"/>
              </a:rPr>
              <a:t>Vad fungerar bra i dagens strategiska samverkan? Vad beror det på? Vilken strategisk samverkan behöver vi förändra?</a:t>
            </a:r>
          </a:p>
          <a:p>
            <a:pPr marL="285750" lvl="1" indent="-285750">
              <a:buFont typeface="Arial"/>
              <a:buChar char="•"/>
            </a:pPr>
            <a:r>
              <a:rPr lang="sv-SE" dirty="0">
                <a:cs typeface="Arial"/>
              </a:rPr>
              <a:t>Har vi strategisk samverkan för de processer och insatser som beskrivs i avsnitt 6?</a:t>
            </a:r>
          </a:p>
          <a:p>
            <a:pPr marL="285750" lvl="1" indent="-285750">
              <a:buFont typeface="Arial"/>
              <a:buChar char="•"/>
            </a:pPr>
            <a:r>
              <a:rPr lang="sv-SE" dirty="0">
                <a:cs typeface="Arial"/>
              </a:rPr>
              <a:t>Fångar den strategiska samverkan de frågor som berör de definierade målgrupperna?</a:t>
            </a:r>
          </a:p>
          <a:p>
            <a:pPr marL="285750" lvl="1" indent="-285750">
              <a:buFont typeface="Arial"/>
              <a:buChar char="•"/>
            </a:pPr>
            <a:r>
              <a:rPr lang="sv-SE" dirty="0">
                <a:cs typeface="Arial"/>
              </a:rPr>
              <a:t>Behöver fler aktörer delta i samverkan för att stötta de olika målgrupperna?</a:t>
            </a:r>
          </a:p>
          <a:p>
            <a:pPr marL="285750" lvl="1" indent="-285750">
              <a:buFont typeface="Arial"/>
              <a:buChar char="•"/>
            </a:pPr>
            <a:r>
              <a:rPr lang="sv-SE" dirty="0">
                <a:cs typeface="Arial"/>
              </a:rPr>
              <a:t>Hur skapar vi fungerande former för dialog mellan leverantörer, kommun och Arbetsförmedlingen?</a:t>
            </a:r>
          </a:p>
          <a:p>
            <a:pPr marL="285750" lvl="1" indent="-285750">
              <a:buFont typeface="Arial"/>
              <a:buChar char="•"/>
            </a:pPr>
            <a:r>
              <a:rPr lang="sv-SE" dirty="0">
                <a:cs typeface="Arial"/>
              </a:rPr>
              <a:t>Vilka leverantörer behöver ingå i våra </a:t>
            </a:r>
            <a:r>
              <a:rPr lang="sv-SE" dirty="0" err="1">
                <a:cs typeface="Arial"/>
              </a:rPr>
              <a:t>mötesforum</a:t>
            </a:r>
            <a:r>
              <a:rPr lang="sv-SE" dirty="0">
                <a:cs typeface="Arial"/>
              </a:rPr>
              <a:t> för att ge ett bra stöd till de olika målgrupperna?</a:t>
            </a:r>
          </a:p>
          <a:p>
            <a:pPr marL="0" indent="0">
              <a:buNone/>
            </a:pPr>
            <a:endParaRPr lang="sv-SE" dirty="0">
              <a:highlight>
                <a:srgbClr val="FFFF00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547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87DD0-455A-4AC6-AF4F-35313A39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718" y="423923"/>
            <a:ext cx="6103713" cy="461778"/>
          </a:xfrm>
        </p:spPr>
        <p:txBody>
          <a:bodyPr/>
          <a:lstStyle/>
          <a:p>
            <a:pPr algn="ctr"/>
            <a:r>
              <a:rPr lang="sv-SE" dirty="0"/>
              <a:t>Exempelbild på organisation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C85A31A-0F85-493A-8E52-45A37E078A1D}"/>
              </a:ext>
            </a:extLst>
          </p:cNvPr>
          <p:cNvSpPr/>
          <p:nvPr/>
        </p:nvSpPr>
        <p:spPr>
          <a:xfrm>
            <a:off x="3647138" y="1268229"/>
            <a:ext cx="1870644" cy="73470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bg1"/>
                </a:solidFill>
              </a:rPr>
              <a:t>Styrgrupp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EE2B183-BE34-4C01-9FE0-D26912E6C4A8}"/>
              </a:ext>
            </a:extLst>
          </p:cNvPr>
          <p:cNvSpPr/>
          <p:nvPr/>
        </p:nvSpPr>
        <p:spPr>
          <a:xfrm>
            <a:off x="1452278" y="2336840"/>
            <a:ext cx="1870644" cy="7347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Arbetsgrupp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utifrån målgrupp</a:t>
            </a:r>
            <a:br>
              <a:rPr lang="sv-SE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sv-SE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eller operativ process</a:t>
            </a:r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593E1AB-8E95-404A-8FC9-B75E4ED4C64B}"/>
              </a:ext>
            </a:extLst>
          </p:cNvPr>
          <p:cNvSpPr/>
          <p:nvPr/>
        </p:nvSpPr>
        <p:spPr>
          <a:xfrm>
            <a:off x="3635827" y="2336840"/>
            <a:ext cx="1870644" cy="7347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Arbetsgrupp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utifrån målgrupp</a:t>
            </a:r>
            <a:br>
              <a:rPr lang="sv-SE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sv-SE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eller operativ process</a:t>
            </a:r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69B6ECA-B816-4885-8AA5-DF8BDC79B838}"/>
              </a:ext>
            </a:extLst>
          </p:cNvPr>
          <p:cNvSpPr/>
          <p:nvPr/>
        </p:nvSpPr>
        <p:spPr>
          <a:xfrm>
            <a:off x="5819378" y="2336840"/>
            <a:ext cx="1870644" cy="7347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Arbetsgrupp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utifrån målgrupp</a:t>
            </a:r>
            <a:br>
              <a:rPr lang="sv-SE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sv-SE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eller operativ process</a:t>
            </a:r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48EC379-A2FE-4B4E-B1D4-136AC1D9769C}"/>
              </a:ext>
            </a:extLst>
          </p:cNvPr>
          <p:cNvSpPr/>
          <p:nvPr/>
        </p:nvSpPr>
        <p:spPr>
          <a:xfrm>
            <a:off x="1451430" y="3389124"/>
            <a:ext cx="1870644" cy="734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Arbetsgrupp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</a:rPr>
              <a:t>Tidsbegränsad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</a:rPr>
              <a:t>vid behov</a:t>
            </a:r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C7F0E19-9A3A-46CE-BA3F-AFEA9C81FFDA}"/>
              </a:ext>
            </a:extLst>
          </p:cNvPr>
          <p:cNvSpPr/>
          <p:nvPr/>
        </p:nvSpPr>
        <p:spPr>
          <a:xfrm>
            <a:off x="3634131" y="3389124"/>
            <a:ext cx="1870644" cy="734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Arbetsgrupp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</a:rPr>
              <a:t>Tidsbegränsad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</a:rPr>
              <a:t>vid behov</a:t>
            </a:r>
            <a:endParaRPr lang="sv-SE" sz="1100" dirty="0">
              <a:solidFill>
                <a:schemeClr val="tx1"/>
              </a:solidFill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64595F0-346B-467C-94CC-F7F7F7458E6F}"/>
              </a:ext>
            </a:extLst>
          </p:cNvPr>
          <p:cNvSpPr/>
          <p:nvPr/>
        </p:nvSpPr>
        <p:spPr>
          <a:xfrm>
            <a:off x="5816832" y="3389124"/>
            <a:ext cx="1870644" cy="734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</a:rPr>
              <a:t>Arbetsgrupp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</a:rPr>
              <a:t>Tidsbegränsad</a:t>
            </a:r>
          </a:p>
          <a:p>
            <a:pPr algn="ctr"/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</a:rPr>
              <a:t>vid behov</a:t>
            </a:r>
            <a:endParaRPr lang="sv-SE" sz="1100" dirty="0">
              <a:solidFill>
                <a:schemeClr val="tx1"/>
              </a:solidFill>
            </a:endParaRP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63BD384C-3477-49AE-AAF3-09E91720C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53128" y="2169885"/>
            <a:ext cx="623689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7497ED04-3752-4110-8340-B7D07436A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16832" y="3222170"/>
            <a:ext cx="187149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7BFA4F5A-4A80-4670-81A4-F781653E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636254" y="3222170"/>
            <a:ext cx="187149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FC9ED4F-2669-4B4A-96D8-2730BEA26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51430" y="3229426"/>
            <a:ext cx="187149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372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152DE1-3509-4BA1-B16B-85363D0C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2" y="324281"/>
            <a:ext cx="7618272" cy="675000"/>
          </a:xfrm>
        </p:spPr>
        <p:txBody>
          <a:bodyPr/>
          <a:lstStyle/>
          <a:p>
            <a:br>
              <a:rPr lang="sv-SE" sz="2400" b="0" dirty="0">
                <a:cs typeface="Arial"/>
              </a:rPr>
            </a:br>
            <a:r>
              <a:rPr lang="sv-SE" sz="2400" dirty="0"/>
              <a:t>Genomförande av operativ samverkan</a:t>
            </a: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F9E6596E-356D-43F3-AA42-551385D43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2" y="1407886"/>
            <a:ext cx="7905058" cy="1787189"/>
          </a:xfrm>
          <a:solidFill>
            <a:schemeClr val="accent2">
              <a:lumMod val="20000"/>
              <a:lumOff val="80000"/>
            </a:schemeClr>
          </a:solidFill>
          <a:ln w="1270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0" tIns="0" rIns="0" bIns="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sv-SE" sz="1600" dirty="0">
                <a:cs typeface="Arial"/>
              </a:rPr>
              <a:t>Vilka gemensamma processer och insatser fungerar väl idag? Varför?</a:t>
            </a:r>
          </a:p>
          <a:p>
            <a:pPr marL="285750" lvl="1" indent="-285750">
              <a:buFont typeface="Arial"/>
              <a:buChar char="•"/>
            </a:pPr>
            <a:r>
              <a:rPr lang="sv-SE" sz="1600" dirty="0">
                <a:cs typeface="Arial"/>
              </a:rPr>
              <a:t>Fångar vår beskrivning de uppdrag som vi är ålagda att samverka runt?</a:t>
            </a:r>
          </a:p>
          <a:p>
            <a:pPr marL="285750" lvl="1" indent="-285750">
              <a:buFont typeface="Arial"/>
              <a:buChar char="•"/>
            </a:pPr>
            <a:r>
              <a:rPr lang="sv-SE" sz="1600" dirty="0">
                <a:cs typeface="Arial"/>
              </a:rPr>
              <a:t>Bidrar dessa gemensamma processer och insatser till att nå våra mål? </a:t>
            </a:r>
          </a:p>
          <a:p>
            <a:pPr marL="285750" lvl="1" indent="-285750">
              <a:buFont typeface="Arial"/>
              <a:buChar char="•"/>
            </a:pPr>
            <a:r>
              <a:rPr lang="sv-SE" sz="1600" dirty="0">
                <a:cs typeface="Arial"/>
              </a:rPr>
              <a:t>De gemensamma processer och insatser som beskrivs, fångar de målgruppens behov?</a:t>
            </a:r>
          </a:p>
        </p:txBody>
      </p:sp>
    </p:spTree>
    <p:extLst>
      <p:ext uri="{BB962C8B-B14F-4D97-AF65-F5344CB8AC3E}">
        <p14:creationId xmlns:p14="http://schemas.microsoft.com/office/powerpoint/2010/main" val="992749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2CF1D812-5FAF-44C1-BBC6-9E817266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45340" y="2960902"/>
            <a:ext cx="5653317" cy="733090"/>
            <a:chOff x="831260" y="3038713"/>
            <a:chExt cx="7235053" cy="938201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A8184A7A-7169-413C-B451-043732AA41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9" t="16385" r="8599" b="16472"/>
            <a:stretch/>
          </p:blipFill>
          <p:spPr bwMode="auto">
            <a:xfrm>
              <a:off x="831260" y="3038713"/>
              <a:ext cx="2232182" cy="938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20ACB45F-43B8-4864-BE08-A205F8BA1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265" y="3038713"/>
              <a:ext cx="3327048" cy="938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5EBEBE64-E606-4224-82B5-83330C7FD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8628" y="4688114"/>
            <a:ext cx="2155371" cy="455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Arbetsförmedlingens logotyp. ">
            <a:extLst>
              <a:ext uri="{FF2B5EF4-FFF2-40B4-BE49-F238E27FC236}">
                <a16:creationId xmlns:a16="http://schemas.microsoft.com/office/drawing/2014/main" id="{560DB876-44FC-4C4B-83F7-F945762F0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74" y="1866045"/>
            <a:ext cx="4518651" cy="569015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BF1CE0-64BD-4540-B0A1-7641A1B61D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043" y="-675000"/>
            <a:ext cx="7422784" cy="675000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Slutbild med logotyper</a:t>
            </a:r>
          </a:p>
        </p:txBody>
      </p:sp>
    </p:spTree>
    <p:extLst>
      <p:ext uri="{BB962C8B-B14F-4D97-AF65-F5344CB8AC3E}">
        <p14:creationId xmlns:p14="http://schemas.microsoft.com/office/powerpoint/2010/main" val="428807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6CC2C9A-6BF6-449C-83B5-371671030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11002"/>
          <a:stretch/>
        </p:blipFill>
        <p:spPr>
          <a:xfrm>
            <a:off x="4572000" y="0"/>
            <a:ext cx="4572000" cy="467293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C88DFE2-DBD2-4019-A7BC-0A703F40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1197426"/>
            <a:ext cx="3629210" cy="368299"/>
          </a:xfrm>
        </p:spPr>
        <p:txBody>
          <a:bodyPr/>
          <a:lstStyle/>
          <a:p>
            <a:r>
              <a:rPr lang="sv-SE" sz="2400" dirty="0"/>
              <a:t>Syftet med samverkan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B0B1E0-9671-497B-AB2A-3B5D6F12A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sv-SE" dirty="0"/>
              <a:t>påskynda individers etablering på arbetsmarknaden och</a:t>
            </a:r>
          </a:p>
          <a:p>
            <a:pPr>
              <a:spcBef>
                <a:spcPts val="1800"/>
              </a:spcBef>
            </a:pPr>
            <a:r>
              <a:rPr lang="sv-SE" dirty="0"/>
              <a:t>förbättra kompetensförsörjningen</a:t>
            </a:r>
          </a:p>
        </p:txBody>
      </p:sp>
    </p:spTree>
    <p:extLst>
      <p:ext uri="{BB962C8B-B14F-4D97-AF65-F5344CB8AC3E}">
        <p14:creationId xmlns:p14="http://schemas.microsoft.com/office/powerpoint/2010/main" val="143197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DD08BC5-5CE2-4936-BF7B-4944F465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4" y="1262743"/>
            <a:ext cx="7966614" cy="3164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ABFE6AE-12FF-4A76-9ED5-EA952BC9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389985"/>
            <a:ext cx="7422784" cy="675000"/>
          </a:xfrm>
        </p:spPr>
        <p:txBody>
          <a:bodyPr/>
          <a:lstStyle/>
          <a:p>
            <a:r>
              <a:rPr lang="sv-SE" sz="2400" dirty="0"/>
              <a:t>Överenskommelsen, ett stöd för den</a:t>
            </a:r>
            <a:br>
              <a:rPr lang="sv-SE" sz="2400" dirty="0"/>
            </a:br>
            <a:r>
              <a:rPr lang="sv-SE" sz="2400" dirty="0"/>
              <a:t>strategiska och operativa samverkan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8E81E0-7650-4A7C-B7F6-1E3E0A068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453400"/>
            <a:ext cx="7344229" cy="287235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sv-SE" dirty="0"/>
              <a:t>Grund för samverkan mellan Arbetsförmedlingen och kommunerna.</a:t>
            </a:r>
          </a:p>
          <a:p>
            <a:pPr>
              <a:spcBef>
                <a:spcPts val="1200"/>
              </a:spcBef>
            </a:pPr>
            <a:r>
              <a:rPr lang="sv-SE" dirty="0"/>
              <a:t>Ett gemensamt dokument mellan jämbördiga parter som syftar till att</a:t>
            </a:r>
          </a:p>
          <a:p>
            <a:pPr lvl="1"/>
            <a:r>
              <a:rPr lang="sv-SE" dirty="0"/>
              <a:t>tydliggöra ansvarsfördelning, </a:t>
            </a:r>
          </a:p>
          <a:p>
            <a:pPr lvl="1"/>
            <a:r>
              <a:rPr lang="sv-SE" dirty="0"/>
              <a:t>roller, </a:t>
            </a:r>
          </a:p>
          <a:p>
            <a:pPr lvl="1"/>
            <a:r>
              <a:rPr lang="sv-SE" dirty="0"/>
              <a:t>rutiner och </a:t>
            </a:r>
          </a:p>
          <a:p>
            <a:pPr lvl="1"/>
            <a:r>
              <a:rPr lang="sv-SE" dirty="0"/>
              <a:t>gemensamma insatser och processer mellan Arbetsförmedlingen och kommun. </a:t>
            </a:r>
          </a:p>
          <a:p>
            <a:pPr>
              <a:spcBef>
                <a:spcPts val="1200"/>
              </a:spcBef>
            </a:pPr>
            <a:r>
              <a:rPr lang="sv-SE" dirty="0"/>
              <a:t>Utgångspunkten är respektive parts uppdrag. </a:t>
            </a:r>
          </a:p>
          <a:p>
            <a:pPr>
              <a:spcBef>
                <a:spcPts val="1200"/>
              </a:spcBef>
            </a:pPr>
            <a:r>
              <a:rPr lang="sv-SE" dirty="0"/>
              <a:t>Samverkan ska bygga på en, samlad, överenskommelse.</a:t>
            </a:r>
          </a:p>
        </p:txBody>
      </p:sp>
    </p:spTree>
    <p:extLst>
      <p:ext uri="{BB962C8B-B14F-4D97-AF65-F5344CB8AC3E}">
        <p14:creationId xmlns:p14="http://schemas.microsoft.com/office/powerpoint/2010/main" val="138128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A4C9E36-352E-45B4-8C72-081CC7464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5043" y="1733633"/>
            <a:ext cx="8030969" cy="11846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412D4D2-519B-4467-9739-AF65CB02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43" y="469814"/>
            <a:ext cx="7422784" cy="485292"/>
          </a:xfrm>
        </p:spPr>
        <p:txBody>
          <a:bodyPr/>
          <a:lstStyle/>
          <a:p>
            <a:r>
              <a:rPr lang="sv-SE" dirty="0"/>
              <a:t>Process för att ta fram en överenskommelse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95EF09-EFD7-4497-B199-EC4AC80DB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43" y="1081314"/>
            <a:ext cx="8030969" cy="485292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sv-SE" sz="1400" dirty="0">
                <a:effectLst/>
                <a:ea typeface="Calibri" panose="020F0502020204030204" pitchFamily="34" charset="0"/>
              </a:rPr>
              <a:t>Nedan redovisas vilka moment som utarbetandet av överenskommelsen bör innehålla.</a:t>
            </a:r>
            <a:br>
              <a:rPr lang="sv-SE" sz="1400" dirty="0">
                <a:ea typeface="Calibri" panose="020F0502020204030204" pitchFamily="34" charset="0"/>
              </a:rPr>
            </a:br>
            <a:r>
              <a:rPr lang="sv-SE" sz="1400" dirty="0">
                <a:effectLst/>
                <a:ea typeface="Calibri" panose="020F0502020204030204" pitchFamily="34" charset="0"/>
              </a:rPr>
              <a:t>Varje moment beskrivs sedan mer detaljerat.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3B585EE-419A-4ADE-9AD0-F25C6D0DDF68}"/>
              </a:ext>
            </a:extLst>
          </p:cNvPr>
          <p:cNvSpPr txBox="1"/>
          <p:nvPr/>
        </p:nvSpPr>
        <p:spPr>
          <a:xfrm>
            <a:off x="702128" y="1823439"/>
            <a:ext cx="8606012" cy="1026563"/>
          </a:xfrm>
          <a:prstGeom prst="rect">
            <a:avLst/>
          </a:prstGeom>
          <a:noFill/>
        </p:spPr>
        <p:txBody>
          <a:bodyPr wrap="square" numCol="2" spcCol="360000" rtlCol="0" anchor="t">
            <a:spAutoFit/>
          </a:bodyPr>
          <a:lstStyle/>
          <a:p>
            <a:pPr marL="228600" indent="-228600">
              <a:spcAft>
                <a:spcPts val="600"/>
              </a:spcAft>
              <a:buClr>
                <a:srgbClr val="00005A"/>
              </a:buClr>
              <a:buSzPct val="100000"/>
              <a:buFont typeface="+mj-lt"/>
              <a:buAutoNum type="arabicPeriod"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Skapa en gemensam </a:t>
            </a:r>
            <a:r>
              <a:rPr lang="sv-SE" sz="80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grund inför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samverkan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28600" indent="-228600">
              <a:spcAft>
                <a:spcPts val="600"/>
              </a:spcAft>
              <a:buClr>
                <a:srgbClr val="00005A"/>
              </a:buClr>
              <a:buSzPct val="100000"/>
              <a:buFont typeface="+mj-lt"/>
              <a:buAutoNum type="arabicPeriod"/>
              <a:defRPr/>
            </a:pPr>
            <a:r>
              <a:rPr lang="sv-SE" sz="80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Kartlägg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lang="sv-SE" sz="80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sammansättningen av de arbetssökande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och </a:t>
            </a:r>
            <a:r>
              <a:rPr lang="sv-SE" sz="80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behoven av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lang="sv-SE" sz="80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kompetens lokalt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28600" marR="0" lvl="0" indent="-228600" algn="l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5A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Fastställa målgrupper för samverkan (arbetsgivare och arbetssökande)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28600" indent="-228600">
              <a:spcAft>
                <a:spcPts val="600"/>
              </a:spcAft>
              <a:buClr>
                <a:srgbClr val="00005A"/>
              </a:buClr>
              <a:buSzPct val="100000"/>
              <a:buFont typeface="+mj-lt"/>
              <a:buAutoNum type="arabicPeriod"/>
              <a:defRPr/>
            </a:pPr>
            <a:r>
              <a:rPr lang="sv-SE" sz="800" dirty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Formulera målsättningar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28600" indent="-228600">
              <a:spcAft>
                <a:spcPts val="600"/>
              </a:spcAft>
              <a:buClr>
                <a:srgbClr val="00005A"/>
              </a:buClr>
              <a:buSzPct val="100000"/>
              <a:buFont typeface="+mj-lt"/>
              <a:buAutoNum type="arabicPeriod"/>
              <a:defRPr/>
            </a:pPr>
            <a:r>
              <a:rPr lang="sv-SE" sz="80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Utforma en organisation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för samverkan</a:t>
            </a:r>
            <a:r>
              <a:rPr lang="sv-SE" sz="80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 </a:t>
            </a:r>
            <a:endParaRPr lang="sv-SE" sz="800" dirty="0">
              <a:solidFill>
                <a:prstClr val="black"/>
              </a:solidFill>
              <a:latin typeface="Arial"/>
              <a:ea typeface="Times New Roman" panose="02020603050405020304" pitchFamily="18" charset="0"/>
              <a:cs typeface="Arial"/>
            </a:endParaRPr>
          </a:p>
          <a:p>
            <a:pPr marL="228600" indent="-228600">
              <a:spcAft>
                <a:spcPts val="600"/>
              </a:spcAft>
              <a:buClr>
                <a:srgbClr val="00005A"/>
              </a:buClr>
              <a:buSzPct val="100000"/>
              <a:buAutoNum type="arabicPeriod"/>
              <a:defRPr/>
            </a:pPr>
            <a:r>
              <a:rPr lang="sv-SE" sz="80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Bestäm hur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</a:t>
            </a:r>
            <a:r>
              <a:rPr lang="sv-SE" sz="80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det 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operativa arbetet ska </a:t>
            </a:r>
            <a:r>
              <a:rPr lang="sv-SE" sz="80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  <a:cs typeface="Arial"/>
              </a:rPr>
              <a:t>gå till</a:t>
            </a:r>
            <a:endParaRPr lang="sv-SE" sz="800" b="0" i="0" u="none" strike="noStrike" kern="1200" cap="none" spc="0" baseline="0" noProof="0" dirty="0">
              <a:solidFill>
                <a:prstClr val="black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228600" indent="-228600">
              <a:spcAft>
                <a:spcPts val="600"/>
              </a:spcAft>
              <a:buClr>
                <a:srgbClr val="00005A"/>
              </a:buClr>
              <a:buSzPct val="100000"/>
              <a:buFont typeface="+mj-lt"/>
              <a:buAutoNum type="arabicPeriod"/>
              <a:defRPr/>
            </a:pPr>
            <a:r>
              <a:rPr lang="sv-SE" sz="80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Bestäm 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hur uppföljning ska ske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  <a:p>
            <a:pPr marL="228600" marR="0" lvl="0" indent="-228600" algn="l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005A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sv-SE" sz="800" dirty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Skriv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 under överenskommelsen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C322373-5284-4880-A547-AA8C63755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65" y="3175110"/>
            <a:ext cx="7190869" cy="13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5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88DFE2-DBD2-4019-A7BC-0A703F40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718" y="1295735"/>
            <a:ext cx="3629210" cy="368299"/>
          </a:xfrm>
        </p:spPr>
        <p:txBody>
          <a:bodyPr/>
          <a:lstStyle/>
          <a:p>
            <a:r>
              <a:rPr lang="sv-SE" sz="2400" dirty="0">
                <a:cs typeface="Arial"/>
              </a:rPr>
              <a:t>Delar från handledningen som kan vara till hjälp i arbetet med överenskommelsen</a:t>
            </a:r>
            <a:br>
              <a:rPr lang="sv-SE" sz="2400" dirty="0">
                <a:cs typeface="Arial"/>
              </a:rPr>
            </a:br>
            <a:br>
              <a:rPr lang="sv-SE" sz="2400" dirty="0">
                <a:cs typeface="Arial"/>
              </a:rPr>
            </a:br>
            <a:r>
              <a:rPr lang="sv-SE" sz="2000" b="0" dirty="0">
                <a:cs typeface="Arial"/>
              </a:rPr>
              <a:t>Vänligen notera att detta enbart är ett komplement till handledning och mall</a:t>
            </a:r>
            <a:endParaRPr lang="sv-SE" b="0" dirty="0"/>
          </a:p>
        </p:txBody>
      </p:sp>
      <p:pic>
        <p:nvPicPr>
          <p:cNvPr id="6" name="Bildobjekt 7">
            <a:extLst>
              <a:ext uri="{FF2B5EF4-FFF2-40B4-BE49-F238E27FC236}">
                <a16:creationId xmlns:a16="http://schemas.microsoft.com/office/drawing/2014/main" id="{861B410B-E9BB-46A8-AE0A-A057F3860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9" t="9419" r="-1118" b="10020"/>
          <a:stretch/>
        </p:blipFill>
        <p:spPr>
          <a:xfrm>
            <a:off x="5470087" y="0"/>
            <a:ext cx="3706389" cy="466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ltrapets 4">
            <a:extLst>
              <a:ext uri="{FF2B5EF4-FFF2-40B4-BE49-F238E27FC236}">
                <a16:creationId xmlns:a16="http://schemas.microsoft.com/office/drawing/2014/main" id="{3B31110B-5B6A-478D-8262-6E81D8BC3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6413" y="2571750"/>
            <a:ext cx="6651170" cy="1734500"/>
          </a:xfrm>
          <a:prstGeom prst="trapezoid">
            <a:avLst>
              <a:gd name="adj" fmla="val 56921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E87DD0-455A-4AC6-AF4F-35313A39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43" y="655824"/>
            <a:ext cx="6103713" cy="372723"/>
          </a:xfrm>
        </p:spPr>
        <p:txBody>
          <a:bodyPr/>
          <a:lstStyle/>
          <a:p>
            <a:pPr algn="ctr"/>
            <a:r>
              <a:rPr lang="sv-SE" dirty="0"/>
              <a:t>Gemensam grund inför samverkan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E7BCCF-CBCB-4CF6-9AA7-88258ED52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218" y="3096272"/>
            <a:ext cx="4774296" cy="1110343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/>
              <a:t>Utarbetandet av en överenskommelse inleds</a:t>
            </a:r>
            <a:br>
              <a:rPr lang="sv-SE" sz="1600" dirty="0"/>
            </a:br>
            <a:r>
              <a:rPr lang="sv-SE" sz="1600" dirty="0"/>
              <a:t>med ett arbete som syftar till att öka kunskapen</a:t>
            </a:r>
            <a:br>
              <a:rPr lang="sv-SE" sz="1600" dirty="0"/>
            </a:br>
            <a:r>
              <a:rPr lang="sv-SE" sz="1600" dirty="0"/>
              <a:t>och den ömsesidiga förståelsen för respektive parts</a:t>
            </a:r>
            <a:br>
              <a:rPr lang="sv-SE" sz="1600" dirty="0"/>
            </a:br>
            <a:r>
              <a:rPr lang="sv-SE" sz="1600" dirty="0"/>
              <a:t>förutsättningar att delta i samverkan.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A96A7F8-38C5-41CF-88F4-798639F9B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t="13507" r="9019" b="14955"/>
          <a:stretch/>
        </p:blipFill>
        <p:spPr>
          <a:xfrm>
            <a:off x="3554881" y="1209973"/>
            <a:ext cx="2034234" cy="17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2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92845F-2AFA-4051-A226-86D12D6F2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71" y="180474"/>
            <a:ext cx="3931643" cy="472954"/>
          </a:xfrm>
        </p:spPr>
        <p:txBody>
          <a:bodyPr/>
          <a:lstStyle/>
          <a:p>
            <a:r>
              <a:rPr lang="sv-SE" sz="2400" dirty="0"/>
              <a:t>Grupper att särskilt beakta i den gemensamma grunden</a:t>
            </a:r>
            <a:br>
              <a:rPr lang="sv-SE" b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9BE327-32F7-4481-97B1-5953F036E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18" y="1470142"/>
            <a:ext cx="3629210" cy="2888101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sv-SE" dirty="0">
                <a:cs typeface="Arial"/>
              </a:rPr>
              <a:t>långtidsarbetslösa</a:t>
            </a:r>
            <a:endParaRPr lang="sv-SE" dirty="0"/>
          </a:p>
          <a:p>
            <a:pPr>
              <a:spcBef>
                <a:spcPts val="1200"/>
              </a:spcBef>
            </a:pPr>
            <a:r>
              <a:rPr lang="sv-SE" dirty="0"/>
              <a:t>arbetssökande med behov av utbildning</a:t>
            </a:r>
            <a:endParaRPr lang="sv-SE" dirty="0">
              <a:cs typeface="Arial"/>
            </a:endParaRPr>
          </a:p>
          <a:p>
            <a:pPr>
              <a:spcBef>
                <a:spcPts val="1200"/>
              </a:spcBef>
            </a:pPr>
            <a:r>
              <a:rPr lang="sv-SE" dirty="0"/>
              <a:t>nyanlända i etableringsprogrammet</a:t>
            </a:r>
            <a:endParaRPr lang="sv-SE" dirty="0">
              <a:cs typeface="Arial"/>
            </a:endParaRPr>
          </a:p>
          <a:p>
            <a:pPr>
              <a:spcBef>
                <a:spcPts val="1200"/>
              </a:spcBef>
            </a:pPr>
            <a:r>
              <a:rPr lang="sv-SE" dirty="0"/>
              <a:t>arbetssökande som</a:t>
            </a:r>
            <a:br>
              <a:rPr lang="sv-SE" dirty="0">
                <a:cs typeface="Arial"/>
              </a:rPr>
            </a:br>
            <a:r>
              <a:rPr lang="sv-SE" dirty="0"/>
              <a:t>uppbär ekonomiskt bistånd</a:t>
            </a:r>
          </a:p>
          <a:p>
            <a:pPr>
              <a:spcBef>
                <a:spcPts val="1200"/>
              </a:spcBef>
            </a:pPr>
            <a:r>
              <a:rPr lang="sv-SE" dirty="0"/>
              <a:t>unga som</a:t>
            </a:r>
            <a:r>
              <a:rPr lang="sv-SE" dirty="0">
                <a:cs typeface="Arial"/>
              </a:rPr>
              <a:t> varken arbetar eller studerar</a:t>
            </a:r>
          </a:p>
          <a:p>
            <a:pPr algn="l">
              <a:spcBef>
                <a:spcPts val="1200"/>
              </a:spcBef>
            </a:pPr>
            <a:r>
              <a:rPr lang="sv-SE" dirty="0"/>
              <a:t>unga med funktionsnedsättning</a:t>
            </a:r>
          </a:p>
          <a:p>
            <a:endParaRPr lang="sv-SE" dirty="0"/>
          </a:p>
        </p:txBody>
      </p:sp>
      <p:pic>
        <p:nvPicPr>
          <p:cNvPr id="9" name="Platshållare för bild 5" descr="En bild som visar person, person, inomhus&#10;&#10;Automatiskt genererad beskrivning">
            <a:extLst>
              <a:ext uri="{FF2B5EF4-FFF2-40B4-BE49-F238E27FC236}">
                <a16:creationId xmlns:a16="http://schemas.microsoft.com/office/drawing/2014/main" id="{A640D3D8-1330-4BD9-BA9B-001981825F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1" b="21789"/>
          <a:stretch/>
        </p:blipFill>
        <p:spPr>
          <a:xfrm>
            <a:off x="4572000" y="3530"/>
            <a:ext cx="4572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2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87DD0-455A-4AC6-AF4F-35313A39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86" y="27214"/>
            <a:ext cx="7402740" cy="629166"/>
          </a:xfrm>
        </p:spPr>
        <p:txBody>
          <a:bodyPr/>
          <a:lstStyle/>
          <a:p>
            <a:br>
              <a:rPr lang="sv-SE" sz="2400" b="0" dirty="0">
                <a:ea typeface="+mj-lt"/>
                <a:cs typeface="+mj-lt"/>
              </a:rPr>
            </a:br>
            <a:r>
              <a:rPr lang="sv-SE" sz="2400" dirty="0"/>
              <a:t>Gemensam grund inför samverkan</a:t>
            </a:r>
            <a:endParaRPr lang="sv-SE" dirty="0">
              <a:cs typeface="Arial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E7BCCF-CBCB-4CF6-9AA7-88258ED52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52" y="988786"/>
            <a:ext cx="7886008" cy="3168314"/>
          </a:xfrm>
          <a:solidFill>
            <a:schemeClr val="accent2">
              <a:lumMod val="20000"/>
              <a:lumOff val="80000"/>
            </a:schemeClr>
          </a:solidFill>
          <a:ln w="1270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0" tIns="0" rIns="0" bIns="0" rtlCol="0" anchor="t">
            <a:noAutofit/>
          </a:bodyPr>
          <a:lstStyle/>
          <a:p>
            <a:r>
              <a:rPr lang="sv-SE" sz="1500" dirty="0">
                <a:solidFill>
                  <a:srgbClr val="000000"/>
                </a:solidFill>
                <a:cs typeface="Arial"/>
              </a:rPr>
              <a:t>Hur ser regelverk, uppdrag och annan verksamhetsstyrning ut som ger anledning till att samverka?</a:t>
            </a:r>
          </a:p>
          <a:p>
            <a:r>
              <a:rPr lang="sv-SE" sz="1500" dirty="0">
                <a:solidFill>
                  <a:srgbClr val="000000"/>
                </a:solidFill>
                <a:cs typeface="Arial"/>
              </a:rPr>
              <a:t>Hur ser våra ansvarsområden ut?</a:t>
            </a:r>
          </a:p>
          <a:p>
            <a:r>
              <a:rPr lang="sv-SE" sz="1500" dirty="0">
                <a:solidFill>
                  <a:srgbClr val="000000"/>
                </a:solidFill>
                <a:cs typeface="Arial"/>
              </a:rPr>
              <a:t>Vilka hinder finns och vad behöver hanteras gemensamt? </a:t>
            </a:r>
          </a:p>
          <a:p>
            <a:r>
              <a:rPr lang="sv-SE" sz="1500" dirty="0">
                <a:solidFill>
                  <a:srgbClr val="000000"/>
                </a:solidFill>
                <a:cs typeface="Arial"/>
              </a:rPr>
              <a:t>Vad ger uppdragen för förutsättningar och utrymme för samverkan? </a:t>
            </a:r>
          </a:p>
          <a:p>
            <a:r>
              <a:rPr lang="sv-SE" sz="1500" dirty="0">
                <a:solidFill>
                  <a:srgbClr val="000000"/>
                </a:solidFill>
                <a:cs typeface="Arial"/>
              </a:rPr>
              <a:t>Hur ser resurstillgången ut för respektive uppdrag på kort och lång sikt?</a:t>
            </a:r>
          </a:p>
          <a:p>
            <a:r>
              <a:rPr lang="sv-SE" sz="1500" dirty="0">
                <a:solidFill>
                  <a:srgbClr val="000000"/>
                </a:solidFill>
                <a:cs typeface="Arial"/>
              </a:rPr>
              <a:t>Vad har vi för ambitionsnivå i vår gemensamma samverkan? Vad ska inkluderas i samverkan och vad ska inte inkluderas?</a:t>
            </a:r>
          </a:p>
          <a:p>
            <a:r>
              <a:rPr lang="sv-SE" sz="1500" dirty="0">
                <a:solidFill>
                  <a:srgbClr val="000000"/>
                </a:solidFill>
                <a:cs typeface="Arial"/>
              </a:rPr>
              <a:t>Hur ser våra förväntningar ut på varandra i ett gemensamt samverkansarbete?</a:t>
            </a:r>
          </a:p>
          <a:p>
            <a:r>
              <a:rPr lang="sv-SE" sz="1500" dirty="0">
                <a:solidFill>
                  <a:srgbClr val="000000"/>
                </a:solidFill>
                <a:cs typeface="Arial"/>
              </a:rPr>
              <a:t>Hur ser vår strategiska och operativa samverkan ut idag?</a:t>
            </a:r>
          </a:p>
          <a:p>
            <a:pPr marL="0" indent="0">
              <a:buNone/>
            </a:pPr>
            <a:endParaRPr lang="sv-SE" dirty="0">
              <a:solidFill>
                <a:srgbClr val="000000"/>
              </a:solidFill>
              <a:highlight>
                <a:srgbClr val="FFFF00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38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4FB94D-14D0-489E-BBF0-76BAB8FA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0">
                <a:ea typeface="+mj-lt"/>
                <a:cs typeface="+mj-lt"/>
              </a:rPr>
              <a:t>Arbetssökande</a:t>
            </a:r>
            <a:br>
              <a:rPr lang="sv-SE" sz="2400" b="0" dirty="0">
                <a:cs typeface="Arial"/>
              </a:rPr>
            </a:br>
            <a:r>
              <a:rPr lang="sv-SE" sz="2400"/>
              <a:t>Målgrupper</a:t>
            </a:r>
            <a:r>
              <a:rPr lang="sv-SE" sz="2400" dirty="0">
                <a:cs typeface="Arial"/>
              </a:rPr>
              <a:t> </a:t>
            </a:r>
            <a:endParaRPr lang="sv-SE" dirty="0">
              <a:cs typeface="Arial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8F41C8F-6D6A-4F07-9D66-55A77BA73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27" y="1522186"/>
            <a:ext cx="7790758" cy="1739564"/>
          </a:xfrm>
          <a:solidFill>
            <a:schemeClr val="accent2">
              <a:lumMod val="20000"/>
              <a:lumOff val="80000"/>
            </a:schemeClr>
          </a:solidFill>
          <a:ln w="1270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lIns="0" tIns="0" rIns="0" bIns="0" rtlCol="0" anchor="t">
            <a:noAutofit/>
          </a:bodyPr>
          <a:lstStyle/>
          <a:p>
            <a:pPr marL="285750" lvl="1" indent="-285750">
              <a:buFont typeface="Arial" panose="02070309020205020404" pitchFamily="49" charset="0"/>
              <a:buChar char="•"/>
            </a:pPr>
            <a:r>
              <a:rPr lang="sv-SE" dirty="0">
                <a:cs typeface="Arial"/>
              </a:rPr>
              <a:t>Finns det grupper av arbetssökande som har behov av likande insatser eller stöd för att etablera sig på, eller närma sig, arbetsmarknaden?</a:t>
            </a:r>
          </a:p>
          <a:p>
            <a:pPr marL="285750" lvl="1" indent="-285750">
              <a:buFont typeface="Arial" panose="02070309020205020404" pitchFamily="49" charset="0"/>
              <a:buChar char="•"/>
            </a:pPr>
            <a:r>
              <a:rPr lang="sv-SE" dirty="0">
                <a:cs typeface="Arial"/>
              </a:rPr>
              <a:t>Finns det grupper av arbetssökande där samverkan mellan parternas verksamhet är särskilt viktig?</a:t>
            </a:r>
            <a:endParaRPr lang="sv-SE" b="1" dirty="0">
              <a:cs typeface="Arial"/>
            </a:endParaRPr>
          </a:p>
          <a:p>
            <a:pPr marL="0" indent="0">
              <a:buNone/>
            </a:pPr>
            <a:endParaRPr lang="sv-SE" dirty="0">
              <a:highlight>
                <a:srgbClr val="FFFF00"/>
              </a:highligh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50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CESSIBILITYFIXERID" val="d08718bb-3ea9-4237-9a9f-22959620cb11"/>
</p:tagLst>
</file>

<file path=ppt/theme/theme1.xml><?xml version="1.0" encoding="utf-8"?>
<a:theme xmlns:a="http://schemas.openxmlformats.org/drawingml/2006/main" name="Arbetsförmedlingen, vit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B6385D98-5984-4ABE-8255-A19A7B5C4316}" vid="{14084F02-E16B-40C5-95F1-1F6814F54338}"/>
    </a:ext>
  </a:extLst>
</a:theme>
</file>

<file path=ppt/theme/theme2.xml><?xml version="1.0" encoding="utf-8"?>
<a:theme xmlns:a="http://schemas.openxmlformats.org/drawingml/2006/main" name="Arbetsförmedlingen, blå">
  <a:themeElements>
    <a:clrScheme name="Arbetsförmedlingen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00005A"/>
      </a:accent1>
      <a:accent2>
        <a:srgbClr val="95C23D"/>
      </a:accent2>
      <a:accent3>
        <a:srgbClr val="D43372"/>
      </a:accent3>
      <a:accent4>
        <a:srgbClr val="058470"/>
      </a:accent4>
      <a:accent5>
        <a:srgbClr val="EAF2D8"/>
      </a:accent5>
      <a:accent6>
        <a:srgbClr val="000000"/>
      </a:accent6>
      <a:hlink>
        <a:srgbClr val="0563C1"/>
      </a:hlink>
      <a:folHlink>
        <a:srgbClr val="954F72"/>
      </a:folHlink>
    </a:clrScheme>
    <a:fontScheme name="Arbetsförmedling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B6385D98-5984-4ABE-8255-A19A7B5C4316}" vid="{1630C0C4-B331-471D-BA53-0C033B34876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0a71f6-cf8b-4bad-bc3f-4a54e7a060e5">
      <Value>1</Value>
    </TaxCatchAll>
    <pc5989269dd348b6b1b5ccb18f16fed3 xmlns="bc0a71f6-cf8b-4bad-bc3f-4a54e7a060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Utkast</TermName>
          <TermId xmlns="http://schemas.microsoft.com/office/infopath/2007/PartnerControls">4fd34bca-3b4e-4a5b-88f2-24ba8985d36d</TermId>
        </TermInfo>
      </Terms>
    </pc5989269dd348b6b1b5ccb18f16fed3>
    <Gallringsbar xmlns="bc0a71f6-cf8b-4bad-bc3f-4a54e7a060e5">Ja</Gallringsbar>
    <pb38c114153344b4a8ac01227a633d83 xmlns="bc0a71f6-cf8b-4bad-bc3f-4a54e7a060e5">
      <Terms xmlns="http://schemas.microsoft.com/office/infopath/2007/PartnerControls"/>
    </pb38c114153344b4a8ac01227a633d83>
    <Skyddsvarde xmlns="bc0a71f6-cf8b-4bad-bc3f-4a54e7a060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F_Dokument" ma:contentTypeID="0x01010014A0B615A4987746B2959CA40FE4F9A900BE7C7570ABFD4E49B9BC4771B8D9BEF1" ma:contentTypeVersion="9" ma:contentTypeDescription="Standdard AF innehållstyp" ma:contentTypeScope="" ma:versionID="0825754363929453d02af6a36bb7883e">
  <xsd:schema xmlns:xsd="http://www.w3.org/2001/XMLSchema" xmlns:xs="http://www.w3.org/2001/XMLSchema" xmlns:p="http://schemas.microsoft.com/office/2006/metadata/properties" xmlns:ns2="bc0a71f6-cf8b-4bad-bc3f-4a54e7a060e5" targetNamespace="http://schemas.microsoft.com/office/2006/metadata/properties" ma:root="true" ma:fieldsID="b2a3da9ea0db22b2fb887767a0ab77c7" ns2:_="">
    <xsd:import namespace="bc0a71f6-cf8b-4bad-bc3f-4a54e7a060e5"/>
    <xsd:element name="properties">
      <xsd:complexType>
        <xsd:sequence>
          <xsd:element name="documentManagement">
            <xsd:complexType>
              <xsd:all>
                <xsd:element ref="ns2:pc5989269dd348b6b1b5ccb18f16fed3" minOccurs="0"/>
                <xsd:element ref="ns2:TaxCatchAll" minOccurs="0"/>
                <xsd:element ref="ns2:TaxCatchAllLabel" minOccurs="0"/>
                <xsd:element ref="ns2:pb38c114153344b4a8ac01227a633d83" minOccurs="0"/>
                <xsd:element ref="ns2:Gallringsbar" minOccurs="0"/>
                <xsd:element ref="ns2:Skyddsvard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a71f6-cf8b-4bad-bc3f-4a54e7a060e5" elementFormDefault="qualified">
    <xsd:import namespace="http://schemas.microsoft.com/office/2006/documentManagement/types"/>
    <xsd:import namespace="http://schemas.microsoft.com/office/infopath/2007/PartnerControls"/>
    <xsd:element name="pc5989269dd348b6b1b5ccb18f16fed3" ma:index="8" nillable="true" ma:taxonomy="true" ma:internalName="pc5989269dd348b6b1b5ccb18f16fed3" ma:taxonomyFieldName="Dokumentstatus" ma:displayName="Dokumentstatus" ma:default="1;#Utkast|4fd34bca-3b4e-4a5b-88f2-24ba8985d36d" ma:fieldId="{9c598926-9dd3-48b6-b1b5-ccb18f16fed3}" ma:sspId="93b5fa16-33f7-4e0d-9c60-e37e052098b6" ma:termSetId="b2d44d14-e970-4bd9-b606-a8f608d268b2" ma:anchorId="a1a796ae-097c-4b94-b5b0-85256fa492ce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94ed60b2-8b51-492d-ab3f-f4b1b47fe4ac}" ma:internalName="TaxCatchAll" ma:showField="CatchAllData" ma:web="bc0a71f6-cf8b-4bad-bc3f-4a54e7a06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4ed60b2-8b51-492d-ab3f-f4b1b47fe4ac}" ma:internalName="TaxCatchAllLabel" ma:readOnly="true" ma:showField="CatchAllDataLabel" ma:web="bc0a71f6-cf8b-4bad-bc3f-4a54e7a06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b38c114153344b4a8ac01227a633d83" ma:index="12" nillable="true" ma:taxonomy="true" ma:internalName="pb38c114153344b4a8ac01227a633d83" ma:taxonomyFieldName="Dokumenttyp" ma:displayName="Dokumenttyp" ma:default="" ma:fieldId="{9b38c114-1533-44b4-a8ac-01227a633d83}" ma:sspId="93b5fa16-33f7-4e0d-9c60-e37e052098b6" ma:termSetId="b2d44d14-e970-4bd9-b606-a8f608d268b2" ma:anchorId="1faec79e-05e2-4ca8-80e6-d2239223a758" ma:open="false" ma:isKeyword="false">
      <xsd:complexType>
        <xsd:sequence>
          <xsd:element ref="pc:Terms" minOccurs="0" maxOccurs="1"/>
        </xsd:sequence>
      </xsd:complexType>
    </xsd:element>
    <xsd:element name="Gallringsbar" ma:index="14" nillable="true" ma:displayName="Gallringsbar" ma:default="Ja" ma:format="Dropdown" ma:internalName="Gallringsbar" ma:readOnly="false">
      <xsd:simpleType>
        <xsd:restriction base="dms:Choice">
          <xsd:enumeration value="Ja"/>
          <xsd:enumeration value="Nej"/>
        </xsd:restriction>
      </xsd:simpleType>
    </xsd:element>
    <xsd:element name="Skyddsvarde" ma:index="15" nillable="true" ma:displayName="Skyddsvärde" ma:description="Vilken typ av tillfällig hantering innehåller dokumentet?" ma:format="Dropdown" ma:internalName="Skyddsvarde">
      <xsd:simpleType>
        <xsd:restriction base="dms:Choice">
          <xsd:enumeration value="LÅG, publik info, inga personuppgifter"/>
          <xsd:enumeration value="MEDEL, inga personuppgifter"/>
          <xsd:enumeration value="MEDEL, icke känsliga personuppgifter"/>
        </xsd:restriction>
      </xsd:simple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3A964C-8A14-475F-B0FC-30742C4DAB5E}">
  <ds:schemaRefs>
    <ds:schemaRef ds:uri="http://schemas.microsoft.com/office/2006/documentManagement/types"/>
    <ds:schemaRef ds:uri="http://purl.org/dc/terms/"/>
    <ds:schemaRef ds:uri="http://purl.org/dc/elements/1.1/"/>
    <ds:schemaRef ds:uri="bc0a71f6-cf8b-4bad-bc3f-4a54e7a060e5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F5A01B-6118-4CB7-BCFE-8EAEC2BF5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0a71f6-cf8b-4bad-bc3f-4a54e7a06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855D01-0390-45FB-A13A-9C708125D2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1360</TotalTime>
  <Words>710</Words>
  <Application>Microsoft Office PowerPoint</Application>
  <PresentationFormat>Bildspel på skärmen (16:9)</PresentationFormat>
  <Paragraphs>83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Helvetica Neue Medium</vt:lpstr>
      <vt:lpstr>Times New Roman</vt:lpstr>
      <vt:lpstr>Arbetsförmedlingen, vit</vt:lpstr>
      <vt:lpstr>Arbetsförmedlingen, blå</vt:lpstr>
      <vt:lpstr>Utveckling av samverkan</vt:lpstr>
      <vt:lpstr>Syftet med samverkan</vt:lpstr>
      <vt:lpstr>Överenskommelsen, ett stöd för den strategiska och operativa samverkan</vt:lpstr>
      <vt:lpstr>Process för att ta fram en överenskommelse</vt:lpstr>
      <vt:lpstr>Delar från handledningen som kan vara till hjälp i arbetet med överenskommelsen  Vänligen notera att detta enbart är ett komplement till handledning och mall</vt:lpstr>
      <vt:lpstr>Gemensam grund inför samverkan</vt:lpstr>
      <vt:lpstr>Grupper att särskilt beakta i den gemensamma grunden </vt:lpstr>
      <vt:lpstr> Gemensam grund inför samverkan</vt:lpstr>
      <vt:lpstr>Arbetssökande Målgrupper </vt:lpstr>
      <vt:lpstr>Arbetsgivare Målgrupper </vt:lpstr>
      <vt:lpstr> Organisering av samverkan</vt:lpstr>
      <vt:lpstr>Exempelbild på organisation</vt:lpstr>
      <vt:lpstr> Genomförande av operativ samverkan</vt:lpstr>
      <vt:lpstr>Slutbild med logotyper</vt:lpstr>
    </vt:vector>
  </TitlesOfParts>
  <Company>Arbetsförmedlingen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Utveckling av samverkan</dc:title>
  <dc:creator>Josefine Salomonson Graneld</dc:creator>
  <dc:description>Af 00013_6.0_(2021-06-09, AF9000)</dc:description>
  <cp:lastModifiedBy>Elin Seglare</cp:lastModifiedBy>
  <cp:revision>52</cp:revision>
  <dcterms:created xsi:type="dcterms:W3CDTF">2022-03-10T09:15:43Z</dcterms:created>
  <dcterms:modified xsi:type="dcterms:W3CDTF">2022-10-26T08:59:16Z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0x01010014A0B615A4987746B2959CA40FE4F9A900BE7C7570ABFD4E49B9BC4771B8D9BEF1</vt:lpwstr>
  </property>
  <property fmtid="{D5CDD505-2E9C-101B-9397-08002B2CF9AE}" pid="3" name="Dokumentstatus">
    <vt:lpwstr>1;#Utkast|4fd34bca-3b4e-4a5b-88f2-24ba8985d36d</vt:lpwstr>
  </property>
  <property fmtid="{D5CDD505-2E9C-101B-9397-08002B2CF9AE}" pid="4" name="Dokumenttyp">
    <vt:lpwstr/>
  </property>
</Properties>
</file>