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700" r:id="rId5"/>
    <p:sldMasterId id="2147483719" r:id="rId6"/>
  </p:sldMasterIdLst>
  <p:notesMasterIdLst>
    <p:notesMasterId r:id="rId57"/>
  </p:notesMasterIdLst>
  <p:handoutMasterIdLst>
    <p:handoutMasterId r:id="rId58"/>
  </p:handoutMasterIdLst>
  <p:sldIdLst>
    <p:sldId id="287" r:id="rId7"/>
    <p:sldId id="349" r:id="rId8"/>
    <p:sldId id="377" r:id="rId9"/>
    <p:sldId id="348" r:id="rId10"/>
    <p:sldId id="350" r:id="rId11"/>
    <p:sldId id="300" r:id="rId12"/>
    <p:sldId id="376" r:id="rId13"/>
    <p:sldId id="301" r:id="rId14"/>
    <p:sldId id="303" r:id="rId15"/>
    <p:sldId id="351" r:id="rId16"/>
    <p:sldId id="352" r:id="rId17"/>
    <p:sldId id="304" r:id="rId18"/>
    <p:sldId id="305" r:id="rId19"/>
    <p:sldId id="355" r:id="rId20"/>
    <p:sldId id="307" r:id="rId21"/>
    <p:sldId id="354" r:id="rId22"/>
    <p:sldId id="356" r:id="rId23"/>
    <p:sldId id="308" r:id="rId24"/>
    <p:sldId id="310" r:id="rId25"/>
    <p:sldId id="311" r:id="rId26"/>
    <p:sldId id="357" r:id="rId27"/>
    <p:sldId id="314" r:id="rId28"/>
    <p:sldId id="312" r:id="rId29"/>
    <p:sldId id="315" r:id="rId30"/>
    <p:sldId id="289" r:id="rId31"/>
    <p:sldId id="290" r:id="rId32"/>
    <p:sldId id="291" r:id="rId33"/>
    <p:sldId id="292" r:id="rId34"/>
    <p:sldId id="295" r:id="rId35"/>
    <p:sldId id="361" r:id="rId36"/>
    <p:sldId id="294" r:id="rId37"/>
    <p:sldId id="362" r:id="rId38"/>
    <p:sldId id="360" r:id="rId39"/>
    <p:sldId id="365" r:id="rId40"/>
    <p:sldId id="364" r:id="rId41"/>
    <p:sldId id="366" r:id="rId42"/>
    <p:sldId id="363" r:id="rId43"/>
    <p:sldId id="322" r:id="rId44"/>
    <p:sldId id="369" r:id="rId45"/>
    <p:sldId id="367" r:id="rId46"/>
    <p:sldId id="368" r:id="rId47"/>
    <p:sldId id="371" r:id="rId48"/>
    <p:sldId id="370" r:id="rId49"/>
    <p:sldId id="372" r:id="rId50"/>
    <p:sldId id="373" r:id="rId51"/>
    <p:sldId id="329" r:id="rId52"/>
    <p:sldId id="375" r:id="rId53"/>
    <p:sldId id="374" r:id="rId54"/>
    <p:sldId id="334" r:id="rId55"/>
    <p:sldId id="378" r:id="rId56"/>
  </p:sldIdLst>
  <p:sldSz cx="9144000" cy="5143500" type="screen16x9"/>
  <p:notesSz cx="6858000" cy="9144000"/>
  <p:custDataLst>
    <p:tags r:id="rId59"/>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Hatera organisationsinformation i KA Webb" id="{4CE2DFCC-BBAF-4592-B02B-15533E527BF2}">
          <p14:sldIdLst>
            <p14:sldId id="287"/>
            <p14:sldId id="349"/>
          </p14:sldIdLst>
        </p14:section>
        <p14:section name="Avsnitt" id="{50E99ED5-70FF-442C-9237-4FD84A96834B}">
          <p14:sldIdLst>
            <p14:sldId id="377"/>
          </p14:sldIdLst>
        </p14:section>
        <p14:section name="Översikt" id="{004F67D2-C56B-49DE-9E3D-81DFBF124C7B}">
          <p14:sldIdLst>
            <p14:sldId id="348"/>
            <p14:sldId id="350"/>
            <p14:sldId id="300"/>
            <p14:sldId id="376"/>
          </p14:sldIdLst>
        </p14:section>
        <p14:section name="Användare" id="{1BDC615B-EDFE-4F98-B015-70903AE8B11E}">
          <p14:sldIdLst>
            <p14:sldId id="301"/>
            <p14:sldId id="303"/>
            <p14:sldId id="351"/>
            <p14:sldId id="352"/>
            <p14:sldId id="304"/>
          </p14:sldIdLst>
        </p14:section>
        <p14:section name="Uppgifter" id="{BED6C430-9A9F-40EF-B5AA-E01BBBFCEA81}">
          <p14:sldIdLst>
            <p14:sldId id="305"/>
            <p14:sldId id="355"/>
            <p14:sldId id="307"/>
            <p14:sldId id="354"/>
            <p14:sldId id="356"/>
            <p14:sldId id="308"/>
            <p14:sldId id="310"/>
            <p14:sldId id="311"/>
            <p14:sldId id="357"/>
            <p14:sldId id="314"/>
            <p14:sldId id="312"/>
            <p14:sldId id="315"/>
          </p14:sldIdLst>
        </p14:section>
        <p14:section name="Tjänsteutbud" id="{AC137F1C-76B4-4796-B2B8-4FBBBD9E7643}">
          <p14:sldIdLst>
            <p14:sldId id="289"/>
            <p14:sldId id="290"/>
            <p14:sldId id="291"/>
            <p14:sldId id="292"/>
            <p14:sldId id="295"/>
            <p14:sldId id="361"/>
            <p14:sldId id="294"/>
            <p14:sldId id="362"/>
            <p14:sldId id="360"/>
            <p14:sldId id="365"/>
            <p14:sldId id="364"/>
            <p14:sldId id="366"/>
            <p14:sldId id="363"/>
            <p14:sldId id="322"/>
            <p14:sldId id="369"/>
            <p14:sldId id="367"/>
            <p14:sldId id="368"/>
            <p14:sldId id="371"/>
            <p14:sldId id="370"/>
            <p14:sldId id="372"/>
            <p14:sldId id="373"/>
            <p14:sldId id="329"/>
            <p14:sldId id="375"/>
            <p14:sldId id="374"/>
            <p14:sldId id="334"/>
            <p14:sldId id="378"/>
          </p14:sldIdLst>
        </p14:section>
      </p14:sectionLst>
    </p:ex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23D"/>
    <a:srgbClr val="00005A"/>
    <a:srgbClr val="EAF2D8"/>
    <a:srgbClr val="DA5187"/>
    <a:srgbClr val="D43372"/>
    <a:srgbClr val="BAD781"/>
    <a:srgbClr val="A5CB5A"/>
    <a:srgbClr val="595994"/>
    <a:srgbClr val="262673"/>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3067" autoAdjust="0"/>
  </p:normalViewPr>
  <p:slideViewPr>
    <p:cSldViewPr snapToGrid="0">
      <p:cViewPr varScale="1">
        <p:scale>
          <a:sx n="126" d="100"/>
          <a:sy n="126" d="100"/>
        </p:scale>
        <p:origin x="120" y="168"/>
      </p:cViewPr>
      <p:guideLst>
        <p:guide orient="horz" pos="1711"/>
        <p:guide pos="331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gs" Target="tags/tag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2024-08-21</a:t>
            </a:fld>
            <a:endParaRPr lang="sv-SE"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dirty="0"/>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2024-08-21</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dirty="0"/>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dirty="0"/>
          </a:p>
        </p:txBody>
      </p:sp>
    </p:spTree>
    <p:extLst>
      <p:ext uri="{BB962C8B-B14F-4D97-AF65-F5344CB8AC3E}">
        <p14:creationId xmlns:p14="http://schemas.microsoft.com/office/powerpoint/2010/main" val="1875499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26</a:t>
            </a:fld>
            <a:endParaRPr lang="sv-SE" dirty="0"/>
          </a:p>
        </p:txBody>
      </p:sp>
    </p:spTree>
    <p:extLst>
      <p:ext uri="{BB962C8B-B14F-4D97-AF65-F5344CB8AC3E}">
        <p14:creationId xmlns:p14="http://schemas.microsoft.com/office/powerpoint/2010/main" val="199945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27</a:t>
            </a:fld>
            <a:endParaRPr lang="sv-SE" dirty="0"/>
          </a:p>
        </p:txBody>
      </p:sp>
    </p:spTree>
    <p:extLst>
      <p:ext uri="{BB962C8B-B14F-4D97-AF65-F5344CB8AC3E}">
        <p14:creationId xmlns:p14="http://schemas.microsoft.com/office/powerpoint/2010/main" val="2884879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28</a:t>
            </a:fld>
            <a:endParaRPr lang="sv-SE" dirty="0"/>
          </a:p>
        </p:txBody>
      </p:sp>
    </p:spTree>
    <p:extLst>
      <p:ext uri="{BB962C8B-B14F-4D97-AF65-F5344CB8AC3E}">
        <p14:creationId xmlns:p14="http://schemas.microsoft.com/office/powerpoint/2010/main" val="2277011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a:buNone/>
            </a:pPr>
            <a:endParaRPr lang="sv-SE" sz="900" b="0" i="0" dirty="0">
              <a:solidFill>
                <a:srgbClr val="323232"/>
              </a:solidFill>
              <a:effectLst/>
            </a:endParaRP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29</a:t>
            </a:fld>
            <a:endParaRPr lang="sv-SE" dirty="0"/>
          </a:p>
        </p:txBody>
      </p:sp>
    </p:spTree>
    <p:extLst>
      <p:ext uri="{BB962C8B-B14F-4D97-AF65-F5344CB8AC3E}">
        <p14:creationId xmlns:p14="http://schemas.microsoft.com/office/powerpoint/2010/main" val="2459103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31</a:t>
            </a:fld>
            <a:endParaRPr lang="sv-SE" dirty="0"/>
          </a:p>
        </p:txBody>
      </p:sp>
    </p:spTree>
    <p:extLst>
      <p:ext uri="{BB962C8B-B14F-4D97-AF65-F5344CB8AC3E}">
        <p14:creationId xmlns:p14="http://schemas.microsoft.com/office/powerpoint/2010/main" val="358987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33</a:t>
            </a:fld>
            <a:endParaRPr lang="sv-SE" dirty="0"/>
          </a:p>
        </p:txBody>
      </p:sp>
    </p:spTree>
    <p:extLst>
      <p:ext uri="{BB962C8B-B14F-4D97-AF65-F5344CB8AC3E}">
        <p14:creationId xmlns:p14="http://schemas.microsoft.com/office/powerpoint/2010/main" val="2142634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sz="900" b="0" i="0" dirty="0">
              <a:solidFill>
                <a:srgbClr val="323232"/>
              </a:solidFill>
              <a:effectLst/>
              <a:latin typeface="Open sans Regular" panose="020B0606030504020204" pitchFamily="34" charset="0"/>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34</a:t>
            </a:fld>
            <a:endParaRPr lang="sv-SE" dirty="0"/>
          </a:p>
        </p:txBody>
      </p:sp>
    </p:spTree>
    <p:extLst>
      <p:ext uri="{BB962C8B-B14F-4D97-AF65-F5344CB8AC3E}">
        <p14:creationId xmlns:p14="http://schemas.microsoft.com/office/powerpoint/2010/main" val="3698709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36</a:t>
            </a:fld>
            <a:endParaRPr lang="sv-SE" dirty="0"/>
          </a:p>
        </p:txBody>
      </p:sp>
    </p:spTree>
    <p:extLst>
      <p:ext uri="{BB962C8B-B14F-4D97-AF65-F5344CB8AC3E}">
        <p14:creationId xmlns:p14="http://schemas.microsoft.com/office/powerpoint/2010/main" val="3796969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37</a:t>
            </a:fld>
            <a:endParaRPr lang="sv-SE" dirty="0"/>
          </a:p>
        </p:txBody>
      </p:sp>
    </p:spTree>
    <p:extLst>
      <p:ext uri="{BB962C8B-B14F-4D97-AF65-F5344CB8AC3E}">
        <p14:creationId xmlns:p14="http://schemas.microsoft.com/office/powerpoint/2010/main" val="1305120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38</a:t>
            </a:fld>
            <a:endParaRPr lang="sv-SE" dirty="0"/>
          </a:p>
        </p:txBody>
      </p:sp>
    </p:spTree>
    <p:extLst>
      <p:ext uri="{BB962C8B-B14F-4D97-AF65-F5344CB8AC3E}">
        <p14:creationId xmlns:p14="http://schemas.microsoft.com/office/powerpoint/2010/main" val="1754634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a:t>
            </a:fld>
            <a:endParaRPr lang="sv-SE" dirty="0"/>
          </a:p>
        </p:txBody>
      </p:sp>
    </p:spTree>
    <p:extLst>
      <p:ext uri="{BB962C8B-B14F-4D97-AF65-F5344CB8AC3E}">
        <p14:creationId xmlns:p14="http://schemas.microsoft.com/office/powerpoint/2010/main" val="2267383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39</a:t>
            </a:fld>
            <a:endParaRPr lang="sv-SE" dirty="0"/>
          </a:p>
        </p:txBody>
      </p:sp>
    </p:spTree>
    <p:extLst>
      <p:ext uri="{BB962C8B-B14F-4D97-AF65-F5344CB8AC3E}">
        <p14:creationId xmlns:p14="http://schemas.microsoft.com/office/powerpoint/2010/main" val="3515304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40</a:t>
            </a:fld>
            <a:endParaRPr lang="sv-SE" dirty="0"/>
          </a:p>
        </p:txBody>
      </p:sp>
    </p:spTree>
    <p:extLst>
      <p:ext uri="{BB962C8B-B14F-4D97-AF65-F5344CB8AC3E}">
        <p14:creationId xmlns:p14="http://schemas.microsoft.com/office/powerpoint/2010/main" val="3037199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effectLst/>
                <a:latin typeface="Calibri" panose="020F0502020204030204" pitchFamily="34" charset="0"/>
              </a:rPr>
              <a:t> </a:t>
            </a: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41</a:t>
            </a:fld>
            <a:endParaRPr lang="sv-SE" dirty="0"/>
          </a:p>
        </p:txBody>
      </p:sp>
    </p:spTree>
    <p:extLst>
      <p:ext uri="{BB962C8B-B14F-4D97-AF65-F5344CB8AC3E}">
        <p14:creationId xmlns:p14="http://schemas.microsoft.com/office/powerpoint/2010/main" val="2807661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42</a:t>
            </a:fld>
            <a:endParaRPr lang="sv-SE" dirty="0"/>
          </a:p>
        </p:txBody>
      </p:sp>
    </p:spTree>
    <p:extLst>
      <p:ext uri="{BB962C8B-B14F-4D97-AF65-F5344CB8AC3E}">
        <p14:creationId xmlns:p14="http://schemas.microsoft.com/office/powerpoint/2010/main" val="2243006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44</a:t>
            </a:fld>
            <a:endParaRPr lang="sv-SE" dirty="0"/>
          </a:p>
        </p:txBody>
      </p:sp>
    </p:spTree>
    <p:extLst>
      <p:ext uri="{BB962C8B-B14F-4D97-AF65-F5344CB8AC3E}">
        <p14:creationId xmlns:p14="http://schemas.microsoft.com/office/powerpoint/2010/main" val="3114580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45</a:t>
            </a:fld>
            <a:endParaRPr lang="sv-SE" dirty="0"/>
          </a:p>
        </p:txBody>
      </p:sp>
    </p:spTree>
    <p:extLst>
      <p:ext uri="{BB962C8B-B14F-4D97-AF65-F5344CB8AC3E}">
        <p14:creationId xmlns:p14="http://schemas.microsoft.com/office/powerpoint/2010/main" val="1444369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900" dirty="0"/>
              <a:t>Om du har lagt ett slutdatum på tillfället som infaller efter avtalets slutdatum får du information att överenskommelse med Arbetsförmedlingen måste ha gjorts. Detta är endast information och en extra upplysning till dig. Det är fortfarande möjligt att skapa och skicka in tillfället för granskning.</a:t>
            </a: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46</a:t>
            </a:fld>
            <a:endParaRPr lang="sv-SE" dirty="0"/>
          </a:p>
        </p:txBody>
      </p:sp>
    </p:spTree>
    <p:extLst>
      <p:ext uri="{BB962C8B-B14F-4D97-AF65-F5344CB8AC3E}">
        <p14:creationId xmlns:p14="http://schemas.microsoft.com/office/powerpoint/2010/main" val="3513226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47</a:t>
            </a:fld>
            <a:endParaRPr lang="sv-SE" dirty="0"/>
          </a:p>
        </p:txBody>
      </p:sp>
    </p:spTree>
    <p:extLst>
      <p:ext uri="{BB962C8B-B14F-4D97-AF65-F5344CB8AC3E}">
        <p14:creationId xmlns:p14="http://schemas.microsoft.com/office/powerpoint/2010/main" val="3169960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49</a:t>
            </a:fld>
            <a:endParaRPr lang="sv-SE" dirty="0"/>
          </a:p>
        </p:txBody>
      </p:sp>
    </p:spTree>
    <p:extLst>
      <p:ext uri="{BB962C8B-B14F-4D97-AF65-F5344CB8AC3E}">
        <p14:creationId xmlns:p14="http://schemas.microsoft.com/office/powerpoint/2010/main" val="3697838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50</a:t>
            </a:fld>
            <a:endParaRPr lang="sv-SE" dirty="0"/>
          </a:p>
        </p:txBody>
      </p:sp>
    </p:spTree>
    <p:extLst>
      <p:ext uri="{BB962C8B-B14F-4D97-AF65-F5344CB8AC3E}">
        <p14:creationId xmlns:p14="http://schemas.microsoft.com/office/powerpoint/2010/main" val="3008965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10000"/>
              </a:lnSpc>
              <a:buFont typeface="Arial" panose="020B0604020202020204" pitchFamily="34" charset="0"/>
              <a:buNone/>
            </a:pP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a:t>
            </a:fld>
            <a:endParaRPr lang="sv-SE" dirty="0"/>
          </a:p>
        </p:txBody>
      </p:sp>
    </p:spTree>
    <p:extLst>
      <p:ext uri="{BB962C8B-B14F-4D97-AF65-F5344CB8AC3E}">
        <p14:creationId xmlns:p14="http://schemas.microsoft.com/office/powerpoint/2010/main" val="2442791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a:buNone/>
            </a:pP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a:t>
            </a:fld>
            <a:endParaRPr lang="sv-SE" dirty="0"/>
          </a:p>
        </p:txBody>
      </p:sp>
    </p:spTree>
    <p:extLst>
      <p:ext uri="{BB962C8B-B14F-4D97-AF65-F5344CB8AC3E}">
        <p14:creationId xmlns:p14="http://schemas.microsoft.com/office/powerpoint/2010/main" val="2854987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9</a:t>
            </a:fld>
            <a:endParaRPr lang="sv-SE" dirty="0"/>
          </a:p>
        </p:txBody>
      </p:sp>
    </p:spTree>
    <p:extLst>
      <p:ext uri="{BB962C8B-B14F-4D97-AF65-F5344CB8AC3E}">
        <p14:creationId xmlns:p14="http://schemas.microsoft.com/office/powerpoint/2010/main" val="2276421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12</a:t>
            </a:fld>
            <a:endParaRPr lang="sv-SE" dirty="0"/>
          </a:p>
        </p:txBody>
      </p:sp>
    </p:spTree>
    <p:extLst>
      <p:ext uri="{BB962C8B-B14F-4D97-AF65-F5344CB8AC3E}">
        <p14:creationId xmlns:p14="http://schemas.microsoft.com/office/powerpoint/2010/main" val="409730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a:buNone/>
            </a:pPr>
            <a:r>
              <a:rPr lang="sv-SE" sz="900" b="1" i="0" dirty="0">
                <a:solidFill>
                  <a:srgbClr val="323232"/>
                </a:solidFill>
                <a:effectLst/>
              </a:rPr>
              <a:t>Skapa kontaktperson</a:t>
            </a:r>
            <a:endParaRPr lang="sv-SE" sz="900" b="0" i="0" dirty="0">
              <a:solidFill>
                <a:srgbClr val="8A8A8A"/>
              </a:solidFill>
              <a:effectLst/>
            </a:endParaRPr>
          </a:p>
          <a:p>
            <a:pPr marL="0" indent="0" algn="l">
              <a:buNone/>
            </a:pPr>
            <a:r>
              <a:rPr lang="sv-SE" sz="900" b="0" i="0" dirty="0">
                <a:solidFill>
                  <a:srgbClr val="323232"/>
                </a:solidFill>
                <a:effectLst/>
              </a:rPr>
              <a:t>För att skapa kontaktperson går du till fliken "Uppgifter". För att du senare ska kunna skapa en utförande verksamhet måste du ange minst en kontaktperson.</a:t>
            </a:r>
          </a:p>
          <a:p>
            <a:pPr marL="0" indent="0" algn="l">
              <a:buNone/>
            </a:pPr>
            <a:r>
              <a:rPr lang="sv-SE" sz="900" b="0" i="0" dirty="0">
                <a:solidFill>
                  <a:srgbClr val="323232"/>
                </a:solidFill>
                <a:effectLst/>
              </a:rPr>
              <a:t>Du skapar en kontaktperson genom att trycka på "Skapa".</a:t>
            </a:r>
            <a:endParaRPr lang="sv-SE" sz="900" b="0" i="0" dirty="0">
              <a:solidFill>
                <a:srgbClr val="8A8A8A"/>
              </a:solidFill>
              <a:effectLst/>
            </a:endParaRP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13</a:t>
            </a:fld>
            <a:endParaRPr lang="sv-SE" dirty="0"/>
          </a:p>
        </p:txBody>
      </p:sp>
    </p:spTree>
    <p:extLst>
      <p:ext uri="{BB962C8B-B14F-4D97-AF65-F5344CB8AC3E}">
        <p14:creationId xmlns:p14="http://schemas.microsoft.com/office/powerpoint/2010/main" val="2926259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24</a:t>
            </a:fld>
            <a:endParaRPr lang="sv-SE" dirty="0"/>
          </a:p>
        </p:txBody>
      </p:sp>
    </p:spTree>
    <p:extLst>
      <p:ext uri="{BB962C8B-B14F-4D97-AF65-F5344CB8AC3E}">
        <p14:creationId xmlns:p14="http://schemas.microsoft.com/office/powerpoint/2010/main" val="26656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25</a:t>
            </a:fld>
            <a:endParaRPr lang="sv-SE" dirty="0"/>
          </a:p>
        </p:txBody>
      </p:sp>
    </p:spTree>
    <p:extLst>
      <p:ext uri="{BB962C8B-B14F-4D97-AF65-F5344CB8AC3E}">
        <p14:creationId xmlns:p14="http://schemas.microsoft.com/office/powerpoint/2010/main" val="119775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dirty="0"/>
              <a:t>Klicka på ikonen för att lägga till en bild</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dirty="0"/>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dirty="0"/>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dirty="0"/>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2554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334794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49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2024-08-21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2024-08-21</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2024-08-21</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49.xml"/><Relationship Id="rId3" Type="http://schemas.openxmlformats.org/officeDocument/2006/relationships/slide" Target="slide4.xml"/><Relationship Id="rId7" Type="http://schemas.openxmlformats.org/officeDocument/2006/relationships/slide" Target="slide25.xml"/><Relationship Id="rId12" Type="http://schemas.openxmlformats.org/officeDocument/2006/relationships/slide" Target="slide45.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slide" Target="slide19.xml"/><Relationship Id="rId11" Type="http://schemas.openxmlformats.org/officeDocument/2006/relationships/slide" Target="slide44.xml"/><Relationship Id="rId5" Type="http://schemas.openxmlformats.org/officeDocument/2006/relationships/slide" Target="slide12.xml"/><Relationship Id="rId10" Type="http://schemas.openxmlformats.org/officeDocument/2006/relationships/slide" Target="slide38.xml"/><Relationship Id="rId4" Type="http://schemas.openxmlformats.org/officeDocument/2006/relationships/slide" Target="slide8.xml"/><Relationship Id="rId9" Type="http://schemas.openxmlformats.org/officeDocument/2006/relationships/slide" Target="slide33.xml"/><Relationship Id="rId14" Type="http://schemas.openxmlformats.org/officeDocument/2006/relationships/slide" Target="slide50.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arbetsformedlingen.se/for-leverantorer/system-och-anvandarstod"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ka.arbetsformedlingen.s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latshållare för bild 17" descr="En bild som visar person, inomhus, kontorsbyggnad, dator">
            <a:extLst>
              <a:ext uri="{FF2B5EF4-FFF2-40B4-BE49-F238E27FC236}">
                <a16:creationId xmlns:a16="http://schemas.microsoft.com/office/drawing/2014/main" id="{7E4FC648-8893-2A43-B003-7B8D933FF62E}"/>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6" b="26"/>
          <a:stretch>
            <a:fillRect/>
          </a:stretch>
        </p:blipFill>
        <p:spPr>
          <a:xfrm flipH="1">
            <a:off x="141288" y="0"/>
            <a:ext cx="9002712" cy="4627360"/>
          </a:xfrm>
        </p:spPr>
      </p:pic>
      <p:sp>
        <p:nvSpPr>
          <p:cNvPr id="3" name="Rubrik 2">
            <a:extLst>
              <a:ext uri="{FF2B5EF4-FFF2-40B4-BE49-F238E27FC236}">
                <a16:creationId xmlns:a16="http://schemas.microsoft.com/office/drawing/2014/main" id="{E4D33628-C972-4223-B7F5-1E8074EA285B}"/>
              </a:ext>
              <a:ext uri="{C183D7F6-B498-43B3-948B-1728B52AA6E4}">
                <adec:decorative xmlns:adec="http://schemas.microsoft.com/office/drawing/2017/decorative" val="0"/>
              </a:ext>
            </a:extLst>
          </p:cNvPr>
          <p:cNvSpPr>
            <a:spLocks noGrp="1"/>
          </p:cNvSpPr>
          <p:nvPr>
            <p:ph type="ctrTitle"/>
          </p:nvPr>
        </p:nvSpPr>
        <p:spPr>
          <a:xfrm>
            <a:off x="141288" y="3573838"/>
            <a:ext cx="5328000" cy="721173"/>
          </a:xfrm>
        </p:spPr>
        <p:txBody>
          <a:bodyPr anchor="b">
            <a:noAutofit/>
          </a:bodyPr>
          <a:lstStyle/>
          <a:p>
            <a:pPr>
              <a:lnSpc>
                <a:spcPct val="90000"/>
              </a:lnSpc>
            </a:pPr>
            <a:r>
              <a:rPr lang="sv-SE" sz="2400" b="0" dirty="0"/>
              <a:t>Hantera organisationsinformation i KA webb för Leverantörer</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1859" y="4295552"/>
            <a:ext cx="5328000" cy="333057"/>
          </a:xfrm>
        </p:spPr>
        <p:txBody>
          <a:bodyPr anchor="t">
            <a:noAutofit/>
          </a:bodyPr>
          <a:lstStyle/>
          <a:p>
            <a:pPr>
              <a:spcAft>
                <a:spcPts val="600"/>
              </a:spcAft>
            </a:pPr>
            <a:r>
              <a:rPr lang="sv-SE" altLang="sv-SE" sz="1200" dirty="0"/>
              <a:t>Användarstöd uppdaterat 2024-08-14</a:t>
            </a:r>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2FED1D-60AF-5A69-7CC9-86A31C9927B2}"/>
              </a:ext>
            </a:extLst>
          </p:cNvPr>
          <p:cNvSpPr>
            <a:spLocks noGrp="1"/>
          </p:cNvSpPr>
          <p:nvPr>
            <p:ph type="title"/>
          </p:nvPr>
        </p:nvSpPr>
        <p:spPr/>
        <p:txBody>
          <a:bodyPr/>
          <a:lstStyle/>
          <a:p>
            <a:r>
              <a:rPr lang="sv-SE" sz="2400" dirty="0"/>
              <a:t>Redigera användarinformation</a:t>
            </a:r>
          </a:p>
        </p:txBody>
      </p:sp>
      <p:pic>
        <p:nvPicPr>
          <p:cNvPr id="5" name="Bildobjekt 4">
            <a:extLst>
              <a:ext uri="{FF2B5EF4-FFF2-40B4-BE49-F238E27FC236}">
                <a16:creationId xmlns:a16="http://schemas.microsoft.com/office/drawing/2014/main" id="{FB12C12D-A200-D1ED-B266-F677F091948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4515" y="1808999"/>
            <a:ext cx="3993513" cy="3103683"/>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521F9AB-2559-E3CE-64CF-2A39C8DD9F0F}"/>
              </a:ext>
            </a:extLst>
          </p:cNvPr>
          <p:cNvSpPr>
            <a:spLocks noGrp="1"/>
          </p:cNvSpPr>
          <p:nvPr>
            <p:ph idx="13"/>
          </p:nvPr>
        </p:nvSpPr>
        <p:spPr>
          <a:xfrm>
            <a:off x="5211086" y="1808999"/>
            <a:ext cx="3506194" cy="2565000"/>
          </a:xfrm>
        </p:spPr>
        <p:txBody>
          <a:bodyPr/>
          <a:lstStyle/>
          <a:p>
            <a:r>
              <a:rPr lang="sv-SE" sz="1200" dirty="0"/>
              <a:t>Genom att klicka på förstoringsglaset kan du redigera användarinformation.</a:t>
            </a:r>
          </a:p>
        </p:txBody>
      </p:sp>
    </p:spTree>
    <p:extLst>
      <p:ext uri="{BB962C8B-B14F-4D97-AF65-F5344CB8AC3E}">
        <p14:creationId xmlns:p14="http://schemas.microsoft.com/office/powerpoint/2010/main" val="2811532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E62930-E361-A734-D22A-EAFAAFE735AB}"/>
              </a:ext>
            </a:extLst>
          </p:cNvPr>
          <p:cNvSpPr>
            <a:spLocks noGrp="1"/>
          </p:cNvSpPr>
          <p:nvPr>
            <p:ph type="title"/>
          </p:nvPr>
        </p:nvSpPr>
        <p:spPr>
          <a:xfrm>
            <a:off x="514083" y="432000"/>
            <a:ext cx="7422784" cy="675000"/>
          </a:xfrm>
        </p:spPr>
        <p:txBody>
          <a:bodyPr/>
          <a:lstStyle/>
          <a:p>
            <a:r>
              <a:rPr lang="sv-SE" sz="2400" dirty="0"/>
              <a:t>Ta bort en användare</a:t>
            </a:r>
          </a:p>
        </p:txBody>
      </p:sp>
      <p:pic>
        <p:nvPicPr>
          <p:cNvPr id="5" name="Bildobjekt 4">
            <a:extLst>
              <a:ext uri="{FF2B5EF4-FFF2-40B4-BE49-F238E27FC236}">
                <a16:creationId xmlns:a16="http://schemas.microsoft.com/office/drawing/2014/main" id="{36CD4201-7ADB-2224-01FE-EA2AAF4D75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14083" y="1412760"/>
            <a:ext cx="4463614" cy="329184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8535C4F-6434-F80E-F68C-80D7CC86B307}"/>
              </a:ext>
            </a:extLst>
          </p:cNvPr>
          <p:cNvSpPr>
            <a:spLocks noGrp="1"/>
          </p:cNvSpPr>
          <p:nvPr>
            <p:ph idx="13"/>
          </p:nvPr>
        </p:nvSpPr>
        <p:spPr>
          <a:xfrm>
            <a:off x="5272046" y="1412760"/>
            <a:ext cx="3628800" cy="2565000"/>
          </a:xfrm>
        </p:spPr>
        <p:txBody>
          <a:bodyPr/>
          <a:lstStyle/>
          <a:p>
            <a:r>
              <a:rPr lang="sv-SE" sz="1200" dirty="0"/>
              <a:t>Genom att klicka på krysset kan du ta bort en användare.</a:t>
            </a:r>
          </a:p>
          <a:p>
            <a:r>
              <a:rPr lang="sv-SE" sz="1200" dirty="0"/>
              <a:t>Du får frågan om informationen ska raderas då den sedan inte går att återställas. </a:t>
            </a:r>
          </a:p>
        </p:txBody>
      </p:sp>
    </p:spTree>
    <p:extLst>
      <p:ext uri="{BB962C8B-B14F-4D97-AF65-F5344CB8AC3E}">
        <p14:creationId xmlns:p14="http://schemas.microsoft.com/office/powerpoint/2010/main" val="507784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0C72AC-9E6B-0B58-5EA3-D4B1A0CD38A3}"/>
              </a:ext>
            </a:extLst>
          </p:cNvPr>
          <p:cNvSpPr>
            <a:spLocks noGrp="1"/>
          </p:cNvSpPr>
          <p:nvPr>
            <p:ph type="title"/>
          </p:nvPr>
        </p:nvSpPr>
        <p:spPr/>
        <p:txBody>
          <a:bodyPr/>
          <a:lstStyle/>
          <a:p>
            <a:r>
              <a:rPr lang="sv-SE" sz="2400" b="1" i="0" dirty="0">
                <a:effectLst/>
              </a:rPr>
              <a:t>Ändra behörighetsperiod</a:t>
            </a:r>
            <a:endParaRPr lang="sv-SE" sz="2400" dirty="0"/>
          </a:p>
        </p:txBody>
      </p:sp>
      <p:pic>
        <p:nvPicPr>
          <p:cNvPr id="5" name="Bildobjekt 4">
            <a:extLst>
              <a:ext uri="{FF2B5EF4-FFF2-40B4-BE49-F238E27FC236}">
                <a16:creationId xmlns:a16="http://schemas.microsoft.com/office/drawing/2014/main" id="{ABC151BD-C732-6987-8271-F2BC7B9121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3" y="1485899"/>
            <a:ext cx="4506727" cy="330534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E22819B-6C6C-9B1A-C1B6-F6DF9EACB8D6}"/>
              </a:ext>
            </a:extLst>
          </p:cNvPr>
          <p:cNvSpPr>
            <a:spLocks noGrp="1"/>
          </p:cNvSpPr>
          <p:nvPr>
            <p:ph idx="13"/>
          </p:nvPr>
        </p:nvSpPr>
        <p:spPr>
          <a:xfrm>
            <a:off x="5296016" y="1596859"/>
            <a:ext cx="3628800" cy="2565000"/>
          </a:xfrm>
        </p:spPr>
        <p:txBody>
          <a:bodyPr/>
          <a:lstStyle/>
          <a:p>
            <a:r>
              <a:rPr lang="sv-SE" sz="1200" dirty="0"/>
              <a:t>Genom att välja Ändra behörighetsperiod kan du ändra perioden för respektive behörighet.</a:t>
            </a:r>
          </a:p>
          <a:p>
            <a:pPr marL="0" indent="0" algn="l">
              <a:buNone/>
            </a:pPr>
            <a:endParaRPr lang="sv-SE" sz="1200" b="0" i="0" dirty="0">
              <a:solidFill>
                <a:srgbClr val="323232"/>
              </a:solidFill>
              <a:effectLst/>
            </a:endParaRPr>
          </a:p>
          <a:p>
            <a:pPr marL="0" indent="0">
              <a:buNone/>
            </a:pPr>
            <a:endParaRPr lang="sv-SE" sz="1200" dirty="0"/>
          </a:p>
        </p:txBody>
      </p:sp>
    </p:spTree>
    <p:extLst>
      <p:ext uri="{BB962C8B-B14F-4D97-AF65-F5344CB8AC3E}">
        <p14:creationId xmlns:p14="http://schemas.microsoft.com/office/powerpoint/2010/main" val="2701858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4DE580-B669-8948-F7E3-0BF1A5F27ED6}"/>
              </a:ext>
            </a:extLst>
          </p:cNvPr>
          <p:cNvSpPr>
            <a:spLocks noGrp="1"/>
          </p:cNvSpPr>
          <p:nvPr>
            <p:ph type="title"/>
          </p:nvPr>
        </p:nvSpPr>
        <p:spPr/>
        <p:txBody>
          <a:bodyPr/>
          <a:lstStyle/>
          <a:p>
            <a:r>
              <a:rPr lang="sv-SE" sz="2400" b="1" i="0">
                <a:solidFill>
                  <a:srgbClr val="00005A"/>
                </a:solidFill>
                <a:effectLst/>
              </a:rPr>
              <a:t>Administrera uppgifter</a:t>
            </a:r>
            <a:br>
              <a:rPr lang="sv-SE" sz="2400" b="0" i="0">
                <a:solidFill>
                  <a:srgbClr val="8A8A8A"/>
                </a:solidFill>
                <a:effectLst/>
              </a:rPr>
            </a:br>
            <a:endParaRPr lang="sv-SE" sz="2400" dirty="0"/>
          </a:p>
        </p:txBody>
      </p:sp>
      <p:pic>
        <p:nvPicPr>
          <p:cNvPr id="5" name="Bildobjekt 4">
            <a:extLst>
              <a:ext uri="{FF2B5EF4-FFF2-40B4-BE49-F238E27FC236}">
                <a16:creationId xmlns:a16="http://schemas.microsoft.com/office/drawing/2014/main" id="{F81B9448-ABEB-7D0F-090A-EBB1B235DAB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3" y="1614098"/>
            <a:ext cx="4212254" cy="305984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F626883-0692-87B0-A1FF-293C0EE16089}"/>
              </a:ext>
            </a:extLst>
          </p:cNvPr>
          <p:cNvSpPr>
            <a:spLocks noGrp="1"/>
          </p:cNvSpPr>
          <p:nvPr>
            <p:ph idx="13"/>
          </p:nvPr>
        </p:nvSpPr>
        <p:spPr>
          <a:xfrm>
            <a:off x="5228460" y="1614098"/>
            <a:ext cx="3628800" cy="2565000"/>
          </a:xfrm>
        </p:spPr>
        <p:txBody>
          <a:bodyPr/>
          <a:lstStyle/>
          <a:p>
            <a:pPr marL="0" indent="0">
              <a:buNone/>
            </a:pPr>
            <a:r>
              <a:rPr lang="sv-SE" sz="1200" dirty="0"/>
              <a:t>I menyraden </a:t>
            </a:r>
            <a:r>
              <a:rPr lang="sv-SE" sz="1200" b="1" dirty="0"/>
              <a:t>Uppgifter</a:t>
            </a:r>
            <a:r>
              <a:rPr lang="sv-SE" sz="1200" dirty="0"/>
              <a:t> ser du</a:t>
            </a:r>
            <a:r>
              <a:rPr lang="sv-SE" sz="1200" b="0" i="0" dirty="0">
                <a:effectLst/>
              </a:rPr>
              <a:t> kontaktpersoner för det aktuella organisationsnumret.  </a:t>
            </a:r>
            <a:endParaRPr lang="sv-SE" sz="1200" dirty="0"/>
          </a:p>
          <a:p>
            <a:pPr marL="171450" indent="-171450">
              <a:buFont typeface="Arial" panose="020B0604020202020204" pitchFamily="34" charset="0"/>
              <a:buChar char="•"/>
            </a:pPr>
            <a:r>
              <a:rPr lang="sv-SE" sz="1200" dirty="0"/>
              <a:t>Du kan skapa ny kontaktperson genom att välja Skapa</a:t>
            </a:r>
          </a:p>
          <a:p>
            <a:pPr marL="171450" indent="-171450">
              <a:buFont typeface="Arial" panose="020B0604020202020204" pitchFamily="34" charset="0"/>
              <a:buChar char="•"/>
            </a:pPr>
            <a:r>
              <a:rPr lang="sv-SE" sz="1200" dirty="0"/>
              <a:t>Du kan välja att redigera kontaktperson genom att klicka på förstoringsglaset</a:t>
            </a:r>
          </a:p>
          <a:p>
            <a:pPr marL="171450" indent="-171450">
              <a:buFont typeface="Arial" panose="020B0604020202020204" pitchFamily="34" charset="0"/>
              <a:buChar char="•"/>
            </a:pPr>
            <a:r>
              <a:rPr lang="sv-SE" sz="1200" dirty="0"/>
              <a:t>Du kan ta bort en kontaktperson genom att klicka på krysset </a:t>
            </a:r>
          </a:p>
          <a:p>
            <a:pPr marL="171450" indent="-171450">
              <a:buFont typeface="Arial" panose="020B0604020202020204" pitchFamily="34" charset="0"/>
              <a:buChar char="•"/>
            </a:pPr>
            <a:r>
              <a:rPr lang="sv-SE" sz="1200" dirty="0"/>
              <a:t>Du kan byta kontaktperson för en utförande verksamhet</a:t>
            </a:r>
          </a:p>
          <a:p>
            <a:pPr marL="171450" indent="-171450">
              <a:buFont typeface="Arial" panose="020B0604020202020204" pitchFamily="34" charset="0"/>
              <a:buChar char="•"/>
            </a:pPr>
            <a:r>
              <a:rPr lang="sv-SE" sz="1200" dirty="0"/>
              <a:t>Du kan byta lokal kontaktperson för en adress</a:t>
            </a:r>
          </a:p>
        </p:txBody>
      </p:sp>
    </p:spTree>
    <p:extLst>
      <p:ext uri="{BB962C8B-B14F-4D97-AF65-F5344CB8AC3E}">
        <p14:creationId xmlns:p14="http://schemas.microsoft.com/office/powerpoint/2010/main" val="2626594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8CFA5F3-FC8F-79CE-DF60-342EDCD0CAD1}"/>
              </a:ext>
            </a:extLst>
          </p:cNvPr>
          <p:cNvSpPr>
            <a:spLocks noGrp="1"/>
          </p:cNvSpPr>
          <p:nvPr>
            <p:ph type="title"/>
          </p:nvPr>
        </p:nvSpPr>
        <p:spPr>
          <a:xfrm>
            <a:off x="575042" y="769500"/>
            <a:ext cx="7422784" cy="602100"/>
          </a:xfrm>
        </p:spPr>
        <p:txBody>
          <a:bodyPr/>
          <a:lstStyle/>
          <a:p>
            <a:r>
              <a:rPr lang="sv-SE" sz="2400" dirty="0"/>
              <a:t>Skapa kontaktperson</a:t>
            </a:r>
            <a:br>
              <a:rPr lang="sv-SE" sz="2400" dirty="0"/>
            </a:br>
            <a:endParaRPr lang="sv-SE" sz="2400" dirty="0"/>
          </a:p>
        </p:txBody>
      </p:sp>
      <p:pic>
        <p:nvPicPr>
          <p:cNvPr id="3" name="Bildobjekt 2">
            <a:extLst>
              <a:ext uri="{FF2B5EF4-FFF2-40B4-BE49-F238E27FC236}">
                <a16:creationId xmlns:a16="http://schemas.microsoft.com/office/drawing/2014/main" id="{CD6094B5-DC01-25A5-A9BC-67AC804F224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2" y="1584960"/>
            <a:ext cx="4162234" cy="3223260"/>
          </a:xfrm>
          <a:prstGeom prst="rect">
            <a:avLst/>
          </a:prstGeom>
          <a:ln>
            <a:noFill/>
          </a:ln>
          <a:effectLst>
            <a:outerShdw blurRad="292100" dist="139700" dir="2700000" algn="tl" rotWithShape="0">
              <a:srgbClr val="333333">
                <a:alpha val="65000"/>
              </a:srgbClr>
            </a:outerShdw>
          </a:effectLst>
        </p:spPr>
      </p:pic>
      <p:sp>
        <p:nvSpPr>
          <p:cNvPr id="6" name="Platshållare för innehåll 5">
            <a:extLst>
              <a:ext uri="{FF2B5EF4-FFF2-40B4-BE49-F238E27FC236}">
                <a16:creationId xmlns:a16="http://schemas.microsoft.com/office/drawing/2014/main" id="{B0BFDCEF-24C2-CE9C-533C-1E8254BBA0CD}"/>
              </a:ext>
            </a:extLst>
          </p:cNvPr>
          <p:cNvSpPr>
            <a:spLocks noGrp="1"/>
          </p:cNvSpPr>
          <p:nvPr>
            <p:ph idx="13"/>
          </p:nvPr>
        </p:nvSpPr>
        <p:spPr>
          <a:xfrm>
            <a:off x="5158740" y="1584960"/>
            <a:ext cx="3727775" cy="2789040"/>
          </a:xfrm>
        </p:spPr>
        <p:txBody>
          <a:bodyPr/>
          <a:lstStyle/>
          <a:p>
            <a:r>
              <a:rPr lang="sv-SE" sz="1200" dirty="0"/>
              <a:t>Genom att välja </a:t>
            </a:r>
            <a:r>
              <a:rPr lang="sv-SE" sz="1200" b="1" dirty="0"/>
              <a:t>Skapa</a:t>
            </a:r>
            <a:r>
              <a:rPr lang="sv-SE" sz="1200" dirty="0"/>
              <a:t> kan du skapa ny kontaktperson. </a:t>
            </a:r>
          </a:p>
          <a:p>
            <a:endParaRPr lang="sv-SE" sz="1200" dirty="0"/>
          </a:p>
        </p:txBody>
      </p:sp>
    </p:spTree>
    <p:extLst>
      <p:ext uri="{BB962C8B-B14F-4D97-AF65-F5344CB8AC3E}">
        <p14:creationId xmlns:p14="http://schemas.microsoft.com/office/powerpoint/2010/main" val="1602925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F5CD5A-DFDF-2FD5-2D19-09C99C832A9B}"/>
              </a:ext>
            </a:extLst>
          </p:cNvPr>
          <p:cNvSpPr>
            <a:spLocks noGrp="1"/>
          </p:cNvSpPr>
          <p:nvPr>
            <p:ph type="title"/>
          </p:nvPr>
        </p:nvSpPr>
        <p:spPr/>
        <p:txBody>
          <a:bodyPr/>
          <a:lstStyle/>
          <a:p>
            <a:r>
              <a:rPr lang="sv-SE" sz="2400" dirty="0"/>
              <a:t>Redigera kontaktperson</a:t>
            </a:r>
            <a:br>
              <a:rPr lang="sv-SE" sz="2400" b="0" i="0" dirty="0">
                <a:solidFill>
                  <a:srgbClr val="323232"/>
                </a:solidFill>
                <a:effectLst/>
              </a:rPr>
            </a:br>
            <a:endParaRPr lang="sv-SE" sz="2400" dirty="0"/>
          </a:p>
        </p:txBody>
      </p:sp>
      <p:pic>
        <p:nvPicPr>
          <p:cNvPr id="5" name="Bildobjekt 4">
            <a:extLst>
              <a:ext uri="{FF2B5EF4-FFF2-40B4-BE49-F238E27FC236}">
                <a16:creationId xmlns:a16="http://schemas.microsoft.com/office/drawing/2014/main" id="{B17D1F11-591A-CAB4-5A67-41472429809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3" y="1617784"/>
            <a:ext cx="4512772" cy="314960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40CFBBA-624B-6240-3B19-F28F3006B9CA}"/>
              </a:ext>
            </a:extLst>
          </p:cNvPr>
          <p:cNvSpPr>
            <a:spLocks noGrp="1"/>
          </p:cNvSpPr>
          <p:nvPr>
            <p:ph idx="13"/>
          </p:nvPr>
        </p:nvSpPr>
        <p:spPr>
          <a:xfrm>
            <a:off x="5373262" y="1617784"/>
            <a:ext cx="3494073" cy="2565000"/>
          </a:xfrm>
        </p:spPr>
        <p:txBody>
          <a:bodyPr/>
          <a:lstStyle/>
          <a:p>
            <a:r>
              <a:rPr lang="sv-SE" sz="1200" dirty="0"/>
              <a:t>Genom att klicka på förstoringsglaset kan du redigera kontaktperson.</a:t>
            </a:r>
          </a:p>
          <a:p>
            <a:pPr marL="0" indent="0" algn="l">
              <a:buNone/>
            </a:pPr>
            <a:endParaRPr lang="sv-SE" sz="1200" b="0" i="0" dirty="0">
              <a:solidFill>
                <a:srgbClr val="323232"/>
              </a:solidFill>
              <a:effectLst/>
            </a:endParaRPr>
          </a:p>
          <a:p>
            <a:pPr marL="0" indent="0">
              <a:buNone/>
            </a:pPr>
            <a:endParaRPr lang="sv-SE" sz="1200" dirty="0"/>
          </a:p>
        </p:txBody>
      </p:sp>
    </p:spTree>
    <p:extLst>
      <p:ext uri="{BB962C8B-B14F-4D97-AF65-F5344CB8AC3E}">
        <p14:creationId xmlns:p14="http://schemas.microsoft.com/office/powerpoint/2010/main" val="2472122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3AF928-82FF-2B7D-8586-58198B5F8124}"/>
              </a:ext>
            </a:extLst>
          </p:cNvPr>
          <p:cNvSpPr>
            <a:spLocks noGrp="1"/>
          </p:cNvSpPr>
          <p:nvPr>
            <p:ph type="title"/>
          </p:nvPr>
        </p:nvSpPr>
        <p:spPr/>
        <p:txBody>
          <a:bodyPr/>
          <a:lstStyle/>
          <a:p>
            <a:r>
              <a:rPr lang="sv-SE" sz="2400" dirty="0"/>
              <a:t>Ta bort kontaktperson </a:t>
            </a:r>
          </a:p>
        </p:txBody>
      </p:sp>
      <p:pic>
        <p:nvPicPr>
          <p:cNvPr id="6" name="Bildobjekt 5">
            <a:extLst>
              <a:ext uri="{FF2B5EF4-FFF2-40B4-BE49-F238E27FC236}">
                <a16:creationId xmlns:a16="http://schemas.microsoft.com/office/drawing/2014/main" id="{0546230D-6986-D163-2A7F-69A4780D29F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9569" y="1629246"/>
            <a:ext cx="4014144" cy="3334500"/>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05E830DE-4DE7-DE8E-CFD3-02039510D65B}"/>
              </a:ext>
            </a:extLst>
          </p:cNvPr>
          <p:cNvSpPr>
            <a:spLocks noGrp="1"/>
          </p:cNvSpPr>
          <p:nvPr>
            <p:ph idx="13"/>
          </p:nvPr>
        </p:nvSpPr>
        <p:spPr>
          <a:xfrm>
            <a:off x="5164937" y="1629246"/>
            <a:ext cx="3628800" cy="2565000"/>
          </a:xfrm>
        </p:spPr>
        <p:txBody>
          <a:bodyPr/>
          <a:lstStyle/>
          <a:p>
            <a:r>
              <a:rPr lang="sv-SE" sz="1200" dirty="0"/>
              <a:t>Genom att klicka på krysset kan du ta bort kontaktperson.</a:t>
            </a:r>
          </a:p>
        </p:txBody>
      </p:sp>
    </p:spTree>
    <p:extLst>
      <p:ext uri="{BB962C8B-B14F-4D97-AF65-F5344CB8AC3E}">
        <p14:creationId xmlns:p14="http://schemas.microsoft.com/office/powerpoint/2010/main" val="1271863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1E37AA5-8661-9915-D2CD-004654A53266}"/>
              </a:ext>
            </a:extLst>
          </p:cNvPr>
          <p:cNvSpPr>
            <a:spLocks noGrp="1"/>
          </p:cNvSpPr>
          <p:nvPr>
            <p:ph type="title"/>
          </p:nvPr>
        </p:nvSpPr>
        <p:spPr>
          <a:xfrm>
            <a:off x="486181" y="302899"/>
            <a:ext cx="7422784" cy="675000"/>
          </a:xfrm>
        </p:spPr>
        <p:txBody>
          <a:bodyPr/>
          <a:lstStyle/>
          <a:p>
            <a:r>
              <a:rPr lang="sv-SE" sz="2400" dirty="0"/>
              <a:t>Byt kontaktperson</a:t>
            </a:r>
          </a:p>
        </p:txBody>
      </p:sp>
      <p:pic>
        <p:nvPicPr>
          <p:cNvPr id="3" name="Bildobjekt 2">
            <a:extLst>
              <a:ext uri="{FF2B5EF4-FFF2-40B4-BE49-F238E27FC236}">
                <a16:creationId xmlns:a16="http://schemas.microsoft.com/office/drawing/2014/main" id="{B59E18FD-84C4-44FA-8FA2-01140C8EB37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6182" y="1484922"/>
            <a:ext cx="4453142" cy="3478849"/>
          </a:xfrm>
          <a:prstGeom prst="rect">
            <a:avLst/>
          </a:prstGeom>
          <a:ln>
            <a:noFill/>
          </a:ln>
          <a:effectLst>
            <a:outerShdw blurRad="292100" dist="139700" dir="2700000" algn="tl" rotWithShape="0">
              <a:srgbClr val="333333">
                <a:alpha val="65000"/>
              </a:srgbClr>
            </a:outerShdw>
          </a:effectLst>
        </p:spPr>
      </p:pic>
      <p:sp>
        <p:nvSpPr>
          <p:cNvPr id="5" name="Platshållare för innehåll 4">
            <a:extLst>
              <a:ext uri="{FF2B5EF4-FFF2-40B4-BE49-F238E27FC236}">
                <a16:creationId xmlns:a16="http://schemas.microsoft.com/office/drawing/2014/main" id="{63ED6C34-1BC7-7C3B-D656-7BC519585043}"/>
              </a:ext>
            </a:extLst>
          </p:cNvPr>
          <p:cNvSpPr>
            <a:spLocks noGrp="1"/>
          </p:cNvSpPr>
          <p:nvPr>
            <p:ph idx="13"/>
          </p:nvPr>
        </p:nvSpPr>
        <p:spPr>
          <a:xfrm>
            <a:off x="5172171" y="1484922"/>
            <a:ext cx="3776444" cy="2565000"/>
          </a:xfrm>
        </p:spPr>
        <p:txBody>
          <a:bodyPr/>
          <a:lstStyle/>
          <a:p>
            <a:r>
              <a:rPr lang="sv-SE" sz="1200" dirty="0"/>
              <a:t>Genom att klicka på siffran i kolumnen </a:t>
            </a:r>
            <a:r>
              <a:rPr lang="sv-SE" sz="1200" b="1" dirty="0"/>
              <a:t>Antal utförande verksamheter</a:t>
            </a:r>
            <a:r>
              <a:rPr lang="sv-SE" sz="1200" dirty="0"/>
              <a:t> kan du byta kontaktpersoner. </a:t>
            </a:r>
          </a:p>
        </p:txBody>
      </p:sp>
    </p:spTree>
    <p:extLst>
      <p:ext uri="{BB962C8B-B14F-4D97-AF65-F5344CB8AC3E}">
        <p14:creationId xmlns:p14="http://schemas.microsoft.com/office/powerpoint/2010/main" val="1255557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23A8BE8D-1392-D2CC-68FA-421A714F070F}"/>
              </a:ext>
            </a:extLst>
          </p:cNvPr>
          <p:cNvSpPr>
            <a:spLocks noGrp="1"/>
          </p:cNvSpPr>
          <p:nvPr>
            <p:ph type="title"/>
          </p:nvPr>
        </p:nvSpPr>
        <p:spPr/>
        <p:txBody>
          <a:bodyPr/>
          <a:lstStyle/>
          <a:p>
            <a:r>
              <a:rPr lang="sv-SE" sz="2400" dirty="0"/>
              <a:t>Byt lokal kontaktperson </a:t>
            </a:r>
          </a:p>
        </p:txBody>
      </p:sp>
      <p:pic>
        <p:nvPicPr>
          <p:cNvPr id="3" name="Bildobjekt 2">
            <a:extLst>
              <a:ext uri="{FF2B5EF4-FFF2-40B4-BE49-F238E27FC236}">
                <a16:creationId xmlns:a16="http://schemas.microsoft.com/office/drawing/2014/main" id="{6322AAD7-46FD-7CC5-C03D-4991CF42BF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5128" y="1688122"/>
            <a:ext cx="4129433" cy="3275623"/>
          </a:xfrm>
          <a:prstGeom prst="rect">
            <a:avLst/>
          </a:prstGeom>
          <a:ln>
            <a:noFill/>
          </a:ln>
          <a:effectLst>
            <a:outerShdw blurRad="292100" dist="139700" dir="2700000" algn="tl" rotWithShape="0">
              <a:srgbClr val="333333">
                <a:alpha val="65000"/>
              </a:srgbClr>
            </a:outerShdw>
          </a:effectLst>
        </p:spPr>
      </p:pic>
      <p:sp>
        <p:nvSpPr>
          <p:cNvPr id="23" name="Platshållare för innehåll 22">
            <a:extLst>
              <a:ext uri="{FF2B5EF4-FFF2-40B4-BE49-F238E27FC236}">
                <a16:creationId xmlns:a16="http://schemas.microsoft.com/office/drawing/2014/main" id="{F6A785D9-5397-1C81-C993-ACF4A0393893}"/>
              </a:ext>
            </a:extLst>
          </p:cNvPr>
          <p:cNvSpPr>
            <a:spLocks noGrp="1"/>
          </p:cNvSpPr>
          <p:nvPr>
            <p:ph idx="13"/>
          </p:nvPr>
        </p:nvSpPr>
        <p:spPr>
          <a:xfrm>
            <a:off x="5163146" y="1688122"/>
            <a:ext cx="3521539" cy="2565000"/>
          </a:xfrm>
        </p:spPr>
        <p:txBody>
          <a:bodyPr/>
          <a:lstStyle/>
          <a:p>
            <a:r>
              <a:rPr lang="sv-SE" sz="1200" dirty="0"/>
              <a:t>Genom att klicka på siffran i kolumnen </a:t>
            </a:r>
            <a:r>
              <a:rPr lang="sv-SE" sz="1200" b="1" dirty="0"/>
              <a:t>Antal adresser </a:t>
            </a:r>
            <a:r>
              <a:rPr lang="sv-SE" sz="1200" dirty="0"/>
              <a:t>kan du byta lokal kontaktperson. </a:t>
            </a:r>
          </a:p>
          <a:p>
            <a:endParaRPr lang="sv-SE" sz="1200" dirty="0"/>
          </a:p>
        </p:txBody>
      </p:sp>
    </p:spTree>
    <p:extLst>
      <p:ext uri="{BB962C8B-B14F-4D97-AF65-F5344CB8AC3E}">
        <p14:creationId xmlns:p14="http://schemas.microsoft.com/office/powerpoint/2010/main" val="1022542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E91C6E-C552-6ADB-DAA9-598A3C904441}"/>
              </a:ext>
            </a:extLst>
          </p:cNvPr>
          <p:cNvSpPr>
            <a:spLocks noGrp="1"/>
          </p:cNvSpPr>
          <p:nvPr>
            <p:ph type="title"/>
          </p:nvPr>
        </p:nvSpPr>
        <p:spPr/>
        <p:txBody>
          <a:bodyPr/>
          <a:lstStyle/>
          <a:p>
            <a:r>
              <a:rPr lang="sv-SE" sz="2400" b="1" i="0" dirty="0">
                <a:solidFill>
                  <a:srgbClr val="00005A"/>
                </a:solidFill>
                <a:effectLst/>
              </a:rPr>
              <a:t>Administrera konton</a:t>
            </a:r>
            <a:br>
              <a:rPr lang="sv-SE" sz="2400" b="0" i="0" dirty="0">
                <a:solidFill>
                  <a:srgbClr val="8A8A8A"/>
                </a:solidFill>
                <a:effectLst/>
              </a:rPr>
            </a:br>
            <a:endParaRPr lang="sv-SE" sz="2400" dirty="0"/>
          </a:p>
        </p:txBody>
      </p:sp>
      <p:pic>
        <p:nvPicPr>
          <p:cNvPr id="6" name="Bildobjekt 5">
            <a:extLst>
              <a:ext uri="{FF2B5EF4-FFF2-40B4-BE49-F238E27FC236}">
                <a16:creationId xmlns:a16="http://schemas.microsoft.com/office/drawing/2014/main" id="{69ADE9CF-BA3D-E85C-1101-C90B6F4FE2A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3" y="1593612"/>
            <a:ext cx="4304612" cy="335176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0EDA16A-11D7-B20B-D565-A5934A6D9C4D}"/>
              </a:ext>
            </a:extLst>
          </p:cNvPr>
          <p:cNvSpPr>
            <a:spLocks noGrp="1"/>
          </p:cNvSpPr>
          <p:nvPr>
            <p:ph idx="13"/>
          </p:nvPr>
        </p:nvSpPr>
        <p:spPr>
          <a:xfrm>
            <a:off x="5102882" y="1593612"/>
            <a:ext cx="3628800" cy="2565000"/>
          </a:xfrm>
        </p:spPr>
        <p:txBody>
          <a:bodyPr/>
          <a:lstStyle/>
          <a:p>
            <a:pPr marL="0" indent="0">
              <a:buNone/>
            </a:pPr>
            <a:r>
              <a:rPr lang="sv-SE" sz="1200" b="0" i="0" dirty="0">
                <a:solidFill>
                  <a:srgbClr val="323232"/>
                </a:solidFill>
                <a:effectLst/>
              </a:rPr>
              <a:t>I menyraden </a:t>
            </a:r>
            <a:r>
              <a:rPr lang="sv-SE" sz="1200" b="1" i="0" dirty="0">
                <a:solidFill>
                  <a:srgbClr val="323232"/>
                </a:solidFill>
                <a:effectLst/>
              </a:rPr>
              <a:t>Uppgifter </a:t>
            </a:r>
            <a:r>
              <a:rPr lang="sv-SE" sz="1200" dirty="0"/>
              <a:t>ser du</a:t>
            </a:r>
            <a:r>
              <a:rPr lang="sv-SE" sz="1200" b="0" i="0" dirty="0">
                <a:effectLst/>
              </a:rPr>
              <a:t> konton för det aktuella organisationsnumret.  </a:t>
            </a:r>
            <a:endParaRPr lang="sv-SE" sz="1200" dirty="0"/>
          </a:p>
          <a:p>
            <a:pPr marL="171450" indent="-171450">
              <a:buFont typeface="Arial" panose="020B0604020202020204" pitchFamily="34" charset="0"/>
              <a:buChar char="•"/>
            </a:pPr>
            <a:r>
              <a:rPr lang="sv-SE" sz="1200" dirty="0"/>
              <a:t>Du kan skapa nytt konto genom att välja Skapa</a:t>
            </a:r>
            <a:endParaRPr lang="sv-SE" sz="1200" dirty="0">
              <a:solidFill>
                <a:srgbClr val="323232"/>
              </a:solidFill>
            </a:endParaRPr>
          </a:p>
          <a:p>
            <a:pPr marL="171450" indent="-171450">
              <a:buFont typeface="Arial" panose="020B0604020202020204" pitchFamily="34" charset="0"/>
              <a:buChar char="•"/>
            </a:pPr>
            <a:r>
              <a:rPr lang="sv-SE" sz="1200" dirty="0"/>
              <a:t>Du kan att välja redigera ett konto genom att klicka på förstoringsglaset</a:t>
            </a:r>
          </a:p>
          <a:p>
            <a:pPr marL="171450" indent="-171450">
              <a:buFont typeface="Arial" panose="020B0604020202020204" pitchFamily="34" charset="0"/>
              <a:buChar char="•"/>
            </a:pPr>
            <a:r>
              <a:rPr lang="sv-SE" sz="1200" dirty="0"/>
              <a:t>Du kan byta konto för en utförande verksamhet</a:t>
            </a:r>
          </a:p>
          <a:p>
            <a:pPr marL="171450" indent="-171450">
              <a:buFont typeface="Arial" panose="020B0604020202020204" pitchFamily="34" charset="0"/>
              <a:buChar char="•"/>
            </a:pPr>
            <a:r>
              <a:rPr lang="sv-SE" sz="1200" dirty="0">
                <a:solidFill>
                  <a:srgbClr val="323232"/>
                </a:solidFill>
              </a:rPr>
              <a:t>Nya konton skickas in för granskning genom att välja Skicka </a:t>
            </a:r>
            <a:endParaRPr lang="sv-SE" sz="1200" dirty="0"/>
          </a:p>
          <a:p>
            <a:endParaRPr lang="sv-SE" sz="1200" dirty="0"/>
          </a:p>
          <a:p>
            <a:pPr marL="171450" indent="-171450">
              <a:buFont typeface="Arial" panose="020B0604020202020204" pitchFamily="34" charset="0"/>
              <a:buChar char="•"/>
            </a:pPr>
            <a:endParaRPr lang="sv-SE" sz="1200" dirty="0"/>
          </a:p>
          <a:p>
            <a:pPr marL="0" indent="0" algn="l">
              <a:buNone/>
            </a:pPr>
            <a:endParaRPr lang="sv-SE" sz="1200" b="1" i="0" dirty="0">
              <a:solidFill>
                <a:srgbClr val="323232"/>
              </a:solidFill>
              <a:effectLst/>
            </a:endParaRPr>
          </a:p>
          <a:p>
            <a:pPr marL="0" indent="0" algn="l">
              <a:buNone/>
            </a:pPr>
            <a:endParaRPr lang="sv-SE" sz="1200" b="1" dirty="0">
              <a:solidFill>
                <a:srgbClr val="323232"/>
              </a:solidFill>
            </a:endParaRPr>
          </a:p>
          <a:p>
            <a:pPr marL="0" indent="0" algn="l">
              <a:buNone/>
            </a:pPr>
            <a:endParaRPr lang="sv-SE" sz="1200" b="1" i="0" dirty="0">
              <a:solidFill>
                <a:srgbClr val="323232"/>
              </a:solidFill>
              <a:effectLst/>
            </a:endParaRPr>
          </a:p>
          <a:p>
            <a:pPr marL="0" indent="0" algn="l">
              <a:buNone/>
            </a:pPr>
            <a:endParaRPr lang="sv-SE" sz="1200" b="1" dirty="0">
              <a:solidFill>
                <a:srgbClr val="323232"/>
              </a:solidFill>
            </a:endParaRPr>
          </a:p>
          <a:p>
            <a:pPr marL="0" indent="0">
              <a:buNone/>
            </a:pPr>
            <a:endParaRPr lang="sv-SE" sz="1200" dirty="0"/>
          </a:p>
        </p:txBody>
      </p:sp>
    </p:spTree>
    <p:extLst>
      <p:ext uri="{BB962C8B-B14F-4D97-AF65-F5344CB8AC3E}">
        <p14:creationId xmlns:p14="http://schemas.microsoft.com/office/powerpoint/2010/main" val="531093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DD574E-AE6B-8E63-583F-DA3AFF46BF6E}"/>
              </a:ext>
            </a:extLst>
          </p:cNvPr>
          <p:cNvSpPr>
            <a:spLocks noGrp="1"/>
          </p:cNvSpPr>
          <p:nvPr>
            <p:ph type="title"/>
          </p:nvPr>
        </p:nvSpPr>
        <p:spPr/>
        <p:txBody>
          <a:bodyPr anchor="t">
            <a:normAutofit/>
          </a:bodyPr>
          <a:lstStyle/>
          <a:p>
            <a:pPr>
              <a:lnSpc>
                <a:spcPct val="90000"/>
              </a:lnSpc>
            </a:pPr>
            <a:r>
              <a:rPr lang="sv-SE" sz="2400" dirty="0"/>
              <a:t>Senaste uppdateringar i användarstödet</a:t>
            </a:r>
            <a:br>
              <a:rPr lang="sv-SE" sz="2400" dirty="0"/>
            </a:br>
            <a:endParaRPr lang="sv-SE" sz="2400" dirty="0"/>
          </a:p>
        </p:txBody>
      </p:sp>
      <p:sp>
        <p:nvSpPr>
          <p:cNvPr id="3" name="Platshållare för innehåll 2">
            <a:extLst>
              <a:ext uri="{FF2B5EF4-FFF2-40B4-BE49-F238E27FC236}">
                <a16:creationId xmlns:a16="http://schemas.microsoft.com/office/drawing/2014/main" id="{F019F83B-A890-D151-145A-F6E56E2D75DE}"/>
              </a:ext>
            </a:extLst>
          </p:cNvPr>
          <p:cNvSpPr>
            <a:spLocks noGrp="1"/>
          </p:cNvSpPr>
          <p:nvPr>
            <p:ph idx="13"/>
          </p:nvPr>
        </p:nvSpPr>
        <p:spPr>
          <a:xfrm>
            <a:off x="571282" y="1809000"/>
            <a:ext cx="7422784" cy="2565000"/>
          </a:xfrm>
        </p:spPr>
        <p:txBody>
          <a:bodyPr>
            <a:normAutofit/>
          </a:bodyPr>
          <a:lstStyle/>
          <a:p>
            <a:pPr marL="0" indent="0">
              <a:buNone/>
            </a:pPr>
            <a:r>
              <a:rPr lang="sv-SE" sz="1200" dirty="0"/>
              <a:t>2023-06-28 Rekryteringsutbildning är en dropdown lista (tidigare en kryssruta)</a:t>
            </a:r>
          </a:p>
          <a:p>
            <a:pPr marL="0" indent="0">
              <a:buNone/>
            </a:pPr>
            <a:r>
              <a:rPr lang="sv-SE" sz="1200" dirty="0"/>
              <a:t>2023-10-20 Tillgänglighetsanpassat </a:t>
            </a:r>
          </a:p>
          <a:p>
            <a:pPr marL="0" indent="0">
              <a:buNone/>
            </a:pPr>
            <a:r>
              <a:rPr lang="sv-SE" sz="1200" dirty="0"/>
              <a:t>2024-02-06 Fixat länkar efter att det skett förändringar på hemsidan</a:t>
            </a:r>
          </a:p>
          <a:p>
            <a:pPr marL="0" indent="0">
              <a:buNone/>
            </a:pPr>
            <a:r>
              <a:rPr lang="sv-SE" sz="1200" dirty="0"/>
              <a:t>2024-08-14 Uppdaterat alternativ text för bilderna i stödet</a:t>
            </a:r>
          </a:p>
          <a:p>
            <a:pPr marL="0" indent="0">
              <a:buNone/>
            </a:pPr>
            <a:endParaRPr lang="sv-SE" sz="1200" b="1" dirty="0"/>
          </a:p>
        </p:txBody>
      </p:sp>
    </p:spTree>
    <p:extLst>
      <p:ext uri="{BB962C8B-B14F-4D97-AF65-F5344CB8AC3E}">
        <p14:creationId xmlns:p14="http://schemas.microsoft.com/office/powerpoint/2010/main" val="3464664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55CA7E-293B-7A51-E2CA-CAFDA363BFF6}"/>
              </a:ext>
            </a:extLst>
          </p:cNvPr>
          <p:cNvSpPr>
            <a:spLocks noGrp="1"/>
          </p:cNvSpPr>
          <p:nvPr>
            <p:ph type="title"/>
          </p:nvPr>
        </p:nvSpPr>
        <p:spPr>
          <a:xfrm>
            <a:off x="567423" y="432000"/>
            <a:ext cx="7422784" cy="675000"/>
          </a:xfrm>
        </p:spPr>
        <p:txBody>
          <a:bodyPr/>
          <a:lstStyle/>
          <a:p>
            <a:r>
              <a:rPr lang="sv-SE" sz="2400" dirty="0"/>
              <a:t>Skapa konto</a:t>
            </a:r>
          </a:p>
        </p:txBody>
      </p:sp>
      <p:pic>
        <p:nvPicPr>
          <p:cNvPr id="6" name="Bildobjekt 5">
            <a:extLst>
              <a:ext uri="{FF2B5EF4-FFF2-40B4-BE49-F238E27FC236}">
                <a16:creationId xmlns:a16="http://schemas.microsoft.com/office/drawing/2014/main" id="{CDBFBE63-3ACB-BF5A-482D-D1C1942EB7F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67423" y="1326703"/>
            <a:ext cx="4256769" cy="366049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BD52F5F-DBEC-5426-D6E7-8C30ADCE3715}"/>
              </a:ext>
            </a:extLst>
          </p:cNvPr>
          <p:cNvSpPr>
            <a:spLocks noGrp="1"/>
          </p:cNvSpPr>
          <p:nvPr>
            <p:ph idx="13"/>
          </p:nvPr>
        </p:nvSpPr>
        <p:spPr>
          <a:xfrm>
            <a:off x="5234688" y="1390096"/>
            <a:ext cx="3063240" cy="2565000"/>
          </a:xfrm>
        </p:spPr>
        <p:txBody>
          <a:bodyPr/>
          <a:lstStyle/>
          <a:p>
            <a:r>
              <a:rPr lang="sv-SE" sz="1200" dirty="0"/>
              <a:t>Genom att välja </a:t>
            </a:r>
            <a:r>
              <a:rPr lang="sv-SE" sz="1200" b="1" dirty="0"/>
              <a:t>Skapa</a:t>
            </a:r>
            <a:r>
              <a:rPr lang="sv-SE" sz="1200" dirty="0"/>
              <a:t> kan du skapa en nytt konto för utbetalning till leverantör.</a:t>
            </a:r>
          </a:p>
          <a:p>
            <a:endParaRPr lang="sv-SE" sz="1200" dirty="0"/>
          </a:p>
        </p:txBody>
      </p:sp>
    </p:spTree>
    <p:extLst>
      <p:ext uri="{BB962C8B-B14F-4D97-AF65-F5344CB8AC3E}">
        <p14:creationId xmlns:p14="http://schemas.microsoft.com/office/powerpoint/2010/main" val="1128189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367F99C-A321-4213-BC1B-BE3B07E05E1E}"/>
              </a:ext>
            </a:extLst>
          </p:cNvPr>
          <p:cNvSpPr>
            <a:spLocks noGrp="1"/>
          </p:cNvSpPr>
          <p:nvPr>
            <p:ph type="title"/>
          </p:nvPr>
        </p:nvSpPr>
        <p:spPr/>
        <p:txBody>
          <a:bodyPr/>
          <a:lstStyle/>
          <a:p>
            <a:r>
              <a:rPr lang="sv-SE" sz="2400" dirty="0"/>
              <a:t>Redigera konto</a:t>
            </a:r>
          </a:p>
        </p:txBody>
      </p:sp>
      <p:pic>
        <p:nvPicPr>
          <p:cNvPr id="2" name="Bildobjekt 1">
            <a:extLst>
              <a:ext uri="{FF2B5EF4-FFF2-40B4-BE49-F238E27FC236}">
                <a16:creationId xmlns:a16="http://schemas.microsoft.com/office/drawing/2014/main" id="{6C414EAA-FEA8-9FFC-DEA0-6E11FC769ED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3" y="1809000"/>
            <a:ext cx="4391840" cy="3049755"/>
          </a:xfrm>
          <a:prstGeom prst="rect">
            <a:avLst/>
          </a:prstGeom>
          <a:ln>
            <a:noFill/>
          </a:ln>
          <a:effectLst>
            <a:outerShdw blurRad="292100" dist="139700" dir="2700000" algn="tl" rotWithShape="0">
              <a:srgbClr val="333333">
                <a:alpha val="65000"/>
              </a:srgbClr>
            </a:outerShdw>
          </a:effectLst>
        </p:spPr>
      </p:pic>
      <p:sp>
        <p:nvSpPr>
          <p:cNvPr id="5" name="Platshållare för innehåll 4">
            <a:extLst>
              <a:ext uri="{FF2B5EF4-FFF2-40B4-BE49-F238E27FC236}">
                <a16:creationId xmlns:a16="http://schemas.microsoft.com/office/drawing/2014/main" id="{697D4B74-8CD1-2A18-E684-6A4D45A43A81}"/>
              </a:ext>
            </a:extLst>
          </p:cNvPr>
          <p:cNvSpPr>
            <a:spLocks noGrp="1"/>
          </p:cNvSpPr>
          <p:nvPr>
            <p:ph idx="13"/>
          </p:nvPr>
        </p:nvSpPr>
        <p:spPr>
          <a:xfrm>
            <a:off x="5157746" y="1809000"/>
            <a:ext cx="3628800" cy="2565000"/>
          </a:xfrm>
        </p:spPr>
        <p:txBody>
          <a:bodyPr/>
          <a:lstStyle/>
          <a:p>
            <a:r>
              <a:rPr lang="sv-SE" sz="1200" dirty="0"/>
              <a:t>Genom att klicka på förstoringsglaset kan du redigera ett konto.</a:t>
            </a:r>
          </a:p>
        </p:txBody>
      </p:sp>
    </p:spTree>
    <p:extLst>
      <p:ext uri="{BB962C8B-B14F-4D97-AF65-F5344CB8AC3E}">
        <p14:creationId xmlns:p14="http://schemas.microsoft.com/office/powerpoint/2010/main" val="4212857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itle 1">
            <a:extLst>
              <a:ext uri="{FF2B5EF4-FFF2-40B4-BE49-F238E27FC236}">
                <a16:creationId xmlns:a16="http://schemas.microsoft.com/office/drawing/2014/main" id="{E53CE0DA-C320-BF73-D36C-97C9C2A32D54}"/>
              </a:ext>
            </a:extLst>
          </p:cNvPr>
          <p:cNvSpPr>
            <a:spLocks noGrp="1"/>
          </p:cNvSpPr>
          <p:nvPr>
            <p:ph type="title"/>
          </p:nvPr>
        </p:nvSpPr>
        <p:spPr>
          <a:xfrm>
            <a:off x="640861" y="375138"/>
            <a:ext cx="7356965" cy="564789"/>
          </a:xfrm>
        </p:spPr>
        <p:txBody>
          <a:bodyPr/>
          <a:lstStyle/>
          <a:p>
            <a:r>
              <a:rPr lang="en-US" sz="2400" dirty="0"/>
              <a:t>Byt konto</a:t>
            </a:r>
          </a:p>
        </p:txBody>
      </p:sp>
      <p:pic>
        <p:nvPicPr>
          <p:cNvPr id="5" name="Bildobjekt 4">
            <a:extLst>
              <a:ext uri="{FF2B5EF4-FFF2-40B4-BE49-F238E27FC236}">
                <a16:creationId xmlns:a16="http://schemas.microsoft.com/office/drawing/2014/main" id="{43A8D79B-1D66-DCD6-CFEF-356C09F663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0862" y="1388179"/>
            <a:ext cx="4174889" cy="352085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1ED9057F-21F6-3997-6111-D043A9421C96}"/>
              </a:ext>
            </a:extLst>
          </p:cNvPr>
          <p:cNvSpPr>
            <a:spLocks noGrp="1"/>
          </p:cNvSpPr>
          <p:nvPr>
            <p:ph idx="13"/>
          </p:nvPr>
        </p:nvSpPr>
        <p:spPr>
          <a:xfrm>
            <a:off x="5165749" y="1388179"/>
            <a:ext cx="3628800" cy="2565000"/>
          </a:xfrm>
        </p:spPr>
        <p:txBody>
          <a:bodyPr>
            <a:normAutofit/>
          </a:bodyPr>
          <a:lstStyle/>
          <a:p>
            <a:r>
              <a:rPr lang="sv-SE" sz="1200" dirty="0"/>
              <a:t>Genom att klicka på siffran i kolumnen </a:t>
            </a:r>
            <a:r>
              <a:rPr lang="sv-SE" sz="1200" b="1" dirty="0"/>
              <a:t>Antal utförande verksamheter</a:t>
            </a:r>
            <a:r>
              <a:rPr lang="sv-SE" sz="1200" dirty="0"/>
              <a:t> kan du byta konto för en utförande verksamhet. </a:t>
            </a:r>
          </a:p>
        </p:txBody>
      </p:sp>
    </p:spTree>
    <p:extLst>
      <p:ext uri="{BB962C8B-B14F-4D97-AF65-F5344CB8AC3E}">
        <p14:creationId xmlns:p14="http://schemas.microsoft.com/office/powerpoint/2010/main" val="1639162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6575E2-5705-D6A0-561A-A893D6D1114A}"/>
              </a:ext>
            </a:extLst>
          </p:cNvPr>
          <p:cNvSpPr>
            <a:spLocks noGrp="1"/>
          </p:cNvSpPr>
          <p:nvPr>
            <p:ph type="title"/>
          </p:nvPr>
        </p:nvSpPr>
        <p:spPr>
          <a:xfrm>
            <a:off x="601446" y="559439"/>
            <a:ext cx="7422784" cy="469261"/>
          </a:xfrm>
        </p:spPr>
        <p:txBody>
          <a:bodyPr/>
          <a:lstStyle/>
          <a:p>
            <a:r>
              <a:rPr lang="sv-SE" sz="2400" dirty="0"/>
              <a:t>Konton att skicka in</a:t>
            </a:r>
          </a:p>
        </p:txBody>
      </p:sp>
      <p:pic>
        <p:nvPicPr>
          <p:cNvPr id="6" name="Bildobjekt 5">
            <a:extLst>
              <a:ext uri="{FF2B5EF4-FFF2-40B4-BE49-F238E27FC236}">
                <a16:creationId xmlns:a16="http://schemas.microsoft.com/office/drawing/2014/main" id="{7B00C00F-0CC8-3651-0FE8-18BEE6B84E8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1446" y="1272540"/>
            <a:ext cx="4399213" cy="3710940"/>
          </a:xfrm>
          <a:prstGeom prst="rect">
            <a:avLst/>
          </a:prstGeom>
        </p:spPr>
      </p:pic>
      <p:sp>
        <p:nvSpPr>
          <p:cNvPr id="3" name="Platshållare för innehåll 2">
            <a:extLst>
              <a:ext uri="{FF2B5EF4-FFF2-40B4-BE49-F238E27FC236}">
                <a16:creationId xmlns:a16="http://schemas.microsoft.com/office/drawing/2014/main" id="{BF6148BF-89F0-72DC-265B-3CDD40F4686C}"/>
              </a:ext>
            </a:extLst>
          </p:cNvPr>
          <p:cNvSpPr>
            <a:spLocks noGrp="1"/>
          </p:cNvSpPr>
          <p:nvPr>
            <p:ph idx="13"/>
          </p:nvPr>
        </p:nvSpPr>
        <p:spPr>
          <a:xfrm>
            <a:off x="5301612" y="1374753"/>
            <a:ext cx="3628800" cy="2565000"/>
          </a:xfrm>
        </p:spPr>
        <p:txBody>
          <a:bodyPr/>
          <a:lstStyle/>
          <a:p>
            <a:pPr marL="0" indent="0">
              <a:buNone/>
            </a:pPr>
            <a:r>
              <a:rPr lang="sv-SE" sz="1200" b="0" i="0" dirty="0">
                <a:solidFill>
                  <a:srgbClr val="323232"/>
                </a:solidFill>
                <a:effectLst/>
              </a:rPr>
              <a:t>När kontot är skapat hamnar det under rubriken </a:t>
            </a:r>
            <a:r>
              <a:rPr lang="sv-SE" sz="1200" b="1" i="0" dirty="0">
                <a:solidFill>
                  <a:srgbClr val="323232"/>
                </a:solidFill>
                <a:effectLst/>
              </a:rPr>
              <a:t>Konton att skicka in</a:t>
            </a:r>
            <a:r>
              <a:rPr lang="sv-SE" sz="1200" dirty="0">
                <a:solidFill>
                  <a:srgbClr val="323232"/>
                </a:solidFill>
              </a:rPr>
              <a:t> för granskning, välj </a:t>
            </a:r>
            <a:r>
              <a:rPr lang="sv-SE" sz="1200" b="1" dirty="0">
                <a:solidFill>
                  <a:srgbClr val="323232"/>
                </a:solidFill>
              </a:rPr>
              <a:t>Skicka in</a:t>
            </a:r>
            <a:r>
              <a:rPr lang="sv-SE" sz="1200" dirty="0">
                <a:solidFill>
                  <a:srgbClr val="323232"/>
                </a:solidFill>
              </a:rPr>
              <a:t>. </a:t>
            </a:r>
            <a:endParaRPr lang="sv-SE" sz="1200" b="0" i="0" dirty="0">
              <a:solidFill>
                <a:srgbClr val="323232"/>
              </a:solidFill>
              <a:effectLst/>
            </a:endParaRPr>
          </a:p>
          <a:p>
            <a:pPr marL="0" indent="0">
              <a:buNone/>
            </a:pPr>
            <a:endParaRPr lang="sv-SE" sz="1200" dirty="0">
              <a:solidFill>
                <a:srgbClr val="323232"/>
              </a:solidFill>
            </a:endParaRPr>
          </a:p>
        </p:txBody>
      </p:sp>
    </p:spTree>
    <p:extLst>
      <p:ext uri="{BB962C8B-B14F-4D97-AF65-F5344CB8AC3E}">
        <p14:creationId xmlns:p14="http://schemas.microsoft.com/office/powerpoint/2010/main" val="683104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D7DBB83-E82A-2AA8-106C-956A6540B64B}"/>
              </a:ext>
            </a:extLst>
          </p:cNvPr>
          <p:cNvSpPr>
            <a:spLocks noGrp="1"/>
          </p:cNvSpPr>
          <p:nvPr>
            <p:ph type="title"/>
          </p:nvPr>
        </p:nvSpPr>
        <p:spPr>
          <a:xfrm>
            <a:off x="575043" y="810899"/>
            <a:ext cx="7422784" cy="522601"/>
          </a:xfrm>
        </p:spPr>
        <p:txBody>
          <a:bodyPr/>
          <a:lstStyle/>
          <a:p>
            <a:r>
              <a:rPr lang="en-US" sz="2400" dirty="0"/>
              <a:t>Standardkonto</a:t>
            </a:r>
          </a:p>
        </p:txBody>
      </p:sp>
      <p:pic>
        <p:nvPicPr>
          <p:cNvPr id="4" name="Bildobjekt 3">
            <a:extLst>
              <a:ext uri="{FF2B5EF4-FFF2-40B4-BE49-F238E27FC236}">
                <a16:creationId xmlns:a16="http://schemas.microsoft.com/office/drawing/2014/main" id="{00F15E60-3B71-9267-E2D6-2113D3D8B25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3" y="1563077"/>
            <a:ext cx="4046145" cy="343974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6F609EB-E2C4-205F-1515-E20C74B57ADB}"/>
              </a:ext>
            </a:extLst>
          </p:cNvPr>
          <p:cNvSpPr>
            <a:spLocks noGrp="1"/>
          </p:cNvSpPr>
          <p:nvPr>
            <p:ph idx="13"/>
          </p:nvPr>
        </p:nvSpPr>
        <p:spPr>
          <a:xfrm>
            <a:off x="5065149" y="1563077"/>
            <a:ext cx="3628800" cy="2565000"/>
          </a:xfrm>
        </p:spPr>
        <p:txBody>
          <a:bodyPr>
            <a:normAutofit/>
          </a:bodyPr>
          <a:lstStyle/>
          <a:p>
            <a:pPr marL="0" indent="0">
              <a:lnSpc>
                <a:spcPct val="90000"/>
              </a:lnSpc>
              <a:buNone/>
            </a:pPr>
            <a:r>
              <a:rPr lang="sv-SE" sz="1200" b="0" i="0" dirty="0">
                <a:effectLst/>
                <a:ea typeface="Open sans Regular" panose="020B0606030504020204" pitchFamily="34" charset="0"/>
                <a:cs typeface="Open sans Regular" panose="020B0606030504020204" pitchFamily="34" charset="0"/>
              </a:rPr>
              <a:t>När du skapar ditt första konto blir det per automatik </a:t>
            </a:r>
            <a:r>
              <a:rPr lang="sv-SE" sz="1200" dirty="0">
                <a:ea typeface="Open sans Regular" panose="020B0606030504020204" pitchFamily="34" charset="0"/>
                <a:cs typeface="Open sans Regular" panose="020B0606030504020204" pitchFamily="34" charset="0"/>
              </a:rPr>
              <a:t>organisationens </a:t>
            </a:r>
            <a:r>
              <a:rPr lang="sv-SE" sz="1200" b="0" i="0" dirty="0">
                <a:effectLst/>
                <a:ea typeface="Open sans Regular" panose="020B0606030504020204" pitchFamily="34" charset="0"/>
                <a:cs typeface="Open sans Regular" panose="020B0606030504020204" pitchFamily="34" charset="0"/>
              </a:rPr>
              <a:t>standardkonto </a:t>
            </a:r>
            <a:r>
              <a:rPr lang="sv-SE" sz="1200" dirty="0">
                <a:ea typeface="Open sans Regular" panose="020B0606030504020204" pitchFamily="34" charset="0"/>
                <a:cs typeface="Open sans Regular" panose="020B0606030504020204" pitchFamily="34" charset="0"/>
              </a:rPr>
              <a:t>för </a:t>
            </a:r>
            <a:r>
              <a:rPr lang="sv-SE" sz="1200" b="0" i="0" dirty="0">
                <a:effectLst/>
                <a:ea typeface="Open sans Regular" panose="020B0606030504020204" pitchFamily="34" charset="0"/>
                <a:cs typeface="Open sans Regular" panose="020B0606030504020204" pitchFamily="34" charset="0"/>
              </a:rPr>
              <a:t>alla de utförande verksamheterna.</a:t>
            </a:r>
          </a:p>
          <a:p>
            <a:pPr marL="0" indent="0">
              <a:lnSpc>
                <a:spcPct val="90000"/>
              </a:lnSpc>
              <a:buNone/>
            </a:pPr>
            <a:r>
              <a:rPr lang="sv-SE" sz="1200" dirty="0">
                <a:ea typeface="Open sans Regular" panose="020B0606030504020204" pitchFamily="34" charset="0"/>
                <a:cs typeface="Open sans Regular" panose="020B0606030504020204" pitchFamily="34" charset="0"/>
              </a:rPr>
              <a:t>S</a:t>
            </a:r>
            <a:r>
              <a:rPr lang="sv-SE" sz="1200" b="0" i="0" dirty="0">
                <a:effectLst/>
                <a:ea typeface="Open sans Regular" panose="020B0606030504020204" pitchFamily="34" charset="0"/>
                <a:cs typeface="Open sans Regular" panose="020B0606030504020204" pitchFamily="34" charset="0"/>
              </a:rPr>
              <a:t>tandardkonto går att ändra i efterhand, i</a:t>
            </a:r>
            <a:r>
              <a:rPr lang="sv-SE" sz="1200" dirty="0">
                <a:ea typeface="Open sans Regular" panose="020B0606030504020204" pitchFamily="34" charset="0"/>
                <a:cs typeface="Open sans Regular" panose="020B0606030504020204" pitchFamily="34" charset="0"/>
              </a:rPr>
              <a:t> kolumnen </a:t>
            </a:r>
            <a:r>
              <a:rPr lang="sv-SE" sz="1200" b="1" dirty="0">
                <a:ea typeface="Open sans Regular" panose="020B0606030504020204" pitchFamily="34" charset="0"/>
                <a:cs typeface="Open sans Regular" panose="020B0606030504020204" pitchFamily="34" charset="0"/>
              </a:rPr>
              <a:t>Standardkonto</a:t>
            </a:r>
            <a:r>
              <a:rPr lang="sv-SE" sz="1200" dirty="0">
                <a:ea typeface="Open sans Regular" panose="020B0606030504020204" pitchFamily="34" charset="0"/>
                <a:cs typeface="Open sans Regular" panose="020B0606030504020204" pitchFamily="34" charset="0"/>
              </a:rPr>
              <a:t>. </a:t>
            </a:r>
          </a:p>
        </p:txBody>
      </p:sp>
    </p:spTree>
    <p:extLst>
      <p:ext uri="{BB962C8B-B14F-4D97-AF65-F5344CB8AC3E}">
        <p14:creationId xmlns:p14="http://schemas.microsoft.com/office/powerpoint/2010/main" val="2977715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8E75C-1909-AE43-5A50-C6D5572372D8}"/>
              </a:ext>
            </a:extLst>
          </p:cNvPr>
          <p:cNvSpPr>
            <a:spLocks noGrp="1"/>
          </p:cNvSpPr>
          <p:nvPr>
            <p:ph type="title"/>
          </p:nvPr>
        </p:nvSpPr>
        <p:spPr>
          <a:xfrm>
            <a:off x="575043" y="810899"/>
            <a:ext cx="7422784" cy="507361"/>
          </a:xfrm>
        </p:spPr>
        <p:txBody>
          <a:bodyPr/>
          <a:lstStyle/>
          <a:p>
            <a:r>
              <a:rPr lang="sv-SE" sz="2400" dirty="0"/>
              <a:t>Administrera tjänsteutbud</a:t>
            </a:r>
          </a:p>
        </p:txBody>
      </p:sp>
      <p:pic>
        <p:nvPicPr>
          <p:cNvPr id="5" name="Bildobjekt 4">
            <a:extLst>
              <a:ext uri="{FF2B5EF4-FFF2-40B4-BE49-F238E27FC236}">
                <a16:creationId xmlns:a16="http://schemas.microsoft.com/office/drawing/2014/main" id="{36F8BAB2-B67D-428A-DFE0-EA4F7E8BE32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3" y="1505272"/>
            <a:ext cx="4372518" cy="349344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319637C8-B3E1-4E04-F73C-0562F386DBB0}"/>
              </a:ext>
            </a:extLst>
          </p:cNvPr>
          <p:cNvSpPr>
            <a:spLocks noGrp="1"/>
          </p:cNvSpPr>
          <p:nvPr>
            <p:ph idx="13"/>
          </p:nvPr>
        </p:nvSpPr>
        <p:spPr>
          <a:xfrm>
            <a:off x="5261073" y="1505272"/>
            <a:ext cx="3628800" cy="2565000"/>
          </a:xfrm>
        </p:spPr>
        <p:txBody>
          <a:bodyPr/>
          <a:lstStyle/>
          <a:p>
            <a:r>
              <a:rPr lang="sv-SE" sz="1200" b="0" i="0" dirty="0">
                <a:effectLst/>
              </a:rPr>
              <a:t>I menyraden</a:t>
            </a:r>
            <a:r>
              <a:rPr lang="sv-SE" sz="1200" b="1" i="0" dirty="0">
                <a:effectLst/>
              </a:rPr>
              <a:t> </a:t>
            </a:r>
            <a:r>
              <a:rPr lang="sv-SE" sz="1200" b="1" dirty="0"/>
              <a:t>Tjänsteutbud</a:t>
            </a:r>
            <a:r>
              <a:rPr lang="sv-SE" sz="1200" dirty="0"/>
              <a:t> under fliken </a:t>
            </a:r>
            <a:r>
              <a:rPr lang="sv-SE" sz="1200" b="1" dirty="0"/>
              <a:t>Avtal</a:t>
            </a:r>
            <a:r>
              <a:rPr lang="sv-SE" sz="1200" dirty="0"/>
              <a:t> ser du en översiktsvy av </a:t>
            </a:r>
            <a:r>
              <a:rPr lang="sv-SE" sz="1200" b="0" i="0" dirty="0">
                <a:effectLst/>
              </a:rPr>
              <a:t>avtal för det aktuella organisationsnumret.  </a:t>
            </a:r>
          </a:p>
          <a:p>
            <a:endParaRPr lang="sv-SE" sz="1200" dirty="0"/>
          </a:p>
          <a:p>
            <a:pPr marL="171450" indent="-171450">
              <a:buFont typeface="Arial" panose="020B0604020202020204" pitchFamily="34" charset="0"/>
              <a:buChar char="•"/>
            </a:pPr>
            <a:r>
              <a:rPr lang="sv-SE" sz="1200" dirty="0"/>
              <a:t>Du kan lägga till en utförande verksamhet under kolumnen Tjänst genom att klicka på dokumentikonen</a:t>
            </a:r>
          </a:p>
          <a:p>
            <a:pPr marL="171450" indent="-171450">
              <a:buFont typeface="Arial" panose="020B0604020202020204" pitchFamily="34" charset="0"/>
              <a:buChar char="•"/>
            </a:pPr>
            <a:r>
              <a:rPr lang="sv-SE" sz="1200" dirty="0"/>
              <a:t>Du kan visa en utförande verksamhet under kolumnen Utförande verksamheter genom att klicka på namnet</a:t>
            </a:r>
          </a:p>
          <a:p>
            <a:pPr marL="171450" indent="-171450">
              <a:buFont typeface="Arial" panose="020B0604020202020204" pitchFamily="34" charset="0"/>
              <a:buChar char="•"/>
            </a:pPr>
            <a:r>
              <a:rPr lang="sv-SE" sz="1200" dirty="0"/>
              <a:t>Du kan välja ett alternativt namn under kolumnen Information genom att klicka på namnet</a:t>
            </a:r>
          </a:p>
          <a:p>
            <a:endParaRPr lang="sv-SE" sz="1200" b="0" i="0" dirty="0">
              <a:effectLst/>
            </a:endParaRPr>
          </a:p>
          <a:p>
            <a:endParaRPr lang="sv-SE" sz="1200" dirty="0"/>
          </a:p>
          <a:p>
            <a:endParaRPr lang="sv-SE" sz="1200" dirty="0"/>
          </a:p>
          <a:p>
            <a:r>
              <a:rPr lang="sv-SE" sz="1200" dirty="0">
                <a:solidFill>
                  <a:srgbClr val="323232"/>
                </a:solidFill>
              </a:rPr>
              <a:t> </a:t>
            </a:r>
          </a:p>
          <a:p>
            <a:endParaRPr lang="sv-SE" sz="1200" dirty="0"/>
          </a:p>
        </p:txBody>
      </p:sp>
    </p:spTree>
    <p:extLst>
      <p:ext uri="{BB962C8B-B14F-4D97-AF65-F5344CB8AC3E}">
        <p14:creationId xmlns:p14="http://schemas.microsoft.com/office/powerpoint/2010/main" val="1244290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25C57-68C5-831B-8F27-8F3F99A247A9}"/>
              </a:ext>
            </a:extLst>
          </p:cNvPr>
          <p:cNvSpPr>
            <a:spLocks noGrp="1"/>
          </p:cNvSpPr>
          <p:nvPr>
            <p:ph type="title"/>
          </p:nvPr>
        </p:nvSpPr>
        <p:spPr>
          <a:xfrm>
            <a:off x="575042" y="483239"/>
            <a:ext cx="7422784" cy="675000"/>
          </a:xfrm>
        </p:spPr>
        <p:txBody>
          <a:bodyPr/>
          <a:lstStyle/>
          <a:p>
            <a:r>
              <a:rPr lang="sv-SE" sz="2400" dirty="0"/>
              <a:t>Skapa utförande verksamhet</a:t>
            </a:r>
          </a:p>
        </p:txBody>
      </p:sp>
      <p:pic>
        <p:nvPicPr>
          <p:cNvPr id="5" name="Bildobjekt 4">
            <a:extLst>
              <a:ext uri="{FF2B5EF4-FFF2-40B4-BE49-F238E27FC236}">
                <a16:creationId xmlns:a16="http://schemas.microsoft.com/office/drawing/2014/main" id="{95C80780-F3EF-9280-5945-ACE29D58F7C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0638" y="1101969"/>
            <a:ext cx="4175487" cy="367420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EB7408F9-E97B-E7F9-5D6C-1AEBEAC6AFD3}"/>
              </a:ext>
            </a:extLst>
          </p:cNvPr>
          <p:cNvSpPr>
            <a:spLocks noGrp="1"/>
          </p:cNvSpPr>
          <p:nvPr>
            <p:ph idx="13"/>
          </p:nvPr>
        </p:nvSpPr>
        <p:spPr>
          <a:xfrm>
            <a:off x="5080155" y="1101969"/>
            <a:ext cx="3628800" cy="2565000"/>
          </a:xfrm>
        </p:spPr>
        <p:txBody>
          <a:bodyPr/>
          <a:lstStyle/>
          <a:p>
            <a:r>
              <a:rPr lang="sv-SE" sz="1200" dirty="0"/>
              <a:t>När du har valt att lägga till utförande verksamhet genom att klicka på dokumentikonen får du upp dialogrutan </a:t>
            </a:r>
            <a:r>
              <a:rPr lang="sv-SE" sz="1200" b="1" dirty="0"/>
              <a:t>Skapa utförande verksamhet</a:t>
            </a:r>
            <a:r>
              <a:rPr lang="sv-SE" sz="1200" dirty="0"/>
              <a:t>. </a:t>
            </a:r>
          </a:p>
          <a:p>
            <a:endParaRPr lang="sv-SE" sz="1200" dirty="0"/>
          </a:p>
          <a:p>
            <a:r>
              <a:rPr lang="sv-SE" sz="1200" dirty="0"/>
              <a:t>Klicka på Lägg till adress om </a:t>
            </a:r>
            <a:r>
              <a:rPr lang="sv-SE" sz="1200" b="0" i="0" dirty="0">
                <a:effectLst/>
              </a:rPr>
              <a:t>avtalet för tjänsten tillåter flera adresser på utförande verksamheten, innan du klickar på Spara. </a:t>
            </a:r>
          </a:p>
          <a:p>
            <a:endParaRPr lang="sv-SE" sz="1200" dirty="0"/>
          </a:p>
        </p:txBody>
      </p:sp>
    </p:spTree>
    <p:extLst>
      <p:ext uri="{BB962C8B-B14F-4D97-AF65-F5344CB8AC3E}">
        <p14:creationId xmlns:p14="http://schemas.microsoft.com/office/powerpoint/2010/main" val="4105942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36581A12-F697-2A52-5BAA-3C3DF525E31B}"/>
              </a:ext>
            </a:extLst>
          </p:cNvPr>
          <p:cNvSpPr>
            <a:spLocks noGrp="1"/>
          </p:cNvSpPr>
          <p:nvPr>
            <p:ph type="title"/>
          </p:nvPr>
        </p:nvSpPr>
        <p:spPr>
          <a:xfrm>
            <a:off x="575043" y="445139"/>
            <a:ext cx="7422784" cy="675000"/>
          </a:xfrm>
        </p:spPr>
        <p:txBody>
          <a:bodyPr/>
          <a:lstStyle/>
          <a:p>
            <a:r>
              <a:rPr lang="sv-SE" sz="2400" dirty="0"/>
              <a:t>Adresser att skicka in</a:t>
            </a:r>
          </a:p>
        </p:txBody>
      </p:sp>
      <p:pic>
        <p:nvPicPr>
          <p:cNvPr id="5" name="Bildobjekt 4">
            <a:extLst>
              <a:ext uri="{FF2B5EF4-FFF2-40B4-BE49-F238E27FC236}">
                <a16:creationId xmlns:a16="http://schemas.microsoft.com/office/drawing/2014/main" id="{60B1A7CC-5D8F-E782-B5B0-250CA3CDD84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3" y="1120139"/>
            <a:ext cx="4285317" cy="355899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BF94E24-827C-AB7C-972F-040B290B51B3}"/>
              </a:ext>
            </a:extLst>
          </p:cNvPr>
          <p:cNvSpPr>
            <a:spLocks noGrp="1"/>
          </p:cNvSpPr>
          <p:nvPr>
            <p:ph idx="13"/>
          </p:nvPr>
        </p:nvSpPr>
        <p:spPr>
          <a:xfrm>
            <a:off x="5147078" y="1120139"/>
            <a:ext cx="3628800" cy="2565000"/>
          </a:xfrm>
        </p:spPr>
        <p:txBody>
          <a:bodyPr/>
          <a:lstStyle/>
          <a:p>
            <a:r>
              <a:rPr lang="sv-SE" sz="1200" dirty="0">
                <a:ea typeface="Open sans Regular" panose="020B0606030504020204" pitchFamily="34" charset="0"/>
                <a:cs typeface="Open sans Regular" panose="020B0606030504020204" pitchFamily="34" charset="0"/>
              </a:rPr>
              <a:t>När den nya utförande verksamheten har sparats hamnar den under fliken </a:t>
            </a:r>
            <a:r>
              <a:rPr lang="sv-SE" sz="1200" b="1" dirty="0">
                <a:ea typeface="Open sans Regular" panose="020B0606030504020204" pitchFamily="34" charset="0"/>
                <a:cs typeface="Open sans Regular" panose="020B0606030504020204" pitchFamily="34" charset="0"/>
              </a:rPr>
              <a:t>Utförande verksamheter</a:t>
            </a:r>
            <a:r>
              <a:rPr lang="sv-SE" sz="1200" dirty="0">
                <a:ea typeface="Open sans Regular" panose="020B0606030504020204" pitchFamily="34" charset="0"/>
                <a:cs typeface="Open sans Regular" panose="020B0606030504020204" pitchFamily="34" charset="0"/>
              </a:rPr>
              <a:t>. </a:t>
            </a:r>
          </a:p>
          <a:p>
            <a:endParaRPr lang="sv-SE" sz="1200" dirty="0">
              <a:ea typeface="Open sans Regular" panose="020B0606030504020204" pitchFamily="34" charset="0"/>
              <a:cs typeface="Open sans Regular" panose="020B0606030504020204" pitchFamily="34" charset="0"/>
            </a:endParaRPr>
          </a:p>
          <a:p>
            <a:r>
              <a:rPr lang="sv-SE" sz="1200" dirty="0">
                <a:ea typeface="Open sans Regular" panose="020B0606030504020204" pitchFamily="34" charset="0"/>
                <a:cs typeface="Open sans Regular" panose="020B0606030504020204" pitchFamily="34" charset="0"/>
              </a:rPr>
              <a:t>Under rubriken </a:t>
            </a:r>
            <a:r>
              <a:rPr lang="sv-SE" sz="1200" b="1" dirty="0">
                <a:ea typeface="Open sans Regular" panose="020B0606030504020204" pitchFamily="34" charset="0"/>
                <a:cs typeface="Open sans Regular" panose="020B0606030504020204" pitchFamily="34" charset="0"/>
              </a:rPr>
              <a:t>Adresser att skicka in </a:t>
            </a:r>
            <a:r>
              <a:rPr lang="sv-SE" sz="1200" dirty="0">
                <a:ea typeface="Open sans Regular" panose="020B0606030504020204" pitchFamily="34" charset="0"/>
                <a:cs typeface="Open sans Regular" panose="020B0606030504020204" pitchFamily="34" charset="0"/>
              </a:rPr>
              <a:t>välj </a:t>
            </a:r>
            <a:r>
              <a:rPr lang="sv-SE" sz="1200" b="1" dirty="0">
                <a:ea typeface="Open sans Regular" panose="020B0606030504020204" pitchFamily="34" charset="0"/>
                <a:cs typeface="Open sans Regular" panose="020B0606030504020204" pitchFamily="34" charset="0"/>
              </a:rPr>
              <a:t>Skicka in </a:t>
            </a:r>
            <a:r>
              <a:rPr lang="sv-SE" sz="1200" dirty="0">
                <a:ea typeface="Open sans Regular" panose="020B0606030504020204" pitchFamily="34" charset="0"/>
                <a:cs typeface="Open sans Regular" panose="020B0606030504020204" pitchFamily="34" charset="0"/>
              </a:rPr>
              <a:t>för granskning. </a:t>
            </a:r>
          </a:p>
          <a:p>
            <a:endParaRPr lang="sv-SE" sz="1200" dirty="0">
              <a:ea typeface="Open sans Regular" panose="020B0606030504020204" pitchFamily="34" charset="0"/>
              <a:cs typeface="Open sans Regular" panose="020B0606030504020204" pitchFamily="34" charset="0"/>
            </a:endParaRPr>
          </a:p>
          <a:p>
            <a:r>
              <a:rPr lang="sv-SE" sz="1200" dirty="0">
                <a:ea typeface="Open sans Regular" panose="020B0606030504020204" pitchFamily="34" charset="0"/>
                <a:cs typeface="Open sans Regular" panose="020B0606030504020204" pitchFamily="34" charset="0"/>
              </a:rPr>
              <a:t>I denna vy kan du redigera information om utförande verksamhet, skapa och lägga till adresser innan du skickar in adressen för granskning. </a:t>
            </a:r>
          </a:p>
          <a:p>
            <a:endParaRPr lang="sv-SE" sz="1200" dirty="0">
              <a:ea typeface="Open sans Regular" panose="020B0606030504020204" pitchFamily="34" charset="0"/>
              <a:cs typeface="Open sans Regular" panose="020B0606030504020204" pitchFamily="34" charset="0"/>
            </a:endParaRPr>
          </a:p>
          <a:p>
            <a:pPr marL="0" indent="0">
              <a:buNone/>
            </a:pPr>
            <a:endParaRPr lang="sv-SE" sz="12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buNone/>
            </a:pPr>
            <a:endParaRPr lang="sv-SE" sz="1200" dirty="0">
              <a:solidFill>
                <a:srgbClr val="323232"/>
              </a:solidFill>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buNone/>
            </a:pPr>
            <a:endParaRPr lang="sv-SE" sz="1200" dirty="0">
              <a:latin typeface="Open sans Regular" panose="020B0606030504020204" pitchFamily="34" charset="0"/>
              <a:ea typeface="Open sans Regular" panose="020B0606030504020204" pitchFamily="34" charset="0"/>
              <a:cs typeface="Open sans Regular" panose="020B0606030504020204" pitchFamily="34" charset="0"/>
            </a:endParaRPr>
          </a:p>
        </p:txBody>
      </p:sp>
    </p:spTree>
    <p:extLst>
      <p:ext uri="{BB962C8B-B14F-4D97-AF65-F5344CB8AC3E}">
        <p14:creationId xmlns:p14="http://schemas.microsoft.com/office/powerpoint/2010/main" val="3128084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A888A4-C9BF-33A7-D8F5-F28887FF7C4B}"/>
              </a:ext>
            </a:extLst>
          </p:cNvPr>
          <p:cNvSpPr>
            <a:spLocks noGrp="1"/>
          </p:cNvSpPr>
          <p:nvPr>
            <p:ph type="title"/>
          </p:nvPr>
        </p:nvSpPr>
        <p:spPr>
          <a:xfrm>
            <a:off x="575042" y="524330"/>
            <a:ext cx="7422784" cy="675000"/>
          </a:xfrm>
        </p:spPr>
        <p:txBody>
          <a:bodyPr/>
          <a:lstStyle/>
          <a:p>
            <a:r>
              <a:rPr lang="sv-SE" sz="2400" dirty="0"/>
              <a:t>Administrera utförande verksamheter</a:t>
            </a:r>
          </a:p>
        </p:txBody>
      </p:sp>
      <p:pic>
        <p:nvPicPr>
          <p:cNvPr id="5" name="Bildobjekt 4">
            <a:extLst>
              <a:ext uri="{FF2B5EF4-FFF2-40B4-BE49-F238E27FC236}">
                <a16:creationId xmlns:a16="http://schemas.microsoft.com/office/drawing/2014/main" id="{C68C97C1-5E69-F707-2F3A-D53CBAC042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2" y="1386838"/>
            <a:ext cx="3851141" cy="355685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1928AC22-FD63-95CD-F25A-84AF8CA482A6}"/>
              </a:ext>
            </a:extLst>
          </p:cNvPr>
          <p:cNvSpPr>
            <a:spLocks noGrp="1"/>
          </p:cNvSpPr>
          <p:nvPr>
            <p:ph idx="13"/>
          </p:nvPr>
        </p:nvSpPr>
        <p:spPr>
          <a:xfrm>
            <a:off x="5001078" y="1386838"/>
            <a:ext cx="3929562" cy="3154682"/>
          </a:xfrm>
        </p:spPr>
        <p:txBody>
          <a:bodyPr>
            <a:noAutofit/>
          </a:bodyPr>
          <a:lstStyle/>
          <a:p>
            <a:r>
              <a:rPr lang="sv-SE" sz="1200" b="0" i="0" dirty="0">
                <a:effectLst/>
              </a:rPr>
              <a:t>I menyraden</a:t>
            </a:r>
            <a:r>
              <a:rPr lang="sv-SE" sz="1200" b="1" i="0" dirty="0">
                <a:effectLst/>
              </a:rPr>
              <a:t> </a:t>
            </a:r>
            <a:r>
              <a:rPr lang="sv-SE" sz="1200" b="1" dirty="0"/>
              <a:t>Tjänsteutbud</a:t>
            </a:r>
            <a:r>
              <a:rPr lang="sv-SE" sz="1200" dirty="0"/>
              <a:t> under fliken </a:t>
            </a:r>
            <a:r>
              <a:rPr lang="sv-SE" sz="1200" b="1" dirty="0"/>
              <a:t>Utförande verksamheter</a:t>
            </a:r>
            <a:r>
              <a:rPr lang="sv-SE" sz="1200" dirty="0"/>
              <a:t> ser du en översiktsvy över utförande verksamheter för det aktuella organisationsnumret.</a:t>
            </a:r>
          </a:p>
          <a:p>
            <a:endParaRPr lang="sv-SE" sz="1200" dirty="0"/>
          </a:p>
          <a:p>
            <a:pPr marL="171450" indent="-171450">
              <a:buFont typeface="Arial" panose="020B0604020202020204" pitchFamily="34" charset="0"/>
              <a:buChar char="•"/>
            </a:pPr>
            <a:r>
              <a:rPr lang="sv-SE" sz="1200" dirty="0"/>
              <a:t>Du kan välja att visa och redigera utförande verksamhet genom att välja förstoringsglaset</a:t>
            </a:r>
          </a:p>
          <a:p>
            <a:pPr marL="171450" indent="-171450">
              <a:buFont typeface="Arial" panose="020B0604020202020204" pitchFamily="34" charset="0"/>
              <a:buChar char="•"/>
            </a:pPr>
            <a:r>
              <a:rPr lang="sv-SE" sz="1200" dirty="0"/>
              <a:t>Du kan ta bort en utförande verksamhet genom att välja krysset</a:t>
            </a:r>
          </a:p>
          <a:p>
            <a:pPr marL="171450" indent="-171450">
              <a:buFont typeface="Arial" panose="020B0604020202020204" pitchFamily="34" charset="0"/>
              <a:buChar char="•"/>
            </a:pPr>
            <a:r>
              <a:rPr lang="sv-SE" sz="1200" dirty="0"/>
              <a:t>Du kan bevaka status på utförande verksamhet genom att föra muspekaren på vald status</a:t>
            </a:r>
          </a:p>
          <a:p>
            <a:pPr marL="171450" indent="-171450">
              <a:buFont typeface="Arial" panose="020B0604020202020204" pitchFamily="34" charset="0"/>
              <a:buChar char="•"/>
            </a:pPr>
            <a:r>
              <a:rPr lang="sv-SE" sz="1200" dirty="0"/>
              <a:t>Du kan visa och redigera tjänstedeklaration för vald utförande verksamhet</a:t>
            </a:r>
          </a:p>
          <a:p>
            <a:pPr marL="171450" indent="-171450">
              <a:buFont typeface="Arial" panose="020B0604020202020204" pitchFamily="34" charset="0"/>
              <a:buChar char="•"/>
            </a:pPr>
            <a:endParaRPr lang="sv-SE" sz="1200" dirty="0"/>
          </a:p>
          <a:p>
            <a:r>
              <a:rPr lang="sv-SE" sz="1200" dirty="0"/>
              <a:t>OBS! Nya utförande verksamheter skapas under fliken Avtal.  </a:t>
            </a:r>
            <a:endParaRPr lang="sv-SE" sz="1200" dirty="0">
              <a:solidFill>
                <a:srgbClr val="323232"/>
              </a:solidFill>
            </a:endParaRPr>
          </a:p>
          <a:p>
            <a:pPr marL="171450" indent="-171450">
              <a:buFont typeface="Arial" panose="020B0604020202020204" pitchFamily="34" charset="0"/>
              <a:buChar char="•"/>
            </a:pPr>
            <a:endParaRPr lang="sv-SE" sz="1200" dirty="0"/>
          </a:p>
          <a:p>
            <a:endParaRPr lang="sv-SE" sz="1200" dirty="0"/>
          </a:p>
          <a:p>
            <a:endParaRPr lang="sv-SE" sz="1200" dirty="0"/>
          </a:p>
          <a:p>
            <a:pPr marL="0" indent="0">
              <a:buNone/>
            </a:pPr>
            <a:endParaRPr lang="sv-SE" sz="1200" dirty="0">
              <a:latin typeface="Open sans Regular" panose="020B0606030504020204" pitchFamily="34" charset="0"/>
              <a:ea typeface="Open sans Regular" panose="020B0606030504020204" pitchFamily="34" charset="0"/>
              <a:cs typeface="Open sans Regular" panose="020B0606030504020204" pitchFamily="34" charset="0"/>
            </a:endParaRPr>
          </a:p>
        </p:txBody>
      </p:sp>
    </p:spTree>
    <p:extLst>
      <p:ext uri="{BB962C8B-B14F-4D97-AF65-F5344CB8AC3E}">
        <p14:creationId xmlns:p14="http://schemas.microsoft.com/office/powerpoint/2010/main" val="3886680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7EEDE0-8A97-4B2E-80EC-FE7A5BD17522}"/>
              </a:ext>
            </a:extLst>
          </p:cNvPr>
          <p:cNvSpPr>
            <a:spLocks noGrp="1"/>
          </p:cNvSpPr>
          <p:nvPr>
            <p:ph type="title"/>
          </p:nvPr>
        </p:nvSpPr>
        <p:spPr>
          <a:xfrm>
            <a:off x="575042" y="417601"/>
            <a:ext cx="7422784" cy="675000"/>
          </a:xfrm>
        </p:spPr>
        <p:txBody>
          <a:bodyPr/>
          <a:lstStyle/>
          <a:p>
            <a:r>
              <a:rPr lang="sv-SE" sz="2400" dirty="0"/>
              <a:t>Visa utförande verksamhet</a:t>
            </a:r>
          </a:p>
        </p:txBody>
      </p:sp>
      <p:pic>
        <p:nvPicPr>
          <p:cNvPr id="7" name="Bildobjekt 6">
            <a:extLst>
              <a:ext uri="{FF2B5EF4-FFF2-40B4-BE49-F238E27FC236}">
                <a16:creationId xmlns:a16="http://schemas.microsoft.com/office/drawing/2014/main" id="{5EB1220B-831B-E2CF-3DA9-2B7F0DAA567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6002" y="1188719"/>
            <a:ext cx="3771074" cy="360194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A95DB12C-E778-4A8E-17C8-F0C406758BB7}"/>
              </a:ext>
            </a:extLst>
          </p:cNvPr>
          <p:cNvSpPr>
            <a:spLocks noGrp="1"/>
          </p:cNvSpPr>
          <p:nvPr>
            <p:ph idx="13"/>
          </p:nvPr>
        </p:nvSpPr>
        <p:spPr>
          <a:xfrm>
            <a:off x="4940158" y="1485899"/>
            <a:ext cx="3628800" cy="2565000"/>
          </a:xfrm>
        </p:spPr>
        <p:txBody>
          <a:bodyPr>
            <a:noAutofit/>
          </a:bodyPr>
          <a:lstStyle/>
          <a:p>
            <a:r>
              <a:rPr lang="sv-SE" sz="1200" b="0" i="0" dirty="0">
                <a:effectLst/>
              </a:rPr>
              <a:t>I menyraden</a:t>
            </a:r>
            <a:r>
              <a:rPr lang="sv-SE" sz="1200" b="1" i="0" dirty="0">
                <a:effectLst/>
              </a:rPr>
              <a:t> </a:t>
            </a:r>
            <a:r>
              <a:rPr lang="sv-SE" sz="1200" b="1" dirty="0"/>
              <a:t>Tjänsteutbud</a:t>
            </a:r>
            <a:r>
              <a:rPr lang="sv-SE" sz="1200" dirty="0"/>
              <a:t> under fliken </a:t>
            </a:r>
            <a:r>
              <a:rPr lang="sv-SE" sz="1200" b="1" dirty="0"/>
              <a:t>Utförande verksamheter</a:t>
            </a:r>
            <a:r>
              <a:rPr lang="sv-SE" sz="1200" dirty="0"/>
              <a:t> ser du vald utförande verksamhet. </a:t>
            </a:r>
          </a:p>
          <a:p>
            <a:endParaRPr lang="sv-SE" sz="1200" dirty="0"/>
          </a:p>
          <a:p>
            <a:pPr marL="171450" indent="-171450">
              <a:buFont typeface="Arial" panose="020B0604020202020204" pitchFamily="34" charset="0"/>
              <a:buChar char="•"/>
            </a:pPr>
            <a:r>
              <a:rPr lang="sv-SE" sz="1200" dirty="0"/>
              <a:t>Du kan visa och redigera den utförande verksamheten genom att välja Redigera</a:t>
            </a:r>
          </a:p>
          <a:p>
            <a:pPr marL="171450" indent="-171450">
              <a:buFont typeface="Arial" panose="020B0604020202020204" pitchFamily="34" charset="0"/>
              <a:buChar char="•"/>
            </a:pPr>
            <a:r>
              <a:rPr lang="sv-SE" sz="1200" dirty="0"/>
              <a:t>Du kan visa och redigera en adress genom att välja förstoringsglaset</a:t>
            </a:r>
          </a:p>
          <a:p>
            <a:pPr marL="171450" indent="-171450">
              <a:buFont typeface="Arial" panose="020B0604020202020204" pitchFamily="34" charset="0"/>
              <a:buChar char="•"/>
            </a:pPr>
            <a:r>
              <a:rPr lang="sv-SE" sz="1200" dirty="0"/>
              <a:t>Du kan lägga till en ny adress genom att välja Skapa</a:t>
            </a:r>
          </a:p>
          <a:p>
            <a:pPr marL="171450" indent="-171450">
              <a:buFont typeface="Arial" panose="020B0604020202020204" pitchFamily="34" charset="0"/>
              <a:buChar char="•"/>
            </a:pPr>
            <a:r>
              <a:rPr lang="sv-SE" sz="1200" dirty="0"/>
              <a:t>Du kan skicka in adresser för granskning genom att välja Skicka in </a:t>
            </a:r>
          </a:p>
          <a:p>
            <a:pPr marL="171450" indent="-171450">
              <a:buFont typeface="Arial" panose="020B0604020202020204" pitchFamily="34" charset="0"/>
              <a:buChar char="•"/>
            </a:pPr>
            <a:r>
              <a:rPr lang="sv-SE" sz="1200" dirty="0"/>
              <a:t>Du kan ta bort en adress genom att välja krysset </a:t>
            </a:r>
          </a:p>
          <a:p>
            <a:endParaRPr lang="sv-SE" sz="1200" dirty="0"/>
          </a:p>
        </p:txBody>
      </p:sp>
    </p:spTree>
    <p:extLst>
      <p:ext uri="{BB962C8B-B14F-4D97-AF65-F5344CB8AC3E}">
        <p14:creationId xmlns:p14="http://schemas.microsoft.com/office/powerpoint/2010/main" val="2101399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C6BE0-6719-B77C-D57E-16D12CE1A418}"/>
              </a:ext>
            </a:extLst>
          </p:cNvPr>
          <p:cNvSpPr>
            <a:spLocks noGrp="1"/>
          </p:cNvSpPr>
          <p:nvPr>
            <p:ph type="title"/>
          </p:nvPr>
        </p:nvSpPr>
        <p:spPr>
          <a:xfrm>
            <a:off x="331203" y="91440"/>
            <a:ext cx="7422784" cy="675000"/>
          </a:xfrm>
        </p:spPr>
        <p:txBody>
          <a:bodyPr/>
          <a:lstStyle/>
          <a:p>
            <a:r>
              <a:rPr lang="sv-SE" sz="2400" dirty="0"/>
              <a:t>Avsnitt</a:t>
            </a:r>
          </a:p>
        </p:txBody>
      </p:sp>
      <p:sp>
        <p:nvSpPr>
          <p:cNvPr id="4" name="Platshållare för innehåll 3">
            <a:extLst>
              <a:ext uri="{FF2B5EF4-FFF2-40B4-BE49-F238E27FC236}">
                <a16:creationId xmlns:a16="http://schemas.microsoft.com/office/drawing/2014/main" id="{63287997-AA9A-0A89-D50B-1C9E21C8B48C}"/>
              </a:ext>
            </a:extLst>
          </p:cNvPr>
          <p:cNvSpPr>
            <a:spLocks noGrp="1"/>
          </p:cNvSpPr>
          <p:nvPr>
            <p:ph idx="14"/>
          </p:nvPr>
        </p:nvSpPr>
        <p:spPr>
          <a:xfrm>
            <a:off x="331203" y="795081"/>
            <a:ext cx="2823477" cy="4129276"/>
          </a:xfrm>
        </p:spPr>
        <p:txBody>
          <a:bodyPr/>
          <a:lstStyle/>
          <a:p>
            <a:r>
              <a:rPr lang="sv-SE" sz="1200" dirty="0">
                <a:hlinkClick r:id="rId3" action="ppaction://hlinksldjump"/>
              </a:rPr>
              <a:t>Avtal ger den första behörigheten</a:t>
            </a:r>
            <a:endParaRPr lang="sv-SE" sz="1200" dirty="0"/>
          </a:p>
          <a:p>
            <a:pPr marL="171450" indent="-171450">
              <a:buFont typeface="Arial" panose="020B0604020202020204" pitchFamily="34" charset="0"/>
              <a:buChar char="•"/>
            </a:pPr>
            <a:r>
              <a:rPr lang="sv-SE" sz="1200" dirty="0"/>
              <a:t>Behörighet för användare i KA Webb</a:t>
            </a:r>
          </a:p>
          <a:p>
            <a:pPr marL="171450" indent="-171450">
              <a:buFont typeface="Arial" panose="020B0604020202020204" pitchFamily="34" charset="0"/>
              <a:buChar char="•"/>
            </a:pPr>
            <a:r>
              <a:rPr lang="sv-SE" sz="1200" dirty="0"/>
              <a:t>Logga in</a:t>
            </a:r>
          </a:p>
          <a:p>
            <a:pPr marL="171450" indent="-171450">
              <a:buFont typeface="Arial" panose="020B0604020202020204" pitchFamily="34" charset="0"/>
              <a:buChar char="•"/>
            </a:pPr>
            <a:r>
              <a:rPr lang="sv-SE" sz="1200" dirty="0"/>
              <a:t>Administrera din organisation</a:t>
            </a:r>
          </a:p>
          <a:p>
            <a:r>
              <a:rPr lang="sv-SE" sz="1200" dirty="0">
                <a:hlinkClick r:id="rId4" action="ppaction://hlinksldjump"/>
              </a:rPr>
              <a:t>Administrera användare</a:t>
            </a:r>
            <a:endParaRPr lang="sv-SE" sz="1200" dirty="0"/>
          </a:p>
          <a:p>
            <a:pPr marL="171450" indent="-171450">
              <a:buFont typeface="Arial" panose="020B0604020202020204" pitchFamily="34" charset="0"/>
              <a:buChar char="•"/>
            </a:pPr>
            <a:r>
              <a:rPr lang="sv-SE" sz="1200" dirty="0"/>
              <a:t>Skapa användare </a:t>
            </a:r>
          </a:p>
          <a:p>
            <a:pPr marL="171450" indent="-171450">
              <a:buFont typeface="Arial" panose="020B0604020202020204" pitchFamily="34" charset="0"/>
              <a:buChar char="•"/>
            </a:pPr>
            <a:r>
              <a:rPr lang="sv-SE" sz="1200" dirty="0"/>
              <a:t>Redigera användarinformation</a:t>
            </a:r>
          </a:p>
          <a:p>
            <a:pPr marL="171450" indent="-171450">
              <a:buFont typeface="Arial" panose="020B0604020202020204" pitchFamily="34" charset="0"/>
              <a:buChar char="•"/>
            </a:pPr>
            <a:r>
              <a:rPr lang="sv-SE" sz="1200" dirty="0"/>
              <a:t>Ta bort en användare</a:t>
            </a:r>
          </a:p>
          <a:p>
            <a:pPr marL="171450" indent="-171450">
              <a:buFont typeface="Arial" panose="020B0604020202020204" pitchFamily="34" charset="0"/>
              <a:buChar char="•"/>
            </a:pPr>
            <a:r>
              <a:rPr lang="sv-SE" sz="1200" dirty="0"/>
              <a:t>Ändra behörighetsperiod </a:t>
            </a:r>
          </a:p>
          <a:p>
            <a:r>
              <a:rPr lang="sv-SE" sz="1200" dirty="0">
                <a:hlinkClick r:id="rId5" action="ppaction://hlinksldjump"/>
              </a:rPr>
              <a:t>Administrera uppgifter</a:t>
            </a:r>
            <a:endParaRPr lang="sv-SE" sz="1200" dirty="0"/>
          </a:p>
          <a:p>
            <a:pPr marL="171450" indent="-171450">
              <a:buFont typeface="Arial" panose="020B0604020202020204" pitchFamily="34" charset="0"/>
              <a:buChar char="•"/>
            </a:pPr>
            <a:r>
              <a:rPr lang="sv-SE" sz="1200" dirty="0"/>
              <a:t>Skapa kontaktperson</a:t>
            </a:r>
          </a:p>
          <a:p>
            <a:pPr marL="171450" indent="-171450">
              <a:buFont typeface="Arial" panose="020B0604020202020204" pitchFamily="34" charset="0"/>
              <a:buChar char="•"/>
            </a:pPr>
            <a:r>
              <a:rPr lang="sv-SE" sz="1200" dirty="0"/>
              <a:t>Redigera kontaktperson</a:t>
            </a:r>
          </a:p>
          <a:p>
            <a:pPr marL="171450" indent="-171450">
              <a:buFont typeface="Arial" panose="020B0604020202020204" pitchFamily="34" charset="0"/>
              <a:buChar char="•"/>
            </a:pPr>
            <a:r>
              <a:rPr lang="sv-SE" sz="1200" dirty="0"/>
              <a:t>Ta bort kontaktperson</a:t>
            </a:r>
          </a:p>
          <a:p>
            <a:pPr marL="171450" indent="-171450">
              <a:buFont typeface="Arial" panose="020B0604020202020204" pitchFamily="34" charset="0"/>
              <a:buChar char="•"/>
            </a:pPr>
            <a:r>
              <a:rPr lang="sv-SE" sz="1200" dirty="0"/>
              <a:t>Byt kontaktperson</a:t>
            </a:r>
          </a:p>
          <a:p>
            <a:pPr marL="171450" indent="-171450">
              <a:buFont typeface="Arial" panose="020B0604020202020204" pitchFamily="34" charset="0"/>
              <a:buChar char="•"/>
            </a:pPr>
            <a:r>
              <a:rPr lang="sv-SE" sz="1200" dirty="0"/>
              <a:t>Byt lokal kontaktperson</a:t>
            </a:r>
          </a:p>
          <a:p>
            <a:endParaRPr lang="sv-SE" sz="1200" dirty="0"/>
          </a:p>
          <a:p>
            <a:endParaRPr lang="sv-SE" sz="1200" dirty="0"/>
          </a:p>
          <a:p>
            <a:endParaRPr lang="sv-SE" sz="1200" dirty="0"/>
          </a:p>
          <a:p>
            <a:endParaRPr lang="sv-SE" sz="1200" dirty="0"/>
          </a:p>
        </p:txBody>
      </p:sp>
      <p:sp>
        <p:nvSpPr>
          <p:cNvPr id="3" name="Platshållare för innehåll 2">
            <a:extLst>
              <a:ext uri="{FF2B5EF4-FFF2-40B4-BE49-F238E27FC236}">
                <a16:creationId xmlns:a16="http://schemas.microsoft.com/office/drawing/2014/main" id="{14DB0F11-43B5-E68A-DF07-88F2D223070B}"/>
              </a:ext>
            </a:extLst>
          </p:cNvPr>
          <p:cNvSpPr>
            <a:spLocks noGrp="1"/>
          </p:cNvSpPr>
          <p:nvPr>
            <p:ph idx="13"/>
          </p:nvPr>
        </p:nvSpPr>
        <p:spPr>
          <a:xfrm>
            <a:off x="3416119" y="762766"/>
            <a:ext cx="2519863" cy="4289294"/>
          </a:xfrm>
        </p:spPr>
        <p:txBody>
          <a:bodyPr/>
          <a:lstStyle/>
          <a:p>
            <a:r>
              <a:rPr lang="sv-SE" sz="1200" dirty="0">
                <a:hlinkClick r:id="rId6" action="ppaction://hlinksldjump"/>
              </a:rPr>
              <a:t>Administrera konton</a:t>
            </a:r>
            <a:endParaRPr lang="sv-SE" sz="1200" dirty="0"/>
          </a:p>
          <a:p>
            <a:pPr marL="171450" indent="-171450">
              <a:buFont typeface="Arial" panose="020B0604020202020204" pitchFamily="34" charset="0"/>
              <a:buChar char="•"/>
            </a:pPr>
            <a:r>
              <a:rPr lang="sv-SE" sz="1200" dirty="0"/>
              <a:t>Skapa konto</a:t>
            </a:r>
          </a:p>
          <a:p>
            <a:pPr marL="171450" indent="-171450">
              <a:buFont typeface="Arial" panose="020B0604020202020204" pitchFamily="34" charset="0"/>
              <a:buChar char="•"/>
            </a:pPr>
            <a:r>
              <a:rPr lang="sv-SE" sz="1200" dirty="0"/>
              <a:t>Redigera konto</a:t>
            </a:r>
          </a:p>
          <a:p>
            <a:pPr marL="171450" indent="-171450">
              <a:buFont typeface="Arial" panose="020B0604020202020204" pitchFamily="34" charset="0"/>
              <a:buChar char="•"/>
            </a:pPr>
            <a:r>
              <a:rPr lang="sv-SE" sz="1200" dirty="0"/>
              <a:t>Byt konto</a:t>
            </a:r>
          </a:p>
          <a:p>
            <a:pPr marL="171450" indent="-171450">
              <a:buFont typeface="Arial" panose="020B0604020202020204" pitchFamily="34" charset="0"/>
              <a:buChar char="•"/>
            </a:pPr>
            <a:r>
              <a:rPr lang="sv-SE" sz="1200" dirty="0"/>
              <a:t>Konton att skicka in</a:t>
            </a:r>
          </a:p>
          <a:p>
            <a:pPr marL="171450" indent="-171450">
              <a:buFont typeface="Arial" panose="020B0604020202020204" pitchFamily="34" charset="0"/>
              <a:buChar char="•"/>
            </a:pPr>
            <a:r>
              <a:rPr lang="sv-SE" sz="1200" dirty="0"/>
              <a:t>Standardkonto</a:t>
            </a:r>
          </a:p>
          <a:p>
            <a:r>
              <a:rPr lang="sv-SE" sz="1200" dirty="0">
                <a:hlinkClick r:id="rId7" action="ppaction://hlinksldjump"/>
              </a:rPr>
              <a:t>Administrera tjänsteutbud </a:t>
            </a:r>
            <a:endParaRPr lang="sv-SE" sz="1200" dirty="0"/>
          </a:p>
          <a:p>
            <a:pPr marL="171450" indent="-171450">
              <a:buFont typeface="Arial" panose="020B0604020202020204" pitchFamily="34" charset="0"/>
              <a:buChar char="•"/>
            </a:pPr>
            <a:r>
              <a:rPr lang="sv-SE" sz="1200" dirty="0"/>
              <a:t>Skapa utförande verksamhet</a:t>
            </a:r>
          </a:p>
          <a:p>
            <a:pPr marL="171450" indent="-171450">
              <a:buFont typeface="Arial" panose="020B0604020202020204" pitchFamily="34" charset="0"/>
              <a:buChar char="•"/>
            </a:pPr>
            <a:r>
              <a:rPr lang="sv-SE" sz="1200" dirty="0"/>
              <a:t>Adresser att skicka in</a:t>
            </a:r>
          </a:p>
          <a:p>
            <a:r>
              <a:rPr lang="sv-SE" sz="1200" dirty="0">
                <a:hlinkClick r:id="rId8" action="ppaction://hlinksldjump"/>
              </a:rPr>
              <a:t>Administrera utförande verksamheter</a:t>
            </a:r>
            <a:endParaRPr lang="sv-SE" sz="1200" dirty="0"/>
          </a:p>
          <a:p>
            <a:pPr marL="171450" indent="-171450">
              <a:buFont typeface="Arial" panose="020B0604020202020204" pitchFamily="34" charset="0"/>
              <a:buChar char="•"/>
            </a:pPr>
            <a:r>
              <a:rPr lang="sv-SE" sz="1200" dirty="0"/>
              <a:t>Visa utförande verksamhet</a:t>
            </a:r>
          </a:p>
          <a:p>
            <a:pPr marL="171450" indent="-171450">
              <a:buFont typeface="Arial" panose="020B0604020202020204" pitchFamily="34" charset="0"/>
              <a:buChar char="•"/>
            </a:pPr>
            <a:r>
              <a:rPr lang="sv-SE" sz="1200" dirty="0"/>
              <a:t>Redigera utförande verksamhet</a:t>
            </a:r>
          </a:p>
          <a:p>
            <a:pPr marL="171450" indent="-171450">
              <a:buFont typeface="Arial" panose="020B0604020202020204" pitchFamily="34" charset="0"/>
              <a:buChar char="•"/>
            </a:pPr>
            <a:r>
              <a:rPr lang="sv-SE" sz="1200" dirty="0"/>
              <a:t>Redigera verksamhetsadress</a:t>
            </a:r>
          </a:p>
          <a:p>
            <a:pPr marL="171450" indent="-171450">
              <a:buFont typeface="Arial" panose="020B0604020202020204" pitchFamily="34" charset="0"/>
              <a:buChar char="•"/>
            </a:pPr>
            <a:r>
              <a:rPr lang="sv-SE" sz="1200" dirty="0"/>
              <a:t>Visa tjänstedeklaration</a:t>
            </a:r>
          </a:p>
          <a:p>
            <a:r>
              <a:rPr lang="sv-SE" sz="1200" dirty="0">
                <a:hlinkClick r:id="rId9" action="ppaction://hlinksldjump"/>
              </a:rPr>
              <a:t>Administrera tjänstedeklarationer </a:t>
            </a:r>
            <a:endParaRPr lang="sv-SE" sz="1200" dirty="0"/>
          </a:p>
          <a:p>
            <a:pPr marL="171450" indent="-171450">
              <a:buFont typeface="Arial" panose="020B0604020202020204" pitchFamily="34" charset="0"/>
              <a:buChar char="•"/>
            </a:pPr>
            <a:r>
              <a:rPr lang="sv-SE" sz="1200" dirty="0"/>
              <a:t>Skapa tjänstdeklaration</a:t>
            </a:r>
          </a:p>
          <a:p>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p:txBody>
      </p:sp>
      <p:sp>
        <p:nvSpPr>
          <p:cNvPr id="6" name="Platshållare för innehåll 2">
            <a:extLst>
              <a:ext uri="{FF2B5EF4-FFF2-40B4-BE49-F238E27FC236}">
                <a16:creationId xmlns:a16="http://schemas.microsoft.com/office/drawing/2014/main" id="{064A28E0-238F-D4D9-E5DE-AE6251FE7EEE}"/>
              </a:ext>
            </a:extLst>
          </p:cNvPr>
          <p:cNvSpPr txBox="1">
            <a:spLocks/>
          </p:cNvSpPr>
          <p:nvPr/>
        </p:nvSpPr>
        <p:spPr>
          <a:xfrm>
            <a:off x="6323414" y="762766"/>
            <a:ext cx="2413183" cy="3942720"/>
          </a:xfrm>
          <a:prstGeom prst="rect">
            <a:avLst/>
          </a:prstGeom>
        </p:spPr>
        <p:txBody>
          <a:bodyPr vert="horz" lIns="0" tIns="0" rIns="0" bIns="0" rtlCol="0">
            <a:noAutofit/>
          </a:bodyPr>
          <a:lst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71450" indent="-171450">
              <a:buFont typeface="Arial" panose="020B0604020202020204" pitchFamily="34" charset="0"/>
              <a:buChar char="•"/>
            </a:pPr>
            <a:r>
              <a:rPr lang="sv-SE" sz="1200" dirty="0"/>
              <a:t>Redigera tjänstedeklaration</a:t>
            </a:r>
          </a:p>
          <a:p>
            <a:pPr marL="171450" indent="-171450">
              <a:buFont typeface="Arial" panose="020B0604020202020204" pitchFamily="34" charset="0"/>
              <a:buChar char="•"/>
            </a:pPr>
            <a:r>
              <a:rPr lang="sv-SE" sz="1200" dirty="0"/>
              <a:t>Tjänstedeklarationer att skicka in</a:t>
            </a:r>
          </a:p>
          <a:p>
            <a:pPr marL="171450" indent="-171450">
              <a:buFont typeface="Arial" panose="020B0604020202020204" pitchFamily="34" charset="0"/>
              <a:buChar char="•"/>
            </a:pPr>
            <a:r>
              <a:rPr lang="sv-SE" sz="1200" dirty="0"/>
              <a:t>Byt tjänstedeklaration </a:t>
            </a:r>
          </a:p>
          <a:p>
            <a:r>
              <a:rPr lang="sv-SE" sz="1200" dirty="0">
                <a:hlinkClick r:id="rId10" action="ppaction://hlinksldjump"/>
              </a:rPr>
              <a:t>Administrera lärare </a:t>
            </a:r>
            <a:endParaRPr lang="sv-SE" sz="1200" dirty="0"/>
          </a:p>
          <a:p>
            <a:pPr marL="171450" indent="-171450">
              <a:buFont typeface="Arial" panose="020B0604020202020204" pitchFamily="34" charset="0"/>
              <a:buChar char="•"/>
            </a:pPr>
            <a:r>
              <a:rPr lang="sv-SE" sz="1200" dirty="0"/>
              <a:t>Skapa lärare</a:t>
            </a:r>
          </a:p>
          <a:p>
            <a:pPr marL="171450" indent="-171450">
              <a:buFont typeface="Arial" panose="020B0604020202020204" pitchFamily="34" charset="0"/>
              <a:buChar char="•"/>
            </a:pPr>
            <a:r>
              <a:rPr lang="sv-SE" sz="1200" dirty="0"/>
              <a:t>Redigera lärare</a:t>
            </a:r>
          </a:p>
          <a:p>
            <a:pPr marL="171450" indent="-171450">
              <a:buFont typeface="Arial" panose="020B0604020202020204" pitchFamily="34" charset="0"/>
              <a:buChar char="•"/>
            </a:pPr>
            <a:r>
              <a:rPr lang="sv-SE" sz="1200" dirty="0"/>
              <a:t>Stoppa lärare</a:t>
            </a:r>
          </a:p>
          <a:p>
            <a:pPr marL="171450" indent="-171450">
              <a:buFont typeface="Arial" panose="020B0604020202020204" pitchFamily="34" charset="0"/>
              <a:buChar char="•"/>
            </a:pPr>
            <a:r>
              <a:rPr lang="sv-SE" sz="1200" dirty="0"/>
              <a:t>Visa och återta stoppade lärare</a:t>
            </a:r>
          </a:p>
          <a:p>
            <a:pPr marL="171450" indent="-171450">
              <a:buFont typeface="Arial" panose="020B0604020202020204" pitchFamily="34" charset="0"/>
              <a:buChar char="•"/>
            </a:pPr>
            <a:r>
              <a:rPr lang="sv-SE" sz="1200" dirty="0"/>
              <a:t>Lärare att skicka in</a:t>
            </a:r>
          </a:p>
          <a:p>
            <a:r>
              <a:rPr lang="sv-SE" sz="1200" dirty="0">
                <a:hlinkClick r:id="rId11" action="ppaction://hlinksldjump"/>
              </a:rPr>
              <a:t>Visa tillfällen </a:t>
            </a:r>
            <a:endParaRPr lang="sv-SE" sz="1200" dirty="0"/>
          </a:p>
          <a:p>
            <a:r>
              <a:rPr lang="sv-SE" sz="1200" dirty="0">
                <a:hlinkClick r:id="rId12" action="ppaction://hlinksldjump"/>
              </a:rPr>
              <a:t>Administrera tillfällen </a:t>
            </a:r>
            <a:endParaRPr lang="sv-SE" sz="1200" dirty="0"/>
          </a:p>
          <a:p>
            <a:r>
              <a:rPr lang="sv-SE" sz="1200" dirty="0"/>
              <a:t>Skapa tillfälle</a:t>
            </a:r>
          </a:p>
          <a:p>
            <a:r>
              <a:rPr lang="sv-SE" sz="1200" dirty="0"/>
              <a:t>Gå vidare skapa tillfälle</a:t>
            </a:r>
          </a:p>
          <a:p>
            <a:r>
              <a:rPr lang="sv-SE" sz="1200" dirty="0"/>
              <a:t>Deltagarlistan</a:t>
            </a:r>
          </a:p>
          <a:p>
            <a:r>
              <a:rPr lang="sv-SE" sz="1200" dirty="0">
                <a:hlinkClick r:id="rId13" action="ppaction://hlinksldjump"/>
              </a:rPr>
              <a:t>Administrera sommaruppehåll</a:t>
            </a:r>
            <a:endParaRPr lang="sv-SE" sz="1200" dirty="0"/>
          </a:p>
          <a:p>
            <a:r>
              <a:rPr lang="sv-SE" sz="1200" dirty="0">
                <a:hlinkClick r:id="rId14" action="ppaction://hlinksldjump"/>
              </a:rPr>
              <a:t>Administrera sommarstängning </a:t>
            </a:r>
            <a:endParaRPr lang="sv-SE" sz="1200" dirty="0"/>
          </a:p>
          <a:p>
            <a:endParaRPr lang="sv-SE" sz="1200" dirty="0"/>
          </a:p>
          <a:p>
            <a:r>
              <a:rPr lang="sv-SE" sz="1200" dirty="0"/>
              <a:t> </a:t>
            </a:r>
          </a:p>
          <a:p>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p:txBody>
      </p:sp>
    </p:spTree>
    <p:extLst>
      <p:ext uri="{BB962C8B-B14F-4D97-AF65-F5344CB8AC3E}">
        <p14:creationId xmlns:p14="http://schemas.microsoft.com/office/powerpoint/2010/main" val="251994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518C65-6389-C7E0-AECD-7B385FCE68B6}"/>
              </a:ext>
            </a:extLst>
          </p:cNvPr>
          <p:cNvSpPr>
            <a:spLocks noGrp="1"/>
          </p:cNvSpPr>
          <p:nvPr>
            <p:ph type="title"/>
          </p:nvPr>
        </p:nvSpPr>
        <p:spPr/>
        <p:txBody>
          <a:bodyPr/>
          <a:lstStyle/>
          <a:p>
            <a:r>
              <a:rPr lang="sv-SE" sz="2400" dirty="0"/>
              <a:t>Redigera utförande verksamhet </a:t>
            </a:r>
          </a:p>
        </p:txBody>
      </p:sp>
      <p:pic>
        <p:nvPicPr>
          <p:cNvPr id="5" name="Bildobjekt 4">
            <a:extLst>
              <a:ext uri="{FF2B5EF4-FFF2-40B4-BE49-F238E27FC236}">
                <a16:creationId xmlns:a16="http://schemas.microsoft.com/office/drawing/2014/main" id="{076E6055-1BE7-D149-6766-64BCB8A5731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723" y="1809000"/>
            <a:ext cx="4420430" cy="311352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BFBEF58B-355A-CBFF-69A3-8F0108191BC6}"/>
              </a:ext>
            </a:extLst>
          </p:cNvPr>
          <p:cNvSpPr>
            <a:spLocks noGrp="1"/>
          </p:cNvSpPr>
          <p:nvPr>
            <p:ph idx="13"/>
          </p:nvPr>
        </p:nvSpPr>
        <p:spPr>
          <a:xfrm>
            <a:off x="5195846" y="1809000"/>
            <a:ext cx="3628800" cy="2565000"/>
          </a:xfrm>
        </p:spPr>
        <p:txBody>
          <a:bodyPr/>
          <a:lstStyle/>
          <a:p>
            <a:r>
              <a:rPr lang="sv-SE" sz="1200" dirty="0"/>
              <a:t>Genom att välja </a:t>
            </a:r>
            <a:r>
              <a:rPr lang="sv-SE" sz="1200" b="1" dirty="0"/>
              <a:t>Redigera</a:t>
            </a:r>
            <a:r>
              <a:rPr lang="sv-SE" sz="1200" dirty="0"/>
              <a:t> kan du redigera och spara en utförande verksamhet.  </a:t>
            </a:r>
          </a:p>
        </p:txBody>
      </p:sp>
    </p:spTree>
    <p:extLst>
      <p:ext uri="{BB962C8B-B14F-4D97-AF65-F5344CB8AC3E}">
        <p14:creationId xmlns:p14="http://schemas.microsoft.com/office/powerpoint/2010/main" val="2269314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1072AE-D5A7-2045-15A3-FF67155C4411}"/>
              </a:ext>
            </a:extLst>
          </p:cNvPr>
          <p:cNvSpPr>
            <a:spLocks noGrp="1"/>
          </p:cNvSpPr>
          <p:nvPr>
            <p:ph type="title"/>
          </p:nvPr>
        </p:nvSpPr>
        <p:spPr/>
        <p:txBody>
          <a:bodyPr/>
          <a:lstStyle/>
          <a:p>
            <a:r>
              <a:rPr lang="sv-SE" sz="2400" dirty="0"/>
              <a:t>Redigera verksamhetsadress</a:t>
            </a:r>
          </a:p>
        </p:txBody>
      </p:sp>
      <p:pic>
        <p:nvPicPr>
          <p:cNvPr id="4" name="Bildobjekt 3">
            <a:extLst>
              <a:ext uri="{FF2B5EF4-FFF2-40B4-BE49-F238E27FC236}">
                <a16:creationId xmlns:a16="http://schemas.microsoft.com/office/drawing/2014/main" id="{D37C5506-D03E-0C2C-A6E3-C364D68A1F2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3" y="1485899"/>
            <a:ext cx="4432187" cy="337461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05DC1C7-7936-E328-FF18-B5E4AC12302B}"/>
              </a:ext>
            </a:extLst>
          </p:cNvPr>
          <p:cNvSpPr>
            <a:spLocks noGrp="1"/>
          </p:cNvSpPr>
          <p:nvPr>
            <p:ph idx="13"/>
          </p:nvPr>
        </p:nvSpPr>
        <p:spPr>
          <a:xfrm>
            <a:off x="5243090" y="1485899"/>
            <a:ext cx="3628800" cy="2565000"/>
          </a:xfrm>
        </p:spPr>
        <p:txBody>
          <a:bodyPr/>
          <a:lstStyle/>
          <a:p>
            <a:pPr marL="0" indent="0">
              <a:buNone/>
            </a:pPr>
            <a:r>
              <a:rPr lang="sv-SE" sz="1200" dirty="0">
                <a:ea typeface="Open sans Regular" panose="020B0606030504020204" pitchFamily="34" charset="0"/>
                <a:cs typeface="Open sans Regular" panose="020B0606030504020204" pitchFamily="34" charset="0"/>
              </a:rPr>
              <a:t>Under rubriken </a:t>
            </a:r>
            <a:r>
              <a:rPr lang="sv-SE" sz="1200" b="1" dirty="0">
                <a:ea typeface="Open sans Regular" panose="020B0606030504020204" pitchFamily="34" charset="0"/>
                <a:cs typeface="Open sans Regular" panose="020B0606030504020204" pitchFamily="34" charset="0"/>
              </a:rPr>
              <a:t>Adresser</a:t>
            </a:r>
            <a:r>
              <a:rPr lang="sv-SE" sz="1200" dirty="0">
                <a:ea typeface="Open sans Regular" panose="020B0606030504020204" pitchFamily="34" charset="0"/>
                <a:cs typeface="Open sans Regular" panose="020B0606030504020204" pitchFamily="34" charset="0"/>
              </a:rPr>
              <a:t> kan du visa och redigera verksamhetsadress genom att välja förstoringsglaset eller lägga till en adress genom att välja </a:t>
            </a:r>
            <a:r>
              <a:rPr lang="sv-SE" sz="1200" b="1" dirty="0">
                <a:ea typeface="Open sans Regular" panose="020B0606030504020204" pitchFamily="34" charset="0"/>
                <a:cs typeface="Open sans Regular" panose="020B0606030504020204" pitchFamily="34" charset="0"/>
              </a:rPr>
              <a:t>Skapa</a:t>
            </a:r>
            <a:r>
              <a:rPr lang="sv-SE" sz="1200" dirty="0">
                <a:ea typeface="Open sans Regular" panose="020B0606030504020204" pitchFamily="34" charset="0"/>
                <a:cs typeface="Open sans Regular" panose="020B0606030504020204" pitchFamily="34" charset="0"/>
              </a:rPr>
              <a:t>. </a:t>
            </a:r>
          </a:p>
          <a:p>
            <a:pPr marL="0" indent="0">
              <a:buNone/>
            </a:pPr>
            <a:endParaRPr lang="sv-SE" sz="1200" dirty="0">
              <a:ea typeface="Open sans Regular" panose="020B0606030504020204" pitchFamily="34" charset="0"/>
              <a:cs typeface="Open sans Regular" panose="020B0606030504020204" pitchFamily="34" charset="0"/>
            </a:endParaRPr>
          </a:p>
          <a:p>
            <a:r>
              <a:rPr lang="sv-SE" sz="1200" dirty="0">
                <a:ea typeface="Open sans Regular" panose="020B0606030504020204" pitchFamily="34" charset="0"/>
                <a:cs typeface="Open sans Regular" panose="020B0606030504020204" pitchFamily="34" charset="0"/>
              </a:rPr>
              <a:t>Sparade adresser ska skickas in för granskning under rubriken </a:t>
            </a:r>
            <a:r>
              <a:rPr lang="sv-SE" sz="1200" b="1" dirty="0">
                <a:ea typeface="Open sans Regular" panose="020B0606030504020204" pitchFamily="34" charset="0"/>
                <a:cs typeface="Open sans Regular" panose="020B0606030504020204" pitchFamily="34" charset="0"/>
              </a:rPr>
              <a:t>Adresser att skicka in. </a:t>
            </a:r>
            <a:endParaRPr lang="sv-SE" sz="1200" dirty="0">
              <a:latin typeface="Open sans Regular" panose="020B0606030504020204" pitchFamily="34" charset="0"/>
              <a:ea typeface="Open sans Regular" panose="020B0606030504020204" pitchFamily="34" charset="0"/>
              <a:cs typeface="Open sans Regular" panose="020B0606030504020204" pitchFamily="34" charset="0"/>
            </a:endParaRPr>
          </a:p>
        </p:txBody>
      </p:sp>
    </p:spTree>
    <p:extLst>
      <p:ext uri="{BB962C8B-B14F-4D97-AF65-F5344CB8AC3E}">
        <p14:creationId xmlns:p14="http://schemas.microsoft.com/office/powerpoint/2010/main" val="2609789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D0C480-D0A6-ECFC-60A4-1EB3CD4B5D83}"/>
              </a:ext>
            </a:extLst>
          </p:cNvPr>
          <p:cNvSpPr>
            <a:spLocks noGrp="1"/>
          </p:cNvSpPr>
          <p:nvPr>
            <p:ph type="title"/>
          </p:nvPr>
        </p:nvSpPr>
        <p:spPr>
          <a:xfrm>
            <a:off x="575043" y="432000"/>
            <a:ext cx="7422784" cy="675000"/>
          </a:xfrm>
        </p:spPr>
        <p:txBody>
          <a:bodyPr/>
          <a:lstStyle/>
          <a:p>
            <a:r>
              <a:rPr lang="sv-SE" sz="2400" dirty="0"/>
              <a:t>Visa tjänstedeklaration</a:t>
            </a:r>
          </a:p>
        </p:txBody>
      </p:sp>
      <p:pic>
        <p:nvPicPr>
          <p:cNvPr id="8" name="Bildobjekt 7">
            <a:extLst>
              <a:ext uri="{FF2B5EF4-FFF2-40B4-BE49-F238E27FC236}">
                <a16:creationId xmlns:a16="http://schemas.microsoft.com/office/drawing/2014/main" id="{CEDFCB43-1E5F-13AA-65CD-9FD0C393532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3" y="1386840"/>
            <a:ext cx="4222610" cy="360426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7C1AC77-BCAD-2BF8-8C65-4759EF02E647}"/>
              </a:ext>
            </a:extLst>
          </p:cNvPr>
          <p:cNvSpPr>
            <a:spLocks noGrp="1"/>
          </p:cNvSpPr>
          <p:nvPr>
            <p:ph idx="13"/>
          </p:nvPr>
        </p:nvSpPr>
        <p:spPr>
          <a:xfrm>
            <a:off x="5134886" y="1473720"/>
            <a:ext cx="3628800" cy="2565000"/>
          </a:xfrm>
        </p:spPr>
        <p:txBody>
          <a:bodyPr/>
          <a:lstStyle/>
          <a:p>
            <a:r>
              <a:rPr lang="sv-SE" sz="1200" dirty="0"/>
              <a:t>Under fliken </a:t>
            </a:r>
            <a:r>
              <a:rPr lang="sv-SE" sz="1200" b="1" dirty="0"/>
              <a:t>Utförande verksamheter </a:t>
            </a:r>
            <a:r>
              <a:rPr lang="sv-SE" sz="1200" dirty="0"/>
              <a:t>i kolumnen tjänstedeklaration kan du visa och redigera vald  tjänstedeklaration. </a:t>
            </a:r>
          </a:p>
        </p:txBody>
      </p:sp>
    </p:spTree>
    <p:extLst>
      <p:ext uri="{BB962C8B-B14F-4D97-AF65-F5344CB8AC3E}">
        <p14:creationId xmlns:p14="http://schemas.microsoft.com/office/powerpoint/2010/main" val="2772810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A888A4-C9BF-33A7-D8F5-F28887FF7C4B}"/>
              </a:ext>
            </a:extLst>
          </p:cNvPr>
          <p:cNvSpPr>
            <a:spLocks noGrp="1"/>
          </p:cNvSpPr>
          <p:nvPr>
            <p:ph type="title"/>
          </p:nvPr>
        </p:nvSpPr>
        <p:spPr>
          <a:xfrm>
            <a:off x="575042" y="559439"/>
            <a:ext cx="7422784" cy="675000"/>
          </a:xfrm>
        </p:spPr>
        <p:txBody>
          <a:bodyPr/>
          <a:lstStyle/>
          <a:p>
            <a:r>
              <a:rPr lang="sv-SE" sz="2400" dirty="0"/>
              <a:t>Administrera tjänstedeklarationer</a:t>
            </a:r>
          </a:p>
        </p:txBody>
      </p:sp>
      <p:pic>
        <p:nvPicPr>
          <p:cNvPr id="6" name="Bildobjekt 5">
            <a:extLst>
              <a:ext uri="{FF2B5EF4-FFF2-40B4-BE49-F238E27FC236}">
                <a16:creationId xmlns:a16="http://schemas.microsoft.com/office/drawing/2014/main" id="{0A388516-04C4-EB14-AA55-4B5B2BA0066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2" y="1150620"/>
            <a:ext cx="4484505" cy="383286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1928AC22-FD63-95CD-F25A-84AF8CA482A6}"/>
              </a:ext>
            </a:extLst>
          </p:cNvPr>
          <p:cNvSpPr>
            <a:spLocks noGrp="1"/>
          </p:cNvSpPr>
          <p:nvPr>
            <p:ph idx="13"/>
          </p:nvPr>
        </p:nvSpPr>
        <p:spPr>
          <a:xfrm>
            <a:off x="5318376" y="1208144"/>
            <a:ext cx="3628800" cy="3531495"/>
          </a:xfrm>
        </p:spPr>
        <p:txBody>
          <a:bodyPr>
            <a:noAutofit/>
          </a:bodyPr>
          <a:lstStyle/>
          <a:p>
            <a:r>
              <a:rPr lang="sv-SE" sz="1200" b="0" i="0" dirty="0">
                <a:effectLst/>
              </a:rPr>
              <a:t>I menyraden</a:t>
            </a:r>
            <a:r>
              <a:rPr lang="sv-SE" sz="1200" b="1" i="0" dirty="0">
                <a:effectLst/>
              </a:rPr>
              <a:t> </a:t>
            </a:r>
            <a:r>
              <a:rPr lang="sv-SE" sz="1200" b="1" dirty="0"/>
              <a:t>Tjänsteutbud</a:t>
            </a:r>
            <a:r>
              <a:rPr lang="sv-SE" sz="1200" dirty="0"/>
              <a:t> under fliken </a:t>
            </a:r>
            <a:r>
              <a:rPr lang="sv-SE" sz="1200" b="1" dirty="0"/>
              <a:t>Tjänstedeklarationer</a:t>
            </a:r>
            <a:r>
              <a:rPr lang="sv-SE" sz="1200" dirty="0"/>
              <a:t> ser du en översiktsvy över tjänstedeklarationer för det aktuella organisationsnumret. </a:t>
            </a:r>
          </a:p>
          <a:p>
            <a:pPr marL="171450" indent="-171450">
              <a:buFont typeface="Arial" panose="020B0604020202020204" pitchFamily="34" charset="0"/>
              <a:buChar char="•"/>
            </a:pPr>
            <a:r>
              <a:rPr lang="sv-SE" sz="1200" dirty="0"/>
              <a:t>Du kan skapa en tjänstedeklaration genom att välja Skapa</a:t>
            </a:r>
          </a:p>
          <a:p>
            <a:pPr marL="171450" indent="-171450">
              <a:buFont typeface="Arial" panose="020B0604020202020204" pitchFamily="34" charset="0"/>
              <a:buChar char="•"/>
            </a:pPr>
            <a:r>
              <a:rPr lang="sv-SE" sz="1200" dirty="0"/>
              <a:t>Du kan välja att visa och redigera tjänstedeklaration genom att klicka på förstoringsglaset </a:t>
            </a:r>
          </a:p>
          <a:p>
            <a:pPr marL="171450" indent="-171450">
              <a:buFont typeface="Arial" panose="020B0604020202020204" pitchFamily="34" charset="0"/>
              <a:buChar char="•"/>
            </a:pPr>
            <a:r>
              <a:rPr lang="sv-SE" sz="1200" dirty="0"/>
              <a:t>Du kan byta tjänstedeklarationen genom att klicka på siffran i kolumnen Antal utförande verksamheter</a:t>
            </a:r>
          </a:p>
          <a:p>
            <a:pPr marL="171450" indent="-171450">
              <a:buFont typeface="Arial" panose="020B0604020202020204" pitchFamily="34" charset="0"/>
              <a:buChar char="•"/>
            </a:pPr>
            <a:r>
              <a:rPr lang="sv-SE" sz="1200" dirty="0"/>
              <a:t>Du kan skicka in en tjänstedeklaration för granskning genom att välja Skicka in</a:t>
            </a:r>
          </a:p>
          <a:p>
            <a:pPr marL="171450" indent="-171450">
              <a:buFont typeface="Arial" panose="020B0604020202020204" pitchFamily="34" charset="0"/>
              <a:buChar char="•"/>
            </a:pPr>
            <a:r>
              <a:rPr lang="sv-SE" sz="1200" dirty="0"/>
              <a:t>Du kan ta bort en tjänstedeklaration genom att klicka på krysset</a:t>
            </a:r>
          </a:p>
          <a:p>
            <a:pPr marL="171450" indent="-171450">
              <a:buFont typeface="Arial" panose="020B0604020202020204" pitchFamily="34" charset="0"/>
              <a:buChar char="•"/>
            </a:pPr>
            <a:r>
              <a:rPr lang="sv-SE" sz="1200" dirty="0"/>
              <a:t>Du kan se status på tjänstedeklarationer i kolumnen Status</a:t>
            </a:r>
          </a:p>
          <a:p>
            <a:endParaRPr lang="sv-SE" sz="1200" dirty="0"/>
          </a:p>
          <a:p>
            <a:pPr marL="0" indent="0">
              <a:buNone/>
            </a:pPr>
            <a:endParaRPr lang="sv-SE" sz="1200" dirty="0">
              <a:latin typeface="Open sans Regular" panose="020B0606030504020204" pitchFamily="34" charset="0"/>
              <a:ea typeface="Open sans Regular" panose="020B0606030504020204" pitchFamily="34" charset="0"/>
              <a:cs typeface="Open sans Regular" panose="020B0606030504020204" pitchFamily="34" charset="0"/>
            </a:endParaRPr>
          </a:p>
        </p:txBody>
      </p:sp>
    </p:spTree>
    <p:extLst>
      <p:ext uri="{BB962C8B-B14F-4D97-AF65-F5344CB8AC3E}">
        <p14:creationId xmlns:p14="http://schemas.microsoft.com/office/powerpoint/2010/main" val="1340030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86496B-130E-C1B3-50AC-47AF4C96A1DA}"/>
              </a:ext>
            </a:extLst>
          </p:cNvPr>
          <p:cNvSpPr>
            <a:spLocks noGrp="1"/>
          </p:cNvSpPr>
          <p:nvPr>
            <p:ph type="title"/>
          </p:nvPr>
        </p:nvSpPr>
        <p:spPr/>
        <p:txBody>
          <a:bodyPr/>
          <a:lstStyle/>
          <a:p>
            <a:r>
              <a:rPr lang="sv-SE" sz="2400" dirty="0"/>
              <a:t>Skapa tjänstedeklaration  </a:t>
            </a:r>
          </a:p>
        </p:txBody>
      </p:sp>
      <p:pic>
        <p:nvPicPr>
          <p:cNvPr id="6" name="Platshållare för innehåll 5">
            <a:extLst>
              <a:ext uri="{FF2B5EF4-FFF2-40B4-BE49-F238E27FC236}">
                <a16:creationId xmlns:a16="http://schemas.microsoft.com/office/drawing/2014/main" id="{B66E9D63-6D7E-2F3E-0BB8-F344E4761A3E}"/>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srcRect t="10947" b="10947"/>
          <a:stretch/>
        </p:blipFill>
        <p:spPr>
          <a:xfrm>
            <a:off x="575042" y="1809000"/>
            <a:ext cx="4340130" cy="30678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33A9D724-2FCF-211A-B8FC-AC16523EA9F5}"/>
              </a:ext>
            </a:extLst>
          </p:cNvPr>
          <p:cNvSpPr>
            <a:spLocks noGrp="1"/>
          </p:cNvSpPr>
          <p:nvPr>
            <p:ph idx="13"/>
          </p:nvPr>
        </p:nvSpPr>
        <p:spPr>
          <a:xfrm>
            <a:off x="5241566" y="1809000"/>
            <a:ext cx="3628800" cy="2565000"/>
          </a:xfrm>
        </p:spPr>
        <p:txBody>
          <a:bodyPr/>
          <a:lstStyle/>
          <a:p>
            <a:r>
              <a:rPr lang="sv-SE" sz="1200" dirty="0"/>
              <a:t>Genom att välja Skapa kan du skapa en tjänstedeklaration.</a:t>
            </a:r>
          </a:p>
          <a:p>
            <a:r>
              <a:rPr lang="sv-SE" sz="1200" dirty="0"/>
              <a:t>Om tjänsten kräver en tjänstedeklarationen, ska du skapa den innan du skapar din utförande verksamhet för tjänsten. </a:t>
            </a:r>
          </a:p>
          <a:p>
            <a:endParaRPr lang="sv-SE" sz="1200" dirty="0"/>
          </a:p>
          <a:p>
            <a:endParaRPr lang="sv-SE" sz="1200" dirty="0"/>
          </a:p>
          <a:p>
            <a:endParaRPr lang="sv-SE" sz="1200" dirty="0"/>
          </a:p>
        </p:txBody>
      </p:sp>
    </p:spTree>
    <p:extLst>
      <p:ext uri="{BB962C8B-B14F-4D97-AF65-F5344CB8AC3E}">
        <p14:creationId xmlns:p14="http://schemas.microsoft.com/office/powerpoint/2010/main" val="3225755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AB63E1-84DF-EDE8-4271-C6FEBF8D6566}"/>
              </a:ext>
            </a:extLst>
          </p:cNvPr>
          <p:cNvSpPr>
            <a:spLocks noGrp="1"/>
          </p:cNvSpPr>
          <p:nvPr>
            <p:ph type="title"/>
          </p:nvPr>
        </p:nvSpPr>
        <p:spPr>
          <a:xfrm>
            <a:off x="641522" y="529545"/>
            <a:ext cx="7422784" cy="675000"/>
          </a:xfrm>
        </p:spPr>
        <p:txBody>
          <a:bodyPr/>
          <a:lstStyle/>
          <a:p>
            <a:r>
              <a:rPr lang="sv-SE" sz="2400" dirty="0"/>
              <a:t>Redigera tjänstedeklaration  </a:t>
            </a:r>
          </a:p>
        </p:txBody>
      </p:sp>
      <p:pic>
        <p:nvPicPr>
          <p:cNvPr id="8" name="Bildobjekt 7">
            <a:extLst>
              <a:ext uri="{FF2B5EF4-FFF2-40B4-BE49-F238E27FC236}">
                <a16:creationId xmlns:a16="http://schemas.microsoft.com/office/drawing/2014/main" id="{0DC046B8-C6AE-A2CF-7F67-053164A0E56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1522" y="1334085"/>
            <a:ext cx="3930478" cy="365760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A35CDE11-DAAE-142E-D1BD-BCD9AF19A0C3}"/>
              </a:ext>
            </a:extLst>
          </p:cNvPr>
          <p:cNvSpPr>
            <a:spLocks noGrp="1"/>
          </p:cNvSpPr>
          <p:nvPr>
            <p:ph idx="13"/>
          </p:nvPr>
        </p:nvSpPr>
        <p:spPr>
          <a:xfrm>
            <a:off x="4901788" y="1398954"/>
            <a:ext cx="3930478" cy="2975046"/>
          </a:xfrm>
        </p:spPr>
        <p:txBody>
          <a:bodyPr/>
          <a:lstStyle/>
          <a:p>
            <a:r>
              <a:rPr lang="sv-SE" sz="1200" dirty="0"/>
              <a:t>Genom att klicka på förstoringsglaset kan du visa och redigera en tjänstedeklaration. </a:t>
            </a:r>
          </a:p>
        </p:txBody>
      </p:sp>
    </p:spTree>
    <p:extLst>
      <p:ext uri="{BB962C8B-B14F-4D97-AF65-F5344CB8AC3E}">
        <p14:creationId xmlns:p14="http://schemas.microsoft.com/office/powerpoint/2010/main" val="359837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36581A12-F697-2A52-5BAA-3C3DF525E31B}"/>
              </a:ext>
            </a:extLst>
          </p:cNvPr>
          <p:cNvSpPr>
            <a:spLocks noGrp="1"/>
          </p:cNvSpPr>
          <p:nvPr>
            <p:ph type="title"/>
          </p:nvPr>
        </p:nvSpPr>
        <p:spPr>
          <a:xfrm>
            <a:off x="575043" y="673739"/>
            <a:ext cx="7422784" cy="675000"/>
          </a:xfrm>
        </p:spPr>
        <p:txBody>
          <a:bodyPr/>
          <a:lstStyle/>
          <a:p>
            <a:r>
              <a:rPr lang="sv-SE" sz="2400" dirty="0"/>
              <a:t>Tjänstedeklarationer att skicka in</a:t>
            </a:r>
          </a:p>
        </p:txBody>
      </p:sp>
      <p:pic>
        <p:nvPicPr>
          <p:cNvPr id="6" name="Bildobjekt 5">
            <a:extLst>
              <a:ext uri="{FF2B5EF4-FFF2-40B4-BE49-F238E27FC236}">
                <a16:creationId xmlns:a16="http://schemas.microsoft.com/office/drawing/2014/main" id="{162ADAC6-6C39-9FFB-57D3-8834DBE5B30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3" y="1485899"/>
            <a:ext cx="3904682" cy="339852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BF94E24-827C-AB7C-972F-040B290B51B3}"/>
              </a:ext>
            </a:extLst>
          </p:cNvPr>
          <p:cNvSpPr>
            <a:spLocks noGrp="1"/>
          </p:cNvSpPr>
          <p:nvPr>
            <p:ph idx="13"/>
          </p:nvPr>
        </p:nvSpPr>
        <p:spPr>
          <a:xfrm>
            <a:off x="4885254" y="1485899"/>
            <a:ext cx="3904681" cy="2565000"/>
          </a:xfrm>
        </p:spPr>
        <p:txBody>
          <a:bodyPr/>
          <a:lstStyle/>
          <a:p>
            <a:r>
              <a:rPr lang="sv-SE" sz="1200" dirty="0">
                <a:ea typeface="Open sans Regular" panose="020B0606030504020204" pitchFamily="34" charset="0"/>
                <a:cs typeface="Open sans Regular" panose="020B0606030504020204" pitchFamily="34" charset="0"/>
              </a:rPr>
              <a:t>När den nya utförande verksamheten har sparats hamnar den under fliken </a:t>
            </a:r>
            <a:r>
              <a:rPr lang="sv-SE" sz="1200" b="1" dirty="0">
                <a:ea typeface="Open sans Regular" panose="020B0606030504020204" pitchFamily="34" charset="0"/>
                <a:cs typeface="Open sans Regular" panose="020B0606030504020204" pitchFamily="34" charset="0"/>
              </a:rPr>
              <a:t>Tjänstedeklarationer</a:t>
            </a:r>
            <a:r>
              <a:rPr lang="sv-SE" sz="1200" dirty="0">
                <a:ea typeface="Open sans Regular" panose="020B0606030504020204" pitchFamily="34" charset="0"/>
                <a:cs typeface="Open sans Regular" panose="020B0606030504020204" pitchFamily="34" charset="0"/>
              </a:rPr>
              <a:t>. </a:t>
            </a:r>
          </a:p>
          <a:p>
            <a:endParaRPr lang="sv-SE" sz="1200" dirty="0">
              <a:ea typeface="Open sans Regular" panose="020B0606030504020204" pitchFamily="34" charset="0"/>
              <a:cs typeface="Open sans Regular" panose="020B0606030504020204" pitchFamily="34" charset="0"/>
            </a:endParaRPr>
          </a:p>
          <a:p>
            <a:r>
              <a:rPr lang="sv-SE" sz="1200" dirty="0">
                <a:ea typeface="Open sans Regular" panose="020B0606030504020204" pitchFamily="34" charset="0"/>
                <a:cs typeface="Open sans Regular" panose="020B0606030504020204" pitchFamily="34" charset="0"/>
              </a:rPr>
              <a:t>Under rubriken </a:t>
            </a:r>
            <a:r>
              <a:rPr lang="sv-SE" sz="1200" b="1" dirty="0">
                <a:ea typeface="Open sans Regular" panose="020B0606030504020204" pitchFamily="34" charset="0"/>
                <a:cs typeface="Open sans Regular" panose="020B0606030504020204" pitchFamily="34" charset="0"/>
              </a:rPr>
              <a:t>Tjänstedeklarationer att skicka in </a:t>
            </a:r>
            <a:r>
              <a:rPr lang="sv-SE" sz="1200" dirty="0">
                <a:ea typeface="Open sans Regular" panose="020B0606030504020204" pitchFamily="34" charset="0"/>
                <a:cs typeface="Open sans Regular" panose="020B0606030504020204" pitchFamily="34" charset="0"/>
              </a:rPr>
              <a:t>välj Skicka in för granskning. </a:t>
            </a:r>
          </a:p>
          <a:p>
            <a:endParaRPr lang="sv-SE" sz="1200" dirty="0">
              <a:ea typeface="Open sans Regular" panose="020B0606030504020204" pitchFamily="34" charset="0"/>
              <a:cs typeface="Open sans Regular" panose="020B0606030504020204" pitchFamily="34" charset="0"/>
            </a:endParaRPr>
          </a:p>
          <a:p>
            <a:r>
              <a:rPr lang="sv-SE" sz="1200" dirty="0">
                <a:ea typeface="Open sans Regular" panose="020B0606030504020204" pitchFamily="34" charset="0"/>
                <a:cs typeface="Open sans Regular" panose="020B0606030504020204" pitchFamily="34" charset="0"/>
              </a:rPr>
              <a:t>I denna vy kan du redigera eller skapa en tjänstedeklaration innan du skickar in den för granskning.</a:t>
            </a:r>
          </a:p>
          <a:p>
            <a:pPr marL="0" indent="0">
              <a:buNone/>
            </a:pPr>
            <a:endParaRPr lang="sv-SE" sz="1200" b="0" i="0" dirty="0">
              <a:solidFill>
                <a:srgbClr val="323232"/>
              </a:solidFill>
              <a:effectLst/>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buNone/>
            </a:pPr>
            <a:endParaRPr lang="sv-SE" sz="1200" dirty="0">
              <a:solidFill>
                <a:srgbClr val="323232"/>
              </a:solidFill>
              <a:latin typeface="Open sans Regular" panose="020B0606030504020204" pitchFamily="34" charset="0"/>
              <a:ea typeface="Open sans Regular" panose="020B0606030504020204" pitchFamily="34" charset="0"/>
              <a:cs typeface="Open sans Regular" panose="020B0606030504020204" pitchFamily="34" charset="0"/>
            </a:endParaRPr>
          </a:p>
          <a:p>
            <a:pPr marL="0" indent="0">
              <a:buNone/>
            </a:pPr>
            <a:endParaRPr lang="sv-SE" sz="1200" dirty="0">
              <a:latin typeface="Open sans Regular" panose="020B0606030504020204" pitchFamily="34" charset="0"/>
              <a:ea typeface="Open sans Regular" panose="020B0606030504020204" pitchFamily="34" charset="0"/>
              <a:cs typeface="Open sans Regular" panose="020B0606030504020204" pitchFamily="34" charset="0"/>
            </a:endParaRPr>
          </a:p>
        </p:txBody>
      </p:sp>
    </p:spTree>
    <p:extLst>
      <p:ext uri="{BB962C8B-B14F-4D97-AF65-F5344CB8AC3E}">
        <p14:creationId xmlns:p14="http://schemas.microsoft.com/office/powerpoint/2010/main" val="4279786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43CD92-4D51-E2EE-3331-21DD32636185}"/>
              </a:ext>
            </a:extLst>
          </p:cNvPr>
          <p:cNvSpPr>
            <a:spLocks noGrp="1"/>
          </p:cNvSpPr>
          <p:nvPr>
            <p:ph type="title"/>
          </p:nvPr>
        </p:nvSpPr>
        <p:spPr>
          <a:xfrm>
            <a:off x="575043" y="551819"/>
            <a:ext cx="7422784" cy="675000"/>
          </a:xfrm>
        </p:spPr>
        <p:txBody>
          <a:bodyPr/>
          <a:lstStyle/>
          <a:p>
            <a:r>
              <a:rPr lang="sv-SE" sz="2400" dirty="0"/>
              <a:t>Byt tjänstedeklaration </a:t>
            </a:r>
          </a:p>
        </p:txBody>
      </p:sp>
      <p:pic>
        <p:nvPicPr>
          <p:cNvPr id="4" name="Bildobjekt 3">
            <a:extLst>
              <a:ext uri="{FF2B5EF4-FFF2-40B4-BE49-F238E27FC236}">
                <a16:creationId xmlns:a16="http://schemas.microsoft.com/office/drawing/2014/main" id="{D33900BB-36D7-D8AD-5C11-E61887E99A8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3" y="1367692"/>
            <a:ext cx="3636613" cy="3424115"/>
          </a:xfrm>
          <a:prstGeom prst="rect">
            <a:avLst/>
          </a:prstGeom>
          <a:ln>
            <a:noFill/>
          </a:ln>
          <a:effectLst>
            <a:outerShdw blurRad="292100" dist="139700" dir="2700000" algn="tl" rotWithShape="0">
              <a:srgbClr val="333333">
                <a:alpha val="65000"/>
              </a:srgbClr>
            </a:outerShdw>
          </a:effectLst>
        </p:spPr>
      </p:pic>
      <p:sp>
        <p:nvSpPr>
          <p:cNvPr id="12" name="Platshållare för innehåll 11">
            <a:extLst>
              <a:ext uri="{FF2B5EF4-FFF2-40B4-BE49-F238E27FC236}">
                <a16:creationId xmlns:a16="http://schemas.microsoft.com/office/drawing/2014/main" id="{54373A9E-2364-5059-B9E6-06303BF479BD}"/>
              </a:ext>
            </a:extLst>
          </p:cNvPr>
          <p:cNvSpPr>
            <a:spLocks noGrp="1"/>
          </p:cNvSpPr>
          <p:nvPr>
            <p:ph idx="13"/>
          </p:nvPr>
        </p:nvSpPr>
        <p:spPr>
          <a:xfrm>
            <a:off x="4721326" y="1367692"/>
            <a:ext cx="3628800" cy="2565000"/>
          </a:xfrm>
        </p:spPr>
        <p:txBody>
          <a:bodyPr/>
          <a:lstStyle/>
          <a:p>
            <a:r>
              <a:rPr lang="sv-SE" sz="1200" b="0" i="0" dirty="0">
                <a:solidFill>
                  <a:srgbClr val="323232"/>
                </a:solidFill>
                <a:effectLst/>
              </a:rPr>
              <a:t>Under fliken </a:t>
            </a:r>
            <a:r>
              <a:rPr lang="sv-SE" sz="1200" b="1" i="0" dirty="0">
                <a:solidFill>
                  <a:srgbClr val="323232"/>
                </a:solidFill>
                <a:effectLst/>
              </a:rPr>
              <a:t>Tjänstedeklarationer</a:t>
            </a:r>
            <a:r>
              <a:rPr lang="sv-SE" sz="1200" b="0" i="0" dirty="0">
                <a:solidFill>
                  <a:srgbClr val="323232"/>
                </a:solidFill>
                <a:effectLst/>
              </a:rPr>
              <a:t> kan du byta ut en tjänstedeklaration för en utförande verksamhet. </a:t>
            </a:r>
          </a:p>
          <a:p>
            <a:r>
              <a:rPr lang="sv-SE" sz="1200" b="0" i="0" dirty="0">
                <a:solidFill>
                  <a:srgbClr val="323232"/>
                </a:solidFill>
                <a:effectLst/>
              </a:rPr>
              <a:t>I kolumnen </a:t>
            </a:r>
            <a:r>
              <a:rPr lang="sv-SE" sz="1200" b="1" i="0" dirty="0">
                <a:solidFill>
                  <a:srgbClr val="323232"/>
                </a:solidFill>
                <a:effectLst/>
              </a:rPr>
              <a:t>Antal utförande verksamheter </a:t>
            </a:r>
            <a:r>
              <a:rPr lang="sv-SE" sz="1200" b="0" i="0" dirty="0">
                <a:solidFill>
                  <a:srgbClr val="323232"/>
                </a:solidFill>
                <a:effectLst/>
              </a:rPr>
              <a:t>kan du se hur många utförande verksamheter som respektive tjänstedeklaration är knuten till.</a:t>
            </a:r>
          </a:p>
          <a:p>
            <a:endParaRPr lang="sv-SE" sz="1200" b="0" i="0" dirty="0">
              <a:solidFill>
                <a:srgbClr val="323232"/>
              </a:solidFill>
              <a:effectLst/>
            </a:endParaRPr>
          </a:p>
          <a:p>
            <a:endParaRPr lang="sv-SE" sz="1200" dirty="0"/>
          </a:p>
        </p:txBody>
      </p:sp>
    </p:spTree>
    <p:extLst>
      <p:ext uri="{BB962C8B-B14F-4D97-AF65-F5344CB8AC3E}">
        <p14:creationId xmlns:p14="http://schemas.microsoft.com/office/powerpoint/2010/main" val="3690724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D1017A-371A-0376-F81A-9FAE0F70A2BC}"/>
              </a:ext>
            </a:extLst>
          </p:cNvPr>
          <p:cNvSpPr>
            <a:spLocks noGrp="1"/>
          </p:cNvSpPr>
          <p:nvPr>
            <p:ph type="title"/>
          </p:nvPr>
        </p:nvSpPr>
        <p:spPr>
          <a:xfrm>
            <a:off x="586206" y="605159"/>
            <a:ext cx="7422784" cy="675000"/>
          </a:xfrm>
        </p:spPr>
        <p:txBody>
          <a:bodyPr anchor="t">
            <a:normAutofit/>
          </a:bodyPr>
          <a:lstStyle/>
          <a:p>
            <a:pPr>
              <a:lnSpc>
                <a:spcPct val="90000"/>
              </a:lnSpc>
            </a:pPr>
            <a:r>
              <a:rPr lang="sv-SE" sz="2400" dirty="0"/>
              <a:t>Administrera l</a:t>
            </a:r>
            <a:r>
              <a:rPr lang="sv-SE" sz="2400" b="1" i="0" dirty="0">
                <a:effectLst/>
              </a:rPr>
              <a:t>ärare</a:t>
            </a:r>
            <a:br>
              <a:rPr lang="sv-SE" sz="2400" b="0" i="0" dirty="0">
                <a:effectLst/>
              </a:rPr>
            </a:br>
            <a:endParaRPr lang="sv-SE" sz="2400" dirty="0"/>
          </a:p>
        </p:txBody>
      </p:sp>
      <p:pic>
        <p:nvPicPr>
          <p:cNvPr id="6" name="Bildobjekt 5">
            <a:extLst>
              <a:ext uri="{FF2B5EF4-FFF2-40B4-BE49-F238E27FC236}">
                <a16:creationId xmlns:a16="http://schemas.microsoft.com/office/drawing/2014/main" id="{F1EA8C53-C662-C3B7-BB09-D2DA2666A7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3" y="1485899"/>
            <a:ext cx="3961418" cy="350690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050A557E-19EA-3903-846D-B8ADF234F3B6}"/>
              </a:ext>
            </a:extLst>
          </p:cNvPr>
          <p:cNvSpPr>
            <a:spLocks noGrp="1"/>
          </p:cNvSpPr>
          <p:nvPr>
            <p:ph idx="13"/>
          </p:nvPr>
        </p:nvSpPr>
        <p:spPr>
          <a:xfrm>
            <a:off x="4818808" y="1485899"/>
            <a:ext cx="3628800" cy="2565000"/>
          </a:xfrm>
        </p:spPr>
        <p:txBody>
          <a:bodyPr>
            <a:noAutofit/>
          </a:bodyPr>
          <a:lstStyle/>
          <a:p>
            <a:pPr>
              <a:lnSpc>
                <a:spcPct val="90000"/>
              </a:lnSpc>
            </a:pPr>
            <a:r>
              <a:rPr lang="sv-SE" sz="1200" b="0" i="0" dirty="0">
                <a:effectLst/>
              </a:rPr>
              <a:t>I menyraden</a:t>
            </a:r>
            <a:r>
              <a:rPr lang="sv-SE" sz="1200" b="1" i="0" dirty="0">
                <a:effectLst/>
              </a:rPr>
              <a:t> </a:t>
            </a:r>
            <a:r>
              <a:rPr lang="sv-SE" sz="1200" b="1" dirty="0"/>
              <a:t>Tjänsteutbud </a:t>
            </a:r>
            <a:r>
              <a:rPr lang="sv-SE" sz="1200" dirty="0"/>
              <a:t>under fliken </a:t>
            </a:r>
            <a:r>
              <a:rPr lang="sv-SE" sz="1200" b="1" dirty="0"/>
              <a:t>Lärare</a:t>
            </a:r>
            <a:r>
              <a:rPr lang="sv-SE" sz="1200" dirty="0"/>
              <a:t> ser du en översiktsvy av lärare kopplade till </a:t>
            </a:r>
            <a:r>
              <a:rPr lang="sv-SE" sz="1200" b="0" i="0" dirty="0">
                <a:effectLst/>
                <a:ea typeface="Open sans Regular" panose="020B0606030504020204" pitchFamily="34" charset="0"/>
                <a:cs typeface="Open sans Regular" panose="020B0606030504020204" pitchFamily="34" charset="0"/>
              </a:rPr>
              <a:t>en utförande verksamhet, endast </a:t>
            </a:r>
            <a:r>
              <a:rPr lang="sv-SE" sz="1200" dirty="0"/>
              <a:t>för de tjänster som kräver en lärare.</a:t>
            </a:r>
          </a:p>
          <a:p>
            <a:pPr>
              <a:lnSpc>
                <a:spcPct val="90000"/>
              </a:lnSpc>
            </a:pPr>
            <a:endParaRPr lang="sv-SE" sz="1200" dirty="0"/>
          </a:p>
          <a:p>
            <a:pPr marL="171450" indent="-171450">
              <a:buFont typeface="Arial" panose="020B0604020202020204" pitchFamily="34" charset="0"/>
              <a:buChar char="•"/>
            </a:pPr>
            <a:r>
              <a:rPr lang="sv-SE" sz="1200" dirty="0"/>
              <a:t>Du kan välja att skapa en lärare och koppla den till utförande verksamhet </a:t>
            </a:r>
          </a:p>
          <a:p>
            <a:pPr marL="171450" indent="-171450">
              <a:buFont typeface="Arial" panose="020B0604020202020204" pitchFamily="34" charset="0"/>
              <a:buChar char="•"/>
            </a:pPr>
            <a:r>
              <a:rPr lang="sv-SE" sz="1200" dirty="0"/>
              <a:t>Du kan välja att visa och redigera lärare genom att välja förstoringsglaset</a:t>
            </a:r>
          </a:p>
          <a:p>
            <a:pPr marL="171450" indent="-171450">
              <a:buFont typeface="Arial" panose="020B0604020202020204" pitchFamily="34" charset="0"/>
              <a:buChar char="•"/>
            </a:pPr>
            <a:r>
              <a:rPr lang="sv-SE" sz="1200" dirty="0"/>
              <a:t>Du kan ta bort en lärare genom att välja krysset</a:t>
            </a:r>
          </a:p>
          <a:p>
            <a:pPr marL="171450" indent="-171450">
              <a:buFont typeface="Arial" panose="020B0604020202020204" pitchFamily="34" charset="0"/>
              <a:buChar char="•"/>
            </a:pPr>
            <a:r>
              <a:rPr lang="sv-SE" sz="1200" dirty="0"/>
              <a:t>Du kan stoppa lärare för en utförande verksamhet</a:t>
            </a:r>
          </a:p>
          <a:p>
            <a:pPr marL="171450" indent="-171450">
              <a:buFont typeface="Arial" panose="020B0604020202020204" pitchFamily="34" charset="0"/>
              <a:buChar char="•"/>
            </a:pPr>
            <a:r>
              <a:rPr lang="sv-SE" sz="1200" dirty="0"/>
              <a:t>Du kan visa och återta stoppade lärare genom att bocka i rutan Visa stoppade lärare</a:t>
            </a:r>
          </a:p>
          <a:p>
            <a:pPr marL="171450" indent="-171450">
              <a:buFont typeface="Arial" panose="020B0604020202020204" pitchFamily="34" charset="0"/>
              <a:buChar char="•"/>
            </a:pPr>
            <a:r>
              <a:rPr lang="sv-SE" sz="1200" dirty="0"/>
              <a:t>Du kan välja att skicka in lärare för granskning </a:t>
            </a:r>
          </a:p>
        </p:txBody>
      </p:sp>
    </p:spTree>
    <p:extLst>
      <p:ext uri="{BB962C8B-B14F-4D97-AF65-F5344CB8AC3E}">
        <p14:creationId xmlns:p14="http://schemas.microsoft.com/office/powerpoint/2010/main" val="3481088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DA3B4A-8F75-EFD3-1D91-CD3E522B9642}"/>
              </a:ext>
            </a:extLst>
          </p:cNvPr>
          <p:cNvSpPr>
            <a:spLocks noGrp="1"/>
          </p:cNvSpPr>
          <p:nvPr>
            <p:ph type="title"/>
          </p:nvPr>
        </p:nvSpPr>
        <p:spPr>
          <a:xfrm>
            <a:off x="563346" y="432000"/>
            <a:ext cx="7422784" cy="675000"/>
          </a:xfrm>
        </p:spPr>
        <p:txBody>
          <a:bodyPr/>
          <a:lstStyle/>
          <a:p>
            <a:r>
              <a:rPr lang="sv-SE" sz="2400" dirty="0"/>
              <a:t>Skapa lärare </a:t>
            </a:r>
          </a:p>
        </p:txBody>
      </p:sp>
      <p:pic>
        <p:nvPicPr>
          <p:cNvPr id="6" name="Bildobjekt 5">
            <a:extLst>
              <a:ext uri="{FF2B5EF4-FFF2-40B4-BE49-F238E27FC236}">
                <a16:creationId xmlns:a16="http://schemas.microsoft.com/office/drawing/2014/main" id="{1E5B6876-D246-9CD7-1050-29E9EDAAA1E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3346" y="1107000"/>
            <a:ext cx="4353034" cy="3894216"/>
          </a:xfrm>
          <a:prstGeom prst="rect">
            <a:avLst/>
          </a:prstGeom>
          <a:ln>
            <a:noFill/>
          </a:ln>
          <a:effectLst>
            <a:outerShdw blurRad="292100" dist="139700" dir="2700000" algn="tl" rotWithShape="0">
              <a:srgbClr val="333333">
                <a:alpha val="65000"/>
              </a:srgbClr>
            </a:outerShdw>
          </a:effectLst>
        </p:spPr>
      </p:pic>
      <p:sp>
        <p:nvSpPr>
          <p:cNvPr id="21" name="Platshållare för innehåll 20">
            <a:extLst>
              <a:ext uri="{FF2B5EF4-FFF2-40B4-BE49-F238E27FC236}">
                <a16:creationId xmlns:a16="http://schemas.microsoft.com/office/drawing/2014/main" id="{4EC2D5C7-6D69-8290-17AB-4C2E1FBCDEE6}"/>
              </a:ext>
            </a:extLst>
          </p:cNvPr>
          <p:cNvSpPr>
            <a:spLocks noGrp="1"/>
          </p:cNvSpPr>
          <p:nvPr>
            <p:ph idx="13"/>
          </p:nvPr>
        </p:nvSpPr>
        <p:spPr>
          <a:xfrm>
            <a:off x="5150126" y="1107000"/>
            <a:ext cx="3628800" cy="3061140"/>
          </a:xfrm>
        </p:spPr>
        <p:txBody>
          <a:bodyPr/>
          <a:lstStyle/>
          <a:p>
            <a:r>
              <a:rPr lang="sv-SE" sz="1200" dirty="0">
                <a:solidFill>
                  <a:srgbClr val="323232"/>
                </a:solidFill>
              </a:rPr>
              <a:t>Du kan välja att </a:t>
            </a:r>
            <a:r>
              <a:rPr lang="sv-SE" sz="1200" b="1" dirty="0">
                <a:solidFill>
                  <a:srgbClr val="323232"/>
                </a:solidFill>
              </a:rPr>
              <a:t>Skapa</a:t>
            </a:r>
            <a:r>
              <a:rPr lang="sv-SE" sz="1200" dirty="0">
                <a:solidFill>
                  <a:srgbClr val="323232"/>
                </a:solidFill>
              </a:rPr>
              <a:t> </a:t>
            </a:r>
            <a:r>
              <a:rPr lang="sv-SE" sz="1200" dirty="0"/>
              <a:t>en lärare och koppla den till en utförande verksamhet.</a:t>
            </a:r>
          </a:p>
          <a:p>
            <a:endParaRPr lang="sv-SE" sz="1200" b="0" i="0" dirty="0">
              <a:solidFill>
                <a:srgbClr val="323232"/>
              </a:solidFill>
              <a:effectLst/>
            </a:endParaRPr>
          </a:p>
          <a:p>
            <a:r>
              <a:rPr lang="sv-SE" sz="1200" b="0" i="0" dirty="0">
                <a:solidFill>
                  <a:srgbClr val="323232"/>
                </a:solidFill>
                <a:effectLst/>
              </a:rPr>
              <a:t>När du fyller i personnummer kontrolleras detta mot </a:t>
            </a:r>
            <a:r>
              <a:rPr lang="sv-SE" sz="1200" dirty="0">
                <a:solidFill>
                  <a:srgbClr val="323232"/>
                </a:solidFill>
              </a:rPr>
              <a:t>Skatteverket och för- och efternamn fylls automatiskt. </a:t>
            </a:r>
          </a:p>
          <a:p>
            <a:endParaRPr lang="sv-SE" sz="1200" dirty="0">
              <a:solidFill>
                <a:srgbClr val="323232"/>
              </a:solidFill>
            </a:endParaRPr>
          </a:p>
          <a:p>
            <a:r>
              <a:rPr lang="sv-SE" sz="1200" dirty="0">
                <a:solidFill>
                  <a:srgbClr val="323232"/>
                </a:solidFill>
              </a:rPr>
              <a:t>Under det utfällbara fältet </a:t>
            </a:r>
            <a:r>
              <a:rPr lang="sv-SE" sz="1200" b="1" dirty="0">
                <a:solidFill>
                  <a:srgbClr val="323232"/>
                </a:solidFill>
              </a:rPr>
              <a:t>Typ </a:t>
            </a:r>
            <a:r>
              <a:rPr lang="sv-SE" sz="1200" dirty="0">
                <a:solidFill>
                  <a:srgbClr val="323232"/>
                </a:solidFill>
              </a:rPr>
              <a:t>kan du ange vilka uppgifter du vill lägga till. Ange beskrivning, period och utförande verksamhet där läraren undervisar innan du väljer </a:t>
            </a:r>
            <a:r>
              <a:rPr lang="sv-SE" sz="1200" b="1" dirty="0">
                <a:solidFill>
                  <a:srgbClr val="323232"/>
                </a:solidFill>
              </a:rPr>
              <a:t>Spara och skicka in </a:t>
            </a:r>
            <a:r>
              <a:rPr lang="sv-SE" sz="1200" dirty="0">
                <a:solidFill>
                  <a:srgbClr val="323232"/>
                </a:solidFill>
              </a:rPr>
              <a:t>för granskning.</a:t>
            </a:r>
          </a:p>
          <a:p>
            <a:endParaRPr lang="sv-SE" sz="1200" dirty="0">
              <a:solidFill>
                <a:srgbClr val="323232"/>
              </a:solidFill>
            </a:endParaRPr>
          </a:p>
          <a:p>
            <a:r>
              <a:rPr lang="sv-SE" sz="1200" dirty="0">
                <a:solidFill>
                  <a:srgbClr val="323232"/>
                </a:solidFill>
              </a:rPr>
              <a:t>OBS! Du kan ange utförande verksamhet där läraren undervisar i efterhand genom att välja </a:t>
            </a:r>
            <a:r>
              <a:rPr lang="sv-SE" sz="1200" b="1" dirty="0">
                <a:solidFill>
                  <a:srgbClr val="323232"/>
                </a:solidFill>
              </a:rPr>
              <a:t>Spara</a:t>
            </a:r>
            <a:r>
              <a:rPr lang="sv-SE" sz="1200" dirty="0">
                <a:solidFill>
                  <a:srgbClr val="323232"/>
                </a:solidFill>
              </a:rPr>
              <a:t>. </a:t>
            </a:r>
          </a:p>
          <a:p>
            <a:endParaRPr lang="sv-SE" sz="1200" dirty="0">
              <a:solidFill>
                <a:srgbClr val="323232"/>
              </a:solidFill>
            </a:endParaRPr>
          </a:p>
          <a:p>
            <a:endParaRPr lang="sv-SE" sz="1200" dirty="0">
              <a:solidFill>
                <a:srgbClr val="323232"/>
              </a:solidFill>
            </a:endParaRPr>
          </a:p>
          <a:p>
            <a:endParaRPr lang="sv-SE" sz="1200" dirty="0">
              <a:solidFill>
                <a:srgbClr val="323232"/>
              </a:solidFill>
            </a:endParaRPr>
          </a:p>
          <a:p>
            <a:endParaRPr lang="sv-SE" sz="1200" dirty="0"/>
          </a:p>
          <a:p>
            <a:endParaRPr lang="sv-SE" sz="1200" dirty="0"/>
          </a:p>
        </p:txBody>
      </p:sp>
    </p:spTree>
    <p:extLst>
      <p:ext uri="{BB962C8B-B14F-4D97-AF65-F5344CB8AC3E}">
        <p14:creationId xmlns:p14="http://schemas.microsoft.com/office/powerpoint/2010/main" val="3579712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DD574E-AE6B-8E63-583F-DA3AFF46BF6E}"/>
              </a:ext>
              <a:ext uri="{C183D7F6-B498-43B3-948B-1728B52AA6E4}">
                <adec:decorative xmlns:adec="http://schemas.microsoft.com/office/drawing/2017/decorative" val="0"/>
              </a:ext>
            </a:extLst>
          </p:cNvPr>
          <p:cNvSpPr>
            <a:spLocks noGrp="1"/>
          </p:cNvSpPr>
          <p:nvPr>
            <p:ph type="title"/>
          </p:nvPr>
        </p:nvSpPr>
        <p:spPr/>
        <p:txBody>
          <a:bodyPr/>
          <a:lstStyle/>
          <a:p>
            <a:r>
              <a:rPr lang="sv-SE" sz="2400" dirty="0"/>
              <a:t>Avtal ger den första behörigheten</a:t>
            </a:r>
            <a:br>
              <a:rPr lang="sv-SE" sz="2400" dirty="0"/>
            </a:br>
            <a:endParaRPr lang="sv-SE" sz="2400" dirty="0"/>
          </a:p>
        </p:txBody>
      </p:sp>
      <p:sp>
        <p:nvSpPr>
          <p:cNvPr id="3" name="Platshållare för innehåll 2">
            <a:extLst>
              <a:ext uri="{FF2B5EF4-FFF2-40B4-BE49-F238E27FC236}">
                <a16:creationId xmlns:a16="http://schemas.microsoft.com/office/drawing/2014/main" id="{F019F83B-A890-D151-145A-F6E56E2D75DE}"/>
              </a:ext>
            </a:extLst>
          </p:cNvPr>
          <p:cNvSpPr>
            <a:spLocks noGrp="1"/>
          </p:cNvSpPr>
          <p:nvPr>
            <p:ph idx="13"/>
          </p:nvPr>
        </p:nvSpPr>
        <p:spPr>
          <a:xfrm>
            <a:off x="571282" y="1809000"/>
            <a:ext cx="7422784" cy="2565000"/>
          </a:xfrm>
        </p:spPr>
        <p:txBody>
          <a:bodyPr>
            <a:normAutofit/>
          </a:bodyPr>
          <a:lstStyle/>
          <a:p>
            <a:pPr marL="0" indent="0" algn="l">
              <a:buNone/>
            </a:pPr>
            <a:r>
              <a:rPr lang="sv-SE" sz="1200" b="0" i="0" dirty="0">
                <a:solidFill>
                  <a:srgbClr val="323232"/>
                </a:solidFill>
                <a:effectLst/>
              </a:rPr>
              <a:t>För att du ska få tillgång till webbstödet behöver er firmatecknare godkänna och underteckna ett avtal om behörighet. Det räcker med ett avtal om behörighet per leverantör, oavsett hur många utbildningar eller arbetsförmedlingstjänster ni levererar. </a:t>
            </a:r>
          </a:p>
          <a:p>
            <a:pPr marL="0" indent="0" algn="l">
              <a:buNone/>
            </a:pPr>
            <a:r>
              <a:rPr lang="sv-SE" sz="1200" dirty="0"/>
              <a:t>På sidan System och användarstöd </a:t>
            </a:r>
            <a:r>
              <a:rPr lang="sv-SE" sz="1200" dirty="0">
                <a:hlinkClick r:id="rId3"/>
              </a:rPr>
              <a:t>System och användarstöd - Arbetsförmedlingen (arbetsformedlingen.se)</a:t>
            </a:r>
            <a:r>
              <a:rPr lang="sv-SE" sz="1200" dirty="0"/>
              <a:t> finner du avtalet under rubriken Behörighet till systemstödet. </a:t>
            </a:r>
          </a:p>
          <a:p>
            <a:pPr marL="0" indent="0" algn="l">
              <a:buNone/>
            </a:pPr>
            <a:endParaRPr lang="sv-SE" sz="1200" dirty="0">
              <a:solidFill>
                <a:srgbClr val="323232"/>
              </a:solidFill>
            </a:endParaRPr>
          </a:p>
          <a:p>
            <a:pPr marL="0" indent="0" algn="l">
              <a:buNone/>
            </a:pPr>
            <a:endParaRPr lang="sv-SE" sz="1200" b="0" i="0" dirty="0">
              <a:solidFill>
                <a:srgbClr val="0000FF"/>
              </a:solidFill>
              <a:effectLst/>
            </a:endParaRPr>
          </a:p>
          <a:p>
            <a:pPr marL="342900" lvl="1" indent="0">
              <a:buNone/>
            </a:pPr>
            <a:endParaRPr lang="sv-SE" sz="1200" b="0" i="0" dirty="0">
              <a:solidFill>
                <a:srgbClr val="8A8A8A"/>
              </a:solidFill>
              <a:effectLst/>
            </a:endParaRPr>
          </a:p>
          <a:p>
            <a:pPr marL="0" indent="0">
              <a:buNone/>
            </a:pPr>
            <a:endParaRPr lang="sv-SE" sz="1200" dirty="0"/>
          </a:p>
          <a:p>
            <a:pPr marL="0" indent="0">
              <a:buNone/>
            </a:pPr>
            <a:endParaRPr lang="sv-SE" sz="1200" dirty="0"/>
          </a:p>
        </p:txBody>
      </p:sp>
    </p:spTree>
    <p:extLst>
      <p:ext uri="{BB962C8B-B14F-4D97-AF65-F5344CB8AC3E}">
        <p14:creationId xmlns:p14="http://schemas.microsoft.com/office/powerpoint/2010/main" val="1425856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D2645D-DE5C-E444-0264-6F6499BCD325}"/>
              </a:ext>
            </a:extLst>
          </p:cNvPr>
          <p:cNvSpPr>
            <a:spLocks noGrp="1"/>
          </p:cNvSpPr>
          <p:nvPr>
            <p:ph type="title"/>
          </p:nvPr>
        </p:nvSpPr>
        <p:spPr>
          <a:xfrm>
            <a:off x="575043" y="536579"/>
            <a:ext cx="7422784" cy="675000"/>
          </a:xfrm>
        </p:spPr>
        <p:txBody>
          <a:bodyPr/>
          <a:lstStyle/>
          <a:p>
            <a:r>
              <a:rPr lang="sv-SE" sz="2400" dirty="0"/>
              <a:t>Redigera lärare</a:t>
            </a:r>
          </a:p>
        </p:txBody>
      </p:sp>
      <p:pic>
        <p:nvPicPr>
          <p:cNvPr id="4" name="Bildobjekt 3">
            <a:extLst>
              <a:ext uri="{FF2B5EF4-FFF2-40B4-BE49-F238E27FC236}">
                <a16:creationId xmlns:a16="http://schemas.microsoft.com/office/drawing/2014/main" id="{C577EB2D-29F4-6D55-AB52-CBF97601D7B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3" y="1809000"/>
            <a:ext cx="4238951" cy="3002390"/>
          </a:xfrm>
          <a:prstGeom prst="rect">
            <a:avLst/>
          </a:prstGeom>
          <a:ln>
            <a:noFill/>
          </a:ln>
          <a:effectLst>
            <a:outerShdw blurRad="292100" dist="139700" dir="2700000" algn="tl" rotWithShape="0">
              <a:srgbClr val="333333">
                <a:alpha val="65000"/>
              </a:srgbClr>
            </a:outerShdw>
          </a:effectLst>
        </p:spPr>
      </p:pic>
      <p:sp>
        <p:nvSpPr>
          <p:cNvPr id="17" name="Platshållare för innehåll 16">
            <a:extLst>
              <a:ext uri="{FF2B5EF4-FFF2-40B4-BE49-F238E27FC236}">
                <a16:creationId xmlns:a16="http://schemas.microsoft.com/office/drawing/2014/main" id="{1D9B9C27-C0C6-AE58-6D9B-8814A0778667}"/>
              </a:ext>
            </a:extLst>
          </p:cNvPr>
          <p:cNvSpPr>
            <a:spLocks noGrp="1"/>
          </p:cNvSpPr>
          <p:nvPr>
            <p:ph idx="13"/>
          </p:nvPr>
        </p:nvSpPr>
        <p:spPr>
          <a:xfrm>
            <a:off x="5142506" y="1809000"/>
            <a:ext cx="3628800" cy="2565000"/>
          </a:xfrm>
        </p:spPr>
        <p:txBody>
          <a:bodyPr/>
          <a:lstStyle/>
          <a:p>
            <a:r>
              <a:rPr lang="sv-SE" sz="1200" dirty="0"/>
              <a:t>Genom att välja förstoringsglaset kan du redigera en lärare. </a:t>
            </a:r>
          </a:p>
          <a:p>
            <a:endParaRPr lang="sv-SE" sz="1200" dirty="0"/>
          </a:p>
          <a:p>
            <a:r>
              <a:rPr lang="sv-SE" sz="1200" dirty="0"/>
              <a:t>När uppgifter om den aktuella läraren har sparats hamnar </a:t>
            </a:r>
            <a:r>
              <a:rPr lang="sv-SE" sz="1200" dirty="0">
                <a:ea typeface="Open sans Regular" panose="020B0606030504020204" pitchFamily="34" charset="0"/>
                <a:cs typeface="Open sans Regular" panose="020B0606030504020204" pitchFamily="34" charset="0"/>
              </a:rPr>
              <a:t>den under rubriken </a:t>
            </a:r>
            <a:r>
              <a:rPr lang="sv-SE" sz="1200" b="1" dirty="0">
                <a:ea typeface="Open sans Regular" panose="020B0606030504020204" pitchFamily="34" charset="0"/>
                <a:cs typeface="Open sans Regular" panose="020B0606030504020204" pitchFamily="34" charset="0"/>
              </a:rPr>
              <a:t>Lärare att skicka in </a:t>
            </a:r>
            <a:r>
              <a:rPr lang="sv-SE" sz="1200" dirty="0">
                <a:ea typeface="Open sans Regular" panose="020B0606030504020204" pitchFamily="34" charset="0"/>
                <a:cs typeface="Open sans Regular" panose="020B0606030504020204" pitchFamily="34" charset="0"/>
              </a:rPr>
              <a:t>för granskning. </a:t>
            </a:r>
          </a:p>
          <a:p>
            <a:endParaRPr lang="sv-SE" sz="1200" dirty="0"/>
          </a:p>
          <a:p>
            <a:endParaRPr lang="sv-SE" sz="1200" dirty="0"/>
          </a:p>
        </p:txBody>
      </p:sp>
    </p:spTree>
    <p:extLst>
      <p:ext uri="{BB962C8B-B14F-4D97-AF65-F5344CB8AC3E}">
        <p14:creationId xmlns:p14="http://schemas.microsoft.com/office/powerpoint/2010/main" val="1324273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838C88-0ACB-F236-23B5-184801035081}"/>
              </a:ext>
            </a:extLst>
          </p:cNvPr>
          <p:cNvSpPr>
            <a:spLocks noGrp="1"/>
          </p:cNvSpPr>
          <p:nvPr>
            <p:ph type="title"/>
          </p:nvPr>
        </p:nvSpPr>
        <p:spPr/>
        <p:txBody>
          <a:bodyPr/>
          <a:lstStyle/>
          <a:p>
            <a:r>
              <a:rPr lang="sv-SE" sz="2400" dirty="0"/>
              <a:t>Stoppa lärare</a:t>
            </a:r>
          </a:p>
        </p:txBody>
      </p:sp>
      <p:pic>
        <p:nvPicPr>
          <p:cNvPr id="5" name="Bildobjekt 4">
            <a:extLst>
              <a:ext uri="{FF2B5EF4-FFF2-40B4-BE49-F238E27FC236}">
                <a16:creationId xmlns:a16="http://schemas.microsoft.com/office/drawing/2014/main" id="{A6E0B085-89B7-305F-1D81-02ECD0DC482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381" y="1485899"/>
            <a:ext cx="3996619" cy="349219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56F2CF0-223B-1184-D996-84EC088957EC}"/>
              </a:ext>
            </a:extLst>
          </p:cNvPr>
          <p:cNvSpPr>
            <a:spLocks noGrp="1"/>
          </p:cNvSpPr>
          <p:nvPr>
            <p:ph idx="13"/>
          </p:nvPr>
        </p:nvSpPr>
        <p:spPr>
          <a:xfrm>
            <a:off x="4940157" y="1485899"/>
            <a:ext cx="3628800" cy="2565000"/>
          </a:xfrm>
        </p:spPr>
        <p:txBody>
          <a:bodyPr/>
          <a:lstStyle/>
          <a:p>
            <a:r>
              <a:rPr lang="sv-SE" sz="1200" dirty="0"/>
              <a:t>Genom att klicka på länken </a:t>
            </a:r>
            <a:r>
              <a:rPr lang="sv-SE" sz="1200" b="1" dirty="0"/>
              <a:t>Stoppa</a:t>
            </a:r>
            <a:r>
              <a:rPr lang="sv-SE" sz="1200" dirty="0"/>
              <a:t> kan du stoppa </a:t>
            </a:r>
            <a:r>
              <a:rPr lang="sv-SE" sz="1200" dirty="0">
                <a:effectLst/>
              </a:rPr>
              <a:t>en lärare för en utförande verksamhet. </a:t>
            </a:r>
          </a:p>
          <a:p>
            <a:endParaRPr lang="sv-SE" sz="1200" dirty="0"/>
          </a:p>
          <a:p>
            <a:r>
              <a:rPr lang="sv-SE" sz="1200" dirty="0"/>
              <a:t>Du får en dialogruta </a:t>
            </a:r>
            <a:r>
              <a:rPr lang="sv-SE" sz="1200" b="1" dirty="0"/>
              <a:t>Stoppa lärare </a:t>
            </a:r>
            <a:r>
              <a:rPr lang="sv-SE" sz="1200" dirty="0"/>
              <a:t>där du anger en </a:t>
            </a:r>
            <a:r>
              <a:rPr lang="sv-SE" sz="1200" b="1" dirty="0"/>
              <a:t>Motivering</a:t>
            </a:r>
            <a:r>
              <a:rPr lang="sv-SE" sz="1200" dirty="0"/>
              <a:t>. Till exempel att </a:t>
            </a:r>
            <a:r>
              <a:rPr lang="sv-SE" sz="1200" dirty="0">
                <a:effectLst/>
              </a:rPr>
              <a:t>en lärare inte längre </a:t>
            </a:r>
            <a:r>
              <a:rPr lang="sv-SE" sz="1200" dirty="0"/>
              <a:t>undervisar </a:t>
            </a:r>
            <a:r>
              <a:rPr lang="sv-SE" sz="1200" dirty="0">
                <a:effectLst/>
              </a:rPr>
              <a:t>på </a:t>
            </a:r>
            <a:r>
              <a:rPr lang="sv-SE" sz="1200" dirty="0"/>
              <a:t>en utförande verksamhet. </a:t>
            </a:r>
          </a:p>
          <a:p>
            <a:endParaRPr lang="sv-SE" sz="1200" dirty="0"/>
          </a:p>
          <a:p>
            <a:endParaRPr lang="sv-SE" sz="1200" dirty="0"/>
          </a:p>
        </p:txBody>
      </p:sp>
    </p:spTree>
    <p:extLst>
      <p:ext uri="{BB962C8B-B14F-4D97-AF65-F5344CB8AC3E}">
        <p14:creationId xmlns:p14="http://schemas.microsoft.com/office/powerpoint/2010/main" val="2518896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888B0A-3086-75B5-3CD2-A804070192BF}"/>
              </a:ext>
            </a:extLst>
          </p:cNvPr>
          <p:cNvSpPr>
            <a:spLocks noGrp="1"/>
          </p:cNvSpPr>
          <p:nvPr>
            <p:ph type="title"/>
          </p:nvPr>
        </p:nvSpPr>
        <p:spPr/>
        <p:txBody>
          <a:bodyPr/>
          <a:lstStyle/>
          <a:p>
            <a:r>
              <a:rPr lang="sv-SE" sz="2400" dirty="0"/>
              <a:t>Visa och återta stoppade lärare</a:t>
            </a:r>
          </a:p>
        </p:txBody>
      </p:sp>
      <p:pic>
        <p:nvPicPr>
          <p:cNvPr id="5" name="Bildobjekt 4">
            <a:extLst>
              <a:ext uri="{FF2B5EF4-FFF2-40B4-BE49-F238E27FC236}">
                <a16:creationId xmlns:a16="http://schemas.microsoft.com/office/drawing/2014/main" id="{EDF3BCF0-D115-D452-05CE-0EE9266D90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5043" y="1657900"/>
            <a:ext cx="4725198" cy="219991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4CDB1ED9-6C2C-B06C-D951-F3A9FA25B717}"/>
              </a:ext>
            </a:extLst>
          </p:cNvPr>
          <p:cNvSpPr>
            <a:spLocks noGrp="1"/>
          </p:cNvSpPr>
          <p:nvPr>
            <p:ph idx="13"/>
          </p:nvPr>
        </p:nvSpPr>
        <p:spPr>
          <a:xfrm>
            <a:off x="5404024" y="1657900"/>
            <a:ext cx="3628800" cy="2565000"/>
          </a:xfrm>
        </p:spPr>
        <p:txBody>
          <a:bodyPr/>
          <a:lstStyle/>
          <a:p>
            <a:r>
              <a:rPr lang="sv-SE" sz="1200" dirty="0"/>
              <a:t>Under fliken </a:t>
            </a:r>
            <a:r>
              <a:rPr lang="sv-SE" sz="1200" b="1" dirty="0"/>
              <a:t>Lärare</a:t>
            </a:r>
            <a:r>
              <a:rPr lang="sv-SE" sz="1200" dirty="0"/>
              <a:t> kan du bocka i </a:t>
            </a:r>
            <a:r>
              <a:rPr lang="sv-SE" sz="1200" b="1" dirty="0"/>
              <a:t>Visa stoppade lärare </a:t>
            </a:r>
            <a:r>
              <a:rPr lang="sv-SE" sz="1200" dirty="0"/>
              <a:t>för att visa eller återta stoppade lärare. </a:t>
            </a:r>
          </a:p>
          <a:p>
            <a:endParaRPr lang="sv-SE" sz="1200" dirty="0"/>
          </a:p>
          <a:p>
            <a:r>
              <a:rPr lang="sv-SE" sz="1200" dirty="0"/>
              <a:t>Om du vill ta tillbaka en stoppad lärare klickar du på länken </a:t>
            </a:r>
            <a:r>
              <a:rPr lang="sv-SE" sz="1200" b="1" dirty="0"/>
              <a:t>Återta</a:t>
            </a:r>
            <a:r>
              <a:rPr lang="sv-SE" sz="1200" dirty="0"/>
              <a:t>.</a:t>
            </a:r>
            <a:r>
              <a:rPr lang="sv-SE" sz="1200" b="1" dirty="0"/>
              <a:t> </a:t>
            </a:r>
            <a:r>
              <a:rPr lang="sv-SE" sz="1200" dirty="0"/>
              <a:t> </a:t>
            </a:r>
          </a:p>
        </p:txBody>
      </p:sp>
    </p:spTree>
    <p:extLst>
      <p:ext uri="{BB962C8B-B14F-4D97-AF65-F5344CB8AC3E}">
        <p14:creationId xmlns:p14="http://schemas.microsoft.com/office/powerpoint/2010/main" val="2900162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0E27A5-D498-CB4C-9058-28820EBFE9B5}"/>
              </a:ext>
            </a:extLst>
          </p:cNvPr>
          <p:cNvSpPr>
            <a:spLocks noGrp="1"/>
          </p:cNvSpPr>
          <p:nvPr>
            <p:ph type="title"/>
          </p:nvPr>
        </p:nvSpPr>
        <p:spPr/>
        <p:txBody>
          <a:bodyPr/>
          <a:lstStyle/>
          <a:p>
            <a:r>
              <a:rPr lang="sv-SE" sz="2400" dirty="0"/>
              <a:t>Lärare att skicka in </a:t>
            </a:r>
          </a:p>
        </p:txBody>
      </p:sp>
      <p:pic>
        <p:nvPicPr>
          <p:cNvPr id="5" name="Bildobjekt 4">
            <a:extLst>
              <a:ext uri="{FF2B5EF4-FFF2-40B4-BE49-F238E27FC236}">
                <a16:creationId xmlns:a16="http://schemas.microsoft.com/office/drawing/2014/main" id="{3315FAE9-8A25-619D-94AC-E096F63C6A5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3" y="1485899"/>
            <a:ext cx="4303999" cy="339586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1432080-BC6F-B798-90C9-4633B78360B1}"/>
              </a:ext>
            </a:extLst>
          </p:cNvPr>
          <p:cNvSpPr>
            <a:spLocks noGrp="1"/>
          </p:cNvSpPr>
          <p:nvPr>
            <p:ph idx="13"/>
          </p:nvPr>
        </p:nvSpPr>
        <p:spPr>
          <a:xfrm>
            <a:off x="5169938" y="1485899"/>
            <a:ext cx="3628800" cy="2565000"/>
          </a:xfrm>
        </p:spPr>
        <p:txBody>
          <a:bodyPr/>
          <a:lstStyle/>
          <a:p>
            <a:r>
              <a:rPr lang="sv-SE" sz="1200" dirty="0">
                <a:ea typeface="Open sans Regular" panose="020B0606030504020204" pitchFamily="34" charset="0"/>
                <a:cs typeface="Open sans Regular" panose="020B0606030504020204" pitchFamily="34" charset="0"/>
              </a:rPr>
              <a:t>När nya uppgifter om lärare har sparats hamnar de under rubriken </a:t>
            </a:r>
            <a:r>
              <a:rPr lang="sv-SE" sz="1200" b="1" dirty="0">
                <a:ea typeface="Open sans Regular" panose="020B0606030504020204" pitchFamily="34" charset="0"/>
                <a:cs typeface="Open sans Regular" panose="020B0606030504020204" pitchFamily="34" charset="0"/>
              </a:rPr>
              <a:t>Lärare att skicka in </a:t>
            </a:r>
            <a:r>
              <a:rPr lang="sv-SE" sz="1200" dirty="0">
                <a:ea typeface="Open sans Regular" panose="020B0606030504020204" pitchFamily="34" charset="0"/>
                <a:cs typeface="Open sans Regular" panose="020B0606030504020204" pitchFamily="34" charset="0"/>
              </a:rPr>
              <a:t>för granskning. </a:t>
            </a:r>
          </a:p>
          <a:p>
            <a:endParaRPr lang="sv-SE" sz="1200" dirty="0"/>
          </a:p>
        </p:txBody>
      </p:sp>
    </p:spTree>
    <p:extLst>
      <p:ext uri="{BB962C8B-B14F-4D97-AF65-F5344CB8AC3E}">
        <p14:creationId xmlns:p14="http://schemas.microsoft.com/office/powerpoint/2010/main" val="2011994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D1017A-371A-0376-F81A-9FAE0F70A2BC}"/>
              </a:ext>
            </a:extLst>
          </p:cNvPr>
          <p:cNvSpPr>
            <a:spLocks noGrp="1"/>
          </p:cNvSpPr>
          <p:nvPr>
            <p:ph type="title"/>
          </p:nvPr>
        </p:nvSpPr>
        <p:spPr>
          <a:xfrm>
            <a:off x="529717" y="417601"/>
            <a:ext cx="7422784" cy="675000"/>
          </a:xfrm>
        </p:spPr>
        <p:txBody>
          <a:bodyPr anchor="t">
            <a:normAutofit/>
          </a:bodyPr>
          <a:lstStyle/>
          <a:p>
            <a:pPr>
              <a:lnSpc>
                <a:spcPct val="90000"/>
              </a:lnSpc>
            </a:pPr>
            <a:r>
              <a:rPr lang="sv-SE" sz="2400" dirty="0"/>
              <a:t>Visa tillfällen</a:t>
            </a:r>
            <a:br>
              <a:rPr lang="sv-SE" sz="2400" b="0" i="0" dirty="0">
                <a:effectLst/>
              </a:rPr>
            </a:br>
            <a:endParaRPr lang="sv-SE" sz="2400" dirty="0"/>
          </a:p>
        </p:txBody>
      </p:sp>
      <p:pic>
        <p:nvPicPr>
          <p:cNvPr id="5" name="Bildobjekt 4">
            <a:extLst>
              <a:ext uri="{FF2B5EF4-FFF2-40B4-BE49-F238E27FC236}">
                <a16:creationId xmlns:a16="http://schemas.microsoft.com/office/drawing/2014/main" id="{F41A997C-0CB8-D420-CAAA-80E096426A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9717" y="1213077"/>
            <a:ext cx="4133723" cy="351282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050A557E-19EA-3903-846D-B8ADF234F3B6}"/>
              </a:ext>
            </a:extLst>
          </p:cNvPr>
          <p:cNvSpPr>
            <a:spLocks noGrp="1"/>
          </p:cNvSpPr>
          <p:nvPr>
            <p:ph idx="13"/>
          </p:nvPr>
        </p:nvSpPr>
        <p:spPr>
          <a:xfrm>
            <a:off x="5013960" y="1213077"/>
            <a:ext cx="3748202" cy="2837822"/>
          </a:xfrm>
        </p:spPr>
        <p:txBody>
          <a:bodyPr>
            <a:normAutofit lnSpcReduction="10000"/>
          </a:bodyPr>
          <a:lstStyle/>
          <a:p>
            <a:pPr>
              <a:lnSpc>
                <a:spcPct val="90000"/>
              </a:lnSpc>
            </a:pPr>
            <a:r>
              <a:rPr lang="sv-SE" sz="1200" b="0" i="0" dirty="0">
                <a:effectLst/>
              </a:rPr>
              <a:t>I menyraden</a:t>
            </a:r>
            <a:r>
              <a:rPr lang="sv-SE" sz="1200" b="1" i="0" dirty="0">
                <a:effectLst/>
              </a:rPr>
              <a:t> </a:t>
            </a:r>
            <a:r>
              <a:rPr lang="sv-SE" sz="1200" b="1" dirty="0"/>
              <a:t>Tjänsteutbud </a:t>
            </a:r>
            <a:r>
              <a:rPr lang="sv-SE" sz="1200" dirty="0"/>
              <a:t>under fliken </a:t>
            </a:r>
            <a:r>
              <a:rPr lang="sv-SE" sz="1200" b="1" dirty="0"/>
              <a:t>Tillfällen</a:t>
            </a:r>
            <a:r>
              <a:rPr lang="sv-SE" sz="1200" dirty="0"/>
              <a:t> ser du en översiktsvy av utbildningstillfällen för det aktuella organisationsnumret. </a:t>
            </a:r>
          </a:p>
          <a:p>
            <a:pPr>
              <a:lnSpc>
                <a:spcPct val="90000"/>
              </a:lnSpc>
            </a:pPr>
            <a:r>
              <a:rPr lang="sv-SE" sz="1200" dirty="0"/>
              <a:t>Fliken </a:t>
            </a:r>
            <a:r>
              <a:rPr lang="sv-SE" sz="1200" b="1" dirty="0"/>
              <a:t>Tillfällen</a:t>
            </a:r>
            <a:r>
              <a:rPr lang="sv-SE" sz="1200" dirty="0"/>
              <a:t> visas</a:t>
            </a:r>
            <a:r>
              <a:rPr lang="sv-SE" sz="1200" b="0" i="0" dirty="0">
                <a:effectLst/>
                <a:ea typeface="Open sans Regular" panose="020B0606030504020204" pitchFamily="34" charset="0"/>
                <a:cs typeface="Open sans Regular" panose="020B0606030504020204" pitchFamily="34" charset="0"/>
              </a:rPr>
              <a:t> endast </a:t>
            </a:r>
            <a:r>
              <a:rPr lang="sv-SE" sz="1200" dirty="0"/>
              <a:t>för de tjänster som har utbildningstillfällen, så kallade utbildande tjänster. </a:t>
            </a:r>
          </a:p>
          <a:p>
            <a:pPr>
              <a:lnSpc>
                <a:spcPct val="90000"/>
              </a:lnSpc>
            </a:pPr>
            <a:endParaRPr lang="sv-SE" sz="1200" dirty="0"/>
          </a:p>
          <a:p>
            <a:pPr marL="171450" indent="-171450">
              <a:lnSpc>
                <a:spcPct val="90000"/>
              </a:lnSpc>
              <a:buFont typeface="Arial" panose="020B0604020202020204" pitchFamily="34" charset="0"/>
              <a:buChar char="•"/>
            </a:pPr>
            <a:r>
              <a:rPr lang="sv-SE" sz="1200" dirty="0"/>
              <a:t>Du kan filtrera tillfällen efter status och utförande verksamhet</a:t>
            </a:r>
          </a:p>
          <a:p>
            <a:pPr marL="171450" indent="-171450">
              <a:lnSpc>
                <a:spcPct val="90000"/>
              </a:lnSpc>
              <a:buFont typeface="Arial" panose="020B0604020202020204" pitchFamily="34" charset="0"/>
              <a:buChar char="•"/>
            </a:pPr>
            <a:r>
              <a:rPr lang="sv-SE" sz="1200" dirty="0"/>
              <a:t>Du kan visa passerade tillfällen</a:t>
            </a:r>
          </a:p>
          <a:p>
            <a:pPr marL="171450" indent="-171450">
              <a:lnSpc>
                <a:spcPct val="90000"/>
              </a:lnSpc>
              <a:buFont typeface="Arial" panose="020B0604020202020204" pitchFamily="34" charset="0"/>
              <a:buChar char="•"/>
            </a:pPr>
            <a:r>
              <a:rPr lang="sv-SE" sz="1200" dirty="0"/>
              <a:t>Du kan visa tillfällen genom att välja utbildningstillfälle ID i kolumnen </a:t>
            </a:r>
            <a:r>
              <a:rPr lang="sv-SE" sz="1200" b="1" dirty="0"/>
              <a:t>ID</a:t>
            </a:r>
          </a:p>
          <a:p>
            <a:pPr marL="171450" indent="-171450">
              <a:lnSpc>
                <a:spcPct val="90000"/>
              </a:lnSpc>
              <a:buFont typeface="Arial" panose="020B0604020202020204" pitchFamily="34" charset="0"/>
              <a:buChar char="•"/>
            </a:pPr>
            <a:endParaRPr lang="sv-SE" sz="1200" b="1" dirty="0"/>
          </a:p>
          <a:p>
            <a:pPr>
              <a:lnSpc>
                <a:spcPct val="90000"/>
              </a:lnSpc>
            </a:pPr>
            <a:r>
              <a:rPr lang="sv-SE" sz="1200" dirty="0"/>
              <a:t>När ett utbildningstillfälle visas, öppnas den i dialogrutan </a:t>
            </a:r>
            <a:r>
              <a:rPr lang="sv-SE" sz="1200" b="1" dirty="0"/>
              <a:t>Visa tillfälle </a:t>
            </a:r>
            <a:r>
              <a:rPr lang="sv-SE" sz="1200" dirty="0"/>
              <a:t>under fliken </a:t>
            </a:r>
            <a:r>
              <a:rPr lang="sv-SE" sz="1200" b="1" dirty="0"/>
              <a:t>Utförande verksamheter</a:t>
            </a:r>
            <a:r>
              <a:rPr lang="sv-SE" sz="1200" dirty="0"/>
              <a:t>. </a:t>
            </a:r>
          </a:p>
          <a:p>
            <a:pPr marL="171450" indent="-171450">
              <a:lnSpc>
                <a:spcPct val="90000"/>
              </a:lnSpc>
              <a:buFont typeface="Arial" panose="020B0604020202020204" pitchFamily="34" charset="0"/>
              <a:buChar char="•"/>
            </a:pPr>
            <a:endParaRPr lang="sv-SE" sz="1200" b="1" dirty="0"/>
          </a:p>
          <a:p>
            <a:pPr marL="171450" indent="-171450">
              <a:lnSpc>
                <a:spcPct val="90000"/>
              </a:lnSpc>
              <a:buFont typeface="Arial" panose="020B0604020202020204" pitchFamily="34" charset="0"/>
              <a:buChar char="•"/>
            </a:pPr>
            <a:endParaRPr lang="sv-SE" sz="1200" b="1" dirty="0"/>
          </a:p>
          <a:p>
            <a:pPr>
              <a:lnSpc>
                <a:spcPct val="90000"/>
              </a:lnSpc>
            </a:pPr>
            <a:endParaRPr lang="sv-SE" sz="1200" b="1" dirty="0"/>
          </a:p>
          <a:p>
            <a:pPr>
              <a:lnSpc>
                <a:spcPct val="90000"/>
              </a:lnSpc>
            </a:pPr>
            <a:endParaRPr lang="sv-SE" sz="1200" b="1" dirty="0"/>
          </a:p>
          <a:p>
            <a:pPr>
              <a:lnSpc>
                <a:spcPct val="90000"/>
              </a:lnSpc>
            </a:pPr>
            <a:endParaRPr lang="sv-SE" sz="1200" dirty="0"/>
          </a:p>
          <a:p>
            <a:pPr>
              <a:lnSpc>
                <a:spcPct val="90000"/>
              </a:lnSpc>
            </a:pPr>
            <a:endParaRPr lang="sv-SE" sz="1200" dirty="0"/>
          </a:p>
          <a:p>
            <a:pPr>
              <a:lnSpc>
                <a:spcPct val="90000"/>
              </a:lnSpc>
            </a:pPr>
            <a:endParaRPr lang="sv-SE" sz="1200" dirty="0"/>
          </a:p>
          <a:p>
            <a:pPr>
              <a:lnSpc>
                <a:spcPct val="90000"/>
              </a:lnSpc>
            </a:pPr>
            <a:endParaRPr lang="sv-SE" sz="1200" dirty="0"/>
          </a:p>
        </p:txBody>
      </p:sp>
    </p:spTree>
    <p:extLst>
      <p:ext uri="{BB962C8B-B14F-4D97-AF65-F5344CB8AC3E}">
        <p14:creationId xmlns:p14="http://schemas.microsoft.com/office/powerpoint/2010/main" val="742306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49B056-64CE-B1EA-D224-C6CC3BED1DCE}"/>
              </a:ext>
            </a:extLst>
          </p:cNvPr>
          <p:cNvSpPr>
            <a:spLocks noGrp="1"/>
          </p:cNvSpPr>
          <p:nvPr>
            <p:ph type="title"/>
          </p:nvPr>
        </p:nvSpPr>
        <p:spPr>
          <a:xfrm>
            <a:off x="578586" y="376559"/>
            <a:ext cx="7422784" cy="675000"/>
          </a:xfrm>
        </p:spPr>
        <p:txBody>
          <a:bodyPr/>
          <a:lstStyle/>
          <a:p>
            <a:r>
              <a:rPr lang="sv-SE" sz="2400" dirty="0"/>
              <a:t>Administrera tillfällen </a:t>
            </a:r>
          </a:p>
        </p:txBody>
      </p:sp>
      <p:pic>
        <p:nvPicPr>
          <p:cNvPr id="5" name="Bildobjekt 4">
            <a:extLst>
              <a:ext uri="{FF2B5EF4-FFF2-40B4-BE49-F238E27FC236}">
                <a16:creationId xmlns:a16="http://schemas.microsoft.com/office/drawing/2014/main" id="{898CC0D2-0527-B1D0-B292-51C9000A24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586" y="1051559"/>
            <a:ext cx="4042360" cy="374810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B722FC6-590D-89E3-C088-5B74732F3BFC}"/>
              </a:ext>
            </a:extLst>
          </p:cNvPr>
          <p:cNvSpPr>
            <a:spLocks noGrp="1"/>
          </p:cNvSpPr>
          <p:nvPr>
            <p:ph idx="13"/>
          </p:nvPr>
        </p:nvSpPr>
        <p:spPr>
          <a:xfrm>
            <a:off x="5058990" y="1051559"/>
            <a:ext cx="3773175" cy="2565000"/>
          </a:xfrm>
        </p:spPr>
        <p:txBody>
          <a:bodyPr/>
          <a:lstStyle/>
          <a:p>
            <a:pPr>
              <a:lnSpc>
                <a:spcPct val="90000"/>
              </a:lnSpc>
            </a:pPr>
            <a:r>
              <a:rPr lang="sv-SE" sz="1200" dirty="0"/>
              <a:t>Under fliken </a:t>
            </a:r>
            <a:r>
              <a:rPr lang="sv-SE" sz="1200" b="1" dirty="0"/>
              <a:t>Utförande verksamheter </a:t>
            </a:r>
            <a:r>
              <a:rPr lang="sv-SE" sz="1200" dirty="0"/>
              <a:t>som har utbildande tjänster kan du redigera utförande verksamhet, hantera Adresser, Tillfällen och Sommaruppehåll.</a:t>
            </a:r>
          </a:p>
          <a:p>
            <a:pPr>
              <a:lnSpc>
                <a:spcPct val="90000"/>
              </a:lnSpc>
            </a:pPr>
            <a:endParaRPr lang="sv-SE" sz="1200" dirty="0"/>
          </a:p>
          <a:p>
            <a:pPr>
              <a:lnSpc>
                <a:spcPct val="90000"/>
              </a:lnSpc>
            </a:pPr>
            <a:r>
              <a:rPr lang="sv-SE" sz="1200" dirty="0"/>
              <a:t>När du är på den utförande verksamhet som du vill skapa ett utbildningstillfälle för, klicka på fliken  </a:t>
            </a:r>
            <a:r>
              <a:rPr lang="sv-SE" sz="1200" b="1" dirty="0"/>
              <a:t>Tillfällen </a:t>
            </a:r>
            <a:r>
              <a:rPr lang="sv-SE" sz="1200" dirty="0"/>
              <a:t>i utförande verksamheten.</a:t>
            </a:r>
          </a:p>
          <a:p>
            <a:pPr>
              <a:lnSpc>
                <a:spcPct val="90000"/>
              </a:lnSpc>
            </a:pPr>
            <a:endParaRPr lang="sv-SE" sz="1200" dirty="0"/>
          </a:p>
          <a:p>
            <a:pPr marL="171450" indent="-171450">
              <a:lnSpc>
                <a:spcPct val="90000"/>
              </a:lnSpc>
              <a:buFont typeface="Arial" panose="020B0604020202020204" pitchFamily="34" charset="0"/>
              <a:buChar char="•"/>
            </a:pPr>
            <a:r>
              <a:rPr lang="sv-SE" sz="1200" dirty="0"/>
              <a:t>Du kan skapa tillfälle </a:t>
            </a:r>
          </a:p>
          <a:p>
            <a:pPr marL="171450" indent="-171450">
              <a:lnSpc>
                <a:spcPct val="90000"/>
              </a:lnSpc>
              <a:buFont typeface="Arial" panose="020B0604020202020204" pitchFamily="34" charset="0"/>
              <a:buChar char="•"/>
            </a:pPr>
            <a:r>
              <a:rPr lang="sv-SE" sz="1200" dirty="0"/>
              <a:t>Du kan filtrera tillfällen efter utbildning, status och antagningsform och visa passerade tillfällen </a:t>
            </a:r>
          </a:p>
          <a:p>
            <a:pPr marL="171450" indent="-171450">
              <a:lnSpc>
                <a:spcPct val="90000"/>
              </a:lnSpc>
              <a:buFont typeface="Arial" panose="020B0604020202020204" pitchFamily="34" charset="0"/>
              <a:buChar char="•"/>
            </a:pPr>
            <a:r>
              <a:rPr lang="sv-SE" sz="1200" dirty="0"/>
              <a:t>Du kan visa tillfällen genom att välja förstoringsglaset</a:t>
            </a:r>
          </a:p>
          <a:p>
            <a:pPr marL="171450" indent="-171450">
              <a:lnSpc>
                <a:spcPct val="90000"/>
              </a:lnSpc>
              <a:buFont typeface="Arial" panose="020B0604020202020204" pitchFamily="34" charset="0"/>
              <a:buChar char="•"/>
            </a:pPr>
            <a:r>
              <a:rPr lang="sv-SE" sz="1200" dirty="0"/>
              <a:t>Du kan se deltagarlistan genom att välja Visa i kolumnen Delt.lista för valt tillfälle</a:t>
            </a:r>
          </a:p>
          <a:p>
            <a:pPr>
              <a:lnSpc>
                <a:spcPct val="90000"/>
              </a:lnSpc>
            </a:pPr>
            <a:endParaRPr lang="sv-SE" sz="1200" dirty="0"/>
          </a:p>
          <a:p>
            <a:pPr>
              <a:lnSpc>
                <a:spcPct val="90000"/>
              </a:lnSpc>
            </a:pPr>
            <a:endParaRPr lang="sv-SE" sz="1200" dirty="0"/>
          </a:p>
          <a:p>
            <a:endParaRPr lang="sv-SE" sz="1200" dirty="0"/>
          </a:p>
        </p:txBody>
      </p:sp>
    </p:spTree>
    <p:extLst>
      <p:ext uri="{BB962C8B-B14F-4D97-AF65-F5344CB8AC3E}">
        <p14:creationId xmlns:p14="http://schemas.microsoft.com/office/powerpoint/2010/main" val="2170681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39A4F7-856C-57F7-B170-854590BF7995}"/>
              </a:ext>
            </a:extLst>
          </p:cNvPr>
          <p:cNvSpPr>
            <a:spLocks noGrp="1"/>
          </p:cNvSpPr>
          <p:nvPr>
            <p:ph type="title"/>
          </p:nvPr>
        </p:nvSpPr>
        <p:spPr>
          <a:xfrm>
            <a:off x="515991" y="373237"/>
            <a:ext cx="7422784" cy="675000"/>
          </a:xfrm>
        </p:spPr>
        <p:txBody>
          <a:bodyPr/>
          <a:lstStyle/>
          <a:p>
            <a:r>
              <a:rPr lang="sv-SE" sz="2400" dirty="0"/>
              <a:t>Skapa tillfälle</a:t>
            </a:r>
          </a:p>
        </p:txBody>
      </p:sp>
      <p:pic>
        <p:nvPicPr>
          <p:cNvPr id="5" name="Bildobjekt 4">
            <a:extLst>
              <a:ext uri="{FF2B5EF4-FFF2-40B4-BE49-F238E27FC236}">
                <a16:creationId xmlns:a16="http://schemas.microsoft.com/office/drawing/2014/main" id="{B290423F-8490-6D57-4D09-F0094B09F01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5991" y="1157619"/>
            <a:ext cx="3687853" cy="371234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6B5BF95-572D-2DA4-C402-8FBDE2DB93F8}"/>
              </a:ext>
            </a:extLst>
          </p:cNvPr>
          <p:cNvSpPr>
            <a:spLocks noGrp="1"/>
          </p:cNvSpPr>
          <p:nvPr>
            <p:ph idx="13"/>
          </p:nvPr>
        </p:nvSpPr>
        <p:spPr>
          <a:xfrm>
            <a:off x="4690065" y="1157619"/>
            <a:ext cx="3628800" cy="2565000"/>
          </a:xfrm>
        </p:spPr>
        <p:txBody>
          <a:bodyPr/>
          <a:lstStyle/>
          <a:p>
            <a:r>
              <a:rPr lang="sv-SE" sz="1200" dirty="0"/>
              <a:t>När du är på den utförande verksamhet som du vill skapa ett utbildningstillfälle på, klicka på fliken  </a:t>
            </a:r>
            <a:r>
              <a:rPr lang="sv-SE" sz="1200" b="1" dirty="0"/>
              <a:t>Tillfällen </a:t>
            </a:r>
            <a:r>
              <a:rPr lang="sv-SE" sz="1200" dirty="0"/>
              <a:t>i utförande verksamheten och välj </a:t>
            </a:r>
            <a:r>
              <a:rPr lang="sv-SE" sz="1200" b="1" i="0" dirty="0">
                <a:effectLst/>
              </a:rPr>
              <a:t>Skapa tillfälle</a:t>
            </a:r>
            <a:r>
              <a:rPr lang="sv-SE" sz="1200" i="0" dirty="0">
                <a:effectLst/>
              </a:rPr>
              <a:t>. </a:t>
            </a:r>
          </a:p>
          <a:p>
            <a:pPr marL="0" indent="0" algn="l">
              <a:buNone/>
            </a:pPr>
            <a:r>
              <a:rPr lang="sv-SE" sz="1200" i="0" dirty="0">
                <a:effectLst/>
              </a:rPr>
              <a:t>I</a:t>
            </a:r>
            <a:r>
              <a:rPr lang="sv-SE" sz="1200" b="1" i="0" dirty="0">
                <a:effectLst/>
              </a:rPr>
              <a:t> </a:t>
            </a:r>
            <a:r>
              <a:rPr lang="sv-SE" sz="1200" i="0" dirty="0">
                <a:effectLst/>
              </a:rPr>
              <a:t>dialogrutan </a:t>
            </a:r>
            <a:r>
              <a:rPr lang="sv-SE" sz="1200" b="1" i="0" dirty="0">
                <a:effectLst/>
              </a:rPr>
              <a:t>Skapa tillfälle </a:t>
            </a:r>
            <a:r>
              <a:rPr lang="sv-SE" sz="1200" dirty="0"/>
              <a:t>fyller du i information genom utfällbara fält. Uppgifter markerade med asterisk är obligatoriska. </a:t>
            </a:r>
          </a:p>
          <a:p>
            <a:pPr marL="0" indent="0">
              <a:buNone/>
            </a:pPr>
            <a:endParaRPr lang="sv-SE" sz="1200" dirty="0"/>
          </a:p>
          <a:p>
            <a:pPr marL="0" indent="0">
              <a:buNone/>
            </a:pPr>
            <a:r>
              <a:rPr lang="sv-SE" sz="1200" dirty="0"/>
              <a:t>Välj </a:t>
            </a:r>
            <a:r>
              <a:rPr lang="sv-SE" sz="1200" b="1" dirty="0"/>
              <a:t>Gå vidare </a:t>
            </a:r>
            <a:r>
              <a:rPr lang="sv-SE" sz="1200" dirty="0"/>
              <a:t>för att fortsätta redigera, se nästa bild. </a:t>
            </a:r>
          </a:p>
        </p:txBody>
      </p:sp>
    </p:spTree>
    <p:extLst>
      <p:ext uri="{BB962C8B-B14F-4D97-AF65-F5344CB8AC3E}">
        <p14:creationId xmlns:p14="http://schemas.microsoft.com/office/powerpoint/2010/main" val="2444411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1456483-0660-135A-B8D0-52BB5D46016A}"/>
              </a:ext>
            </a:extLst>
          </p:cNvPr>
          <p:cNvSpPr>
            <a:spLocks noGrp="1"/>
          </p:cNvSpPr>
          <p:nvPr>
            <p:ph type="title"/>
          </p:nvPr>
        </p:nvSpPr>
        <p:spPr>
          <a:xfrm>
            <a:off x="695640" y="429899"/>
            <a:ext cx="7422784" cy="675000"/>
          </a:xfrm>
        </p:spPr>
        <p:txBody>
          <a:bodyPr/>
          <a:lstStyle/>
          <a:p>
            <a:r>
              <a:rPr lang="sv-SE" sz="2400" dirty="0"/>
              <a:t>Gå vidare skapa tillfälle</a:t>
            </a:r>
          </a:p>
        </p:txBody>
      </p:sp>
      <p:pic>
        <p:nvPicPr>
          <p:cNvPr id="3" name="Bildobjekt 2">
            <a:extLst>
              <a:ext uri="{FF2B5EF4-FFF2-40B4-BE49-F238E27FC236}">
                <a16:creationId xmlns:a16="http://schemas.microsoft.com/office/drawing/2014/main" id="{EC2BF004-260F-413C-9EAC-EAD4DAE075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4633" y="1077347"/>
            <a:ext cx="2889865" cy="3636254"/>
          </a:xfrm>
          <a:prstGeom prst="rect">
            <a:avLst/>
          </a:prstGeom>
          <a:ln>
            <a:noFill/>
          </a:ln>
          <a:effectLst>
            <a:outerShdw blurRad="292100" dist="139700" dir="2700000" algn="tl" rotWithShape="0">
              <a:srgbClr val="333333">
                <a:alpha val="65000"/>
              </a:srgbClr>
            </a:outerShdw>
          </a:effectLst>
        </p:spPr>
      </p:pic>
      <p:sp>
        <p:nvSpPr>
          <p:cNvPr id="15" name="Platshållare för innehåll 14">
            <a:extLst>
              <a:ext uri="{FF2B5EF4-FFF2-40B4-BE49-F238E27FC236}">
                <a16:creationId xmlns:a16="http://schemas.microsoft.com/office/drawing/2014/main" id="{4A4358EE-F499-55D9-B2BB-9CB6852B1DCF}"/>
              </a:ext>
            </a:extLst>
          </p:cNvPr>
          <p:cNvSpPr>
            <a:spLocks noGrp="1"/>
          </p:cNvSpPr>
          <p:nvPr>
            <p:ph idx="13"/>
          </p:nvPr>
        </p:nvSpPr>
        <p:spPr>
          <a:xfrm>
            <a:off x="4407032" y="1104899"/>
            <a:ext cx="3628800" cy="2565000"/>
          </a:xfrm>
        </p:spPr>
        <p:txBody>
          <a:bodyPr/>
          <a:lstStyle/>
          <a:p>
            <a:r>
              <a:rPr lang="sv-SE" sz="1200" dirty="0"/>
              <a:t>Fortsätt att fylla i uppgifter om sommaruppehåll, total kapacitet, inriktning och lämna en kommentar.  </a:t>
            </a:r>
          </a:p>
          <a:p>
            <a:r>
              <a:rPr lang="sv-SE" sz="1200" dirty="0"/>
              <a:t>Uppgift om moduler hämtas automatisk. </a:t>
            </a:r>
          </a:p>
          <a:p>
            <a:endParaRPr lang="sv-SE" sz="1200" dirty="0"/>
          </a:p>
          <a:p>
            <a:r>
              <a:rPr lang="sv-SE" sz="1200" dirty="0">
                <a:solidFill>
                  <a:srgbClr val="323232"/>
                </a:solidFill>
              </a:rPr>
              <a:t>Välj </a:t>
            </a:r>
            <a:r>
              <a:rPr lang="sv-SE" sz="1200" b="1" dirty="0">
                <a:solidFill>
                  <a:srgbClr val="323232"/>
                </a:solidFill>
              </a:rPr>
              <a:t>Spara och skicka</a:t>
            </a:r>
            <a:r>
              <a:rPr lang="sv-SE" sz="1200" dirty="0">
                <a:solidFill>
                  <a:srgbClr val="323232"/>
                </a:solidFill>
              </a:rPr>
              <a:t> in för granskning eller välj </a:t>
            </a:r>
            <a:r>
              <a:rPr lang="sv-SE" sz="1200" b="1" dirty="0">
                <a:solidFill>
                  <a:srgbClr val="323232"/>
                </a:solidFill>
              </a:rPr>
              <a:t>Spara</a:t>
            </a:r>
            <a:r>
              <a:rPr lang="sv-SE" sz="1200" dirty="0">
                <a:solidFill>
                  <a:srgbClr val="323232"/>
                </a:solidFill>
              </a:rPr>
              <a:t> om du vill fortsätta redigera och skicka in utbildningstillfällen för granskning vid senare tidpunkt. </a:t>
            </a:r>
            <a:endParaRPr lang="sv-SE" sz="1200" dirty="0"/>
          </a:p>
        </p:txBody>
      </p:sp>
    </p:spTree>
    <p:extLst>
      <p:ext uri="{BB962C8B-B14F-4D97-AF65-F5344CB8AC3E}">
        <p14:creationId xmlns:p14="http://schemas.microsoft.com/office/powerpoint/2010/main" val="1214800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353603-EE5F-003E-D85E-ABD886F1794E}"/>
              </a:ext>
            </a:extLst>
          </p:cNvPr>
          <p:cNvSpPr>
            <a:spLocks noGrp="1"/>
          </p:cNvSpPr>
          <p:nvPr>
            <p:ph type="title"/>
          </p:nvPr>
        </p:nvSpPr>
        <p:spPr>
          <a:xfrm>
            <a:off x="560173" y="559439"/>
            <a:ext cx="7422784" cy="675000"/>
          </a:xfrm>
        </p:spPr>
        <p:txBody>
          <a:bodyPr/>
          <a:lstStyle/>
          <a:p>
            <a:r>
              <a:rPr lang="sv-SE" sz="2400" dirty="0"/>
              <a:t>Deltagarlistan </a:t>
            </a:r>
          </a:p>
        </p:txBody>
      </p:sp>
      <p:pic>
        <p:nvPicPr>
          <p:cNvPr id="5" name="Bildobjekt 4">
            <a:extLst>
              <a:ext uri="{FF2B5EF4-FFF2-40B4-BE49-F238E27FC236}">
                <a16:creationId xmlns:a16="http://schemas.microsoft.com/office/drawing/2014/main" id="{FAF39FCD-9C22-F0E7-2878-A85A978C654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60173" y="1507626"/>
            <a:ext cx="3696522" cy="316774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277C017-7542-8D02-765F-D411B3B0FECF}"/>
              </a:ext>
            </a:extLst>
          </p:cNvPr>
          <p:cNvSpPr>
            <a:spLocks noGrp="1"/>
          </p:cNvSpPr>
          <p:nvPr>
            <p:ph idx="13"/>
          </p:nvPr>
        </p:nvSpPr>
        <p:spPr>
          <a:xfrm>
            <a:off x="4572000" y="1507626"/>
            <a:ext cx="3628800" cy="2565000"/>
          </a:xfrm>
        </p:spPr>
        <p:txBody>
          <a:bodyPr/>
          <a:lstStyle/>
          <a:p>
            <a:r>
              <a:rPr lang="sv-SE" sz="1200" dirty="0"/>
              <a:t>Dialogrutan </a:t>
            </a:r>
            <a:r>
              <a:rPr lang="sv-SE" sz="1200" b="1" dirty="0"/>
              <a:t>Deltagarlista</a:t>
            </a:r>
            <a:r>
              <a:rPr lang="sv-SE" sz="1200" dirty="0"/>
              <a:t> visas när du klickar på </a:t>
            </a:r>
            <a:r>
              <a:rPr lang="sv-SE" sz="1200" b="1" dirty="0"/>
              <a:t>Visa</a:t>
            </a:r>
            <a:r>
              <a:rPr lang="sv-SE" sz="1200" dirty="0"/>
              <a:t> för ett utbildningstillfälle i kolumnen </a:t>
            </a:r>
            <a:r>
              <a:rPr lang="sv-SE" sz="1200" b="1" dirty="0" err="1"/>
              <a:t>Delt</a:t>
            </a:r>
            <a:r>
              <a:rPr lang="sv-SE" sz="1200" b="1" dirty="0"/>
              <a:t>. lista.</a:t>
            </a:r>
          </a:p>
          <a:p>
            <a:r>
              <a:rPr lang="sv-SE" sz="1200" dirty="0"/>
              <a:t>Du ser uppgifter om utbildningstillfälle ID och namn, deltagarnamn, efternamn, födelsedatum och ärendenummer. </a:t>
            </a:r>
          </a:p>
        </p:txBody>
      </p:sp>
    </p:spTree>
    <p:extLst>
      <p:ext uri="{BB962C8B-B14F-4D97-AF65-F5344CB8AC3E}">
        <p14:creationId xmlns:p14="http://schemas.microsoft.com/office/powerpoint/2010/main" val="1039027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6445B1-DB80-811D-6129-392B9B7CA8B0}"/>
              </a:ext>
            </a:extLst>
          </p:cNvPr>
          <p:cNvSpPr>
            <a:spLocks noGrp="1"/>
          </p:cNvSpPr>
          <p:nvPr>
            <p:ph type="title"/>
          </p:nvPr>
        </p:nvSpPr>
        <p:spPr>
          <a:xfrm>
            <a:off x="575043" y="417601"/>
            <a:ext cx="7422784" cy="675000"/>
          </a:xfrm>
        </p:spPr>
        <p:txBody>
          <a:bodyPr/>
          <a:lstStyle/>
          <a:p>
            <a:r>
              <a:rPr lang="sv-SE" sz="2400" dirty="0">
                <a:solidFill>
                  <a:srgbClr val="00005A"/>
                </a:solidFill>
              </a:rPr>
              <a:t>Administrera s</a:t>
            </a:r>
            <a:r>
              <a:rPr lang="sv-SE" sz="2400" b="1" i="0" dirty="0">
                <a:solidFill>
                  <a:srgbClr val="00005A"/>
                </a:solidFill>
                <a:effectLst/>
              </a:rPr>
              <a:t>ommaruppehåll</a:t>
            </a:r>
            <a:br>
              <a:rPr lang="sv-SE" sz="2400" b="0" i="0" dirty="0">
                <a:solidFill>
                  <a:srgbClr val="8A8A8A"/>
                </a:solidFill>
                <a:effectLst/>
              </a:rPr>
            </a:br>
            <a:endParaRPr lang="sv-SE" sz="2400" dirty="0"/>
          </a:p>
        </p:txBody>
      </p:sp>
      <p:pic>
        <p:nvPicPr>
          <p:cNvPr id="4" name="Bildobjekt 3">
            <a:extLst>
              <a:ext uri="{FF2B5EF4-FFF2-40B4-BE49-F238E27FC236}">
                <a16:creationId xmlns:a16="http://schemas.microsoft.com/office/drawing/2014/main" id="{7EA8BD6A-B2F0-20E6-5BD2-A45117150A2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1938" y="1227448"/>
            <a:ext cx="4010062" cy="3498451"/>
          </a:xfrm>
          <a:prstGeom prst="rect">
            <a:avLst/>
          </a:prstGeom>
          <a:ln>
            <a:noFill/>
          </a:ln>
          <a:effectLst>
            <a:outerShdw blurRad="292100" dist="139700" dir="2700000" algn="tl" rotWithShape="0">
              <a:srgbClr val="333333">
                <a:alpha val="65000"/>
              </a:srgbClr>
            </a:outerShdw>
          </a:effectLst>
        </p:spPr>
      </p:pic>
      <p:sp>
        <p:nvSpPr>
          <p:cNvPr id="6" name="Platshållare för innehåll 5">
            <a:extLst>
              <a:ext uri="{FF2B5EF4-FFF2-40B4-BE49-F238E27FC236}">
                <a16:creationId xmlns:a16="http://schemas.microsoft.com/office/drawing/2014/main" id="{BAD86760-79DF-C314-9AC6-C08218B76FDD}"/>
              </a:ext>
            </a:extLst>
          </p:cNvPr>
          <p:cNvSpPr>
            <a:spLocks noGrp="1"/>
          </p:cNvSpPr>
          <p:nvPr>
            <p:ph idx="13"/>
          </p:nvPr>
        </p:nvSpPr>
        <p:spPr>
          <a:xfrm>
            <a:off x="4879197" y="1227448"/>
            <a:ext cx="3628800" cy="2565000"/>
          </a:xfrm>
        </p:spPr>
        <p:txBody>
          <a:bodyPr/>
          <a:lstStyle/>
          <a:p>
            <a:pPr algn="l"/>
            <a:r>
              <a:rPr lang="sv-SE" sz="1200" dirty="0"/>
              <a:t>Under fliken </a:t>
            </a:r>
            <a:r>
              <a:rPr lang="sv-SE" sz="1200" b="1" dirty="0"/>
              <a:t>Utförande verksamheter </a:t>
            </a:r>
            <a:r>
              <a:rPr lang="sv-SE" sz="1200" dirty="0"/>
              <a:t>som har utbildande tjänster kan du lägga till </a:t>
            </a:r>
            <a:r>
              <a:rPr lang="sv-SE" sz="1200" b="0" i="0" dirty="0">
                <a:solidFill>
                  <a:srgbClr val="323232"/>
                </a:solidFill>
                <a:effectLst/>
              </a:rPr>
              <a:t>sommaruppehållsperioder för utbildningstillfällen som sträcker sig över sommarperioden. </a:t>
            </a:r>
          </a:p>
          <a:p>
            <a:pPr algn="l"/>
            <a:endParaRPr lang="sv-SE" sz="1200" dirty="0"/>
          </a:p>
          <a:p>
            <a:pPr>
              <a:lnSpc>
                <a:spcPct val="90000"/>
              </a:lnSpc>
            </a:pPr>
            <a:r>
              <a:rPr lang="sv-SE" sz="1200" dirty="0"/>
              <a:t>När du är på den utförande verksamhet som du vill skapa ett sommaruppehåll för, klicka på fliken </a:t>
            </a:r>
            <a:r>
              <a:rPr lang="sv-SE" sz="1200" b="1" i="0" dirty="0">
                <a:solidFill>
                  <a:srgbClr val="323232"/>
                </a:solidFill>
                <a:effectLst/>
              </a:rPr>
              <a:t>Sommaruppehåll</a:t>
            </a:r>
            <a:r>
              <a:rPr lang="sv-SE" sz="1200" dirty="0"/>
              <a:t>.</a:t>
            </a:r>
          </a:p>
          <a:p>
            <a:pPr>
              <a:lnSpc>
                <a:spcPct val="90000"/>
              </a:lnSpc>
            </a:pPr>
            <a:endParaRPr lang="sv-SE" sz="1200" dirty="0"/>
          </a:p>
          <a:p>
            <a:pPr>
              <a:lnSpc>
                <a:spcPct val="90000"/>
              </a:lnSpc>
            </a:pPr>
            <a:r>
              <a:rPr lang="sv-SE" sz="1200" dirty="0">
                <a:solidFill>
                  <a:srgbClr val="323232"/>
                </a:solidFill>
              </a:rPr>
              <a:t>Under rubriken </a:t>
            </a:r>
            <a:r>
              <a:rPr lang="sv-SE" sz="1200" b="1" dirty="0">
                <a:solidFill>
                  <a:srgbClr val="323232"/>
                </a:solidFill>
              </a:rPr>
              <a:t>Adress</a:t>
            </a:r>
            <a:r>
              <a:rPr lang="sv-SE" sz="1200" dirty="0">
                <a:solidFill>
                  <a:srgbClr val="323232"/>
                </a:solidFill>
              </a:rPr>
              <a:t> v</a:t>
            </a:r>
            <a:r>
              <a:rPr lang="sv-SE" sz="1200" b="0" i="0" dirty="0">
                <a:solidFill>
                  <a:srgbClr val="323232"/>
                </a:solidFill>
                <a:effectLst/>
              </a:rPr>
              <a:t>älj den adress som du vill skapa sommaruppehållsperiod genom att välj start- och slutdatum i kalenderverktyget och klicka på </a:t>
            </a:r>
            <a:r>
              <a:rPr lang="sv-SE" sz="1200" b="1" i="0" dirty="0">
                <a:solidFill>
                  <a:srgbClr val="323232"/>
                </a:solidFill>
                <a:effectLst/>
              </a:rPr>
              <a:t>Spara</a:t>
            </a:r>
            <a:r>
              <a:rPr lang="sv-SE" sz="1200" b="0" i="0" dirty="0">
                <a:solidFill>
                  <a:srgbClr val="323232"/>
                </a:solidFill>
                <a:effectLst/>
              </a:rPr>
              <a:t>.</a:t>
            </a:r>
            <a:endParaRPr lang="sv-SE" sz="1200" b="0" i="0" dirty="0">
              <a:solidFill>
                <a:srgbClr val="8A8A8A"/>
              </a:solidFill>
              <a:effectLst/>
            </a:endParaRPr>
          </a:p>
          <a:p>
            <a:endParaRPr lang="sv-SE" sz="1200" dirty="0"/>
          </a:p>
        </p:txBody>
      </p:sp>
    </p:spTree>
    <p:extLst>
      <p:ext uri="{BB962C8B-B14F-4D97-AF65-F5344CB8AC3E}">
        <p14:creationId xmlns:p14="http://schemas.microsoft.com/office/powerpoint/2010/main" val="806694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C925DB-6C2E-99A3-1572-9CB52677327F}"/>
              </a:ext>
            </a:extLst>
          </p:cNvPr>
          <p:cNvSpPr>
            <a:spLocks noGrp="1"/>
          </p:cNvSpPr>
          <p:nvPr>
            <p:ph type="title"/>
          </p:nvPr>
        </p:nvSpPr>
        <p:spPr>
          <a:xfrm>
            <a:off x="575042" y="589919"/>
            <a:ext cx="7422784" cy="675000"/>
          </a:xfrm>
        </p:spPr>
        <p:txBody>
          <a:bodyPr/>
          <a:lstStyle/>
          <a:p>
            <a:r>
              <a:rPr lang="sv-SE" sz="2400" b="1" i="0" dirty="0">
                <a:solidFill>
                  <a:srgbClr val="00005A"/>
                </a:solidFill>
                <a:effectLst/>
              </a:rPr>
              <a:t>Behörighet för användare i KA Webb</a:t>
            </a:r>
            <a:endParaRPr lang="sv-SE" sz="2400" dirty="0"/>
          </a:p>
        </p:txBody>
      </p:sp>
      <p:pic>
        <p:nvPicPr>
          <p:cNvPr id="6" name="Picture 2">
            <a:extLst>
              <a:ext uri="{FF2B5EF4-FFF2-40B4-BE49-F238E27FC236}">
                <a16:creationId xmlns:a16="http://schemas.microsoft.com/office/drawing/2014/main" id="{8DAB535F-F363-C98D-12DD-210F2323D114}"/>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5042" y="1485899"/>
            <a:ext cx="3559526" cy="3421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DD0A101F-8356-22CB-4044-50E399E541BD}"/>
              </a:ext>
            </a:extLst>
          </p:cNvPr>
          <p:cNvSpPr>
            <a:spLocks noGrp="1"/>
          </p:cNvSpPr>
          <p:nvPr>
            <p:ph idx="13"/>
          </p:nvPr>
        </p:nvSpPr>
        <p:spPr>
          <a:xfrm>
            <a:off x="4489624" y="1485899"/>
            <a:ext cx="3628800" cy="2565000"/>
          </a:xfrm>
        </p:spPr>
        <p:txBody>
          <a:bodyPr/>
          <a:lstStyle/>
          <a:p>
            <a:pPr marL="0" indent="0">
              <a:buNone/>
            </a:pPr>
            <a:r>
              <a:rPr lang="sv-SE" sz="1200" dirty="0"/>
              <a:t>KA Webb har fem behörighetsroller:</a:t>
            </a:r>
          </a:p>
          <a:p>
            <a:pPr marL="171450" indent="-171450">
              <a:buFont typeface="Courier New" panose="02070309020205020404" pitchFamily="49" charset="0"/>
              <a:buChar char="o"/>
            </a:pPr>
            <a:r>
              <a:rPr lang="sv-SE" sz="1200" dirty="0"/>
              <a:t>Behörighetsadministratör </a:t>
            </a:r>
          </a:p>
          <a:p>
            <a:pPr marL="171450" indent="-171450">
              <a:buFont typeface="Courier New" panose="02070309020205020404" pitchFamily="49" charset="0"/>
              <a:buChar char="o"/>
            </a:pPr>
            <a:r>
              <a:rPr lang="sv-SE" sz="1200" dirty="0"/>
              <a:t>Tjänsteadministratör</a:t>
            </a:r>
          </a:p>
          <a:p>
            <a:pPr marL="171450" indent="-171450">
              <a:buFont typeface="Courier New" panose="02070309020205020404" pitchFamily="49" charset="0"/>
              <a:buChar char="o"/>
            </a:pPr>
            <a:r>
              <a:rPr lang="sv-SE" sz="1200" dirty="0"/>
              <a:t>Registrerare </a:t>
            </a:r>
          </a:p>
          <a:p>
            <a:pPr marL="171450" indent="-171450">
              <a:buFont typeface="Courier New" panose="02070309020205020404" pitchFamily="49" charset="0"/>
              <a:buChar char="o"/>
            </a:pPr>
            <a:r>
              <a:rPr lang="sv-SE" sz="1200" dirty="0"/>
              <a:t>Lärare</a:t>
            </a:r>
          </a:p>
          <a:p>
            <a:pPr marL="171450" indent="-171450">
              <a:buFont typeface="Courier New" panose="02070309020205020404" pitchFamily="49" charset="0"/>
              <a:buChar char="o"/>
            </a:pPr>
            <a:r>
              <a:rPr lang="sv-SE" sz="1200" dirty="0"/>
              <a:t>Läsare </a:t>
            </a:r>
          </a:p>
          <a:p>
            <a:pPr marL="0" indent="0">
              <a:buNone/>
            </a:pPr>
            <a:endParaRPr lang="sv-SE" sz="1200" dirty="0"/>
          </a:p>
          <a:p>
            <a:pPr marL="0" indent="0">
              <a:buNone/>
            </a:pPr>
            <a:r>
              <a:rPr lang="sv-SE" sz="1200" dirty="0"/>
              <a:t>Behörighet till funktioner inom varje roll tilldelas av en behörighetsadministratör hos leverantören.</a:t>
            </a:r>
          </a:p>
          <a:p>
            <a:pPr marL="0" indent="0">
              <a:buNone/>
            </a:pPr>
            <a:endParaRPr lang="sv-SE" sz="1200" dirty="0"/>
          </a:p>
        </p:txBody>
      </p:sp>
    </p:spTree>
    <p:extLst>
      <p:ext uri="{BB962C8B-B14F-4D97-AF65-F5344CB8AC3E}">
        <p14:creationId xmlns:p14="http://schemas.microsoft.com/office/powerpoint/2010/main" val="3921607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6445B1-DB80-811D-6129-392B9B7CA8B0}"/>
              </a:ext>
            </a:extLst>
          </p:cNvPr>
          <p:cNvSpPr>
            <a:spLocks noGrp="1"/>
          </p:cNvSpPr>
          <p:nvPr>
            <p:ph type="title"/>
          </p:nvPr>
        </p:nvSpPr>
        <p:spPr>
          <a:xfrm>
            <a:off x="563346" y="490859"/>
            <a:ext cx="7422784" cy="675000"/>
          </a:xfrm>
        </p:spPr>
        <p:txBody>
          <a:bodyPr/>
          <a:lstStyle/>
          <a:p>
            <a:r>
              <a:rPr lang="sv-SE" sz="2400" dirty="0">
                <a:solidFill>
                  <a:srgbClr val="00005A"/>
                </a:solidFill>
              </a:rPr>
              <a:t>Administrera s</a:t>
            </a:r>
            <a:r>
              <a:rPr lang="sv-SE" sz="2400" b="1" i="0" dirty="0">
                <a:solidFill>
                  <a:srgbClr val="00005A"/>
                </a:solidFill>
                <a:effectLst/>
              </a:rPr>
              <a:t>ommarstängning</a:t>
            </a:r>
            <a:br>
              <a:rPr lang="sv-SE" sz="2400" b="0" i="0" dirty="0">
                <a:solidFill>
                  <a:srgbClr val="8A8A8A"/>
                </a:solidFill>
                <a:effectLst/>
              </a:rPr>
            </a:br>
            <a:endParaRPr lang="sv-SE" sz="2400" dirty="0"/>
          </a:p>
        </p:txBody>
      </p:sp>
      <p:pic>
        <p:nvPicPr>
          <p:cNvPr id="5" name="Bildobjekt 4">
            <a:extLst>
              <a:ext uri="{FF2B5EF4-FFF2-40B4-BE49-F238E27FC236}">
                <a16:creationId xmlns:a16="http://schemas.microsoft.com/office/drawing/2014/main" id="{A055A75B-EA97-0B94-6AFF-0A26A7AFEDC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3346" y="1262621"/>
            <a:ext cx="3868387" cy="3689250"/>
          </a:xfrm>
          <a:prstGeom prst="rect">
            <a:avLst/>
          </a:prstGeom>
          <a:ln>
            <a:noFill/>
          </a:ln>
          <a:effectLst>
            <a:outerShdw blurRad="292100" dist="139700" dir="2700000" algn="tl" rotWithShape="0">
              <a:srgbClr val="333333">
                <a:alpha val="65000"/>
              </a:srgbClr>
            </a:outerShdw>
          </a:effectLst>
        </p:spPr>
      </p:pic>
      <p:sp>
        <p:nvSpPr>
          <p:cNvPr id="6" name="Platshållare för innehåll 5">
            <a:extLst>
              <a:ext uri="{FF2B5EF4-FFF2-40B4-BE49-F238E27FC236}">
                <a16:creationId xmlns:a16="http://schemas.microsoft.com/office/drawing/2014/main" id="{BAD86760-79DF-C314-9AC6-C08218B76FDD}"/>
              </a:ext>
            </a:extLst>
          </p:cNvPr>
          <p:cNvSpPr>
            <a:spLocks noGrp="1"/>
          </p:cNvSpPr>
          <p:nvPr>
            <p:ph idx="13"/>
          </p:nvPr>
        </p:nvSpPr>
        <p:spPr>
          <a:xfrm>
            <a:off x="4917297" y="1262621"/>
            <a:ext cx="3852956" cy="2819291"/>
          </a:xfrm>
        </p:spPr>
        <p:txBody>
          <a:bodyPr/>
          <a:lstStyle/>
          <a:p>
            <a:pPr algn="l"/>
            <a:r>
              <a:rPr lang="sv-SE" sz="1200" dirty="0"/>
              <a:t>Under fliken </a:t>
            </a:r>
            <a:r>
              <a:rPr lang="sv-SE" sz="1200" b="1" dirty="0"/>
              <a:t>Utförande verksamheter </a:t>
            </a:r>
            <a:r>
              <a:rPr lang="sv-SE" sz="1200" dirty="0"/>
              <a:t>som har validerande tjänster kan du lägga till  </a:t>
            </a:r>
            <a:r>
              <a:rPr lang="sv-SE" sz="1200" b="0" i="0" dirty="0">
                <a:solidFill>
                  <a:srgbClr val="323232"/>
                </a:solidFill>
                <a:effectLst/>
              </a:rPr>
              <a:t>sommarstängningsperioder för valideringstillfällen som sträcker sig över sommarperioden. </a:t>
            </a:r>
          </a:p>
          <a:p>
            <a:pPr algn="l"/>
            <a:endParaRPr lang="sv-SE" sz="1200" dirty="0"/>
          </a:p>
          <a:p>
            <a:pPr>
              <a:lnSpc>
                <a:spcPct val="90000"/>
              </a:lnSpc>
            </a:pPr>
            <a:r>
              <a:rPr lang="sv-SE" sz="1200" dirty="0"/>
              <a:t>När du är på den utförande verksamhet som du vill skapa en sommarstängning för, klicka på fliken </a:t>
            </a:r>
            <a:r>
              <a:rPr lang="sv-SE" sz="1200" b="1" i="0" dirty="0">
                <a:solidFill>
                  <a:srgbClr val="323232"/>
                </a:solidFill>
                <a:effectLst/>
              </a:rPr>
              <a:t>Sommarstängt</a:t>
            </a:r>
            <a:r>
              <a:rPr lang="sv-SE" sz="1200" dirty="0"/>
              <a:t>.</a:t>
            </a:r>
          </a:p>
          <a:p>
            <a:pPr>
              <a:lnSpc>
                <a:spcPct val="90000"/>
              </a:lnSpc>
            </a:pPr>
            <a:endParaRPr lang="sv-SE" sz="1200" dirty="0"/>
          </a:p>
          <a:p>
            <a:pPr>
              <a:lnSpc>
                <a:spcPct val="90000"/>
              </a:lnSpc>
            </a:pPr>
            <a:r>
              <a:rPr lang="sv-SE" sz="1200" dirty="0">
                <a:solidFill>
                  <a:srgbClr val="323232"/>
                </a:solidFill>
              </a:rPr>
              <a:t>Under rubriken </a:t>
            </a:r>
            <a:r>
              <a:rPr lang="sv-SE" sz="1200" b="1" dirty="0">
                <a:solidFill>
                  <a:srgbClr val="323232"/>
                </a:solidFill>
              </a:rPr>
              <a:t>Adress</a:t>
            </a:r>
            <a:r>
              <a:rPr lang="sv-SE" sz="1200" dirty="0">
                <a:solidFill>
                  <a:srgbClr val="323232"/>
                </a:solidFill>
              </a:rPr>
              <a:t> v</a:t>
            </a:r>
            <a:r>
              <a:rPr lang="sv-SE" sz="1200" b="0" i="0" dirty="0">
                <a:solidFill>
                  <a:srgbClr val="323232"/>
                </a:solidFill>
                <a:effectLst/>
              </a:rPr>
              <a:t>älj den adress som du vill skapa sommarstängningsperiod genom att välja start- och slutdatum i kalenderverktyget och klicka på </a:t>
            </a:r>
            <a:r>
              <a:rPr lang="sv-SE" sz="1200" b="1" i="0" dirty="0">
                <a:solidFill>
                  <a:srgbClr val="323232"/>
                </a:solidFill>
                <a:effectLst/>
              </a:rPr>
              <a:t>Spara</a:t>
            </a:r>
            <a:r>
              <a:rPr lang="sv-SE" sz="1200" b="0" i="0" dirty="0">
                <a:solidFill>
                  <a:srgbClr val="323232"/>
                </a:solidFill>
                <a:effectLst/>
              </a:rPr>
              <a:t>.</a:t>
            </a:r>
            <a:endParaRPr lang="sv-SE" sz="1200" b="0" i="0" dirty="0">
              <a:solidFill>
                <a:srgbClr val="8A8A8A"/>
              </a:solidFill>
              <a:effectLst/>
            </a:endParaRPr>
          </a:p>
          <a:p>
            <a:endParaRPr lang="sv-SE" sz="1200" dirty="0"/>
          </a:p>
        </p:txBody>
      </p:sp>
    </p:spTree>
    <p:extLst>
      <p:ext uri="{BB962C8B-B14F-4D97-AF65-F5344CB8AC3E}">
        <p14:creationId xmlns:p14="http://schemas.microsoft.com/office/powerpoint/2010/main" val="308486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7AC266-287D-DA52-D953-05B3000BB6BB}"/>
              </a:ext>
            </a:extLst>
          </p:cNvPr>
          <p:cNvSpPr>
            <a:spLocks noGrp="1"/>
          </p:cNvSpPr>
          <p:nvPr>
            <p:ph type="title"/>
          </p:nvPr>
        </p:nvSpPr>
        <p:spPr/>
        <p:txBody>
          <a:bodyPr>
            <a:noAutofit/>
          </a:bodyPr>
          <a:lstStyle/>
          <a:p>
            <a:r>
              <a:rPr lang="sv-SE" sz="2400" dirty="0">
                <a:solidFill>
                  <a:srgbClr val="00005A"/>
                </a:solidFill>
              </a:rPr>
              <a:t>Logga in</a:t>
            </a:r>
            <a:br>
              <a:rPr lang="sv-SE" sz="2400" b="1" i="0" dirty="0">
                <a:solidFill>
                  <a:srgbClr val="00005A"/>
                </a:solidFill>
                <a:effectLst/>
              </a:rPr>
            </a:br>
            <a:br>
              <a:rPr lang="sv-SE" sz="2400" b="0" i="0" dirty="0">
                <a:solidFill>
                  <a:srgbClr val="8A8A8A"/>
                </a:solidFill>
                <a:effectLst/>
              </a:rPr>
            </a:br>
            <a:br>
              <a:rPr lang="sv-SE" sz="2400" b="0" i="0" dirty="0">
                <a:solidFill>
                  <a:srgbClr val="8A8A8A"/>
                </a:solidFill>
                <a:effectLst/>
              </a:rPr>
            </a:br>
            <a:br>
              <a:rPr lang="sv-SE" sz="2400" b="0" i="0" dirty="0">
                <a:solidFill>
                  <a:srgbClr val="8A8A8A"/>
                </a:solidFill>
                <a:effectLst/>
              </a:rPr>
            </a:br>
            <a:endParaRPr lang="sv-SE" sz="2400" dirty="0"/>
          </a:p>
        </p:txBody>
      </p:sp>
      <p:pic>
        <p:nvPicPr>
          <p:cNvPr id="4" name="Picture 2">
            <a:extLst>
              <a:ext uri="{FF2B5EF4-FFF2-40B4-BE49-F238E27FC236}">
                <a16:creationId xmlns:a16="http://schemas.microsoft.com/office/drawing/2014/main" id="{A0058E32-B9C8-C366-4C13-DBF7EF346D4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26" y="1830945"/>
            <a:ext cx="4691921" cy="13030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42CA2B96-F168-36D8-87D2-671110F86400}"/>
              </a:ext>
            </a:extLst>
          </p:cNvPr>
          <p:cNvSpPr>
            <a:spLocks noGrp="1"/>
          </p:cNvSpPr>
          <p:nvPr>
            <p:ph idx="13"/>
          </p:nvPr>
        </p:nvSpPr>
        <p:spPr>
          <a:xfrm>
            <a:off x="5284161" y="1784377"/>
            <a:ext cx="3628800" cy="2565000"/>
          </a:xfrm>
        </p:spPr>
        <p:txBody>
          <a:bodyPr/>
          <a:lstStyle/>
          <a:p>
            <a:r>
              <a:rPr lang="sv-SE" sz="1200" b="0" i="0" dirty="0">
                <a:solidFill>
                  <a:srgbClr val="323232"/>
                </a:solidFill>
                <a:effectLst/>
                <a:hlinkClick r:id="rId4"/>
              </a:rPr>
              <a:t>Logga in </a:t>
            </a:r>
            <a:r>
              <a:rPr lang="sv-SE" sz="1200" dirty="0">
                <a:solidFill>
                  <a:srgbClr val="323232"/>
                </a:solidFill>
                <a:hlinkClick r:id="rId4"/>
              </a:rPr>
              <a:t>i</a:t>
            </a:r>
            <a:r>
              <a:rPr lang="sv-SE" sz="1200" b="0" i="0" dirty="0">
                <a:solidFill>
                  <a:srgbClr val="323232"/>
                </a:solidFill>
                <a:effectLst/>
                <a:hlinkClick r:id="rId4"/>
              </a:rPr>
              <a:t> KA Webbstöd </a:t>
            </a:r>
            <a:r>
              <a:rPr lang="sv-SE" sz="1200" dirty="0"/>
              <a:t>genom att legitimera dig via e-legitimation eller BankID.</a:t>
            </a:r>
            <a:endParaRPr lang="sv-SE" sz="1200" dirty="0">
              <a:solidFill>
                <a:srgbClr val="0000FF"/>
              </a:solidFill>
            </a:endParaRPr>
          </a:p>
          <a:p>
            <a:endParaRPr lang="sv-SE" sz="1200" dirty="0">
              <a:solidFill>
                <a:srgbClr val="0000FF"/>
              </a:solidFill>
            </a:endParaRPr>
          </a:p>
          <a:p>
            <a:pPr marL="0" indent="0" algn="l">
              <a:buNone/>
            </a:pPr>
            <a:r>
              <a:rPr lang="sv-SE" sz="1200" b="1" i="0" dirty="0">
                <a:solidFill>
                  <a:srgbClr val="323232"/>
                </a:solidFill>
                <a:effectLst/>
              </a:rPr>
              <a:t>Välja organisation och utförande verksamhet</a:t>
            </a:r>
            <a:endParaRPr lang="sv-SE" sz="1200" b="0" i="0" dirty="0">
              <a:solidFill>
                <a:srgbClr val="8A8A8A"/>
              </a:solidFill>
              <a:effectLst/>
            </a:endParaRPr>
          </a:p>
          <a:p>
            <a:pPr marL="0" indent="0" algn="l">
              <a:buNone/>
            </a:pPr>
            <a:r>
              <a:rPr lang="sv-SE" sz="1200" b="0" i="0" dirty="0">
                <a:solidFill>
                  <a:srgbClr val="323232"/>
                </a:solidFill>
                <a:effectLst/>
              </a:rPr>
              <a:t>Om du har behörighet hos bara en leverantör visas startsidan direkt. </a:t>
            </a:r>
          </a:p>
          <a:p>
            <a:pPr marL="0" indent="0" algn="l">
              <a:buNone/>
            </a:pPr>
            <a:r>
              <a:rPr lang="sv-SE" sz="1200" b="0" i="0" dirty="0">
                <a:solidFill>
                  <a:srgbClr val="323232"/>
                </a:solidFill>
                <a:effectLst/>
              </a:rPr>
              <a:t>Om du har behörighet hos flera leverantörer, till exempel om du är anställd på flera företag, får du möjlighet att välja under vilket organisationsnummer du vill logga in.</a:t>
            </a:r>
          </a:p>
          <a:p>
            <a:r>
              <a:rPr lang="sv-SE" sz="1200" dirty="0">
                <a:solidFill>
                  <a:srgbClr val="323232"/>
                </a:solidFill>
              </a:rPr>
              <a:t>Observera, om du har webbstödet öppet och är inaktiv i mer än 60 minuter avslutas din session. </a:t>
            </a:r>
          </a:p>
          <a:p>
            <a:pPr marL="0" indent="0" algn="l">
              <a:buNone/>
            </a:pPr>
            <a:endParaRPr lang="sv-SE" sz="1200" b="0" i="0" dirty="0">
              <a:solidFill>
                <a:srgbClr val="8A8A8A"/>
              </a:solidFill>
              <a:effectLst/>
            </a:endParaRPr>
          </a:p>
          <a:p>
            <a:endParaRPr lang="sv-SE" sz="1200" dirty="0">
              <a:solidFill>
                <a:srgbClr val="0000FF"/>
              </a:solidFill>
            </a:endParaRPr>
          </a:p>
          <a:p>
            <a:endParaRPr lang="sv-SE" sz="1200" b="0" i="0" dirty="0">
              <a:solidFill>
                <a:srgbClr val="0000FF"/>
              </a:solidFill>
              <a:effectLst/>
            </a:endParaRPr>
          </a:p>
          <a:p>
            <a:endParaRPr lang="sv-SE" sz="1200" b="0" i="0" dirty="0">
              <a:solidFill>
                <a:srgbClr val="323232"/>
              </a:solidFill>
              <a:effectLst/>
            </a:endParaRPr>
          </a:p>
          <a:p>
            <a:pPr marL="0" indent="0" algn="l">
              <a:buNone/>
            </a:pPr>
            <a:endParaRPr lang="sv-SE" sz="1200" b="0" i="0" dirty="0">
              <a:solidFill>
                <a:srgbClr val="323232"/>
              </a:solidFill>
              <a:effectLst/>
            </a:endParaRPr>
          </a:p>
        </p:txBody>
      </p:sp>
    </p:spTree>
    <p:extLst>
      <p:ext uri="{BB962C8B-B14F-4D97-AF65-F5344CB8AC3E}">
        <p14:creationId xmlns:p14="http://schemas.microsoft.com/office/powerpoint/2010/main" val="2667214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770C1A3-62B2-35A7-B592-35CAFA50961D}"/>
              </a:ext>
            </a:extLst>
          </p:cNvPr>
          <p:cNvSpPr>
            <a:spLocks noGrp="1"/>
          </p:cNvSpPr>
          <p:nvPr>
            <p:ph type="title"/>
          </p:nvPr>
        </p:nvSpPr>
        <p:spPr>
          <a:xfrm>
            <a:off x="575043" y="559439"/>
            <a:ext cx="7422784" cy="675000"/>
          </a:xfrm>
        </p:spPr>
        <p:txBody>
          <a:bodyPr/>
          <a:lstStyle/>
          <a:p>
            <a:r>
              <a:rPr lang="en-US" sz="2400" dirty="0"/>
              <a:t>Administrera din organisation</a:t>
            </a:r>
          </a:p>
        </p:txBody>
      </p:sp>
      <p:pic>
        <p:nvPicPr>
          <p:cNvPr id="3" name="Bildobjekt 2">
            <a:extLst>
              <a:ext uri="{FF2B5EF4-FFF2-40B4-BE49-F238E27FC236}">
                <a16:creationId xmlns:a16="http://schemas.microsoft.com/office/drawing/2014/main" id="{2CAB771D-7402-7D2F-2020-66359581190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043" y="1483070"/>
            <a:ext cx="4355098" cy="3294697"/>
          </a:xfrm>
          <a:prstGeom prst="rect">
            <a:avLst/>
          </a:prstGeom>
          <a:ln>
            <a:noFill/>
          </a:ln>
          <a:effectLst>
            <a:outerShdw blurRad="292100" dist="139700" dir="2700000" algn="tl" rotWithShape="0">
              <a:srgbClr val="333333">
                <a:alpha val="65000"/>
              </a:srgbClr>
            </a:outerShdw>
          </a:effectLst>
        </p:spPr>
      </p:pic>
      <p:sp>
        <p:nvSpPr>
          <p:cNvPr id="14" name="Content Placeholder 2">
            <a:extLst>
              <a:ext uri="{FF2B5EF4-FFF2-40B4-BE49-F238E27FC236}">
                <a16:creationId xmlns:a16="http://schemas.microsoft.com/office/drawing/2014/main" id="{77E2E690-BD59-24A8-266F-643273D47110}"/>
              </a:ext>
            </a:extLst>
          </p:cNvPr>
          <p:cNvSpPr>
            <a:spLocks noGrp="1"/>
          </p:cNvSpPr>
          <p:nvPr>
            <p:ph idx="13"/>
          </p:nvPr>
        </p:nvSpPr>
        <p:spPr>
          <a:xfrm>
            <a:off x="5166813" y="1483070"/>
            <a:ext cx="3621485" cy="2565000"/>
          </a:xfrm>
        </p:spPr>
        <p:txBody>
          <a:bodyPr/>
          <a:lstStyle/>
          <a:p>
            <a:r>
              <a:rPr lang="sv-SE" sz="1200" dirty="0">
                <a:solidFill>
                  <a:srgbClr val="323232"/>
                </a:solidFill>
              </a:rPr>
              <a:t>När du valt organisationsnummer och utförande verksamhet hamnar du i </a:t>
            </a:r>
            <a:r>
              <a:rPr lang="sv-SE" sz="1200" b="1" dirty="0">
                <a:solidFill>
                  <a:srgbClr val="323232"/>
                </a:solidFill>
              </a:rPr>
              <a:t>KA Webb.</a:t>
            </a:r>
          </a:p>
          <a:p>
            <a:endParaRPr lang="sv-SE" sz="1200" b="1" dirty="0">
              <a:solidFill>
                <a:srgbClr val="323232"/>
              </a:solidFill>
            </a:endParaRPr>
          </a:p>
          <a:p>
            <a:r>
              <a:rPr lang="sv-SE" sz="1200" dirty="0">
                <a:solidFill>
                  <a:srgbClr val="323232"/>
                </a:solidFill>
              </a:rPr>
              <a:t>Här kan du välja att </a:t>
            </a:r>
            <a:r>
              <a:rPr lang="sv-SE" sz="1200" b="1" dirty="0">
                <a:solidFill>
                  <a:srgbClr val="323232"/>
                </a:solidFill>
              </a:rPr>
              <a:t>Administrera din organisation. </a:t>
            </a:r>
            <a:r>
              <a:rPr lang="sv-SE" sz="1200" dirty="0">
                <a:solidFill>
                  <a:srgbClr val="323232"/>
                </a:solidFill>
              </a:rPr>
              <a:t>Knappen-länken finns längst upp till höger. Verktyget öppnas i ett nytt fönster.</a:t>
            </a:r>
          </a:p>
          <a:p>
            <a:endParaRPr lang="sv-SE" sz="1200" dirty="0">
              <a:solidFill>
                <a:srgbClr val="323232"/>
              </a:solidFill>
            </a:endParaRPr>
          </a:p>
          <a:p>
            <a:endParaRPr lang="sv-SE" sz="1200" b="1" dirty="0">
              <a:solidFill>
                <a:srgbClr val="323232"/>
              </a:solidFill>
            </a:endParaRPr>
          </a:p>
          <a:p>
            <a:endParaRPr lang="en-US" sz="1200" dirty="0"/>
          </a:p>
        </p:txBody>
      </p:sp>
    </p:spTree>
    <p:extLst>
      <p:ext uri="{BB962C8B-B14F-4D97-AF65-F5344CB8AC3E}">
        <p14:creationId xmlns:p14="http://schemas.microsoft.com/office/powerpoint/2010/main" val="209029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a:extLst>
              <a:ext uri="{FF2B5EF4-FFF2-40B4-BE49-F238E27FC236}">
                <a16:creationId xmlns:a16="http://schemas.microsoft.com/office/drawing/2014/main" id="{79A2BC7E-6400-1955-39E9-4F5B1D50F19D}"/>
              </a:ext>
            </a:extLst>
          </p:cNvPr>
          <p:cNvSpPr>
            <a:spLocks noGrp="1"/>
          </p:cNvSpPr>
          <p:nvPr>
            <p:ph type="title"/>
          </p:nvPr>
        </p:nvSpPr>
        <p:spPr>
          <a:xfrm>
            <a:off x="493590" y="449308"/>
            <a:ext cx="7422784" cy="675000"/>
          </a:xfrm>
        </p:spPr>
        <p:txBody>
          <a:bodyPr>
            <a:noAutofit/>
          </a:bodyPr>
          <a:lstStyle/>
          <a:p>
            <a:r>
              <a:rPr lang="sv-SE" sz="2400" b="1" i="0" dirty="0">
                <a:effectLst/>
              </a:rPr>
              <a:t>Administrera användare</a:t>
            </a:r>
            <a:br>
              <a:rPr lang="sv-SE" sz="2400" b="0" i="0" dirty="0">
                <a:effectLst/>
              </a:rPr>
            </a:br>
            <a:endParaRPr lang="en-US" sz="2000" dirty="0"/>
          </a:p>
        </p:txBody>
      </p:sp>
      <p:pic>
        <p:nvPicPr>
          <p:cNvPr id="5" name="Bildobjekt 4">
            <a:extLst>
              <a:ext uri="{FF2B5EF4-FFF2-40B4-BE49-F238E27FC236}">
                <a16:creationId xmlns:a16="http://schemas.microsoft.com/office/drawing/2014/main" id="{23D0CD1D-851C-7502-461E-C3251CE61F2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93590" y="1243052"/>
            <a:ext cx="4185090" cy="3024148"/>
          </a:xfrm>
          <a:prstGeom prst="rect">
            <a:avLst/>
          </a:prstGeom>
          <a:ln>
            <a:noFill/>
          </a:ln>
          <a:effectLst>
            <a:outerShdw blurRad="292100" dist="139700" dir="2700000" algn="tl" rotWithShape="0">
              <a:srgbClr val="333333">
                <a:alpha val="65000"/>
              </a:srgbClr>
            </a:outerShdw>
          </a:effectLst>
        </p:spPr>
      </p:pic>
      <p:sp>
        <p:nvSpPr>
          <p:cNvPr id="3" name="Platshållare för innehåll 2" descr="Bilden är ett urklipp från IT systemet KA webb&#10;">
            <a:extLst>
              <a:ext uri="{FF2B5EF4-FFF2-40B4-BE49-F238E27FC236}">
                <a16:creationId xmlns:a16="http://schemas.microsoft.com/office/drawing/2014/main" id="{5438CCC8-3D47-754C-F2C0-238941DB0851}"/>
              </a:ext>
            </a:extLst>
          </p:cNvPr>
          <p:cNvSpPr>
            <a:spLocks noGrp="1"/>
          </p:cNvSpPr>
          <p:nvPr>
            <p:ph idx="13"/>
          </p:nvPr>
        </p:nvSpPr>
        <p:spPr>
          <a:xfrm>
            <a:off x="4975860" y="1289250"/>
            <a:ext cx="3939540" cy="2565000"/>
          </a:xfrm>
        </p:spPr>
        <p:txBody>
          <a:bodyPr>
            <a:normAutofit/>
          </a:bodyPr>
          <a:lstStyle/>
          <a:p>
            <a:pPr marL="0" indent="0">
              <a:buNone/>
            </a:pPr>
            <a:r>
              <a:rPr lang="sv-SE" sz="1200" b="0" i="0" dirty="0">
                <a:effectLst/>
              </a:rPr>
              <a:t>I menyraden</a:t>
            </a:r>
            <a:r>
              <a:rPr lang="sv-SE" sz="1200" b="1" i="0" dirty="0">
                <a:effectLst/>
              </a:rPr>
              <a:t> Användare</a:t>
            </a:r>
            <a:r>
              <a:rPr lang="sv-SE" sz="1200" b="1" dirty="0"/>
              <a:t> </a:t>
            </a:r>
            <a:r>
              <a:rPr lang="sv-SE" sz="1200" b="0" i="0" dirty="0">
                <a:effectLst/>
              </a:rPr>
              <a:t>kan behörighetsadministratören se alla användare som har behörighet för det aktuella organisationsnumret.  </a:t>
            </a:r>
            <a:endParaRPr lang="sv-SE" sz="1200" dirty="0"/>
          </a:p>
          <a:p>
            <a:pPr marL="171450" indent="-171450">
              <a:buFont typeface="Arial" panose="020B0604020202020204" pitchFamily="34" charset="0"/>
              <a:buChar char="•"/>
            </a:pPr>
            <a:r>
              <a:rPr lang="sv-SE" sz="1200" dirty="0"/>
              <a:t>Du kan skapa användare genom att välja Skapa</a:t>
            </a:r>
          </a:p>
          <a:p>
            <a:pPr marL="171450" indent="-171450">
              <a:buFont typeface="Arial" panose="020B0604020202020204" pitchFamily="34" charset="0"/>
              <a:buChar char="•"/>
            </a:pPr>
            <a:r>
              <a:rPr lang="sv-SE" sz="1200" dirty="0"/>
              <a:t>Du kan välja att redigera användarinformation genom att klicka på förstoringsglaset</a:t>
            </a:r>
          </a:p>
          <a:p>
            <a:pPr marL="171450" indent="-171450">
              <a:buFont typeface="Arial" panose="020B0604020202020204" pitchFamily="34" charset="0"/>
              <a:buChar char="•"/>
            </a:pPr>
            <a:r>
              <a:rPr lang="sv-SE" sz="1200" dirty="0"/>
              <a:t>Du kan ta bort en användare genom att klicka på krysset</a:t>
            </a:r>
          </a:p>
          <a:p>
            <a:pPr marL="171450" indent="-171450">
              <a:buFont typeface="Arial" panose="020B0604020202020204" pitchFamily="34" charset="0"/>
              <a:buChar char="•"/>
            </a:pPr>
            <a:r>
              <a:rPr lang="sv-SE" sz="1200" dirty="0"/>
              <a:t>Du kan ändra behörighetsperiod genom att välja Ändra behörighetsperiod </a:t>
            </a:r>
          </a:p>
          <a:p>
            <a:endParaRPr lang="sv-SE" sz="1200" dirty="0"/>
          </a:p>
          <a:p>
            <a:pPr marL="0" indent="0">
              <a:buNone/>
            </a:pPr>
            <a:endParaRPr lang="sv-SE" sz="1200" dirty="0"/>
          </a:p>
          <a:p>
            <a:pPr marL="0" indent="0">
              <a:buNone/>
            </a:pPr>
            <a:endParaRPr lang="sv-SE" sz="1200" dirty="0"/>
          </a:p>
          <a:p>
            <a:pPr marL="0" indent="0">
              <a:buNone/>
            </a:pPr>
            <a:endParaRPr lang="sv-SE" sz="1200" dirty="0"/>
          </a:p>
        </p:txBody>
      </p:sp>
    </p:spTree>
    <p:extLst>
      <p:ext uri="{BB962C8B-B14F-4D97-AF65-F5344CB8AC3E}">
        <p14:creationId xmlns:p14="http://schemas.microsoft.com/office/powerpoint/2010/main" val="368085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14A2C3-0B69-0717-6C24-6B6AB12507A1}"/>
              </a:ext>
            </a:extLst>
          </p:cNvPr>
          <p:cNvSpPr>
            <a:spLocks noGrp="1"/>
          </p:cNvSpPr>
          <p:nvPr>
            <p:ph type="title"/>
          </p:nvPr>
        </p:nvSpPr>
        <p:spPr/>
        <p:txBody>
          <a:bodyPr/>
          <a:lstStyle/>
          <a:p>
            <a:r>
              <a:rPr lang="sv-SE" sz="2400" dirty="0"/>
              <a:t>S</a:t>
            </a:r>
            <a:r>
              <a:rPr lang="sv-SE" sz="2400" b="1" i="0" dirty="0">
                <a:effectLst/>
              </a:rPr>
              <a:t>kapa användare</a:t>
            </a:r>
            <a:endParaRPr lang="sv-SE" sz="2400" dirty="0"/>
          </a:p>
        </p:txBody>
      </p:sp>
      <p:pic>
        <p:nvPicPr>
          <p:cNvPr id="6" name="Bildobjekt 5">
            <a:extLst>
              <a:ext uri="{FF2B5EF4-FFF2-40B4-BE49-F238E27FC236}">
                <a16:creationId xmlns:a16="http://schemas.microsoft.com/office/drawing/2014/main" id="{7C25663B-8549-2AA5-326E-F8D2B8D5B7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2460" y="1485899"/>
            <a:ext cx="4057274" cy="341947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80690FD-8462-E2B1-24BB-D9228CC5FA95}"/>
              </a:ext>
              <a:ext uri="{C183D7F6-B498-43B3-948B-1728B52AA6E4}">
                <adec:decorative xmlns:adec="http://schemas.microsoft.com/office/drawing/2017/decorative" val="0"/>
              </a:ext>
            </a:extLst>
          </p:cNvPr>
          <p:cNvSpPr>
            <a:spLocks noGrp="1"/>
          </p:cNvSpPr>
          <p:nvPr>
            <p:ph idx="13"/>
          </p:nvPr>
        </p:nvSpPr>
        <p:spPr>
          <a:xfrm>
            <a:off x="5267087" y="1485899"/>
            <a:ext cx="3628800" cy="2565000"/>
          </a:xfrm>
        </p:spPr>
        <p:txBody>
          <a:bodyPr/>
          <a:lstStyle/>
          <a:p>
            <a:r>
              <a:rPr lang="sv-SE" sz="1200" dirty="0"/>
              <a:t>Genom att välja </a:t>
            </a:r>
            <a:r>
              <a:rPr lang="sv-SE" sz="1200" b="1" dirty="0"/>
              <a:t>Skapa</a:t>
            </a:r>
            <a:r>
              <a:rPr lang="sv-SE" sz="1200" dirty="0"/>
              <a:t> kan du skapa en ny användare.</a:t>
            </a:r>
          </a:p>
          <a:p>
            <a:r>
              <a:rPr lang="sv-SE" sz="1200" dirty="0"/>
              <a:t>En användares behörighet har begränsats till de rader som är markerade. </a:t>
            </a:r>
          </a:p>
          <a:p>
            <a:r>
              <a:rPr lang="sv-SE" sz="1200" dirty="0"/>
              <a:t>Är inga rader markerade så har användaren behörighet till samtliga.</a:t>
            </a:r>
          </a:p>
          <a:p>
            <a:pPr marL="0" indent="0" algn="l">
              <a:buNone/>
            </a:pPr>
            <a:endParaRPr lang="sv-SE" sz="1200" b="0" i="0" dirty="0">
              <a:solidFill>
                <a:srgbClr val="323232"/>
              </a:solidFill>
              <a:effectLst/>
            </a:endParaRPr>
          </a:p>
          <a:p>
            <a:pPr marL="0" indent="0" algn="l">
              <a:buNone/>
            </a:pPr>
            <a:endParaRPr lang="sv-SE" sz="1200" b="0" i="0" dirty="0">
              <a:solidFill>
                <a:srgbClr val="323232"/>
              </a:solidFill>
              <a:effectLst/>
            </a:endParaRPr>
          </a:p>
          <a:p>
            <a:pPr marL="0" indent="0">
              <a:buNone/>
            </a:pPr>
            <a:endParaRPr lang="sv-SE" sz="1200" b="0" i="0" dirty="0">
              <a:solidFill>
                <a:srgbClr val="323232"/>
              </a:solidFill>
              <a:effectLst/>
            </a:endParaRPr>
          </a:p>
          <a:p>
            <a:pPr marL="0" indent="0">
              <a:buNone/>
            </a:pPr>
            <a:endParaRPr lang="sv-SE" sz="1200" dirty="0"/>
          </a:p>
        </p:txBody>
      </p:sp>
    </p:spTree>
    <p:extLst>
      <p:ext uri="{BB962C8B-B14F-4D97-AF65-F5344CB8AC3E}">
        <p14:creationId xmlns:p14="http://schemas.microsoft.com/office/powerpoint/2010/main" val="13503489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F_Dokument" ma:contentTypeID="0x010100A02DDA50EAF5694691AE7F5CDAE6806B00A9698069FEBFA24A871F929096964E14" ma:contentTypeVersion="7" ma:contentTypeDescription="Standard för säkra webbplatser" ma:contentTypeScope="" ma:versionID="e2e223610e622a8b3d2758da97426699">
  <xsd:schema xmlns:xsd="http://www.w3.org/2001/XMLSchema" xmlns:xs="http://www.w3.org/2001/XMLSchema" xmlns:p="http://schemas.microsoft.com/office/2006/metadata/properties" xmlns:ns2="23572236-d65e-4be7-8d6c-17d526057777" targetNamespace="http://schemas.microsoft.com/office/2006/metadata/properties" ma:root="true" ma:fieldsID="00f11c4989c0f3d53a1a2f2458d136df" ns2:_="">
    <xsd:import namespace="23572236-d65e-4be7-8d6c-17d526057777"/>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72236-d65e-4be7-8d6c-17d526057777"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c2b0cf36-1125-4c0d-bcda-8c59bd5b638d}" ma:internalName="TaxCatchAll" ma:showField="CatchAllData"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2b0cf36-1125-4c0d-bcda-8c59bd5b638d}" ma:internalName="TaxCatchAllLabel" ma:readOnly="true" ma:showField="CatchAllDataLabel"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6;#Ej klassificerat|af58f676-4977-4985-be48-d437ae84df6d"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xsd:simpleType>
        <xsd:restriction base="dms:Choice">
          <xsd:enumeration value="Ja"/>
          <xsd:enumeration value="Nej"/>
        </xsd:restriction>
      </xsd:simpleType>
    </xsd:element>
    <xsd:element name="Skyddsvarde" ma:index="15" nillable="true" ma:displayName="Skyddsvärde" ma:default="🔏 Medel" ma:description="Vilken typ av tillfällig hantering innehåller dokumentet?" ma:format="Dropdown" ma:internalName="Skyddsvarde" ma:readOnly="false">
      <xsd:simpleType>
        <xsd:restriction base="dms:Choice">
          <xsd:enumeration value="🔏 Medel"/>
          <xsd:enumeration value="🛑 Hö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b38c114153344b4a8ac01227a633d83 xmlns="23572236-d65e-4be7-8d6c-17d526057777">
      <Terms xmlns="http://schemas.microsoft.com/office/infopath/2007/PartnerControls">
        <TermInfo xmlns="http://schemas.microsoft.com/office/infopath/2007/PartnerControls">
          <TermName xmlns="http://schemas.microsoft.com/office/infopath/2007/PartnerControls">Ej klassificerat</TermName>
          <TermId xmlns="http://schemas.microsoft.com/office/infopath/2007/PartnerControls">af58f676-4977-4985-be48-d437ae84df6d</TermId>
        </TermInfo>
      </Terms>
    </pb38c114153344b4a8ac01227a633d83>
    <TaxCatchAll xmlns="23572236-d65e-4be7-8d6c-17d526057777">
      <Value>2</Value>
      <Value>1</Value>
    </TaxCatchAll>
    <pc5989269dd348b6b1b5ccb18f16fed3 xmlns="23572236-d65e-4be7-8d6c-17d526057777">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Skyddsvarde xmlns="23572236-d65e-4be7-8d6c-17d526057777">🔏 Medel</Skyddsvarde>
    <Gallringsbar xmlns="23572236-d65e-4be7-8d6c-17d526057777">Ja</Gallringsba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3CAD04-9099-4DD0-AEE9-C040D288EE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572236-d65e-4be7-8d6c-17d5260577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6FE17B-5350-45D0-9DA6-14B314E8AFF9}">
  <ds:schemaRefs>
    <ds:schemaRef ds:uri="http://schemas.microsoft.com/office/infopath/2007/PartnerControls"/>
    <ds:schemaRef ds:uri="http://purl.org/dc/elements/1.1/"/>
    <ds:schemaRef ds:uri="http://purl.org/dc/terms/"/>
    <ds:schemaRef ds:uri="http://schemas.microsoft.com/office/2006/metadata/properties"/>
    <ds:schemaRef ds:uri="http://schemas.microsoft.com/office/2006/documentManagement/types"/>
    <ds:schemaRef ds:uri="http://purl.org/dc/dcmitype/"/>
    <ds:schemaRef ds:uri="http://www.w3.org/XML/1998/namespace"/>
    <ds:schemaRef ds:uri="http://schemas.openxmlformats.org/package/2006/metadata/core-properties"/>
    <ds:schemaRef ds:uri="23572236-d65e-4be7-8d6c-17d526057777"/>
  </ds:schemaRefs>
</ds:datastoreItem>
</file>

<file path=customXml/itemProps3.xml><?xml version="1.0" encoding="utf-8"?>
<ds:datastoreItem xmlns:ds="http://schemas.openxmlformats.org/officeDocument/2006/customXml" ds:itemID="{3DA1E38B-B073-4DBD-B9BF-89A3FDC7FC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
  <TotalTime>5007</TotalTime>
  <Words>2326</Words>
  <Application>Microsoft Office PowerPoint</Application>
  <PresentationFormat>Bildspel på skärmen (16:9)</PresentationFormat>
  <Paragraphs>355</Paragraphs>
  <Slides>50</Slides>
  <Notes>29</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50</vt:i4>
      </vt:variant>
    </vt:vector>
  </HeadingPairs>
  <TitlesOfParts>
    <vt:vector size="58" baseType="lpstr">
      <vt:lpstr>Arial</vt:lpstr>
      <vt:lpstr>Calibri</vt:lpstr>
      <vt:lpstr>Courier New</vt:lpstr>
      <vt:lpstr>Helvetica Neue Medium</vt:lpstr>
      <vt:lpstr>Open sans Regular</vt:lpstr>
      <vt:lpstr>Arbetsförmedlingen, vit utan punkter</vt:lpstr>
      <vt:lpstr>Arbetsförmedlingen, vit</vt:lpstr>
      <vt:lpstr>Arbetsförmedlingen, blå</vt:lpstr>
      <vt:lpstr>Hantera organisationsinformation i KA webb för Leverantörer</vt:lpstr>
      <vt:lpstr>Senaste uppdateringar i användarstödet </vt:lpstr>
      <vt:lpstr>Avsnitt</vt:lpstr>
      <vt:lpstr>Avtal ger den första behörigheten </vt:lpstr>
      <vt:lpstr>Behörighet för användare i KA Webb</vt:lpstr>
      <vt:lpstr>Logga in    </vt:lpstr>
      <vt:lpstr>Administrera din organisation</vt:lpstr>
      <vt:lpstr>Administrera användare </vt:lpstr>
      <vt:lpstr>Skapa användare</vt:lpstr>
      <vt:lpstr>Redigera användarinformation</vt:lpstr>
      <vt:lpstr>Ta bort en användare</vt:lpstr>
      <vt:lpstr>Ändra behörighetsperiod</vt:lpstr>
      <vt:lpstr>Administrera uppgifter </vt:lpstr>
      <vt:lpstr>Skapa kontaktperson </vt:lpstr>
      <vt:lpstr>Redigera kontaktperson </vt:lpstr>
      <vt:lpstr>Ta bort kontaktperson </vt:lpstr>
      <vt:lpstr>Byt kontaktperson</vt:lpstr>
      <vt:lpstr>Byt lokal kontaktperson </vt:lpstr>
      <vt:lpstr>Administrera konton </vt:lpstr>
      <vt:lpstr>Skapa konto</vt:lpstr>
      <vt:lpstr>Redigera konto</vt:lpstr>
      <vt:lpstr>Byt konto</vt:lpstr>
      <vt:lpstr>Konton att skicka in</vt:lpstr>
      <vt:lpstr>Standardkonto</vt:lpstr>
      <vt:lpstr>Administrera tjänsteutbud</vt:lpstr>
      <vt:lpstr>Skapa utförande verksamhet</vt:lpstr>
      <vt:lpstr>Adresser att skicka in</vt:lpstr>
      <vt:lpstr>Administrera utförande verksamheter</vt:lpstr>
      <vt:lpstr>Visa utförande verksamhet</vt:lpstr>
      <vt:lpstr>Redigera utförande verksamhet </vt:lpstr>
      <vt:lpstr>Redigera verksamhetsadress</vt:lpstr>
      <vt:lpstr>Visa tjänstedeklaration</vt:lpstr>
      <vt:lpstr>Administrera tjänstedeklarationer</vt:lpstr>
      <vt:lpstr>Skapa tjänstedeklaration  </vt:lpstr>
      <vt:lpstr>Redigera tjänstedeklaration  </vt:lpstr>
      <vt:lpstr>Tjänstedeklarationer att skicka in</vt:lpstr>
      <vt:lpstr>Byt tjänstedeklaration </vt:lpstr>
      <vt:lpstr>Administrera lärare </vt:lpstr>
      <vt:lpstr>Skapa lärare </vt:lpstr>
      <vt:lpstr>Redigera lärare</vt:lpstr>
      <vt:lpstr>Stoppa lärare</vt:lpstr>
      <vt:lpstr>Visa och återta stoppade lärare</vt:lpstr>
      <vt:lpstr>Lärare att skicka in </vt:lpstr>
      <vt:lpstr>Visa tillfällen </vt:lpstr>
      <vt:lpstr>Administrera tillfällen </vt:lpstr>
      <vt:lpstr>Skapa tillfälle</vt:lpstr>
      <vt:lpstr>Gå vidare skapa tillfälle</vt:lpstr>
      <vt:lpstr>Deltagarlistan </vt:lpstr>
      <vt:lpstr>Administrera sommaruppehåll </vt:lpstr>
      <vt:lpstr>Administrera sommarstängning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Hantera organisationsinformation i KA webb för Leverantörer. Användarstöd.</dc:title>
  <dc:creator>Arbetsförmedlingen</dc:creator>
  <cp:keywords>Användarstöd KA-Webb</cp:keywords>
  <dc:description>Af 00013 7.0 (2022-03-28)</dc:description>
  <cp:lastModifiedBy>Fredrik Wolffelt</cp:lastModifiedBy>
  <cp:revision>30</cp:revision>
  <dcterms:created xsi:type="dcterms:W3CDTF">2023-03-07T15:04:10Z</dcterms:created>
  <dcterms:modified xsi:type="dcterms:W3CDTF">2024-08-21T13:10:40Z</dcterms:modified>
  <cp:category>Användarstöd-KA-Webb-leverantörer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y fmtid="{D5CDD505-2E9C-101B-9397-08002B2CF9AE}" pid="3" name="ContentTypeId">
    <vt:lpwstr>0x010100A02DDA50EAF5694691AE7F5CDAE6806B00A9698069FEBFA24A871F929096964E14</vt:lpwstr>
  </property>
  <property fmtid="{D5CDD505-2E9C-101B-9397-08002B2CF9AE}" pid="4" name="Dokumentstatus">
    <vt:lpwstr>1;#Utkast|4fd34bca-3b4e-4a5b-88f2-24ba8985d36d</vt:lpwstr>
  </property>
  <property fmtid="{D5CDD505-2E9C-101B-9397-08002B2CF9AE}" pid="5" name="Dokumenttyp">
    <vt:lpwstr>2;#Ej klassificerat|af58f676-4977-4985-be48-d437ae84df6d</vt:lpwstr>
  </property>
</Properties>
</file>