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6" r:id="rId4"/>
    <p:sldMasterId id="2147483700" r:id="rId5"/>
    <p:sldMasterId id="2147483719" r:id="rId6"/>
  </p:sldMasterIdLst>
  <p:notesMasterIdLst>
    <p:notesMasterId r:id="rId18"/>
  </p:notesMasterIdLst>
  <p:handoutMasterIdLst>
    <p:handoutMasterId r:id="rId19"/>
  </p:handoutMasterIdLst>
  <p:sldIdLst>
    <p:sldId id="289" r:id="rId7"/>
    <p:sldId id="1448943389" r:id="rId8"/>
    <p:sldId id="1448943385" r:id="rId9"/>
    <p:sldId id="1448943393" r:id="rId10"/>
    <p:sldId id="1448943386" r:id="rId11"/>
    <p:sldId id="1448943387" r:id="rId12"/>
    <p:sldId id="1448943394" r:id="rId13"/>
    <p:sldId id="1448943383" r:id="rId14"/>
    <p:sldId id="1448943392" r:id="rId15"/>
    <p:sldId id="1448943390" r:id="rId16"/>
    <p:sldId id="1448943391" r:id="rId17"/>
  </p:sldIdLst>
  <p:sldSz cx="9144000" cy="5143500" type="screen16x9"/>
  <p:notesSz cx="6858000" cy="9144000"/>
  <p:custDataLst>
    <p:tags r:id="rId20"/>
  </p:custDataLst>
  <p:defaultText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11" userDrawn="1">
          <p15:clr>
            <a:srgbClr val="A4A3A4"/>
          </p15:clr>
        </p15:guide>
        <p15:guide id="2" pos="331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0BB118-5912-C1AC-B5A0-375DB17BFD33}" name="Stina Sundkvist" initials="SS" userId="S::stina.sundkvist@arbetsformedlingen.se::480d5bb2-9093-4875-9161-833969e2726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abriella Bosticco" initials="GB" lastIdx="1" clrIdx="0">
    <p:extLst>
      <p:ext uri="{19B8F6BF-5375-455C-9EA6-DF929625EA0E}">
        <p15:presenceInfo xmlns:p15="http://schemas.microsoft.com/office/powerpoint/2012/main" userId="S::gabriella.bosticco@arbetsformedlingen.se::5f916e46-5a3c-48df-afdb-b716a452dcb0" providerId="AD"/>
      </p:ext>
    </p:extLst>
  </p:cmAuthor>
  <p:cmAuthor id="2" name="Erik Haglund" initials="EH" lastIdx="20" clrIdx="1">
    <p:extLst>
      <p:ext uri="{19B8F6BF-5375-455C-9EA6-DF929625EA0E}">
        <p15:presenceInfo xmlns:p15="http://schemas.microsoft.com/office/powerpoint/2012/main" userId="S::erik.haglund@arbetsformedlingen.se::583ced07-39a2-4a55-aa91-1eaad2c063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C23D"/>
    <a:srgbClr val="00005A"/>
    <a:srgbClr val="EAF2D8"/>
    <a:srgbClr val="DA5187"/>
    <a:srgbClr val="D43372"/>
    <a:srgbClr val="BAD781"/>
    <a:srgbClr val="A5CB5A"/>
    <a:srgbClr val="595994"/>
    <a:srgbClr val="262673"/>
    <a:srgbClr val="E37A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37" autoAdjust="0"/>
    <p:restoredTop sz="76968" autoAdjust="0"/>
  </p:normalViewPr>
  <p:slideViewPr>
    <p:cSldViewPr snapToGrid="0">
      <p:cViewPr varScale="1">
        <p:scale>
          <a:sx n="106" d="100"/>
          <a:sy n="106" d="100"/>
        </p:scale>
        <p:origin x="1428" y="102"/>
      </p:cViewPr>
      <p:guideLst>
        <p:guide orient="horz" pos="1711"/>
        <p:guide pos="3311"/>
      </p:guideLst>
    </p:cSldViewPr>
  </p:slideViewPr>
  <p:notesTextViewPr>
    <p:cViewPr>
      <p:scale>
        <a:sx n="1" d="1"/>
        <a:sy n="1" d="1"/>
      </p:scale>
      <p:origin x="0" y="0"/>
    </p:cViewPr>
  </p:notesTextViewPr>
  <p:notesViewPr>
    <p:cSldViewPr snapToGrid="0" showGuides="1">
      <p:cViewPr varScale="1">
        <p:scale>
          <a:sx n="84" d="100"/>
          <a:sy n="84" d="100"/>
        </p:scale>
        <p:origin x="304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CC083E-53A9-4061-B663-46855B611BEE}" type="doc">
      <dgm:prSet loTypeId="urn:microsoft.com/office/officeart/2005/8/layout/chevron1" loCatId="process" qsTypeId="urn:microsoft.com/office/officeart/2005/8/quickstyle/simple1" qsCatId="simple" csTypeId="urn:microsoft.com/office/officeart/2005/8/colors/accent1_2" csCatId="accent1" phldr="1"/>
      <dgm:spPr/>
    </dgm:pt>
    <dgm:pt modelId="{EBD3BDEC-64B6-4B1B-99B1-4F2EACFDE799}">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900" dirty="0">
              <a:latin typeface="Open Sans" panose="020B0606030504020204" pitchFamily="34" charset="0"/>
              <a:ea typeface="Open Sans" panose="020B0606030504020204" pitchFamily="34" charset="0"/>
              <a:cs typeface="Open Sans" panose="020B0606030504020204" pitchFamily="34" charset="0"/>
            </a:rPr>
            <a:t>Polisanmälan</a:t>
          </a:r>
        </a:p>
      </dgm:t>
    </dgm:pt>
    <dgm:pt modelId="{6948D323-1E12-4513-9C29-99E5A8D52657}" type="parTrans" cxnId="{35E4743A-FB23-47F7-A0D7-500F5EBF0282}">
      <dgm:prSet/>
      <dgm:spPr/>
      <dgm:t>
        <a:bodyPr/>
        <a:lstStyle/>
        <a:p>
          <a:endParaRPr lang="sv-SE"/>
        </a:p>
      </dgm:t>
    </dgm:pt>
    <dgm:pt modelId="{93AD37FE-C07E-4CF5-873B-5D19A8433B33}" type="sibTrans" cxnId="{35E4743A-FB23-47F7-A0D7-500F5EBF0282}">
      <dgm:prSet/>
      <dgm:spPr/>
      <dgm:t>
        <a:bodyPr/>
        <a:lstStyle/>
        <a:p>
          <a:endParaRPr lang="sv-SE"/>
        </a:p>
      </dgm:t>
    </dgm:pt>
    <dgm:pt modelId="{6DC87622-CEA7-4917-85C1-FD8E6B9EA6AF}">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900" dirty="0">
              <a:latin typeface="Open Sans" panose="020B0606030504020204" pitchFamily="34" charset="0"/>
              <a:ea typeface="Open Sans" panose="020B0606030504020204" pitchFamily="34" charset="0"/>
              <a:cs typeface="Open Sans" panose="020B0606030504020204" pitchFamily="34" charset="0"/>
            </a:rPr>
            <a:t>Informativ rapport</a:t>
          </a:r>
        </a:p>
      </dgm:t>
    </dgm:pt>
    <dgm:pt modelId="{3259203E-E303-4A47-872D-9AAD90765596}" type="parTrans" cxnId="{8C3C3539-6256-43E0-BE6A-DA52793CA8EF}">
      <dgm:prSet/>
      <dgm:spPr/>
      <dgm:t>
        <a:bodyPr/>
        <a:lstStyle/>
        <a:p>
          <a:endParaRPr lang="sv-SE"/>
        </a:p>
      </dgm:t>
    </dgm:pt>
    <dgm:pt modelId="{87A6C960-B441-4318-B6F1-4D7D6266345B}" type="sibTrans" cxnId="{8C3C3539-6256-43E0-BE6A-DA52793CA8EF}">
      <dgm:prSet/>
      <dgm:spPr/>
      <dgm:t>
        <a:bodyPr/>
        <a:lstStyle/>
        <a:p>
          <a:endParaRPr lang="sv-SE"/>
        </a:p>
      </dgm:t>
    </dgm:pt>
    <dgm:pt modelId="{8B33C65B-C73B-429A-9EF9-DBDE8DF4541B}">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900" dirty="0">
              <a:latin typeface="Open Sans" panose="020B0606030504020204" pitchFamily="34" charset="0"/>
              <a:ea typeface="Open Sans" panose="020B0606030504020204" pitchFamily="34" charset="0"/>
              <a:cs typeface="Open Sans" panose="020B0606030504020204" pitchFamily="34" charset="0"/>
            </a:rPr>
            <a:t>Avvikelserapport</a:t>
          </a:r>
        </a:p>
      </dgm:t>
    </dgm:pt>
    <dgm:pt modelId="{FA565275-67D9-4C13-8187-4003D996EF04}" type="parTrans" cxnId="{CDFEBA4D-3FBD-4CCE-B047-203AE4E6364C}">
      <dgm:prSet/>
      <dgm:spPr/>
      <dgm:t>
        <a:bodyPr/>
        <a:lstStyle/>
        <a:p>
          <a:endParaRPr lang="sv-SE"/>
        </a:p>
      </dgm:t>
    </dgm:pt>
    <dgm:pt modelId="{35C9CEC4-341C-4831-88CF-99E97C250047}" type="sibTrans" cxnId="{CDFEBA4D-3FBD-4CCE-B047-203AE4E6364C}">
      <dgm:prSet/>
      <dgm:spPr/>
      <dgm:t>
        <a:bodyPr/>
        <a:lstStyle/>
        <a:p>
          <a:endParaRPr lang="sv-SE"/>
        </a:p>
      </dgm:t>
    </dgm:pt>
    <dgm:pt modelId="{B3E5C016-CD7B-4BD2-8714-D7EF53E475A0}">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900" dirty="0">
              <a:latin typeface="Open Sans" panose="020B0606030504020204" pitchFamily="34" charset="0"/>
              <a:ea typeface="Open Sans" panose="020B0606030504020204" pitchFamily="34" charset="0"/>
              <a:cs typeface="Open Sans" panose="020B0606030504020204" pitchFamily="34" charset="0"/>
            </a:rPr>
            <a:t>Trepartssamtal</a:t>
          </a:r>
        </a:p>
      </dgm:t>
    </dgm:pt>
    <dgm:pt modelId="{6DDDE2AC-7CAE-4625-88F8-195BBB436ED0}" type="parTrans" cxnId="{8FD4CA63-8D0A-4CC1-97DF-487183678EA4}">
      <dgm:prSet/>
      <dgm:spPr/>
      <dgm:t>
        <a:bodyPr/>
        <a:lstStyle/>
        <a:p>
          <a:endParaRPr lang="sv-SE"/>
        </a:p>
      </dgm:t>
    </dgm:pt>
    <dgm:pt modelId="{9AD24319-43F1-4EA4-B6EF-A8C965D337FC}" type="sibTrans" cxnId="{8FD4CA63-8D0A-4CC1-97DF-487183678EA4}">
      <dgm:prSet/>
      <dgm:spPr/>
      <dgm:t>
        <a:bodyPr/>
        <a:lstStyle/>
        <a:p>
          <a:endParaRPr lang="sv-SE"/>
        </a:p>
      </dgm:t>
    </dgm:pt>
    <dgm:pt modelId="{B2D95BF7-4527-48C0-A063-9910A63E11FB}">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900" dirty="0">
              <a:latin typeface="Open Sans" panose="020B0606030504020204" pitchFamily="34" charset="0"/>
              <a:ea typeface="Open Sans" panose="020B0606030504020204" pitchFamily="34" charset="0"/>
              <a:cs typeface="Open Sans" panose="020B0606030504020204" pitchFamily="34" charset="0"/>
            </a:rPr>
            <a:t>Kontakt med Arbetsförmedlingen</a:t>
          </a:r>
        </a:p>
      </dgm:t>
    </dgm:pt>
    <dgm:pt modelId="{D407FB18-D46E-46B3-A579-6D6C6645F9F9}" type="parTrans" cxnId="{951C86B5-0A5B-4B3B-A886-B5DAEC5B5D58}">
      <dgm:prSet/>
      <dgm:spPr/>
      <dgm:t>
        <a:bodyPr/>
        <a:lstStyle/>
        <a:p>
          <a:endParaRPr lang="sv-SE"/>
        </a:p>
      </dgm:t>
    </dgm:pt>
    <dgm:pt modelId="{E8ECFDA1-6B3F-4E9C-BD5F-1B221B371E42}" type="sibTrans" cxnId="{951C86B5-0A5B-4B3B-A886-B5DAEC5B5D58}">
      <dgm:prSet/>
      <dgm:spPr/>
      <dgm:t>
        <a:bodyPr/>
        <a:lstStyle/>
        <a:p>
          <a:endParaRPr lang="sv-SE"/>
        </a:p>
      </dgm:t>
    </dgm:pt>
    <dgm:pt modelId="{8864C935-7CD4-4678-AF93-445CEC5CB321}" type="pres">
      <dgm:prSet presAssocID="{02CC083E-53A9-4061-B663-46855B611BEE}" presName="Name0" presStyleCnt="0">
        <dgm:presLayoutVars>
          <dgm:dir/>
          <dgm:animLvl val="lvl"/>
          <dgm:resizeHandles val="exact"/>
        </dgm:presLayoutVars>
      </dgm:prSet>
      <dgm:spPr/>
    </dgm:pt>
    <dgm:pt modelId="{CEA5ADAD-7F4F-493E-908F-ECACDDF1D339}" type="pres">
      <dgm:prSet presAssocID="{EBD3BDEC-64B6-4B1B-99B1-4F2EACFDE799}" presName="parTxOnly" presStyleLbl="node1" presStyleIdx="0" presStyleCnt="5">
        <dgm:presLayoutVars>
          <dgm:chMax val="0"/>
          <dgm:chPref val="0"/>
          <dgm:bulletEnabled val="1"/>
        </dgm:presLayoutVars>
      </dgm:prSet>
      <dgm:spPr/>
    </dgm:pt>
    <dgm:pt modelId="{A8126FB5-B283-40BF-BA27-B228464E774A}" type="pres">
      <dgm:prSet presAssocID="{93AD37FE-C07E-4CF5-873B-5D19A8433B33}" presName="parTxOnlySpace" presStyleCnt="0"/>
      <dgm:spPr/>
    </dgm:pt>
    <dgm:pt modelId="{3CCBBA44-7FC1-46D0-B85D-F111F281FF97}" type="pres">
      <dgm:prSet presAssocID="{B2D95BF7-4527-48C0-A063-9910A63E11FB}" presName="parTxOnly" presStyleLbl="node1" presStyleIdx="1" presStyleCnt="5">
        <dgm:presLayoutVars>
          <dgm:chMax val="0"/>
          <dgm:chPref val="0"/>
          <dgm:bulletEnabled val="1"/>
        </dgm:presLayoutVars>
      </dgm:prSet>
      <dgm:spPr/>
    </dgm:pt>
    <dgm:pt modelId="{3AC5EEE9-E026-4B3B-9A13-9C508827C345}" type="pres">
      <dgm:prSet presAssocID="{E8ECFDA1-6B3F-4E9C-BD5F-1B221B371E42}" presName="parTxOnlySpace" presStyleCnt="0"/>
      <dgm:spPr/>
    </dgm:pt>
    <dgm:pt modelId="{235D4C48-EA6E-449F-A7B6-246758F87E14}" type="pres">
      <dgm:prSet presAssocID="{6DC87622-CEA7-4917-85C1-FD8E6B9EA6AF}" presName="parTxOnly" presStyleLbl="node1" presStyleIdx="2" presStyleCnt="5">
        <dgm:presLayoutVars>
          <dgm:chMax val="0"/>
          <dgm:chPref val="0"/>
          <dgm:bulletEnabled val="1"/>
        </dgm:presLayoutVars>
      </dgm:prSet>
      <dgm:spPr/>
    </dgm:pt>
    <dgm:pt modelId="{CC87982D-EA3E-4539-9480-2F032DC22391}" type="pres">
      <dgm:prSet presAssocID="{87A6C960-B441-4318-B6F1-4D7D6266345B}" presName="parTxOnlySpace" presStyleCnt="0"/>
      <dgm:spPr/>
    </dgm:pt>
    <dgm:pt modelId="{D684FADA-1320-441A-B1E6-0C2CE6436F2E}" type="pres">
      <dgm:prSet presAssocID="{8B33C65B-C73B-429A-9EF9-DBDE8DF4541B}" presName="parTxOnly" presStyleLbl="node1" presStyleIdx="3" presStyleCnt="5">
        <dgm:presLayoutVars>
          <dgm:chMax val="0"/>
          <dgm:chPref val="0"/>
          <dgm:bulletEnabled val="1"/>
        </dgm:presLayoutVars>
      </dgm:prSet>
      <dgm:spPr/>
    </dgm:pt>
    <dgm:pt modelId="{5949FC1A-2D38-461E-B290-C8080A749256}" type="pres">
      <dgm:prSet presAssocID="{35C9CEC4-341C-4831-88CF-99E97C250047}" presName="parTxOnlySpace" presStyleCnt="0"/>
      <dgm:spPr/>
    </dgm:pt>
    <dgm:pt modelId="{9619EA8A-0678-400B-AB69-4D67DD167313}" type="pres">
      <dgm:prSet presAssocID="{B3E5C016-CD7B-4BD2-8714-D7EF53E475A0}" presName="parTxOnly" presStyleLbl="node1" presStyleIdx="4" presStyleCnt="5">
        <dgm:presLayoutVars>
          <dgm:chMax val="0"/>
          <dgm:chPref val="0"/>
          <dgm:bulletEnabled val="1"/>
        </dgm:presLayoutVars>
      </dgm:prSet>
      <dgm:spPr/>
    </dgm:pt>
  </dgm:ptLst>
  <dgm:cxnLst>
    <dgm:cxn modelId="{9B68B102-13AB-4518-86A3-2A0D15A251CF}" type="presOf" srcId="{02CC083E-53A9-4061-B663-46855B611BEE}" destId="{8864C935-7CD4-4678-AF93-445CEC5CB321}" srcOrd="0" destOrd="0" presId="urn:microsoft.com/office/officeart/2005/8/layout/chevron1"/>
    <dgm:cxn modelId="{8C3C3539-6256-43E0-BE6A-DA52793CA8EF}" srcId="{02CC083E-53A9-4061-B663-46855B611BEE}" destId="{6DC87622-CEA7-4917-85C1-FD8E6B9EA6AF}" srcOrd="2" destOrd="0" parTransId="{3259203E-E303-4A47-872D-9AAD90765596}" sibTransId="{87A6C960-B441-4318-B6F1-4D7D6266345B}"/>
    <dgm:cxn modelId="{35E4743A-FB23-47F7-A0D7-500F5EBF0282}" srcId="{02CC083E-53A9-4061-B663-46855B611BEE}" destId="{EBD3BDEC-64B6-4B1B-99B1-4F2EACFDE799}" srcOrd="0" destOrd="0" parTransId="{6948D323-1E12-4513-9C29-99E5A8D52657}" sibTransId="{93AD37FE-C07E-4CF5-873B-5D19A8433B33}"/>
    <dgm:cxn modelId="{8FD4CA63-8D0A-4CC1-97DF-487183678EA4}" srcId="{02CC083E-53A9-4061-B663-46855B611BEE}" destId="{B3E5C016-CD7B-4BD2-8714-D7EF53E475A0}" srcOrd="4" destOrd="0" parTransId="{6DDDE2AC-7CAE-4625-88F8-195BBB436ED0}" sibTransId="{9AD24319-43F1-4EA4-B6EF-A8C965D337FC}"/>
    <dgm:cxn modelId="{CDFEBA4D-3FBD-4CCE-B047-203AE4E6364C}" srcId="{02CC083E-53A9-4061-B663-46855B611BEE}" destId="{8B33C65B-C73B-429A-9EF9-DBDE8DF4541B}" srcOrd="3" destOrd="0" parTransId="{FA565275-67D9-4C13-8187-4003D996EF04}" sibTransId="{35C9CEC4-341C-4831-88CF-99E97C250047}"/>
    <dgm:cxn modelId="{1DD49253-118E-4718-AF5F-DBD3160FF9A4}" type="presOf" srcId="{6DC87622-CEA7-4917-85C1-FD8E6B9EA6AF}" destId="{235D4C48-EA6E-449F-A7B6-246758F87E14}" srcOrd="0" destOrd="0" presId="urn:microsoft.com/office/officeart/2005/8/layout/chevron1"/>
    <dgm:cxn modelId="{8E95FD8D-3487-4F06-9068-883C8572D164}" type="presOf" srcId="{8B33C65B-C73B-429A-9EF9-DBDE8DF4541B}" destId="{D684FADA-1320-441A-B1E6-0C2CE6436F2E}" srcOrd="0" destOrd="0" presId="urn:microsoft.com/office/officeart/2005/8/layout/chevron1"/>
    <dgm:cxn modelId="{951C86B5-0A5B-4B3B-A886-B5DAEC5B5D58}" srcId="{02CC083E-53A9-4061-B663-46855B611BEE}" destId="{B2D95BF7-4527-48C0-A063-9910A63E11FB}" srcOrd="1" destOrd="0" parTransId="{D407FB18-D46E-46B3-A579-6D6C6645F9F9}" sibTransId="{E8ECFDA1-6B3F-4E9C-BD5F-1B221B371E42}"/>
    <dgm:cxn modelId="{63F306D0-13B3-45DB-B1D7-BBFB6946A964}" type="presOf" srcId="{EBD3BDEC-64B6-4B1B-99B1-4F2EACFDE799}" destId="{CEA5ADAD-7F4F-493E-908F-ECACDDF1D339}" srcOrd="0" destOrd="0" presId="urn:microsoft.com/office/officeart/2005/8/layout/chevron1"/>
    <dgm:cxn modelId="{CAF5E4D3-3618-4EF8-B1A6-756D3F85F05D}" type="presOf" srcId="{B2D95BF7-4527-48C0-A063-9910A63E11FB}" destId="{3CCBBA44-7FC1-46D0-B85D-F111F281FF97}" srcOrd="0" destOrd="0" presId="urn:microsoft.com/office/officeart/2005/8/layout/chevron1"/>
    <dgm:cxn modelId="{34EBD7F0-27D9-460F-8793-8111F961AE6E}" type="presOf" srcId="{B3E5C016-CD7B-4BD2-8714-D7EF53E475A0}" destId="{9619EA8A-0678-400B-AB69-4D67DD167313}" srcOrd="0" destOrd="0" presId="urn:microsoft.com/office/officeart/2005/8/layout/chevron1"/>
    <dgm:cxn modelId="{514DDDBD-B804-40A7-93B4-0623D915FB26}" type="presParOf" srcId="{8864C935-7CD4-4678-AF93-445CEC5CB321}" destId="{CEA5ADAD-7F4F-493E-908F-ECACDDF1D339}" srcOrd="0" destOrd="0" presId="urn:microsoft.com/office/officeart/2005/8/layout/chevron1"/>
    <dgm:cxn modelId="{8AC546A7-D443-4C55-A01E-7295F00FE5CF}" type="presParOf" srcId="{8864C935-7CD4-4678-AF93-445CEC5CB321}" destId="{A8126FB5-B283-40BF-BA27-B228464E774A}" srcOrd="1" destOrd="0" presId="urn:microsoft.com/office/officeart/2005/8/layout/chevron1"/>
    <dgm:cxn modelId="{F1FC4D95-6F10-4515-A2AA-9E3E274BAC34}" type="presParOf" srcId="{8864C935-7CD4-4678-AF93-445CEC5CB321}" destId="{3CCBBA44-7FC1-46D0-B85D-F111F281FF97}" srcOrd="2" destOrd="0" presId="urn:microsoft.com/office/officeart/2005/8/layout/chevron1"/>
    <dgm:cxn modelId="{B5437452-7ED8-4448-A15D-1ABAA40AE92D}" type="presParOf" srcId="{8864C935-7CD4-4678-AF93-445CEC5CB321}" destId="{3AC5EEE9-E026-4B3B-9A13-9C508827C345}" srcOrd="3" destOrd="0" presId="urn:microsoft.com/office/officeart/2005/8/layout/chevron1"/>
    <dgm:cxn modelId="{DD44C7E5-8444-4080-9D93-75D0BFDAECFE}" type="presParOf" srcId="{8864C935-7CD4-4678-AF93-445CEC5CB321}" destId="{235D4C48-EA6E-449F-A7B6-246758F87E14}" srcOrd="4" destOrd="0" presId="urn:microsoft.com/office/officeart/2005/8/layout/chevron1"/>
    <dgm:cxn modelId="{B59AA2D4-103D-462C-AB01-93FAA9A26E0D}" type="presParOf" srcId="{8864C935-7CD4-4678-AF93-445CEC5CB321}" destId="{CC87982D-EA3E-4539-9480-2F032DC22391}" srcOrd="5" destOrd="0" presId="urn:microsoft.com/office/officeart/2005/8/layout/chevron1"/>
    <dgm:cxn modelId="{456B021C-81EC-4218-81CF-CA4845F36D28}" type="presParOf" srcId="{8864C935-7CD4-4678-AF93-445CEC5CB321}" destId="{D684FADA-1320-441A-B1E6-0C2CE6436F2E}" srcOrd="6" destOrd="0" presId="urn:microsoft.com/office/officeart/2005/8/layout/chevron1"/>
    <dgm:cxn modelId="{A8DC4227-1441-4497-97D1-B20910C3C14F}" type="presParOf" srcId="{8864C935-7CD4-4678-AF93-445CEC5CB321}" destId="{5949FC1A-2D38-461E-B290-C8080A749256}" srcOrd="7" destOrd="0" presId="urn:microsoft.com/office/officeart/2005/8/layout/chevron1"/>
    <dgm:cxn modelId="{D938BC0F-BD37-4498-8D22-C161D66DD2F7}" type="presParOf" srcId="{8864C935-7CD4-4678-AF93-445CEC5CB321}" destId="{9619EA8A-0678-400B-AB69-4D67DD167313}"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CC083E-53A9-4061-B663-46855B611BEE}" type="doc">
      <dgm:prSet loTypeId="urn:microsoft.com/office/officeart/2005/8/layout/chevron1" loCatId="process" qsTypeId="urn:microsoft.com/office/officeart/2005/8/quickstyle/simple1" qsCatId="simple" csTypeId="urn:microsoft.com/office/officeart/2005/8/colors/accent1_2" csCatId="accent1" phldr="1"/>
      <dgm:spPr/>
    </dgm:pt>
    <dgm:pt modelId="{EBD3BDEC-64B6-4B1B-99B1-4F2EACFDE799}">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Polisanmälan</a:t>
          </a:r>
        </a:p>
      </dgm:t>
    </dgm:pt>
    <dgm:pt modelId="{6948D323-1E12-4513-9C29-99E5A8D52657}" type="parTrans" cxnId="{35E4743A-FB23-47F7-A0D7-500F5EBF0282}">
      <dgm:prSet/>
      <dgm:spPr/>
      <dgm:t>
        <a:bodyPr/>
        <a:lstStyle/>
        <a:p>
          <a:endParaRPr lang="sv-SE"/>
        </a:p>
      </dgm:t>
    </dgm:pt>
    <dgm:pt modelId="{93AD37FE-C07E-4CF5-873B-5D19A8433B33}" type="sibTrans" cxnId="{35E4743A-FB23-47F7-A0D7-500F5EBF0282}">
      <dgm:prSet/>
      <dgm:spPr/>
      <dgm:t>
        <a:bodyPr/>
        <a:lstStyle/>
        <a:p>
          <a:endParaRPr lang="sv-SE"/>
        </a:p>
      </dgm:t>
    </dgm:pt>
    <dgm:pt modelId="{6DC87622-CEA7-4917-85C1-FD8E6B9EA6AF}">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Informativ rapport</a:t>
          </a:r>
        </a:p>
      </dgm:t>
    </dgm:pt>
    <dgm:pt modelId="{3259203E-E303-4A47-872D-9AAD90765596}" type="parTrans" cxnId="{8C3C3539-6256-43E0-BE6A-DA52793CA8EF}">
      <dgm:prSet/>
      <dgm:spPr/>
      <dgm:t>
        <a:bodyPr/>
        <a:lstStyle/>
        <a:p>
          <a:endParaRPr lang="sv-SE"/>
        </a:p>
      </dgm:t>
    </dgm:pt>
    <dgm:pt modelId="{87A6C960-B441-4318-B6F1-4D7D6266345B}" type="sibTrans" cxnId="{8C3C3539-6256-43E0-BE6A-DA52793CA8EF}">
      <dgm:prSet/>
      <dgm:spPr/>
      <dgm:t>
        <a:bodyPr/>
        <a:lstStyle/>
        <a:p>
          <a:endParaRPr lang="sv-SE"/>
        </a:p>
      </dgm:t>
    </dgm:pt>
    <dgm:pt modelId="{8B33C65B-C73B-429A-9EF9-DBDE8DF4541B}">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Avvikelse-rapport</a:t>
          </a:r>
        </a:p>
      </dgm:t>
    </dgm:pt>
    <dgm:pt modelId="{FA565275-67D9-4C13-8187-4003D996EF04}" type="parTrans" cxnId="{CDFEBA4D-3FBD-4CCE-B047-203AE4E6364C}">
      <dgm:prSet/>
      <dgm:spPr/>
      <dgm:t>
        <a:bodyPr/>
        <a:lstStyle/>
        <a:p>
          <a:endParaRPr lang="sv-SE"/>
        </a:p>
      </dgm:t>
    </dgm:pt>
    <dgm:pt modelId="{35C9CEC4-341C-4831-88CF-99E97C250047}" type="sibTrans" cxnId="{CDFEBA4D-3FBD-4CCE-B047-203AE4E6364C}">
      <dgm:prSet/>
      <dgm:spPr/>
      <dgm:t>
        <a:bodyPr/>
        <a:lstStyle/>
        <a:p>
          <a:endParaRPr lang="sv-SE"/>
        </a:p>
      </dgm:t>
    </dgm:pt>
    <dgm:pt modelId="{B3E5C016-CD7B-4BD2-8714-D7EF53E475A0}">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Trepartssamtal</a:t>
          </a:r>
        </a:p>
      </dgm:t>
    </dgm:pt>
    <dgm:pt modelId="{6DDDE2AC-7CAE-4625-88F8-195BBB436ED0}" type="parTrans" cxnId="{8FD4CA63-8D0A-4CC1-97DF-487183678EA4}">
      <dgm:prSet/>
      <dgm:spPr/>
      <dgm:t>
        <a:bodyPr/>
        <a:lstStyle/>
        <a:p>
          <a:endParaRPr lang="sv-SE"/>
        </a:p>
      </dgm:t>
    </dgm:pt>
    <dgm:pt modelId="{9AD24319-43F1-4EA4-B6EF-A8C965D337FC}" type="sibTrans" cxnId="{8FD4CA63-8D0A-4CC1-97DF-487183678EA4}">
      <dgm:prSet/>
      <dgm:spPr/>
      <dgm:t>
        <a:bodyPr/>
        <a:lstStyle/>
        <a:p>
          <a:endParaRPr lang="sv-SE"/>
        </a:p>
      </dgm:t>
    </dgm:pt>
    <dgm:pt modelId="{B2D95BF7-4527-48C0-A063-9910A63E11FB}">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Kontakt med Arbets-förmedlingen</a:t>
          </a:r>
        </a:p>
      </dgm:t>
    </dgm:pt>
    <dgm:pt modelId="{D407FB18-D46E-46B3-A579-6D6C6645F9F9}" type="parTrans" cxnId="{951C86B5-0A5B-4B3B-A886-B5DAEC5B5D58}">
      <dgm:prSet/>
      <dgm:spPr/>
      <dgm:t>
        <a:bodyPr/>
        <a:lstStyle/>
        <a:p>
          <a:endParaRPr lang="sv-SE"/>
        </a:p>
      </dgm:t>
    </dgm:pt>
    <dgm:pt modelId="{E8ECFDA1-6B3F-4E9C-BD5F-1B221B371E42}" type="sibTrans" cxnId="{951C86B5-0A5B-4B3B-A886-B5DAEC5B5D58}">
      <dgm:prSet/>
      <dgm:spPr/>
      <dgm:t>
        <a:bodyPr/>
        <a:lstStyle/>
        <a:p>
          <a:endParaRPr lang="sv-SE"/>
        </a:p>
      </dgm:t>
    </dgm:pt>
    <dgm:pt modelId="{8864C935-7CD4-4678-AF93-445CEC5CB321}" type="pres">
      <dgm:prSet presAssocID="{02CC083E-53A9-4061-B663-46855B611BEE}" presName="Name0" presStyleCnt="0">
        <dgm:presLayoutVars>
          <dgm:dir/>
          <dgm:animLvl val="lvl"/>
          <dgm:resizeHandles val="exact"/>
        </dgm:presLayoutVars>
      </dgm:prSet>
      <dgm:spPr/>
    </dgm:pt>
    <dgm:pt modelId="{CEA5ADAD-7F4F-493E-908F-ECACDDF1D339}" type="pres">
      <dgm:prSet presAssocID="{EBD3BDEC-64B6-4B1B-99B1-4F2EACFDE799}" presName="parTxOnly" presStyleLbl="node1" presStyleIdx="0" presStyleCnt="5">
        <dgm:presLayoutVars>
          <dgm:chMax val="0"/>
          <dgm:chPref val="0"/>
          <dgm:bulletEnabled val="1"/>
        </dgm:presLayoutVars>
      </dgm:prSet>
      <dgm:spPr/>
    </dgm:pt>
    <dgm:pt modelId="{A8126FB5-B283-40BF-BA27-B228464E774A}" type="pres">
      <dgm:prSet presAssocID="{93AD37FE-C07E-4CF5-873B-5D19A8433B33}" presName="parTxOnlySpace" presStyleCnt="0"/>
      <dgm:spPr/>
    </dgm:pt>
    <dgm:pt modelId="{3CCBBA44-7FC1-46D0-B85D-F111F281FF97}" type="pres">
      <dgm:prSet presAssocID="{B2D95BF7-4527-48C0-A063-9910A63E11FB}" presName="parTxOnly" presStyleLbl="node1" presStyleIdx="1" presStyleCnt="5">
        <dgm:presLayoutVars>
          <dgm:chMax val="0"/>
          <dgm:chPref val="0"/>
          <dgm:bulletEnabled val="1"/>
        </dgm:presLayoutVars>
      </dgm:prSet>
      <dgm:spPr/>
    </dgm:pt>
    <dgm:pt modelId="{3AC5EEE9-E026-4B3B-9A13-9C508827C345}" type="pres">
      <dgm:prSet presAssocID="{E8ECFDA1-6B3F-4E9C-BD5F-1B221B371E42}" presName="parTxOnlySpace" presStyleCnt="0"/>
      <dgm:spPr/>
    </dgm:pt>
    <dgm:pt modelId="{235D4C48-EA6E-449F-A7B6-246758F87E14}" type="pres">
      <dgm:prSet presAssocID="{6DC87622-CEA7-4917-85C1-FD8E6B9EA6AF}" presName="parTxOnly" presStyleLbl="node1" presStyleIdx="2" presStyleCnt="5">
        <dgm:presLayoutVars>
          <dgm:chMax val="0"/>
          <dgm:chPref val="0"/>
          <dgm:bulletEnabled val="1"/>
        </dgm:presLayoutVars>
      </dgm:prSet>
      <dgm:spPr/>
    </dgm:pt>
    <dgm:pt modelId="{CC87982D-EA3E-4539-9480-2F032DC22391}" type="pres">
      <dgm:prSet presAssocID="{87A6C960-B441-4318-B6F1-4D7D6266345B}" presName="parTxOnlySpace" presStyleCnt="0"/>
      <dgm:spPr/>
    </dgm:pt>
    <dgm:pt modelId="{D684FADA-1320-441A-B1E6-0C2CE6436F2E}" type="pres">
      <dgm:prSet presAssocID="{8B33C65B-C73B-429A-9EF9-DBDE8DF4541B}" presName="parTxOnly" presStyleLbl="node1" presStyleIdx="3" presStyleCnt="5">
        <dgm:presLayoutVars>
          <dgm:chMax val="0"/>
          <dgm:chPref val="0"/>
          <dgm:bulletEnabled val="1"/>
        </dgm:presLayoutVars>
      </dgm:prSet>
      <dgm:spPr/>
    </dgm:pt>
    <dgm:pt modelId="{5949FC1A-2D38-461E-B290-C8080A749256}" type="pres">
      <dgm:prSet presAssocID="{35C9CEC4-341C-4831-88CF-99E97C250047}" presName="parTxOnlySpace" presStyleCnt="0"/>
      <dgm:spPr/>
    </dgm:pt>
    <dgm:pt modelId="{9619EA8A-0678-400B-AB69-4D67DD167313}" type="pres">
      <dgm:prSet presAssocID="{B3E5C016-CD7B-4BD2-8714-D7EF53E475A0}" presName="parTxOnly" presStyleLbl="node1" presStyleIdx="4" presStyleCnt="5">
        <dgm:presLayoutVars>
          <dgm:chMax val="0"/>
          <dgm:chPref val="0"/>
          <dgm:bulletEnabled val="1"/>
        </dgm:presLayoutVars>
      </dgm:prSet>
      <dgm:spPr/>
    </dgm:pt>
  </dgm:ptLst>
  <dgm:cxnLst>
    <dgm:cxn modelId="{9B68B102-13AB-4518-86A3-2A0D15A251CF}" type="presOf" srcId="{02CC083E-53A9-4061-B663-46855B611BEE}" destId="{8864C935-7CD4-4678-AF93-445CEC5CB321}" srcOrd="0" destOrd="0" presId="urn:microsoft.com/office/officeart/2005/8/layout/chevron1"/>
    <dgm:cxn modelId="{8C3C3539-6256-43E0-BE6A-DA52793CA8EF}" srcId="{02CC083E-53A9-4061-B663-46855B611BEE}" destId="{6DC87622-CEA7-4917-85C1-FD8E6B9EA6AF}" srcOrd="2" destOrd="0" parTransId="{3259203E-E303-4A47-872D-9AAD90765596}" sibTransId="{87A6C960-B441-4318-B6F1-4D7D6266345B}"/>
    <dgm:cxn modelId="{35E4743A-FB23-47F7-A0D7-500F5EBF0282}" srcId="{02CC083E-53A9-4061-B663-46855B611BEE}" destId="{EBD3BDEC-64B6-4B1B-99B1-4F2EACFDE799}" srcOrd="0" destOrd="0" parTransId="{6948D323-1E12-4513-9C29-99E5A8D52657}" sibTransId="{93AD37FE-C07E-4CF5-873B-5D19A8433B33}"/>
    <dgm:cxn modelId="{8FD4CA63-8D0A-4CC1-97DF-487183678EA4}" srcId="{02CC083E-53A9-4061-B663-46855B611BEE}" destId="{B3E5C016-CD7B-4BD2-8714-D7EF53E475A0}" srcOrd="4" destOrd="0" parTransId="{6DDDE2AC-7CAE-4625-88F8-195BBB436ED0}" sibTransId="{9AD24319-43F1-4EA4-B6EF-A8C965D337FC}"/>
    <dgm:cxn modelId="{CDFEBA4D-3FBD-4CCE-B047-203AE4E6364C}" srcId="{02CC083E-53A9-4061-B663-46855B611BEE}" destId="{8B33C65B-C73B-429A-9EF9-DBDE8DF4541B}" srcOrd="3" destOrd="0" parTransId="{FA565275-67D9-4C13-8187-4003D996EF04}" sibTransId="{35C9CEC4-341C-4831-88CF-99E97C250047}"/>
    <dgm:cxn modelId="{1DD49253-118E-4718-AF5F-DBD3160FF9A4}" type="presOf" srcId="{6DC87622-CEA7-4917-85C1-FD8E6B9EA6AF}" destId="{235D4C48-EA6E-449F-A7B6-246758F87E14}" srcOrd="0" destOrd="0" presId="urn:microsoft.com/office/officeart/2005/8/layout/chevron1"/>
    <dgm:cxn modelId="{8E95FD8D-3487-4F06-9068-883C8572D164}" type="presOf" srcId="{8B33C65B-C73B-429A-9EF9-DBDE8DF4541B}" destId="{D684FADA-1320-441A-B1E6-0C2CE6436F2E}" srcOrd="0" destOrd="0" presId="urn:microsoft.com/office/officeart/2005/8/layout/chevron1"/>
    <dgm:cxn modelId="{951C86B5-0A5B-4B3B-A886-B5DAEC5B5D58}" srcId="{02CC083E-53A9-4061-B663-46855B611BEE}" destId="{B2D95BF7-4527-48C0-A063-9910A63E11FB}" srcOrd="1" destOrd="0" parTransId="{D407FB18-D46E-46B3-A579-6D6C6645F9F9}" sibTransId="{E8ECFDA1-6B3F-4E9C-BD5F-1B221B371E42}"/>
    <dgm:cxn modelId="{63F306D0-13B3-45DB-B1D7-BBFB6946A964}" type="presOf" srcId="{EBD3BDEC-64B6-4B1B-99B1-4F2EACFDE799}" destId="{CEA5ADAD-7F4F-493E-908F-ECACDDF1D339}" srcOrd="0" destOrd="0" presId="urn:microsoft.com/office/officeart/2005/8/layout/chevron1"/>
    <dgm:cxn modelId="{CAF5E4D3-3618-4EF8-B1A6-756D3F85F05D}" type="presOf" srcId="{B2D95BF7-4527-48C0-A063-9910A63E11FB}" destId="{3CCBBA44-7FC1-46D0-B85D-F111F281FF97}" srcOrd="0" destOrd="0" presId="urn:microsoft.com/office/officeart/2005/8/layout/chevron1"/>
    <dgm:cxn modelId="{34EBD7F0-27D9-460F-8793-8111F961AE6E}" type="presOf" srcId="{B3E5C016-CD7B-4BD2-8714-D7EF53E475A0}" destId="{9619EA8A-0678-400B-AB69-4D67DD167313}" srcOrd="0" destOrd="0" presId="urn:microsoft.com/office/officeart/2005/8/layout/chevron1"/>
    <dgm:cxn modelId="{514DDDBD-B804-40A7-93B4-0623D915FB26}" type="presParOf" srcId="{8864C935-7CD4-4678-AF93-445CEC5CB321}" destId="{CEA5ADAD-7F4F-493E-908F-ECACDDF1D339}" srcOrd="0" destOrd="0" presId="urn:microsoft.com/office/officeart/2005/8/layout/chevron1"/>
    <dgm:cxn modelId="{8AC546A7-D443-4C55-A01E-7295F00FE5CF}" type="presParOf" srcId="{8864C935-7CD4-4678-AF93-445CEC5CB321}" destId="{A8126FB5-B283-40BF-BA27-B228464E774A}" srcOrd="1" destOrd="0" presId="urn:microsoft.com/office/officeart/2005/8/layout/chevron1"/>
    <dgm:cxn modelId="{F1FC4D95-6F10-4515-A2AA-9E3E274BAC34}" type="presParOf" srcId="{8864C935-7CD4-4678-AF93-445CEC5CB321}" destId="{3CCBBA44-7FC1-46D0-B85D-F111F281FF97}" srcOrd="2" destOrd="0" presId="urn:microsoft.com/office/officeart/2005/8/layout/chevron1"/>
    <dgm:cxn modelId="{B5437452-7ED8-4448-A15D-1ABAA40AE92D}" type="presParOf" srcId="{8864C935-7CD4-4678-AF93-445CEC5CB321}" destId="{3AC5EEE9-E026-4B3B-9A13-9C508827C345}" srcOrd="3" destOrd="0" presId="urn:microsoft.com/office/officeart/2005/8/layout/chevron1"/>
    <dgm:cxn modelId="{DD44C7E5-8444-4080-9D93-75D0BFDAECFE}" type="presParOf" srcId="{8864C935-7CD4-4678-AF93-445CEC5CB321}" destId="{235D4C48-EA6E-449F-A7B6-246758F87E14}" srcOrd="4" destOrd="0" presId="urn:microsoft.com/office/officeart/2005/8/layout/chevron1"/>
    <dgm:cxn modelId="{B59AA2D4-103D-462C-AB01-93FAA9A26E0D}" type="presParOf" srcId="{8864C935-7CD4-4678-AF93-445CEC5CB321}" destId="{CC87982D-EA3E-4539-9480-2F032DC22391}" srcOrd="5" destOrd="0" presId="urn:microsoft.com/office/officeart/2005/8/layout/chevron1"/>
    <dgm:cxn modelId="{456B021C-81EC-4218-81CF-CA4845F36D28}" type="presParOf" srcId="{8864C935-7CD4-4678-AF93-445CEC5CB321}" destId="{D684FADA-1320-441A-B1E6-0C2CE6436F2E}" srcOrd="6" destOrd="0" presId="urn:microsoft.com/office/officeart/2005/8/layout/chevron1"/>
    <dgm:cxn modelId="{A8DC4227-1441-4497-97D1-B20910C3C14F}" type="presParOf" srcId="{8864C935-7CD4-4678-AF93-445CEC5CB321}" destId="{5949FC1A-2D38-461E-B290-C8080A749256}" srcOrd="7" destOrd="0" presId="urn:microsoft.com/office/officeart/2005/8/layout/chevron1"/>
    <dgm:cxn modelId="{D938BC0F-BD37-4498-8D22-C161D66DD2F7}" type="presParOf" srcId="{8864C935-7CD4-4678-AF93-445CEC5CB321}" destId="{9619EA8A-0678-400B-AB69-4D67DD167313}" srcOrd="8" destOrd="0" presId="urn:microsoft.com/office/officeart/2005/8/layout/chevr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CC083E-53A9-4061-B663-46855B611BEE}" type="doc">
      <dgm:prSet loTypeId="urn:microsoft.com/office/officeart/2005/8/layout/chevron1" loCatId="process" qsTypeId="urn:microsoft.com/office/officeart/2005/8/quickstyle/simple1" qsCatId="simple" csTypeId="urn:microsoft.com/office/officeart/2005/8/colors/accent1_2" csCatId="accent1" phldr="1"/>
      <dgm:spPr/>
    </dgm:pt>
    <dgm:pt modelId="{EBD3BDEC-64B6-4B1B-99B1-4F2EACFDE799}">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Polisanmälan</a:t>
          </a:r>
        </a:p>
      </dgm:t>
    </dgm:pt>
    <dgm:pt modelId="{6948D323-1E12-4513-9C29-99E5A8D52657}" type="parTrans" cxnId="{35E4743A-FB23-47F7-A0D7-500F5EBF0282}">
      <dgm:prSet/>
      <dgm:spPr/>
      <dgm:t>
        <a:bodyPr/>
        <a:lstStyle/>
        <a:p>
          <a:endParaRPr lang="sv-SE"/>
        </a:p>
      </dgm:t>
    </dgm:pt>
    <dgm:pt modelId="{93AD37FE-C07E-4CF5-873B-5D19A8433B33}" type="sibTrans" cxnId="{35E4743A-FB23-47F7-A0D7-500F5EBF0282}">
      <dgm:prSet/>
      <dgm:spPr/>
      <dgm:t>
        <a:bodyPr/>
        <a:lstStyle/>
        <a:p>
          <a:endParaRPr lang="sv-SE"/>
        </a:p>
      </dgm:t>
    </dgm:pt>
    <dgm:pt modelId="{6DC87622-CEA7-4917-85C1-FD8E6B9EA6AF}">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Informativ rapport</a:t>
          </a:r>
        </a:p>
      </dgm:t>
    </dgm:pt>
    <dgm:pt modelId="{3259203E-E303-4A47-872D-9AAD90765596}" type="parTrans" cxnId="{8C3C3539-6256-43E0-BE6A-DA52793CA8EF}">
      <dgm:prSet/>
      <dgm:spPr/>
      <dgm:t>
        <a:bodyPr/>
        <a:lstStyle/>
        <a:p>
          <a:endParaRPr lang="sv-SE"/>
        </a:p>
      </dgm:t>
    </dgm:pt>
    <dgm:pt modelId="{87A6C960-B441-4318-B6F1-4D7D6266345B}" type="sibTrans" cxnId="{8C3C3539-6256-43E0-BE6A-DA52793CA8EF}">
      <dgm:prSet/>
      <dgm:spPr/>
      <dgm:t>
        <a:bodyPr/>
        <a:lstStyle/>
        <a:p>
          <a:endParaRPr lang="sv-SE"/>
        </a:p>
      </dgm:t>
    </dgm:pt>
    <dgm:pt modelId="{8B33C65B-C73B-429A-9EF9-DBDE8DF4541B}">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Avvikelse-rapport</a:t>
          </a:r>
        </a:p>
      </dgm:t>
    </dgm:pt>
    <dgm:pt modelId="{FA565275-67D9-4C13-8187-4003D996EF04}" type="parTrans" cxnId="{CDFEBA4D-3FBD-4CCE-B047-203AE4E6364C}">
      <dgm:prSet/>
      <dgm:spPr/>
      <dgm:t>
        <a:bodyPr/>
        <a:lstStyle/>
        <a:p>
          <a:endParaRPr lang="sv-SE"/>
        </a:p>
      </dgm:t>
    </dgm:pt>
    <dgm:pt modelId="{35C9CEC4-341C-4831-88CF-99E97C250047}" type="sibTrans" cxnId="{CDFEBA4D-3FBD-4CCE-B047-203AE4E6364C}">
      <dgm:prSet/>
      <dgm:spPr/>
      <dgm:t>
        <a:bodyPr/>
        <a:lstStyle/>
        <a:p>
          <a:endParaRPr lang="sv-SE"/>
        </a:p>
      </dgm:t>
    </dgm:pt>
    <dgm:pt modelId="{B3E5C016-CD7B-4BD2-8714-D7EF53E475A0}">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Trepartssamtal</a:t>
          </a:r>
        </a:p>
      </dgm:t>
    </dgm:pt>
    <dgm:pt modelId="{6DDDE2AC-7CAE-4625-88F8-195BBB436ED0}" type="parTrans" cxnId="{8FD4CA63-8D0A-4CC1-97DF-487183678EA4}">
      <dgm:prSet/>
      <dgm:spPr/>
      <dgm:t>
        <a:bodyPr/>
        <a:lstStyle/>
        <a:p>
          <a:endParaRPr lang="sv-SE"/>
        </a:p>
      </dgm:t>
    </dgm:pt>
    <dgm:pt modelId="{9AD24319-43F1-4EA4-B6EF-A8C965D337FC}" type="sibTrans" cxnId="{8FD4CA63-8D0A-4CC1-97DF-487183678EA4}">
      <dgm:prSet/>
      <dgm:spPr/>
      <dgm:t>
        <a:bodyPr/>
        <a:lstStyle/>
        <a:p>
          <a:endParaRPr lang="sv-SE"/>
        </a:p>
      </dgm:t>
    </dgm:pt>
    <dgm:pt modelId="{B2D95BF7-4527-48C0-A063-9910A63E11FB}">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Kontakt med Arbets-förmedlingen</a:t>
          </a:r>
        </a:p>
      </dgm:t>
    </dgm:pt>
    <dgm:pt modelId="{D407FB18-D46E-46B3-A579-6D6C6645F9F9}" type="parTrans" cxnId="{951C86B5-0A5B-4B3B-A886-B5DAEC5B5D58}">
      <dgm:prSet/>
      <dgm:spPr/>
      <dgm:t>
        <a:bodyPr/>
        <a:lstStyle/>
        <a:p>
          <a:endParaRPr lang="sv-SE"/>
        </a:p>
      </dgm:t>
    </dgm:pt>
    <dgm:pt modelId="{E8ECFDA1-6B3F-4E9C-BD5F-1B221B371E42}" type="sibTrans" cxnId="{951C86B5-0A5B-4B3B-A886-B5DAEC5B5D58}">
      <dgm:prSet/>
      <dgm:spPr/>
      <dgm:t>
        <a:bodyPr/>
        <a:lstStyle/>
        <a:p>
          <a:endParaRPr lang="sv-SE"/>
        </a:p>
      </dgm:t>
    </dgm:pt>
    <dgm:pt modelId="{8864C935-7CD4-4678-AF93-445CEC5CB321}" type="pres">
      <dgm:prSet presAssocID="{02CC083E-53A9-4061-B663-46855B611BEE}" presName="Name0" presStyleCnt="0">
        <dgm:presLayoutVars>
          <dgm:dir/>
          <dgm:animLvl val="lvl"/>
          <dgm:resizeHandles val="exact"/>
        </dgm:presLayoutVars>
      </dgm:prSet>
      <dgm:spPr/>
    </dgm:pt>
    <dgm:pt modelId="{CEA5ADAD-7F4F-493E-908F-ECACDDF1D339}" type="pres">
      <dgm:prSet presAssocID="{EBD3BDEC-64B6-4B1B-99B1-4F2EACFDE799}" presName="parTxOnly" presStyleLbl="node1" presStyleIdx="0" presStyleCnt="5">
        <dgm:presLayoutVars>
          <dgm:chMax val="0"/>
          <dgm:chPref val="0"/>
          <dgm:bulletEnabled val="1"/>
        </dgm:presLayoutVars>
      </dgm:prSet>
      <dgm:spPr/>
    </dgm:pt>
    <dgm:pt modelId="{A8126FB5-B283-40BF-BA27-B228464E774A}" type="pres">
      <dgm:prSet presAssocID="{93AD37FE-C07E-4CF5-873B-5D19A8433B33}" presName="parTxOnlySpace" presStyleCnt="0"/>
      <dgm:spPr/>
    </dgm:pt>
    <dgm:pt modelId="{3CCBBA44-7FC1-46D0-B85D-F111F281FF97}" type="pres">
      <dgm:prSet presAssocID="{B2D95BF7-4527-48C0-A063-9910A63E11FB}" presName="parTxOnly" presStyleLbl="node1" presStyleIdx="1" presStyleCnt="5">
        <dgm:presLayoutVars>
          <dgm:chMax val="0"/>
          <dgm:chPref val="0"/>
          <dgm:bulletEnabled val="1"/>
        </dgm:presLayoutVars>
      </dgm:prSet>
      <dgm:spPr/>
    </dgm:pt>
    <dgm:pt modelId="{3AC5EEE9-E026-4B3B-9A13-9C508827C345}" type="pres">
      <dgm:prSet presAssocID="{E8ECFDA1-6B3F-4E9C-BD5F-1B221B371E42}" presName="parTxOnlySpace" presStyleCnt="0"/>
      <dgm:spPr/>
    </dgm:pt>
    <dgm:pt modelId="{235D4C48-EA6E-449F-A7B6-246758F87E14}" type="pres">
      <dgm:prSet presAssocID="{6DC87622-CEA7-4917-85C1-FD8E6B9EA6AF}" presName="parTxOnly" presStyleLbl="node1" presStyleIdx="2" presStyleCnt="5">
        <dgm:presLayoutVars>
          <dgm:chMax val="0"/>
          <dgm:chPref val="0"/>
          <dgm:bulletEnabled val="1"/>
        </dgm:presLayoutVars>
      </dgm:prSet>
      <dgm:spPr/>
    </dgm:pt>
    <dgm:pt modelId="{CC87982D-EA3E-4539-9480-2F032DC22391}" type="pres">
      <dgm:prSet presAssocID="{87A6C960-B441-4318-B6F1-4D7D6266345B}" presName="parTxOnlySpace" presStyleCnt="0"/>
      <dgm:spPr/>
    </dgm:pt>
    <dgm:pt modelId="{D684FADA-1320-441A-B1E6-0C2CE6436F2E}" type="pres">
      <dgm:prSet presAssocID="{8B33C65B-C73B-429A-9EF9-DBDE8DF4541B}" presName="parTxOnly" presStyleLbl="node1" presStyleIdx="3" presStyleCnt="5">
        <dgm:presLayoutVars>
          <dgm:chMax val="0"/>
          <dgm:chPref val="0"/>
          <dgm:bulletEnabled val="1"/>
        </dgm:presLayoutVars>
      </dgm:prSet>
      <dgm:spPr/>
    </dgm:pt>
    <dgm:pt modelId="{5949FC1A-2D38-461E-B290-C8080A749256}" type="pres">
      <dgm:prSet presAssocID="{35C9CEC4-341C-4831-88CF-99E97C250047}" presName="parTxOnlySpace" presStyleCnt="0"/>
      <dgm:spPr/>
    </dgm:pt>
    <dgm:pt modelId="{9619EA8A-0678-400B-AB69-4D67DD167313}" type="pres">
      <dgm:prSet presAssocID="{B3E5C016-CD7B-4BD2-8714-D7EF53E475A0}" presName="parTxOnly" presStyleLbl="node1" presStyleIdx="4" presStyleCnt="5">
        <dgm:presLayoutVars>
          <dgm:chMax val="0"/>
          <dgm:chPref val="0"/>
          <dgm:bulletEnabled val="1"/>
        </dgm:presLayoutVars>
      </dgm:prSet>
      <dgm:spPr/>
    </dgm:pt>
  </dgm:ptLst>
  <dgm:cxnLst>
    <dgm:cxn modelId="{9B68B102-13AB-4518-86A3-2A0D15A251CF}" type="presOf" srcId="{02CC083E-53A9-4061-B663-46855B611BEE}" destId="{8864C935-7CD4-4678-AF93-445CEC5CB321}" srcOrd="0" destOrd="0" presId="urn:microsoft.com/office/officeart/2005/8/layout/chevron1"/>
    <dgm:cxn modelId="{8C3C3539-6256-43E0-BE6A-DA52793CA8EF}" srcId="{02CC083E-53A9-4061-B663-46855B611BEE}" destId="{6DC87622-CEA7-4917-85C1-FD8E6B9EA6AF}" srcOrd="2" destOrd="0" parTransId="{3259203E-E303-4A47-872D-9AAD90765596}" sibTransId="{87A6C960-B441-4318-B6F1-4D7D6266345B}"/>
    <dgm:cxn modelId="{35E4743A-FB23-47F7-A0D7-500F5EBF0282}" srcId="{02CC083E-53A9-4061-B663-46855B611BEE}" destId="{EBD3BDEC-64B6-4B1B-99B1-4F2EACFDE799}" srcOrd="0" destOrd="0" parTransId="{6948D323-1E12-4513-9C29-99E5A8D52657}" sibTransId="{93AD37FE-C07E-4CF5-873B-5D19A8433B33}"/>
    <dgm:cxn modelId="{8FD4CA63-8D0A-4CC1-97DF-487183678EA4}" srcId="{02CC083E-53A9-4061-B663-46855B611BEE}" destId="{B3E5C016-CD7B-4BD2-8714-D7EF53E475A0}" srcOrd="4" destOrd="0" parTransId="{6DDDE2AC-7CAE-4625-88F8-195BBB436ED0}" sibTransId="{9AD24319-43F1-4EA4-B6EF-A8C965D337FC}"/>
    <dgm:cxn modelId="{CDFEBA4D-3FBD-4CCE-B047-203AE4E6364C}" srcId="{02CC083E-53A9-4061-B663-46855B611BEE}" destId="{8B33C65B-C73B-429A-9EF9-DBDE8DF4541B}" srcOrd="3" destOrd="0" parTransId="{FA565275-67D9-4C13-8187-4003D996EF04}" sibTransId="{35C9CEC4-341C-4831-88CF-99E97C250047}"/>
    <dgm:cxn modelId="{1DD49253-118E-4718-AF5F-DBD3160FF9A4}" type="presOf" srcId="{6DC87622-CEA7-4917-85C1-FD8E6B9EA6AF}" destId="{235D4C48-EA6E-449F-A7B6-246758F87E14}" srcOrd="0" destOrd="0" presId="urn:microsoft.com/office/officeart/2005/8/layout/chevron1"/>
    <dgm:cxn modelId="{8E95FD8D-3487-4F06-9068-883C8572D164}" type="presOf" srcId="{8B33C65B-C73B-429A-9EF9-DBDE8DF4541B}" destId="{D684FADA-1320-441A-B1E6-0C2CE6436F2E}" srcOrd="0" destOrd="0" presId="urn:microsoft.com/office/officeart/2005/8/layout/chevron1"/>
    <dgm:cxn modelId="{951C86B5-0A5B-4B3B-A886-B5DAEC5B5D58}" srcId="{02CC083E-53A9-4061-B663-46855B611BEE}" destId="{B2D95BF7-4527-48C0-A063-9910A63E11FB}" srcOrd="1" destOrd="0" parTransId="{D407FB18-D46E-46B3-A579-6D6C6645F9F9}" sibTransId="{E8ECFDA1-6B3F-4E9C-BD5F-1B221B371E42}"/>
    <dgm:cxn modelId="{63F306D0-13B3-45DB-B1D7-BBFB6946A964}" type="presOf" srcId="{EBD3BDEC-64B6-4B1B-99B1-4F2EACFDE799}" destId="{CEA5ADAD-7F4F-493E-908F-ECACDDF1D339}" srcOrd="0" destOrd="0" presId="urn:microsoft.com/office/officeart/2005/8/layout/chevron1"/>
    <dgm:cxn modelId="{CAF5E4D3-3618-4EF8-B1A6-756D3F85F05D}" type="presOf" srcId="{B2D95BF7-4527-48C0-A063-9910A63E11FB}" destId="{3CCBBA44-7FC1-46D0-B85D-F111F281FF97}" srcOrd="0" destOrd="0" presId="urn:microsoft.com/office/officeart/2005/8/layout/chevron1"/>
    <dgm:cxn modelId="{34EBD7F0-27D9-460F-8793-8111F961AE6E}" type="presOf" srcId="{B3E5C016-CD7B-4BD2-8714-D7EF53E475A0}" destId="{9619EA8A-0678-400B-AB69-4D67DD167313}" srcOrd="0" destOrd="0" presId="urn:microsoft.com/office/officeart/2005/8/layout/chevron1"/>
    <dgm:cxn modelId="{514DDDBD-B804-40A7-93B4-0623D915FB26}" type="presParOf" srcId="{8864C935-7CD4-4678-AF93-445CEC5CB321}" destId="{CEA5ADAD-7F4F-493E-908F-ECACDDF1D339}" srcOrd="0" destOrd="0" presId="urn:microsoft.com/office/officeart/2005/8/layout/chevron1"/>
    <dgm:cxn modelId="{8AC546A7-D443-4C55-A01E-7295F00FE5CF}" type="presParOf" srcId="{8864C935-7CD4-4678-AF93-445CEC5CB321}" destId="{A8126FB5-B283-40BF-BA27-B228464E774A}" srcOrd="1" destOrd="0" presId="urn:microsoft.com/office/officeart/2005/8/layout/chevron1"/>
    <dgm:cxn modelId="{F1FC4D95-6F10-4515-A2AA-9E3E274BAC34}" type="presParOf" srcId="{8864C935-7CD4-4678-AF93-445CEC5CB321}" destId="{3CCBBA44-7FC1-46D0-B85D-F111F281FF97}" srcOrd="2" destOrd="0" presId="urn:microsoft.com/office/officeart/2005/8/layout/chevron1"/>
    <dgm:cxn modelId="{B5437452-7ED8-4448-A15D-1ABAA40AE92D}" type="presParOf" srcId="{8864C935-7CD4-4678-AF93-445CEC5CB321}" destId="{3AC5EEE9-E026-4B3B-9A13-9C508827C345}" srcOrd="3" destOrd="0" presId="urn:microsoft.com/office/officeart/2005/8/layout/chevron1"/>
    <dgm:cxn modelId="{DD44C7E5-8444-4080-9D93-75D0BFDAECFE}" type="presParOf" srcId="{8864C935-7CD4-4678-AF93-445CEC5CB321}" destId="{235D4C48-EA6E-449F-A7B6-246758F87E14}" srcOrd="4" destOrd="0" presId="urn:microsoft.com/office/officeart/2005/8/layout/chevron1"/>
    <dgm:cxn modelId="{B59AA2D4-103D-462C-AB01-93FAA9A26E0D}" type="presParOf" srcId="{8864C935-7CD4-4678-AF93-445CEC5CB321}" destId="{CC87982D-EA3E-4539-9480-2F032DC22391}" srcOrd="5" destOrd="0" presId="urn:microsoft.com/office/officeart/2005/8/layout/chevron1"/>
    <dgm:cxn modelId="{456B021C-81EC-4218-81CF-CA4845F36D28}" type="presParOf" srcId="{8864C935-7CD4-4678-AF93-445CEC5CB321}" destId="{D684FADA-1320-441A-B1E6-0C2CE6436F2E}" srcOrd="6" destOrd="0" presId="urn:microsoft.com/office/officeart/2005/8/layout/chevron1"/>
    <dgm:cxn modelId="{A8DC4227-1441-4497-97D1-B20910C3C14F}" type="presParOf" srcId="{8864C935-7CD4-4678-AF93-445CEC5CB321}" destId="{5949FC1A-2D38-461E-B290-C8080A749256}" srcOrd="7" destOrd="0" presId="urn:microsoft.com/office/officeart/2005/8/layout/chevron1"/>
    <dgm:cxn modelId="{D938BC0F-BD37-4498-8D22-C161D66DD2F7}" type="presParOf" srcId="{8864C935-7CD4-4678-AF93-445CEC5CB321}" destId="{9619EA8A-0678-400B-AB69-4D67DD167313}"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2CC083E-53A9-4061-B663-46855B611BEE}" type="doc">
      <dgm:prSet loTypeId="urn:microsoft.com/office/officeart/2005/8/layout/chevron1" loCatId="process" qsTypeId="urn:microsoft.com/office/officeart/2005/8/quickstyle/simple1" qsCatId="simple" csTypeId="urn:microsoft.com/office/officeart/2005/8/colors/accent1_2" csCatId="accent1" phldr="1"/>
      <dgm:spPr/>
    </dgm:pt>
    <dgm:pt modelId="{EBD3BDEC-64B6-4B1B-99B1-4F2EACFDE799}">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Polisanmälan</a:t>
          </a:r>
        </a:p>
      </dgm:t>
    </dgm:pt>
    <dgm:pt modelId="{6948D323-1E12-4513-9C29-99E5A8D52657}" type="parTrans" cxnId="{35E4743A-FB23-47F7-A0D7-500F5EBF0282}">
      <dgm:prSet/>
      <dgm:spPr/>
      <dgm:t>
        <a:bodyPr/>
        <a:lstStyle/>
        <a:p>
          <a:endParaRPr lang="sv-SE"/>
        </a:p>
      </dgm:t>
    </dgm:pt>
    <dgm:pt modelId="{93AD37FE-C07E-4CF5-873B-5D19A8433B33}" type="sibTrans" cxnId="{35E4743A-FB23-47F7-A0D7-500F5EBF0282}">
      <dgm:prSet/>
      <dgm:spPr/>
      <dgm:t>
        <a:bodyPr/>
        <a:lstStyle/>
        <a:p>
          <a:endParaRPr lang="sv-SE"/>
        </a:p>
      </dgm:t>
    </dgm:pt>
    <dgm:pt modelId="{6DC87622-CEA7-4917-85C1-FD8E6B9EA6AF}">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Informativ rapport</a:t>
          </a:r>
        </a:p>
      </dgm:t>
    </dgm:pt>
    <dgm:pt modelId="{3259203E-E303-4A47-872D-9AAD90765596}" type="parTrans" cxnId="{8C3C3539-6256-43E0-BE6A-DA52793CA8EF}">
      <dgm:prSet/>
      <dgm:spPr/>
      <dgm:t>
        <a:bodyPr/>
        <a:lstStyle/>
        <a:p>
          <a:endParaRPr lang="sv-SE"/>
        </a:p>
      </dgm:t>
    </dgm:pt>
    <dgm:pt modelId="{87A6C960-B441-4318-B6F1-4D7D6266345B}" type="sibTrans" cxnId="{8C3C3539-6256-43E0-BE6A-DA52793CA8EF}">
      <dgm:prSet/>
      <dgm:spPr/>
      <dgm:t>
        <a:bodyPr/>
        <a:lstStyle/>
        <a:p>
          <a:endParaRPr lang="sv-SE"/>
        </a:p>
      </dgm:t>
    </dgm:pt>
    <dgm:pt modelId="{8B33C65B-C73B-429A-9EF9-DBDE8DF4541B}">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Avvikelse-rapport</a:t>
          </a:r>
        </a:p>
      </dgm:t>
    </dgm:pt>
    <dgm:pt modelId="{FA565275-67D9-4C13-8187-4003D996EF04}" type="parTrans" cxnId="{CDFEBA4D-3FBD-4CCE-B047-203AE4E6364C}">
      <dgm:prSet/>
      <dgm:spPr/>
      <dgm:t>
        <a:bodyPr/>
        <a:lstStyle/>
        <a:p>
          <a:endParaRPr lang="sv-SE"/>
        </a:p>
      </dgm:t>
    </dgm:pt>
    <dgm:pt modelId="{35C9CEC4-341C-4831-88CF-99E97C250047}" type="sibTrans" cxnId="{CDFEBA4D-3FBD-4CCE-B047-203AE4E6364C}">
      <dgm:prSet/>
      <dgm:spPr/>
      <dgm:t>
        <a:bodyPr/>
        <a:lstStyle/>
        <a:p>
          <a:endParaRPr lang="sv-SE"/>
        </a:p>
      </dgm:t>
    </dgm:pt>
    <dgm:pt modelId="{B3E5C016-CD7B-4BD2-8714-D7EF53E475A0}">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Trepartssamtal</a:t>
          </a:r>
        </a:p>
      </dgm:t>
    </dgm:pt>
    <dgm:pt modelId="{6DDDE2AC-7CAE-4625-88F8-195BBB436ED0}" type="parTrans" cxnId="{8FD4CA63-8D0A-4CC1-97DF-487183678EA4}">
      <dgm:prSet/>
      <dgm:spPr/>
      <dgm:t>
        <a:bodyPr/>
        <a:lstStyle/>
        <a:p>
          <a:endParaRPr lang="sv-SE"/>
        </a:p>
      </dgm:t>
    </dgm:pt>
    <dgm:pt modelId="{9AD24319-43F1-4EA4-B6EF-A8C965D337FC}" type="sibTrans" cxnId="{8FD4CA63-8D0A-4CC1-97DF-487183678EA4}">
      <dgm:prSet/>
      <dgm:spPr/>
      <dgm:t>
        <a:bodyPr/>
        <a:lstStyle/>
        <a:p>
          <a:endParaRPr lang="sv-SE"/>
        </a:p>
      </dgm:t>
    </dgm:pt>
    <dgm:pt modelId="{B2D95BF7-4527-48C0-A063-9910A63E11FB}">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Kontakt med Arbets-förmedlingen</a:t>
          </a:r>
        </a:p>
      </dgm:t>
    </dgm:pt>
    <dgm:pt modelId="{D407FB18-D46E-46B3-A579-6D6C6645F9F9}" type="parTrans" cxnId="{951C86B5-0A5B-4B3B-A886-B5DAEC5B5D58}">
      <dgm:prSet/>
      <dgm:spPr/>
      <dgm:t>
        <a:bodyPr/>
        <a:lstStyle/>
        <a:p>
          <a:endParaRPr lang="sv-SE"/>
        </a:p>
      </dgm:t>
    </dgm:pt>
    <dgm:pt modelId="{E8ECFDA1-6B3F-4E9C-BD5F-1B221B371E42}" type="sibTrans" cxnId="{951C86B5-0A5B-4B3B-A886-B5DAEC5B5D58}">
      <dgm:prSet/>
      <dgm:spPr/>
      <dgm:t>
        <a:bodyPr/>
        <a:lstStyle/>
        <a:p>
          <a:endParaRPr lang="sv-SE"/>
        </a:p>
      </dgm:t>
    </dgm:pt>
    <dgm:pt modelId="{8864C935-7CD4-4678-AF93-445CEC5CB321}" type="pres">
      <dgm:prSet presAssocID="{02CC083E-53A9-4061-B663-46855B611BEE}" presName="Name0" presStyleCnt="0">
        <dgm:presLayoutVars>
          <dgm:dir/>
          <dgm:animLvl val="lvl"/>
          <dgm:resizeHandles val="exact"/>
        </dgm:presLayoutVars>
      </dgm:prSet>
      <dgm:spPr/>
    </dgm:pt>
    <dgm:pt modelId="{CEA5ADAD-7F4F-493E-908F-ECACDDF1D339}" type="pres">
      <dgm:prSet presAssocID="{EBD3BDEC-64B6-4B1B-99B1-4F2EACFDE799}" presName="parTxOnly" presStyleLbl="node1" presStyleIdx="0" presStyleCnt="5">
        <dgm:presLayoutVars>
          <dgm:chMax val="0"/>
          <dgm:chPref val="0"/>
          <dgm:bulletEnabled val="1"/>
        </dgm:presLayoutVars>
      </dgm:prSet>
      <dgm:spPr/>
    </dgm:pt>
    <dgm:pt modelId="{A8126FB5-B283-40BF-BA27-B228464E774A}" type="pres">
      <dgm:prSet presAssocID="{93AD37FE-C07E-4CF5-873B-5D19A8433B33}" presName="parTxOnlySpace" presStyleCnt="0"/>
      <dgm:spPr/>
    </dgm:pt>
    <dgm:pt modelId="{3CCBBA44-7FC1-46D0-B85D-F111F281FF97}" type="pres">
      <dgm:prSet presAssocID="{B2D95BF7-4527-48C0-A063-9910A63E11FB}" presName="parTxOnly" presStyleLbl="node1" presStyleIdx="1" presStyleCnt="5">
        <dgm:presLayoutVars>
          <dgm:chMax val="0"/>
          <dgm:chPref val="0"/>
          <dgm:bulletEnabled val="1"/>
        </dgm:presLayoutVars>
      </dgm:prSet>
      <dgm:spPr/>
    </dgm:pt>
    <dgm:pt modelId="{3AC5EEE9-E026-4B3B-9A13-9C508827C345}" type="pres">
      <dgm:prSet presAssocID="{E8ECFDA1-6B3F-4E9C-BD5F-1B221B371E42}" presName="parTxOnlySpace" presStyleCnt="0"/>
      <dgm:spPr/>
    </dgm:pt>
    <dgm:pt modelId="{235D4C48-EA6E-449F-A7B6-246758F87E14}" type="pres">
      <dgm:prSet presAssocID="{6DC87622-CEA7-4917-85C1-FD8E6B9EA6AF}" presName="parTxOnly" presStyleLbl="node1" presStyleIdx="2" presStyleCnt="5">
        <dgm:presLayoutVars>
          <dgm:chMax val="0"/>
          <dgm:chPref val="0"/>
          <dgm:bulletEnabled val="1"/>
        </dgm:presLayoutVars>
      </dgm:prSet>
      <dgm:spPr/>
    </dgm:pt>
    <dgm:pt modelId="{CC87982D-EA3E-4539-9480-2F032DC22391}" type="pres">
      <dgm:prSet presAssocID="{87A6C960-B441-4318-B6F1-4D7D6266345B}" presName="parTxOnlySpace" presStyleCnt="0"/>
      <dgm:spPr/>
    </dgm:pt>
    <dgm:pt modelId="{D684FADA-1320-441A-B1E6-0C2CE6436F2E}" type="pres">
      <dgm:prSet presAssocID="{8B33C65B-C73B-429A-9EF9-DBDE8DF4541B}" presName="parTxOnly" presStyleLbl="node1" presStyleIdx="3" presStyleCnt="5">
        <dgm:presLayoutVars>
          <dgm:chMax val="0"/>
          <dgm:chPref val="0"/>
          <dgm:bulletEnabled val="1"/>
        </dgm:presLayoutVars>
      </dgm:prSet>
      <dgm:spPr/>
    </dgm:pt>
    <dgm:pt modelId="{5949FC1A-2D38-461E-B290-C8080A749256}" type="pres">
      <dgm:prSet presAssocID="{35C9CEC4-341C-4831-88CF-99E97C250047}" presName="parTxOnlySpace" presStyleCnt="0"/>
      <dgm:spPr/>
    </dgm:pt>
    <dgm:pt modelId="{9619EA8A-0678-400B-AB69-4D67DD167313}" type="pres">
      <dgm:prSet presAssocID="{B3E5C016-CD7B-4BD2-8714-D7EF53E475A0}" presName="parTxOnly" presStyleLbl="node1" presStyleIdx="4" presStyleCnt="5">
        <dgm:presLayoutVars>
          <dgm:chMax val="0"/>
          <dgm:chPref val="0"/>
          <dgm:bulletEnabled val="1"/>
        </dgm:presLayoutVars>
      </dgm:prSet>
      <dgm:spPr/>
    </dgm:pt>
  </dgm:ptLst>
  <dgm:cxnLst>
    <dgm:cxn modelId="{9B68B102-13AB-4518-86A3-2A0D15A251CF}" type="presOf" srcId="{02CC083E-53A9-4061-B663-46855B611BEE}" destId="{8864C935-7CD4-4678-AF93-445CEC5CB321}" srcOrd="0" destOrd="0" presId="urn:microsoft.com/office/officeart/2005/8/layout/chevron1"/>
    <dgm:cxn modelId="{8C3C3539-6256-43E0-BE6A-DA52793CA8EF}" srcId="{02CC083E-53A9-4061-B663-46855B611BEE}" destId="{6DC87622-CEA7-4917-85C1-FD8E6B9EA6AF}" srcOrd="2" destOrd="0" parTransId="{3259203E-E303-4A47-872D-9AAD90765596}" sibTransId="{87A6C960-B441-4318-B6F1-4D7D6266345B}"/>
    <dgm:cxn modelId="{35E4743A-FB23-47F7-A0D7-500F5EBF0282}" srcId="{02CC083E-53A9-4061-B663-46855B611BEE}" destId="{EBD3BDEC-64B6-4B1B-99B1-4F2EACFDE799}" srcOrd="0" destOrd="0" parTransId="{6948D323-1E12-4513-9C29-99E5A8D52657}" sibTransId="{93AD37FE-C07E-4CF5-873B-5D19A8433B33}"/>
    <dgm:cxn modelId="{8FD4CA63-8D0A-4CC1-97DF-487183678EA4}" srcId="{02CC083E-53A9-4061-B663-46855B611BEE}" destId="{B3E5C016-CD7B-4BD2-8714-D7EF53E475A0}" srcOrd="4" destOrd="0" parTransId="{6DDDE2AC-7CAE-4625-88F8-195BBB436ED0}" sibTransId="{9AD24319-43F1-4EA4-B6EF-A8C965D337FC}"/>
    <dgm:cxn modelId="{CDFEBA4D-3FBD-4CCE-B047-203AE4E6364C}" srcId="{02CC083E-53A9-4061-B663-46855B611BEE}" destId="{8B33C65B-C73B-429A-9EF9-DBDE8DF4541B}" srcOrd="3" destOrd="0" parTransId="{FA565275-67D9-4C13-8187-4003D996EF04}" sibTransId="{35C9CEC4-341C-4831-88CF-99E97C250047}"/>
    <dgm:cxn modelId="{1DD49253-118E-4718-AF5F-DBD3160FF9A4}" type="presOf" srcId="{6DC87622-CEA7-4917-85C1-FD8E6B9EA6AF}" destId="{235D4C48-EA6E-449F-A7B6-246758F87E14}" srcOrd="0" destOrd="0" presId="urn:microsoft.com/office/officeart/2005/8/layout/chevron1"/>
    <dgm:cxn modelId="{8E95FD8D-3487-4F06-9068-883C8572D164}" type="presOf" srcId="{8B33C65B-C73B-429A-9EF9-DBDE8DF4541B}" destId="{D684FADA-1320-441A-B1E6-0C2CE6436F2E}" srcOrd="0" destOrd="0" presId="urn:microsoft.com/office/officeart/2005/8/layout/chevron1"/>
    <dgm:cxn modelId="{951C86B5-0A5B-4B3B-A886-B5DAEC5B5D58}" srcId="{02CC083E-53A9-4061-B663-46855B611BEE}" destId="{B2D95BF7-4527-48C0-A063-9910A63E11FB}" srcOrd="1" destOrd="0" parTransId="{D407FB18-D46E-46B3-A579-6D6C6645F9F9}" sibTransId="{E8ECFDA1-6B3F-4E9C-BD5F-1B221B371E42}"/>
    <dgm:cxn modelId="{63F306D0-13B3-45DB-B1D7-BBFB6946A964}" type="presOf" srcId="{EBD3BDEC-64B6-4B1B-99B1-4F2EACFDE799}" destId="{CEA5ADAD-7F4F-493E-908F-ECACDDF1D339}" srcOrd="0" destOrd="0" presId="urn:microsoft.com/office/officeart/2005/8/layout/chevron1"/>
    <dgm:cxn modelId="{CAF5E4D3-3618-4EF8-B1A6-756D3F85F05D}" type="presOf" srcId="{B2D95BF7-4527-48C0-A063-9910A63E11FB}" destId="{3CCBBA44-7FC1-46D0-B85D-F111F281FF97}" srcOrd="0" destOrd="0" presId="urn:microsoft.com/office/officeart/2005/8/layout/chevron1"/>
    <dgm:cxn modelId="{34EBD7F0-27D9-460F-8793-8111F961AE6E}" type="presOf" srcId="{B3E5C016-CD7B-4BD2-8714-D7EF53E475A0}" destId="{9619EA8A-0678-400B-AB69-4D67DD167313}" srcOrd="0" destOrd="0" presId="urn:microsoft.com/office/officeart/2005/8/layout/chevron1"/>
    <dgm:cxn modelId="{514DDDBD-B804-40A7-93B4-0623D915FB26}" type="presParOf" srcId="{8864C935-7CD4-4678-AF93-445CEC5CB321}" destId="{CEA5ADAD-7F4F-493E-908F-ECACDDF1D339}" srcOrd="0" destOrd="0" presId="urn:microsoft.com/office/officeart/2005/8/layout/chevron1"/>
    <dgm:cxn modelId="{8AC546A7-D443-4C55-A01E-7295F00FE5CF}" type="presParOf" srcId="{8864C935-7CD4-4678-AF93-445CEC5CB321}" destId="{A8126FB5-B283-40BF-BA27-B228464E774A}" srcOrd="1" destOrd="0" presId="urn:microsoft.com/office/officeart/2005/8/layout/chevron1"/>
    <dgm:cxn modelId="{F1FC4D95-6F10-4515-A2AA-9E3E274BAC34}" type="presParOf" srcId="{8864C935-7CD4-4678-AF93-445CEC5CB321}" destId="{3CCBBA44-7FC1-46D0-B85D-F111F281FF97}" srcOrd="2" destOrd="0" presId="urn:microsoft.com/office/officeart/2005/8/layout/chevron1"/>
    <dgm:cxn modelId="{B5437452-7ED8-4448-A15D-1ABAA40AE92D}" type="presParOf" srcId="{8864C935-7CD4-4678-AF93-445CEC5CB321}" destId="{3AC5EEE9-E026-4B3B-9A13-9C508827C345}" srcOrd="3" destOrd="0" presId="urn:microsoft.com/office/officeart/2005/8/layout/chevron1"/>
    <dgm:cxn modelId="{DD44C7E5-8444-4080-9D93-75D0BFDAECFE}" type="presParOf" srcId="{8864C935-7CD4-4678-AF93-445CEC5CB321}" destId="{235D4C48-EA6E-449F-A7B6-246758F87E14}" srcOrd="4" destOrd="0" presId="urn:microsoft.com/office/officeart/2005/8/layout/chevron1"/>
    <dgm:cxn modelId="{B59AA2D4-103D-462C-AB01-93FAA9A26E0D}" type="presParOf" srcId="{8864C935-7CD4-4678-AF93-445CEC5CB321}" destId="{CC87982D-EA3E-4539-9480-2F032DC22391}" srcOrd="5" destOrd="0" presId="urn:microsoft.com/office/officeart/2005/8/layout/chevron1"/>
    <dgm:cxn modelId="{456B021C-81EC-4218-81CF-CA4845F36D28}" type="presParOf" srcId="{8864C935-7CD4-4678-AF93-445CEC5CB321}" destId="{D684FADA-1320-441A-B1E6-0C2CE6436F2E}" srcOrd="6" destOrd="0" presId="urn:microsoft.com/office/officeart/2005/8/layout/chevron1"/>
    <dgm:cxn modelId="{A8DC4227-1441-4497-97D1-B20910C3C14F}" type="presParOf" srcId="{8864C935-7CD4-4678-AF93-445CEC5CB321}" destId="{5949FC1A-2D38-461E-B290-C8080A749256}" srcOrd="7" destOrd="0" presId="urn:microsoft.com/office/officeart/2005/8/layout/chevron1"/>
    <dgm:cxn modelId="{D938BC0F-BD37-4498-8D22-C161D66DD2F7}" type="presParOf" srcId="{8864C935-7CD4-4678-AF93-445CEC5CB321}" destId="{9619EA8A-0678-400B-AB69-4D67DD167313}"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2CC083E-53A9-4061-B663-46855B611BEE}" type="doc">
      <dgm:prSet loTypeId="urn:microsoft.com/office/officeart/2005/8/layout/chevron1" loCatId="process" qsTypeId="urn:microsoft.com/office/officeart/2005/8/quickstyle/simple1" qsCatId="simple" csTypeId="urn:microsoft.com/office/officeart/2005/8/colors/accent1_2" csCatId="accent1" phldr="1"/>
      <dgm:spPr/>
    </dgm:pt>
    <dgm:pt modelId="{EBD3BDEC-64B6-4B1B-99B1-4F2EACFDE799}">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Polisanmälan</a:t>
          </a:r>
        </a:p>
      </dgm:t>
    </dgm:pt>
    <dgm:pt modelId="{6948D323-1E12-4513-9C29-99E5A8D52657}" type="parTrans" cxnId="{35E4743A-FB23-47F7-A0D7-500F5EBF0282}">
      <dgm:prSet/>
      <dgm:spPr/>
      <dgm:t>
        <a:bodyPr/>
        <a:lstStyle/>
        <a:p>
          <a:endParaRPr lang="sv-SE"/>
        </a:p>
      </dgm:t>
    </dgm:pt>
    <dgm:pt modelId="{93AD37FE-C07E-4CF5-873B-5D19A8433B33}" type="sibTrans" cxnId="{35E4743A-FB23-47F7-A0D7-500F5EBF0282}">
      <dgm:prSet/>
      <dgm:spPr/>
      <dgm:t>
        <a:bodyPr/>
        <a:lstStyle/>
        <a:p>
          <a:endParaRPr lang="sv-SE"/>
        </a:p>
      </dgm:t>
    </dgm:pt>
    <dgm:pt modelId="{6DC87622-CEA7-4917-85C1-FD8E6B9EA6AF}">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Informativ rapport</a:t>
          </a:r>
        </a:p>
      </dgm:t>
    </dgm:pt>
    <dgm:pt modelId="{3259203E-E303-4A47-872D-9AAD90765596}" type="parTrans" cxnId="{8C3C3539-6256-43E0-BE6A-DA52793CA8EF}">
      <dgm:prSet/>
      <dgm:spPr/>
      <dgm:t>
        <a:bodyPr/>
        <a:lstStyle/>
        <a:p>
          <a:endParaRPr lang="sv-SE"/>
        </a:p>
      </dgm:t>
    </dgm:pt>
    <dgm:pt modelId="{87A6C960-B441-4318-B6F1-4D7D6266345B}" type="sibTrans" cxnId="{8C3C3539-6256-43E0-BE6A-DA52793CA8EF}">
      <dgm:prSet/>
      <dgm:spPr/>
      <dgm:t>
        <a:bodyPr/>
        <a:lstStyle/>
        <a:p>
          <a:endParaRPr lang="sv-SE"/>
        </a:p>
      </dgm:t>
    </dgm:pt>
    <dgm:pt modelId="{8B33C65B-C73B-429A-9EF9-DBDE8DF4541B}">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Avvikelse-rapport</a:t>
          </a:r>
        </a:p>
      </dgm:t>
    </dgm:pt>
    <dgm:pt modelId="{FA565275-67D9-4C13-8187-4003D996EF04}" type="parTrans" cxnId="{CDFEBA4D-3FBD-4CCE-B047-203AE4E6364C}">
      <dgm:prSet/>
      <dgm:spPr/>
      <dgm:t>
        <a:bodyPr/>
        <a:lstStyle/>
        <a:p>
          <a:endParaRPr lang="sv-SE"/>
        </a:p>
      </dgm:t>
    </dgm:pt>
    <dgm:pt modelId="{35C9CEC4-341C-4831-88CF-99E97C250047}" type="sibTrans" cxnId="{CDFEBA4D-3FBD-4CCE-B047-203AE4E6364C}">
      <dgm:prSet/>
      <dgm:spPr/>
      <dgm:t>
        <a:bodyPr/>
        <a:lstStyle/>
        <a:p>
          <a:endParaRPr lang="sv-SE"/>
        </a:p>
      </dgm:t>
    </dgm:pt>
    <dgm:pt modelId="{B3E5C016-CD7B-4BD2-8714-D7EF53E475A0}">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Trepartssamtal</a:t>
          </a:r>
        </a:p>
      </dgm:t>
    </dgm:pt>
    <dgm:pt modelId="{6DDDE2AC-7CAE-4625-88F8-195BBB436ED0}" type="parTrans" cxnId="{8FD4CA63-8D0A-4CC1-97DF-487183678EA4}">
      <dgm:prSet/>
      <dgm:spPr/>
      <dgm:t>
        <a:bodyPr/>
        <a:lstStyle/>
        <a:p>
          <a:endParaRPr lang="sv-SE"/>
        </a:p>
      </dgm:t>
    </dgm:pt>
    <dgm:pt modelId="{9AD24319-43F1-4EA4-B6EF-A8C965D337FC}" type="sibTrans" cxnId="{8FD4CA63-8D0A-4CC1-97DF-487183678EA4}">
      <dgm:prSet/>
      <dgm:spPr/>
      <dgm:t>
        <a:bodyPr/>
        <a:lstStyle/>
        <a:p>
          <a:endParaRPr lang="sv-SE"/>
        </a:p>
      </dgm:t>
    </dgm:pt>
    <dgm:pt modelId="{B2D95BF7-4527-48C0-A063-9910A63E11FB}">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Kontakt med Arbets-förmedlingen</a:t>
          </a:r>
        </a:p>
      </dgm:t>
    </dgm:pt>
    <dgm:pt modelId="{D407FB18-D46E-46B3-A579-6D6C6645F9F9}" type="parTrans" cxnId="{951C86B5-0A5B-4B3B-A886-B5DAEC5B5D58}">
      <dgm:prSet/>
      <dgm:spPr/>
      <dgm:t>
        <a:bodyPr/>
        <a:lstStyle/>
        <a:p>
          <a:endParaRPr lang="sv-SE"/>
        </a:p>
      </dgm:t>
    </dgm:pt>
    <dgm:pt modelId="{E8ECFDA1-6B3F-4E9C-BD5F-1B221B371E42}" type="sibTrans" cxnId="{951C86B5-0A5B-4B3B-A886-B5DAEC5B5D58}">
      <dgm:prSet/>
      <dgm:spPr/>
      <dgm:t>
        <a:bodyPr/>
        <a:lstStyle/>
        <a:p>
          <a:endParaRPr lang="sv-SE"/>
        </a:p>
      </dgm:t>
    </dgm:pt>
    <dgm:pt modelId="{8864C935-7CD4-4678-AF93-445CEC5CB321}" type="pres">
      <dgm:prSet presAssocID="{02CC083E-53A9-4061-B663-46855B611BEE}" presName="Name0" presStyleCnt="0">
        <dgm:presLayoutVars>
          <dgm:dir/>
          <dgm:animLvl val="lvl"/>
          <dgm:resizeHandles val="exact"/>
        </dgm:presLayoutVars>
      </dgm:prSet>
      <dgm:spPr/>
    </dgm:pt>
    <dgm:pt modelId="{CEA5ADAD-7F4F-493E-908F-ECACDDF1D339}" type="pres">
      <dgm:prSet presAssocID="{EBD3BDEC-64B6-4B1B-99B1-4F2EACFDE799}" presName="parTxOnly" presStyleLbl="node1" presStyleIdx="0" presStyleCnt="5">
        <dgm:presLayoutVars>
          <dgm:chMax val="0"/>
          <dgm:chPref val="0"/>
          <dgm:bulletEnabled val="1"/>
        </dgm:presLayoutVars>
      </dgm:prSet>
      <dgm:spPr/>
    </dgm:pt>
    <dgm:pt modelId="{A8126FB5-B283-40BF-BA27-B228464E774A}" type="pres">
      <dgm:prSet presAssocID="{93AD37FE-C07E-4CF5-873B-5D19A8433B33}" presName="parTxOnlySpace" presStyleCnt="0"/>
      <dgm:spPr/>
    </dgm:pt>
    <dgm:pt modelId="{3CCBBA44-7FC1-46D0-B85D-F111F281FF97}" type="pres">
      <dgm:prSet presAssocID="{B2D95BF7-4527-48C0-A063-9910A63E11FB}" presName="parTxOnly" presStyleLbl="node1" presStyleIdx="1" presStyleCnt="5">
        <dgm:presLayoutVars>
          <dgm:chMax val="0"/>
          <dgm:chPref val="0"/>
          <dgm:bulletEnabled val="1"/>
        </dgm:presLayoutVars>
      </dgm:prSet>
      <dgm:spPr/>
    </dgm:pt>
    <dgm:pt modelId="{3AC5EEE9-E026-4B3B-9A13-9C508827C345}" type="pres">
      <dgm:prSet presAssocID="{E8ECFDA1-6B3F-4E9C-BD5F-1B221B371E42}" presName="parTxOnlySpace" presStyleCnt="0"/>
      <dgm:spPr/>
    </dgm:pt>
    <dgm:pt modelId="{235D4C48-EA6E-449F-A7B6-246758F87E14}" type="pres">
      <dgm:prSet presAssocID="{6DC87622-CEA7-4917-85C1-FD8E6B9EA6AF}" presName="parTxOnly" presStyleLbl="node1" presStyleIdx="2" presStyleCnt="5">
        <dgm:presLayoutVars>
          <dgm:chMax val="0"/>
          <dgm:chPref val="0"/>
          <dgm:bulletEnabled val="1"/>
        </dgm:presLayoutVars>
      </dgm:prSet>
      <dgm:spPr/>
    </dgm:pt>
    <dgm:pt modelId="{CC87982D-EA3E-4539-9480-2F032DC22391}" type="pres">
      <dgm:prSet presAssocID="{87A6C960-B441-4318-B6F1-4D7D6266345B}" presName="parTxOnlySpace" presStyleCnt="0"/>
      <dgm:spPr/>
    </dgm:pt>
    <dgm:pt modelId="{D684FADA-1320-441A-B1E6-0C2CE6436F2E}" type="pres">
      <dgm:prSet presAssocID="{8B33C65B-C73B-429A-9EF9-DBDE8DF4541B}" presName="parTxOnly" presStyleLbl="node1" presStyleIdx="3" presStyleCnt="5">
        <dgm:presLayoutVars>
          <dgm:chMax val="0"/>
          <dgm:chPref val="0"/>
          <dgm:bulletEnabled val="1"/>
        </dgm:presLayoutVars>
      </dgm:prSet>
      <dgm:spPr/>
    </dgm:pt>
    <dgm:pt modelId="{5949FC1A-2D38-461E-B290-C8080A749256}" type="pres">
      <dgm:prSet presAssocID="{35C9CEC4-341C-4831-88CF-99E97C250047}" presName="parTxOnlySpace" presStyleCnt="0"/>
      <dgm:spPr/>
    </dgm:pt>
    <dgm:pt modelId="{9619EA8A-0678-400B-AB69-4D67DD167313}" type="pres">
      <dgm:prSet presAssocID="{B3E5C016-CD7B-4BD2-8714-D7EF53E475A0}" presName="parTxOnly" presStyleLbl="node1" presStyleIdx="4" presStyleCnt="5">
        <dgm:presLayoutVars>
          <dgm:chMax val="0"/>
          <dgm:chPref val="0"/>
          <dgm:bulletEnabled val="1"/>
        </dgm:presLayoutVars>
      </dgm:prSet>
      <dgm:spPr/>
    </dgm:pt>
  </dgm:ptLst>
  <dgm:cxnLst>
    <dgm:cxn modelId="{9B68B102-13AB-4518-86A3-2A0D15A251CF}" type="presOf" srcId="{02CC083E-53A9-4061-B663-46855B611BEE}" destId="{8864C935-7CD4-4678-AF93-445CEC5CB321}" srcOrd="0" destOrd="0" presId="urn:microsoft.com/office/officeart/2005/8/layout/chevron1"/>
    <dgm:cxn modelId="{8C3C3539-6256-43E0-BE6A-DA52793CA8EF}" srcId="{02CC083E-53A9-4061-B663-46855B611BEE}" destId="{6DC87622-CEA7-4917-85C1-FD8E6B9EA6AF}" srcOrd="2" destOrd="0" parTransId="{3259203E-E303-4A47-872D-9AAD90765596}" sibTransId="{87A6C960-B441-4318-B6F1-4D7D6266345B}"/>
    <dgm:cxn modelId="{35E4743A-FB23-47F7-A0D7-500F5EBF0282}" srcId="{02CC083E-53A9-4061-B663-46855B611BEE}" destId="{EBD3BDEC-64B6-4B1B-99B1-4F2EACFDE799}" srcOrd="0" destOrd="0" parTransId="{6948D323-1E12-4513-9C29-99E5A8D52657}" sibTransId="{93AD37FE-C07E-4CF5-873B-5D19A8433B33}"/>
    <dgm:cxn modelId="{8FD4CA63-8D0A-4CC1-97DF-487183678EA4}" srcId="{02CC083E-53A9-4061-B663-46855B611BEE}" destId="{B3E5C016-CD7B-4BD2-8714-D7EF53E475A0}" srcOrd="4" destOrd="0" parTransId="{6DDDE2AC-7CAE-4625-88F8-195BBB436ED0}" sibTransId="{9AD24319-43F1-4EA4-B6EF-A8C965D337FC}"/>
    <dgm:cxn modelId="{CDFEBA4D-3FBD-4CCE-B047-203AE4E6364C}" srcId="{02CC083E-53A9-4061-B663-46855B611BEE}" destId="{8B33C65B-C73B-429A-9EF9-DBDE8DF4541B}" srcOrd="3" destOrd="0" parTransId="{FA565275-67D9-4C13-8187-4003D996EF04}" sibTransId="{35C9CEC4-341C-4831-88CF-99E97C250047}"/>
    <dgm:cxn modelId="{1DD49253-118E-4718-AF5F-DBD3160FF9A4}" type="presOf" srcId="{6DC87622-CEA7-4917-85C1-FD8E6B9EA6AF}" destId="{235D4C48-EA6E-449F-A7B6-246758F87E14}" srcOrd="0" destOrd="0" presId="urn:microsoft.com/office/officeart/2005/8/layout/chevron1"/>
    <dgm:cxn modelId="{8E95FD8D-3487-4F06-9068-883C8572D164}" type="presOf" srcId="{8B33C65B-C73B-429A-9EF9-DBDE8DF4541B}" destId="{D684FADA-1320-441A-B1E6-0C2CE6436F2E}" srcOrd="0" destOrd="0" presId="urn:microsoft.com/office/officeart/2005/8/layout/chevron1"/>
    <dgm:cxn modelId="{951C86B5-0A5B-4B3B-A886-B5DAEC5B5D58}" srcId="{02CC083E-53A9-4061-B663-46855B611BEE}" destId="{B2D95BF7-4527-48C0-A063-9910A63E11FB}" srcOrd="1" destOrd="0" parTransId="{D407FB18-D46E-46B3-A579-6D6C6645F9F9}" sibTransId="{E8ECFDA1-6B3F-4E9C-BD5F-1B221B371E42}"/>
    <dgm:cxn modelId="{63F306D0-13B3-45DB-B1D7-BBFB6946A964}" type="presOf" srcId="{EBD3BDEC-64B6-4B1B-99B1-4F2EACFDE799}" destId="{CEA5ADAD-7F4F-493E-908F-ECACDDF1D339}" srcOrd="0" destOrd="0" presId="urn:microsoft.com/office/officeart/2005/8/layout/chevron1"/>
    <dgm:cxn modelId="{CAF5E4D3-3618-4EF8-B1A6-756D3F85F05D}" type="presOf" srcId="{B2D95BF7-4527-48C0-A063-9910A63E11FB}" destId="{3CCBBA44-7FC1-46D0-B85D-F111F281FF97}" srcOrd="0" destOrd="0" presId="urn:microsoft.com/office/officeart/2005/8/layout/chevron1"/>
    <dgm:cxn modelId="{34EBD7F0-27D9-460F-8793-8111F961AE6E}" type="presOf" srcId="{B3E5C016-CD7B-4BD2-8714-D7EF53E475A0}" destId="{9619EA8A-0678-400B-AB69-4D67DD167313}" srcOrd="0" destOrd="0" presId="urn:microsoft.com/office/officeart/2005/8/layout/chevron1"/>
    <dgm:cxn modelId="{514DDDBD-B804-40A7-93B4-0623D915FB26}" type="presParOf" srcId="{8864C935-7CD4-4678-AF93-445CEC5CB321}" destId="{CEA5ADAD-7F4F-493E-908F-ECACDDF1D339}" srcOrd="0" destOrd="0" presId="urn:microsoft.com/office/officeart/2005/8/layout/chevron1"/>
    <dgm:cxn modelId="{8AC546A7-D443-4C55-A01E-7295F00FE5CF}" type="presParOf" srcId="{8864C935-7CD4-4678-AF93-445CEC5CB321}" destId="{A8126FB5-B283-40BF-BA27-B228464E774A}" srcOrd="1" destOrd="0" presId="urn:microsoft.com/office/officeart/2005/8/layout/chevron1"/>
    <dgm:cxn modelId="{F1FC4D95-6F10-4515-A2AA-9E3E274BAC34}" type="presParOf" srcId="{8864C935-7CD4-4678-AF93-445CEC5CB321}" destId="{3CCBBA44-7FC1-46D0-B85D-F111F281FF97}" srcOrd="2" destOrd="0" presId="urn:microsoft.com/office/officeart/2005/8/layout/chevron1"/>
    <dgm:cxn modelId="{B5437452-7ED8-4448-A15D-1ABAA40AE92D}" type="presParOf" srcId="{8864C935-7CD4-4678-AF93-445CEC5CB321}" destId="{3AC5EEE9-E026-4B3B-9A13-9C508827C345}" srcOrd="3" destOrd="0" presId="urn:microsoft.com/office/officeart/2005/8/layout/chevron1"/>
    <dgm:cxn modelId="{DD44C7E5-8444-4080-9D93-75D0BFDAECFE}" type="presParOf" srcId="{8864C935-7CD4-4678-AF93-445CEC5CB321}" destId="{235D4C48-EA6E-449F-A7B6-246758F87E14}" srcOrd="4" destOrd="0" presId="urn:microsoft.com/office/officeart/2005/8/layout/chevron1"/>
    <dgm:cxn modelId="{B59AA2D4-103D-462C-AB01-93FAA9A26E0D}" type="presParOf" srcId="{8864C935-7CD4-4678-AF93-445CEC5CB321}" destId="{CC87982D-EA3E-4539-9480-2F032DC22391}" srcOrd="5" destOrd="0" presId="urn:microsoft.com/office/officeart/2005/8/layout/chevron1"/>
    <dgm:cxn modelId="{456B021C-81EC-4218-81CF-CA4845F36D28}" type="presParOf" srcId="{8864C935-7CD4-4678-AF93-445CEC5CB321}" destId="{D684FADA-1320-441A-B1E6-0C2CE6436F2E}" srcOrd="6" destOrd="0" presId="urn:microsoft.com/office/officeart/2005/8/layout/chevron1"/>
    <dgm:cxn modelId="{A8DC4227-1441-4497-97D1-B20910C3C14F}" type="presParOf" srcId="{8864C935-7CD4-4678-AF93-445CEC5CB321}" destId="{5949FC1A-2D38-461E-B290-C8080A749256}" srcOrd="7" destOrd="0" presId="urn:microsoft.com/office/officeart/2005/8/layout/chevron1"/>
    <dgm:cxn modelId="{D938BC0F-BD37-4498-8D22-C161D66DD2F7}" type="presParOf" srcId="{8864C935-7CD4-4678-AF93-445CEC5CB321}" destId="{9619EA8A-0678-400B-AB69-4D67DD167313}" srcOrd="8" destOrd="0" presId="urn:microsoft.com/office/officeart/2005/8/layout/chevr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2CC083E-53A9-4061-B663-46855B611BEE}" type="doc">
      <dgm:prSet loTypeId="urn:microsoft.com/office/officeart/2005/8/layout/chevron1" loCatId="process" qsTypeId="urn:microsoft.com/office/officeart/2005/8/quickstyle/simple1" qsCatId="simple" csTypeId="urn:microsoft.com/office/officeart/2005/8/colors/accent1_2" csCatId="accent1" phldr="1"/>
      <dgm:spPr/>
    </dgm:pt>
    <dgm:pt modelId="{EBD3BDEC-64B6-4B1B-99B1-4F2EACFDE799}">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Polisanmälan</a:t>
          </a:r>
        </a:p>
      </dgm:t>
    </dgm:pt>
    <dgm:pt modelId="{6948D323-1E12-4513-9C29-99E5A8D52657}" type="parTrans" cxnId="{35E4743A-FB23-47F7-A0D7-500F5EBF0282}">
      <dgm:prSet/>
      <dgm:spPr/>
      <dgm:t>
        <a:bodyPr/>
        <a:lstStyle/>
        <a:p>
          <a:endParaRPr lang="sv-SE"/>
        </a:p>
      </dgm:t>
    </dgm:pt>
    <dgm:pt modelId="{93AD37FE-C07E-4CF5-873B-5D19A8433B33}" type="sibTrans" cxnId="{35E4743A-FB23-47F7-A0D7-500F5EBF0282}">
      <dgm:prSet/>
      <dgm:spPr/>
      <dgm:t>
        <a:bodyPr/>
        <a:lstStyle/>
        <a:p>
          <a:endParaRPr lang="sv-SE"/>
        </a:p>
      </dgm:t>
    </dgm:pt>
    <dgm:pt modelId="{6DC87622-CEA7-4917-85C1-FD8E6B9EA6AF}">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Informativ rapport</a:t>
          </a:r>
        </a:p>
      </dgm:t>
    </dgm:pt>
    <dgm:pt modelId="{3259203E-E303-4A47-872D-9AAD90765596}" type="parTrans" cxnId="{8C3C3539-6256-43E0-BE6A-DA52793CA8EF}">
      <dgm:prSet/>
      <dgm:spPr/>
      <dgm:t>
        <a:bodyPr/>
        <a:lstStyle/>
        <a:p>
          <a:endParaRPr lang="sv-SE"/>
        </a:p>
      </dgm:t>
    </dgm:pt>
    <dgm:pt modelId="{87A6C960-B441-4318-B6F1-4D7D6266345B}" type="sibTrans" cxnId="{8C3C3539-6256-43E0-BE6A-DA52793CA8EF}">
      <dgm:prSet/>
      <dgm:spPr/>
      <dgm:t>
        <a:bodyPr/>
        <a:lstStyle/>
        <a:p>
          <a:endParaRPr lang="sv-SE"/>
        </a:p>
      </dgm:t>
    </dgm:pt>
    <dgm:pt modelId="{8B33C65B-C73B-429A-9EF9-DBDE8DF4541B}">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Avvikelse-rapport</a:t>
          </a:r>
        </a:p>
      </dgm:t>
    </dgm:pt>
    <dgm:pt modelId="{FA565275-67D9-4C13-8187-4003D996EF04}" type="parTrans" cxnId="{CDFEBA4D-3FBD-4CCE-B047-203AE4E6364C}">
      <dgm:prSet/>
      <dgm:spPr/>
      <dgm:t>
        <a:bodyPr/>
        <a:lstStyle/>
        <a:p>
          <a:endParaRPr lang="sv-SE"/>
        </a:p>
      </dgm:t>
    </dgm:pt>
    <dgm:pt modelId="{35C9CEC4-341C-4831-88CF-99E97C250047}" type="sibTrans" cxnId="{CDFEBA4D-3FBD-4CCE-B047-203AE4E6364C}">
      <dgm:prSet/>
      <dgm:spPr/>
      <dgm:t>
        <a:bodyPr/>
        <a:lstStyle/>
        <a:p>
          <a:endParaRPr lang="sv-SE"/>
        </a:p>
      </dgm:t>
    </dgm:pt>
    <dgm:pt modelId="{B3E5C016-CD7B-4BD2-8714-D7EF53E475A0}">
      <dgm:prSet phldrT="[Tex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Trepartssamtal</a:t>
          </a:r>
        </a:p>
      </dgm:t>
    </dgm:pt>
    <dgm:pt modelId="{6DDDE2AC-7CAE-4625-88F8-195BBB436ED0}" type="parTrans" cxnId="{8FD4CA63-8D0A-4CC1-97DF-487183678EA4}">
      <dgm:prSet/>
      <dgm:spPr/>
      <dgm:t>
        <a:bodyPr/>
        <a:lstStyle/>
        <a:p>
          <a:endParaRPr lang="sv-SE"/>
        </a:p>
      </dgm:t>
    </dgm:pt>
    <dgm:pt modelId="{9AD24319-43F1-4EA4-B6EF-A8C965D337FC}" type="sibTrans" cxnId="{8FD4CA63-8D0A-4CC1-97DF-487183678EA4}">
      <dgm:prSet/>
      <dgm:spPr/>
      <dgm:t>
        <a:bodyPr/>
        <a:lstStyle/>
        <a:p>
          <a:endParaRPr lang="sv-SE"/>
        </a:p>
      </dgm:t>
    </dgm:pt>
    <dgm:pt modelId="{B2D95BF7-4527-48C0-A063-9910A63E11FB}">
      <dgm:prSet phldrT="[Text]" custT="1">
        <dgm:style>
          <a:lnRef idx="2">
            <a:schemeClr val="accent1"/>
          </a:lnRef>
          <a:fillRef idx="1">
            <a:schemeClr val="lt1"/>
          </a:fillRef>
          <a:effectRef idx="0">
            <a:schemeClr val="accent1"/>
          </a:effectRef>
          <a:fontRef idx="minor">
            <a:schemeClr val="dk1"/>
          </a:fontRef>
        </dgm:style>
      </dgm:prSet>
      <dgm:spPr/>
      <dgm:t>
        <a:bodyPr/>
        <a:lstStyle/>
        <a:p>
          <a:r>
            <a:rPr lang="sv-SE" sz="600" dirty="0">
              <a:latin typeface="Open Sans" panose="020B0606030504020204" pitchFamily="34" charset="0"/>
              <a:ea typeface="Open Sans" panose="020B0606030504020204" pitchFamily="34" charset="0"/>
              <a:cs typeface="Open Sans" panose="020B0606030504020204" pitchFamily="34" charset="0"/>
            </a:rPr>
            <a:t>Kontakta Arbets-förmedlingen</a:t>
          </a:r>
        </a:p>
      </dgm:t>
    </dgm:pt>
    <dgm:pt modelId="{D407FB18-D46E-46B3-A579-6D6C6645F9F9}" type="parTrans" cxnId="{951C86B5-0A5B-4B3B-A886-B5DAEC5B5D58}">
      <dgm:prSet/>
      <dgm:spPr/>
      <dgm:t>
        <a:bodyPr/>
        <a:lstStyle/>
        <a:p>
          <a:endParaRPr lang="sv-SE"/>
        </a:p>
      </dgm:t>
    </dgm:pt>
    <dgm:pt modelId="{E8ECFDA1-6B3F-4E9C-BD5F-1B221B371E42}" type="sibTrans" cxnId="{951C86B5-0A5B-4B3B-A886-B5DAEC5B5D58}">
      <dgm:prSet/>
      <dgm:spPr/>
      <dgm:t>
        <a:bodyPr/>
        <a:lstStyle/>
        <a:p>
          <a:endParaRPr lang="sv-SE"/>
        </a:p>
      </dgm:t>
    </dgm:pt>
    <dgm:pt modelId="{8864C935-7CD4-4678-AF93-445CEC5CB321}" type="pres">
      <dgm:prSet presAssocID="{02CC083E-53A9-4061-B663-46855B611BEE}" presName="Name0" presStyleCnt="0">
        <dgm:presLayoutVars>
          <dgm:dir/>
          <dgm:animLvl val="lvl"/>
          <dgm:resizeHandles val="exact"/>
        </dgm:presLayoutVars>
      </dgm:prSet>
      <dgm:spPr/>
    </dgm:pt>
    <dgm:pt modelId="{CEA5ADAD-7F4F-493E-908F-ECACDDF1D339}" type="pres">
      <dgm:prSet presAssocID="{EBD3BDEC-64B6-4B1B-99B1-4F2EACFDE799}" presName="parTxOnly" presStyleLbl="node1" presStyleIdx="0" presStyleCnt="5">
        <dgm:presLayoutVars>
          <dgm:chMax val="0"/>
          <dgm:chPref val="0"/>
          <dgm:bulletEnabled val="1"/>
        </dgm:presLayoutVars>
      </dgm:prSet>
      <dgm:spPr/>
    </dgm:pt>
    <dgm:pt modelId="{A8126FB5-B283-40BF-BA27-B228464E774A}" type="pres">
      <dgm:prSet presAssocID="{93AD37FE-C07E-4CF5-873B-5D19A8433B33}" presName="parTxOnlySpace" presStyleCnt="0"/>
      <dgm:spPr/>
    </dgm:pt>
    <dgm:pt modelId="{3CCBBA44-7FC1-46D0-B85D-F111F281FF97}" type="pres">
      <dgm:prSet presAssocID="{B2D95BF7-4527-48C0-A063-9910A63E11FB}" presName="parTxOnly" presStyleLbl="node1" presStyleIdx="1" presStyleCnt="5">
        <dgm:presLayoutVars>
          <dgm:chMax val="0"/>
          <dgm:chPref val="0"/>
          <dgm:bulletEnabled val="1"/>
        </dgm:presLayoutVars>
      </dgm:prSet>
      <dgm:spPr/>
    </dgm:pt>
    <dgm:pt modelId="{3AC5EEE9-E026-4B3B-9A13-9C508827C345}" type="pres">
      <dgm:prSet presAssocID="{E8ECFDA1-6B3F-4E9C-BD5F-1B221B371E42}" presName="parTxOnlySpace" presStyleCnt="0"/>
      <dgm:spPr/>
    </dgm:pt>
    <dgm:pt modelId="{235D4C48-EA6E-449F-A7B6-246758F87E14}" type="pres">
      <dgm:prSet presAssocID="{6DC87622-CEA7-4917-85C1-FD8E6B9EA6AF}" presName="parTxOnly" presStyleLbl="node1" presStyleIdx="2" presStyleCnt="5">
        <dgm:presLayoutVars>
          <dgm:chMax val="0"/>
          <dgm:chPref val="0"/>
          <dgm:bulletEnabled val="1"/>
        </dgm:presLayoutVars>
      </dgm:prSet>
      <dgm:spPr/>
    </dgm:pt>
    <dgm:pt modelId="{CC87982D-EA3E-4539-9480-2F032DC22391}" type="pres">
      <dgm:prSet presAssocID="{87A6C960-B441-4318-B6F1-4D7D6266345B}" presName="parTxOnlySpace" presStyleCnt="0"/>
      <dgm:spPr/>
    </dgm:pt>
    <dgm:pt modelId="{D684FADA-1320-441A-B1E6-0C2CE6436F2E}" type="pres">
      <dgm:prSet presAssocID="{8B33C65B-C73B-429A-9EF9-DBDE8DF4541B}" presName="parTxOnly" presStyleLbl="node1" presStyleIdx="3" presStyleCnt="5">
        <dgm:presLayoutVars>
          <dgm:chMax val="0"/>
          <dgm:chPref val="0"/>
          <dgm:bulletEnabled val="1"/>
        </dgm:presLayoutVars>
      </dgm:prSet>
      <dgm:spPr/>
    </dgm:pt>
    <dgm:pt modelId="{5949FC1A-2D38-461E-B290-C8080A749256}" type="pres">
      <dgm:prSet presAssocID="{35C9CEC4-341C-4831-88CF-99E97C250047}" presName="parTxOnlySpace" presStyleCnt="0"/>
      <dgm:spPr/>
    </dgm:pt>
    <dgm:pt modelId="{9619EA8A-0678-400B-AB69-4D67DD167313}" type="pres">
      <dgm:prSet presAssocID="{B3E5C016-CD7B-4BD2-8714-D7EF53E475A0}" presName="parTxOnly" presStyleLbl="node1" presStyleIdx="4" presStyleCnt="5">
        <dgm:presLayoutVars>
          <dgm:chMax val="0"/>
          <dgm:chPref val="0"/>
          <dgm:bulletEnabled val="1"/>
        </dgm:presLayoutVars>
      </dgm:prSet>
      <dgm:spPr/>
    </dgm:pt>
  </dgm:ptLst>
  <dgm:cxnLst>
    <dgm:cxn modelId="{9B68B102-13AB-4518-86A3-2A0D15A251CF}" type="presOf" srcId="{02CC083E-53A9-4061-B663-46855B611BEE}" destId="{8864C935-7CD4-4678-AF93-445CEC5CB321}" srcOrd="0" destOrd="0" presId="urn:microsoft.com/office/officeart/2005/8/layout/chevron1"/>
    <dgm:cxn modelId="{8C3C3539-6256-43E0-BE6A-DA52793CA8EF}" srcId="{02CC083E-53A9-4061-B663-46855B611BEE}" destId="{6DC87622-CEA7-4917-85C1-FD8E6B9EA6AF}" srcOrd="2" destOrd="0" parTransId="{3259203E-E303-4A47-872D-9AAD90765596}" sibTransId="{87A6C960-B441-4318-B6F1-4D7D6266345B}"/>
    <dgm:cxn modelId="{35E4743A-FB23-47F7-A0D7-500F5EBF0282}" srcId="{02CC083E-53A9-4061-B663-46855B611BEE}" destId="{EBD3BDEC-64B6-4B1B-99B1-4F2EACFDE799}" srcOrd="0" destOrd="0" parTransId="{6948D323-1E12-4513-9C29-99E5A8D52657}" sibTransId="{93AD37FE-C07E-4CF5-873B-5D19A8433B33}"/>
    <dgm:cxn modelId="{8FD4CA63-8D0A-4CC1-97DF-487183678EA4}" srcId="{02CC083E-53A9-4061-B663-46855B611BEE}" destId="{B3E5C016-CD7B-4BD2-8714-D7EF53E475A0}" srcOrd="4" destOrd="0" parTransId="{6DDDE2AC-7CAE-4625-88F8-195BBB436ED0}" sibTransId="{9AD24319-43F1-4EA4-B6EF-A8C965D337FC}"/>
    <dgm:cxn modelId="{CDFEBA4D-3FBD-4CCE-B047-203AE4E6364C}" srcId="{02CC083E-53A9-4061-B663-46855B611BEE}" destId="{8B33C65B-C73B-429A-9EF9-DBDE8DF4541B}" srcOrd="3" destOrd="0" parTransId="{FA565275-67D9-4C13-8187-4003D996EF04}" sibTransId="{35C9CEC4-341C-4831-88CF-99E97C250047}"/>
    <dgm:cxn modelId="{1DD49253-118E-4718-AF5F-DBD3160FF9A4}" type="presOf" srcId="{6DC87622-CEA7-4917-85C1-FD8E6B9EA6AF}" destId="{235D4C48-EA6E-449F-A7B6-246758F87E14}" srcOrd="0" destOrd="0" presId="urn:microsoft.com/office/officeart/2005/8/layout/chevron1"/>
    <dgm:cxn modelId="{8E95FD8D-3487-4F06-9068-883C8572D164}" type="presOf" srcId="{8B33C65B-C73B-429A-9EF9-DBDE8DF4541B}" destId="{D684FADA-1320-441A-B1E6-0C2CE6436F2E}" srcOrd="0" destOrd="0" presId="urn:microsoft.com/office/officeart/2005/8/layout/chevron1"/>
    <dgm:cxn modelId="{951C86B5-0A5B-4B3B-A886-B5DAEC5B5D58}" srcId="{02CC083E-53A9-4061-B663-46855B611BEE}" destId="{B2D95BF7-4527-48C0-A063-9910A63E11FB}" srcOrd="1" destOrd="0" parTransId="{D407FB18-D46E-46B3-A579-6D6C6645F9F9}" sibTransId="{E8ECFDA1-6B3F-4E9C-BD5F-1B221B371E42}"/>
    <dgm:cxn modelId="{63F306D0-13B3-45DB-B1D7-BBFB6946A964}" type="presOf" srcId="{EBD3BDEC-64B6-4B1B-99B1-4F2EACFDE799}" destId="{CEA5ADAD-7F4F-493E-908F-ECACDDF1D339}" srcOrd="0" destOrd="0" presId="urn:microsoft.com/office/officeart/2005/8/layout/chevron1"/>
    <dgm:cxn modelId="{CAF5E4D3-3618-4EF8-B1A6-756D3F85F05D}" type="presOf" srcId="{B2D95BF7-4527-48C0-A063-9910A63E11FB}" destId="{3CCBBA44-7FC1-46D0-B85D-F111F281FF97}" srcOrd="0" destOrd="0" presId="urn:microsoft.com/office/officeart/2005/8/layout/chevron1"/>
    <dgm:cxn modelId="{34EBD7F0-27D9-460F-8793-8111F961AE6E}" type="presOf" srcId="{B3E5C016-CD7B-4BD2-8714-D7EF53E475A0}" destId="{9619EA8A-0678-400B-AB69-4D67DD167313}" srcOrd="0" destOrd="0" presId="urn:microsoft.com/office/officeart/2005/8/layout/chevron1"/>
    <dgm:cxn modelId="{514DDDBD-B804-40A7-93B4-0623D915FB26}" type="presParOf" srcId="{8864C935-7CD4-4678-AF93-445CEC5CB321}" destId="{CEA5ADAD-7F4F-493E-908F-ECACDDF1D339}" srcOrd="0" destOrd="0" presId="urn:microsoft.com/office/officeart/2005/8/layout/chevron1"/>
    <dgm:cxn modelId="{8AC546A7-D443-4C55-A01E-7295F00FE5CF}" type="presParOf" srcId="{8864C935-7CD4-4678-AF93-445CEC5CB321}" destId="{A8126FB5-B283-40BF-BA27-B228464E774A}" srcOrd="1" destOrd="0" presId="urn:microsoft.com/office/officeart/2005/8/layout/chevron1"/>
    <dgm:cxn modelId="{F1FC4D95-6F10-4515-A2AA-9E3E274BAC34}" type="presParOf" srcId="{8864C935-7CD4-4678-AF93-445CEC5CB321}" destId="{3CCBBA44-7FC1-46D0-B85D-F111F281FF97}" srcOrd="2" destOrd="0" presId="urn:microsoft.com/office/officeart/2005/8/layout/chevron1"/>
    <dgm:cxn modelId="{B5437452-7ED8-4448-A15D-1ABAA40AE92D}" type="presParOf" srcId="{8864C935-7CD4-4678-AF93-445CEC5CB321}" destId="{3AC5EEE9-E026-4B3B-9A13-9C508827C345}" srcOrd="3" destOrd="0" presId="urn:microsoft.com/office/officeart/2005/8/layout/chevron1"/>
    <dgm:cxn modelId="{DD44C7E5-8444-4080-9D93-75D0BFDAECFE}" type="presParOf" srcId="{8864C935-7CD4-4678-AF93-445CEC5CB321}" destId="{235D4C48-EA6E-449F-A7B6-246758F87E14}" srcOrd="4" destOrd="0" presId="urn:microsoft.com/office/officeart/2005/8/layout/chevron1"/>
    <dgm:cxn modelId="{B59AA2D4-103D-462C-AB01-93FAA9A26E0D}" type="presParOf" srcId="{8864C935-7CD4-4678-AF93-445CEC5CB321}" destId="{CC87982D-EA3E-4539-9480-2F032DC22391}" srcOrd="5" destOrd="0" presId="urn:microsoft.com/office/officeart/2005/8/layout/chevron1"/>
    <dgm:cxn modelId="{456B021C-81EC-4218-81CF-CA4845F36D28}" type="presParOf" srcId="{8864C935-7CD4-4678-AF93-445CEC5CB321}" destId="{D684FADA-1320-441A-B1E6-0C2CE6436F2E}" srcOrd="6" destOrd="0" presId="urn:microsoft.com/office/officeart/2005/8/layout/chevron1"/>
    <dgm:cxn modelId="{A8DC4227-1441-4497-97D1-B20910C3C14F}" type="presParOf" srcId="{8864C935-7CD4-4678-AF93-445CEC5CB321}" destId="{5949FC1A-2D38-461E-B290-C8080A749256}" srcOrd="7" destOrd="0" presId="urn:microsoft.com/office/officeart/2005/8/layout/chevron1"/>
    <dgm:cxn modelId="{D938BC0F-BD37-4498-8D22-C161D66DD2F7}" type="presParOf" srcId="{8864C935-7CD4-4678-AF93-445CEC5CB321}" destId="{9619EA8A-0678-400B-AB69-4D67DD167313}"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5ADAD-7F4F-493E-908F-ECACDDF1D339}">
      <dsp:nvSpPr>
        <dsp:cNvPr id="0" name=""/>
        <dsp:cNvSpPr/>
      </dsp:nvSpPr>
      <dsp:spPr>
        <a:xfrm>
          <a:off x="2174" y="306882"/>
          <a:ext cx="1934946" cy="773978"/>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sv-SE" sz="900" kern="1200" dirty="0">
              <a:latin typeface="Open Sans" panose="020B0606030504020204" pitchFamily="34" charset="0"/>
              <a:ea typeface="Open Sans" panose="020B0606030504020204" pitchFamily="34" charset="0"/>
              <a:cs typeface="Open Sans" panose="020B0606030504020204" pitchFamily="34" charset="0"/>
            </a:rPr>
            <a:t>Polisanmälan</a:t>
          </a:r>
        </a:p>
      </dsp:txBody>
      <dsp:txXfrm>
        <a:off x="389163" y="306882"/>
        <a:ext cx="1160968" cy="773978"/>
      </dsp:txXfrm>
    </dsp:sp>
    <dsp:sp modelId="{3CCBBA44-7FC1-46D0-B85D-F111F281FF97}">
      <dsp:nvSpPr>
        <dsp:cNvPr id="0" name=""/>
        <dsp:cNvSpPr/>
      </dsp:nvSpPr>
      <dsp:spPr>
        <a:xfrm>
          <a:off x="1743625" y="306882"/>
          <a:ext cx="1934946" cy="773978"/>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sv-SE" sz="900" kern="1200" dirty="0">
              <a:latin typeface="Open Sans" panose="020B0606030504020204" pitchFamily="34" charset="0"/>
              <a:ea typeface="Open Sans" panose="020B0606030504020204" pitchFamily="34" charset="0"/>
              <a:cs typeface="Open Sans" panose="020B0606030504020204" pitchFamily="34" charset="0"/>
            </a:rPr>
            <a:t>Kontakt med Arbetsförmedlingen</a:t>
          </a:r>
        </a:p>
      </dsp:txBody>
      <dsp:txXfrm>
        <a:off x="2130614" y="306882"/>
        <a:ext cx="1160968" cy="773978"/>
      </dsp:txXfrm>
    </dsp:sp>
    <dsp:sp modelId="{235D4C48-EA6E-449F-A7B6-246758F87E14}">
      <dsp:nvSpPr>
        <dsp:cNvPr id="0" name=""/>
        <dsp:cNvSpPr/>
      </dsp:nvSpPr>
      <dsp:spPr>
        <a:xfrm>
          <a:off x="3485077" y="306882"/>
          <a:ext cx="1934946" cy="773978"/>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sv-SE" sz="900" kern="1200" dirty="0">
              <a:latin typeface="Open Sans" panose="020B0606030504020204" pitchFamily="34" charset="0"/>
              <a:ea typeface="Open Sans" panose="020B0606030504020204" pitchFamily="34" charset="0"/>
              <a:cs typeface="Open Sans" panose="020B0606030504020204" pitchFamily="34" charset="0"/>
            </a:rPr>
            <a:t>Informativ rapport</a:t>
          </a:r>
        </a:p>
      </dsp:txBody>
      <dsp:txXfrm>
        <a:off x="3872066" y="306882"/>
        <a:ext cx="1160968" cy="773978"/>
      </dsp:txXfrm>
    </dsp:sp>
    <dsp:sp modelId="{D684FADA-1320-441A-B1E6-0C2CE6436F2E}">
      <dsp:nvSpPr>
        <dsp:cNvPr id="0" name=""/>
        <dsp:cNvSpPr/>
      </dsp:nvSpPr>
      <dsp:spPr>
        <a:xfrm>
          <a:off x="5226529" y="306882"/>
          <a:ext cx="1934946" cy="773978"/>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sv-SE" sz="900" kern="1200" dirty="0">
              <a:latin typeface="Open Sans" panose="020B0606030504020204" pitchFamily="34" charset="0"/>
              <a:ea typeface="Open Sans" panose="020B0606030504020204" pitchFamily="34" charset="0"/>
              <a:cs typeface="Open Sans" panose="020B0606030504020204" pitchFamily="34" charset="0"/>
            </a:rPr>
            <a:t>Avvikelserapport</a:t>
          </a:r>
        </a:p>
      </dsp:txBody>
      <dsp:txXfrm>
        <a:off x="5613518" y="306882"/>
        <a:ext cx="1160968" cy="773978"/>
      </dsp:txXfrm>
    </dsp:sp>
    <dsp:sp modelId="{9619EA8A-0678-400B-AB69-4D67DD167313}">
      <dsp:nvSpPr>
        <dsp:cNvPr id="0" name=""/>
        <dsp:cNvSpPr/>
      </dsp:nvSpPr>
      <dsp:spPr>
        <a:xfrm>
          <a:off x="6967981" y="306882"/>
          <a:ext cx="1934946" cy="773978"/>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36005" tIns="12002" rIns="12002" bIns="12002" numCol="1" spcCol="1270" anchor="ctr" anchorCtr="0">
          <a:noAutofit/>
        </a:bodyPr>
        <a:lstStyle/>
        <a:p>
          <a:pPr marL="0" lvl="0" indent="0" algn="ctr" defTabSz="400050">
            <a:lnSpc>
              <a:spcPct val="90000"/>
            </a:lnSpc>
            <a:spcBef>
              <a:spcPct val="0"/>
            </a:spcBef>
            <a:spcAft>
              <a:spcPct val="35000"/>
            </a:spcAft>
            <a:buNone/>
          </a:pPr>
          <a:r>
            <a:rPr lang="sv-SE" sz="900" kern="1200" dirty="0">
              <a:latin typeface="Open Sans" panose="020B0606030504020204" pitchFamily="34" charset="0"/>
              <a:ea typeface="Open Sans" panose="020B0606030504020204" pitchFamily="34" charset="0"/>
              <a:cs typeface="Open Sans" panose="020B0606030504020204" pitchFamily="34" charset="0"/>
            </a:rPr>
            <a:t>Trepartssamtal</a:t>
          </a:r>
        </a:p>
      </dsp:txBody>
      <dsp:txXfrm>
        <a:off x="7354970" y="306882"/>
        <a:ext cx="1160968" cy="7739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5ADAD-7F4F-493E-908F-ECACDDF1D339}">
      <dsp:nvSpPr>
        <dsp:cNvPr id="0" name=""/>
        <dsp:cNvSpPr/>
      </dsp:nvSpPr>
      <dsp:spPr>
        <a:xfrm>
          <a:off x="1071" y="250310"/>
          <a:ext cx="954048" cy="381619"/>
        </a:xfrm>
        <a:prstGeom prst="chevron">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Polisanmälan</a:t>
          </a:r>
        </a:p>
      </dsp:txBody>
      <dsp:txXfrm>
        <a:off x="191881" y="250310"/>
        <a:ext cx="572429" cy="381619"/>
      </dsp:txXfrm>
    </dsp:sp>
    <dsp:sp modelId="{3CCBBA44-7FC1-46D0-B85D-F111F281FF97}">
      <dsp:nvSpPr>
        <dsp:cNvPr id="0" name=""/>
        <dsp:cNvSpPr/>
      </dsp:nvSpPr>
      <dsp:spPr>
        <a:xfrm>
          <a:off x="859715"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Kontakt med Arbets-förmedlingen</a:t>
          </a:r>
        </a:p>
      </dsp:txBody>
      <dsp:txXfrm>
        <a:off x="1050525" y="250310"/>
        <a:ext cx="572429" cy="381619"/>
      </dsp:txXfrm>
    </dsp:sp>
    <dsp:sp modelId="{235D4C48-EA6E-449F-A7B6-246758F87E14}">
      <dsp:nvSpPr>
        <dsp:cNvPr id="0" name=""/>
        <dsp:cNvSpPr/>
      </dsp:nvSpPr>
      <dsp:spPr>
        <a:xfrm>
          <a:off x="1718359"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Informativ rapport</a:t>
          </a:r>
        </a:p>
      </dsp:txBody>
      <dsp:txXfrm>
        <a:off x="1909169" y="250310"/>
        <a:ext cx="572429" cy="381619"/>
      </dsp:txXfrm>
    </dsp:sp>
    <dsp:sp modelId="{D684FADA-1320-441A-B1E6-0C2CE6436F2E}">
      <dsp:nvSpPr>
        <dsp:cNvPr id="0" name=""/>
        <dsp:cNvSpPr/>
      </dsp:nvSpPr>
      <dsp:spPr>
        <a:xfrm>
          <a:off x="2577003"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Avvikelse-rapport</a:t>
          </a:r>
        </a:p>
      </dsp:txBody>
      <dsp:txXfrm>
        <a:off x="2767813" y="250310"/>
        <a:ext cx="572429" cy="381619"/>
      </dsp:txXfrm>
    </dsp:sp>
    <dsp:sp modelId="{9619EA8A-0678-400B-AB69-4D67DD167313}">
      <dsp:nvSpPr>
        <dsp:cNvPr id="0" name=""/>
        <dsp:cNvSpPr/>
      </dsp:nvSpPr>
      <dsp:spPr>
        <a:xfrm>
          <a:off x="3435647"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Trepartssamtal</a:t>
          </a:r>
        </a:p>
      </dsp:txBody>
      <dsp:txXfrm>
        <a:off x="3626457" y="250310"/>
        <a:ext cx="572429" cy="3816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5ADAD-7F4F-493E-908F-ECACDDF1D339}">
      <dsp:nvSpPr>
        <dsp:cNvPr id="0" name=""/>
        <dsp:cNvSpPr/>
      </dsp:nvSpPr>
      <dsp:spPr>
        <a:xfrm>
          <a:off x="1071"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Polisanmälan</a:t>
          </a:r>
        </a:p>
      </dsp:txBody>
      <dsp:txXfrm>
        <a:off x="191881" y="250310"/>
        <a:ext cx="572429" cy="381619"/>
      </dsp:txXfrm>
    </dsp:sp>
    <dsp:sp modelId="{3CCBBA44-7FC1-46D0-B85D-F111F281FF97}">
      <dsp:nvSpPr>
        <dsp:cNvPr id="0" name=""/>
        <dsp:cNvSpPr/>
      </dsp:nvSpPr>
      <dsp:spPr>
        <a:xfrm>
          <a:off x="859715" y="250310"/>
          <a:ext cx="954048" cy="381619"/>
        </a:xfrm>
        <a:prstGeom prst="chevron">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Kontakt med Arbets-förmedlingen</a:t>
          </a:r>
        </a:p>
      </dsp:txBody>
      <dsp:txXfrm>
        <a:off x="1050525" y="250310"/>
        <a:ext cx="572429" cy="381619"/>
      </dsp:txXfrm>
    </dsp:sp>
    <dsp:sp modelId="{235D4C48-EA6E-449F-A7B6-246758F87E14}">
      <dsp:nvSpPr>
        <dsp:cNvPr id="0" name=""/>
        <dsp:cNvSpPr/>
      </dsp:nvSpPr>
      <dsp:spPr>
        <a:xfrm>
          <a:off x="1718359"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Informativ rapport</a:t>
          </a:r>
        </a:p>
      </dsp:txBody>
      <dsp:txXfrm>
        <a:off x="1909169" y="250310"/>
        <a:ext cx="572429" cy="381619"/>
      </dsp:txXfrm>
    </dsp:sp>
    <dsp:sp modelId="{D684FADA-1320-441A-B1E6-0C2CE6436F2E}">
      <dsp:nvSpPr>
        <dsp:cNvPr id="0" name=""/>
        <dsp:cNvSpPr/>
      </dsp:nvSpPr>
      <dsp:spPr>
        <a:xfrm>
          <a:off x="2577003"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Avvikelse-rapport</a:t>
          </a:r>
        </a:p>
      </dsp:txBody>
      <dsp:txXfrm>
        <a:off x="2767813" y="250310"/>
        <a:ext cx="572429" cy="381619"/>
      </dsp:txXfrm>
    </dsp:sp>
    <dsp:sp modelId="{9619EA8A-0678-400B-AB69-4D67DD167313}">
      <dsp:nvSpPr>
        <dsp:cNvPr id="0" name=""/>
        <dsp:cNvSpPr/>
      </dsp:nvSpPr>
      <dsp:spPr>
        <a:xfrm>
          <a:off x="3435647"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Trepartssamtal</a:t>
          </a:r>
        </a:p>
      </dsp:txBody>
      <dsp:txXfrm>
        <a:off x="3626457" y="250310"/>
        <a:ext cx="572429" cy="3816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5ADAD-7F4F-493E-908F-ECACDDF1D339}">
      <dsp:nvSpPr>
        <dsp:cNvPr id="0" name=""/>
        <dsp:cNvSpPr/>
      </dsp:nvSpPr>
      <dsp:spPr>
        <a:xfrm>
          <a:off x="1071"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Polisanmälan</a:t>
          </a:r>
        </a:p>
      </dsp:txBody>
      <dsp:txXfrm>
        <a:off x="191881" y="250310"/>
        <a:ext cx="572429" cy="381619"/>
      </dsp:txXfrm>
    </dsp:sp>
    <dsp:sp modelId="{3CCBBA44-7FC1-46D0-B85D-F111F281FF97}">
      <dsp:nvSpPr>
        <dsp:cNvPr id="0" name=""/>
        <dsp:cNvSpPr/>
      </dsp:nvSpPr>
      <dsp:spPr>
        <a:xfrm>
          <a:off x="859715"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Kontakt med Arbets-förmedlingen</a:t>
          </a:r>
        </a:p>
      </dsp:txBody>
      <dsp:txXfrm>
        <a:off x="1050525" y="250310"/>
        <a:ext cx="572429" cy="381619"/>
      </dsp:txXfrm>
    </dsp:sp>
    <dsp:sp modelId="{235D4C48-EA6E-449F-A7B6-246758F87E14}">
      <dsp:nvSpPr>
        <dsp:cNvPr id="0" name=""/>
        <dsp:cNvSpPr/>
      </dsp:nvSpPr>
      <dsp:spPr>
        <a:xfrm>
          <a:off x="1718359" y="250310"/>
          <a:ext cx="954048" cy="381619"/>
        </a:xfrm>
        <a:prstGeom prst="chevron">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Informativ rapport</a:t>
          </a:r>
        </a:p>
      </dsp:txBody>
      <dsp:txXfrm>
        <a:off x="1909169" y="250310"/>
        <a:ext cx="572429" cy="381619"/>
      </dsp:txXfrm>
    </dsp:sp>
    <dsp:sp modelId="{D684FADA-1320-441A-B1E6-0C2CE6436F2E}">
      <dsp:nvSpPr>
        <dsp:cNvPr id="0" name=""/>
        <dsp:cNvSpPr/>
      </dsp:nvSpPr>
      <dsp:spPr>
        <a:xfrm>
          <a:off x="2577003"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Avvikelse-rapport</a:t>
          </a:r>
        </a:p>
      </dsp:txBody>
      <dsp:txXfrm>
        <a:off x="2767813" y="250310"/>
        <a:ext cx="572429" cy="381619"/>
      </dsp:txXfrm>
    </dsp:sp>
    <dsp:sp modelId="{9619EA8A-0678-400B-AB69-4D67DD167313}">
      <dsp:nvSpPr>
        <dsp:cNvPr id="0" name=""/>
        <dsp:cNvSpPr/>
      </dsp:nvSpPr>
      <dsp:spPr>
        <a:xfrm>
          <a:off x="3435647"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Trepartssamtal</a:t>
          </a:r>
        </a:p>
      </dsp:txBody>
      <dsp:txXfrm>
        <a:off x="3626457" y="250310"/>
        <a:ext cx="572429" cy="38161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5ADAD-7F4F-493E-908F-ECACDDF1D339}">
      <dsp:nvSpPr>
        <dsp:cNvPr id="0" name=""/>
        <dsp:cNvSpPr/>
      </dsp:nvSpPr>
      <dsp:spPr>
        <a:xfrm>
          <a:off x="1071"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Polisanmälan</a:t>
          </a:r>
        </a:p>
      </dsp:txBody>
      <dsp:txXfrm>
        <a:off x="191881" y="250310"/>
        <a:ext cx="572429" cy="381619"/>
      </dsp:txXfrm>
    </dsp:sp>
    <dsp:sp modelId="{3CCBBA44-7FC1-46D0-B85D-F111F281FF97}">
      <dsp:nvSpPr>
        <dsp:cNvPr id="0" name=""/>
        <dsp:cNvSpPr/>
      </dsp:nvSpPr>
      <dsp:spPr>
        <a:xfrm>
          <a:off x="859715"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Kontakt med Arbets-förmedlingen</a:t>
          </a:r>
        </a:p>
      </dsp:txBody>
      <dsp:txXfrm>
        <a:off x="1050525" y="250310"/>
        <a:ext cx="572429" cy="381619"/>
      </dsp:txXfrm>
    </dsp:sp>
    <dsp:sp modelId="{235D4C48-EA6E-449F-A7B6-246758F87E14}">
      <dsp:nvSpPr>
        <dsp:cNvPr id="0" name=""/>
        <dsp:cNvSpPr/>
      </dsp:nvSpPr>
      <dsp:spPr>
        <a:xfrm>
          <a:off x="1718359"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Informativ rapport</a:t>
          </a:r>
        </a:p>
      </dsp:txBody>
      <dsp:txXfrm>
        <a:off x="1909169" y="250310"/>
        <a:ext cx="572429" cy="381619"/>
      </dsp:txXfrm>
    </dsp:sp>
    <dsp:sp modelId="{D684FADA-1320-441A-B1E6-0C2CE6436F2E}">
      <dsp:nvSpPr>
        <dsp:cNvPr id="0" name=""/>
        <dsp:cNvSpPr/>
      </dsp:nvSpPr>
      <dsp:spPr>
        <a:xfrm>
          <a:off x="2577003" y="250310"/>
          <a:ext cx="954048" cy="381619"/>
        </a:xfrm>
        <a:prstGeom prst="chevron">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Avvikelse-rapport</a:t>
          </a:r>
        </a:p>
      </dsp:txBody>
      <dsp:txXfrm>
        <a:off x="2767813" y="250310"/>
        <a:ext cx="572429" cy="381619"/>
      </dsp:txXfrm>
    </dsp:sp>
    <dsp:sp modelId="{9619EA8A-0678-400B-AB69-4D67DD167313}">
      <dsp:nvSpPr>
        <dsp:cNvPr id="0" name=""/>
        <dsp:cNvSpPr/>
      </dsp:nvSpPr>
      <dsp:spPr>
        <a:xfrm>
          <a:off x="3435647"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Trepartssamtal</a:t>
          </a:r>
        </a:p>
      </dsp:txBody>
      <dsp:txXfrm>
        <a:off x="3626457" y="250310"/>
        <a:ext cx="572429" cy="3816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A5ADAD-7F4F-493E-908F-ECACDDF1D339}">
      <dsp:nvSpPr>
        <dsp:cNvPr id="0" name=""/>
        <dsp:cNvSpPr/>
      </dsp:nvSpPr>
      <dsp:spPr>
        <a:xfrm>
          <a:off x="1071"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Polisanmälan</a:t>
          </a:r>
        </a:p>
      </dsp:txBody>
      <dsp:txXfrm>
        <a:off x="191881" y="250310"/>
        <a:ext cx="572429" cy="381619"/>
      </dsp:txXfrm>
    </dsp:sp>
    <dsp:sp modelId="{3CCBBA44-7FC1-46D0-B85D-F111F281FF97}">
      <dsp:nvSpPr>
        <dsp:cNvPr id="0" name=""/>
        <dsp:cNvSpPr/>
      </dsp:nvSpPr>
      <dsp:spPr>
        <a:xfrm>
          <a:off x="859715"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Kontakta Arbets-förmedlingen</a:t>
          </a:r>
        </a:p>
      </dsp:txBody>
      <dsp:txXfrm>
        <a:off x="1050525" y="250310"/>
        <a:ext cx="572429" cy="381619"/>
      </dsp:txXfrm>
    </dsp:sp>
    <dsp:sp modelId="{235D4C48-EA6E-449F-A7B6-246758F87E14}">
      <dsp:nvSpPr>
        <dsp:cNvPr id="0" name=""/>
        <dsp:cNvSpPr/>
      </dsp:nvSpPr>
      <dsp:spPr>
        <a:xfrm>
          <a:off x="1718359"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Informativ rapport</a:t>
          </a:r>
        </a:p>
      </dsp:txBody>
      <dsp:txXfrm>
        <a:off x="1909169" y="250310"/>
        <a:ext cx="572429" cy="381619"/>
      </dsp:txXfrm>
    </dsp:sp>
    <dsp:sp modelId="{D684FADA-1320-441A-B1E6-0C2CE6436F2E}">
      <dsp:nvSpPr>
        <dsp:cNvPr id="0" name=""/>
        <dsp:cNvSpPr/>
      </dsp:nvSpPr>
      <dsp:spPr>
        <a:xfrm>
          <a:off x="2577003" y="250310"/>
          <a:ext cx="954048" cy="381619"/>
        </a:xfrm>
        <a:prstGeom prst="chevron">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Avvikelse-rapport</a:t>
          </a:r>
        </a:p>
      </dsp:txBody>
      <dsp:txXfrm>
        <a:off x="2767813" y="250310"/>
        <a:ext cx="572429" cy="381619"/>
      </dsp:txXfrm>
    </dsp:sp>
    <dsp:sp modelId="{9619EA8A-0678-400B-AB69-4D67DD167313}">
      <dsp:nvSpPr>
        <dsp:cNvPr id="0" name=""/>
        <dsp:cNvSpPr/>
      </dsp:nvSpPr>
      <dsp:spPr>
        <a:xfrm>
          <a:off x="3435647" y="250310"/>
          <a:ext cx="954048" cy="381619"/>
        </a:xfrm>
        <a:prstGeom prst="chevron">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24003" tIns="8001" rIns="8001" bIns="8001" numCol="1" spcCol="1270" anchor="ctr" anchorCtr="0">
          <a:noAutofit/>
        </a:bodyPr>
        <a:lstStyle/>
        <a:p>
          <a:pPr marL="0" lvl="0" indent="0" algn="ctr" defTabSz="266700">
            <a:lnSpc>
              <a:spcPct val="90000"/>
            </a:lnSpc>
            <a:spcBef>
              <a:spcPct val="0"/>
            </a:spcBef>
            <a:spcAft>
              <a:spcPct val="35000"/>
            </a:spcAft>
            <a:buNone/>
          </a:pPr>
          <a:r>
            <a:rPr lang="sv-SE" sz="600" kern="1200" dirty="0">
              <a:latin typeface="Open Sans" panose="020B0606030504020204" pitchFamily="34" charset="0"/>
              <a:ea typeface="Open Sans" panose="020B0606030504020204" pitchFamily="34" charset="0"/>
              <a:cs typeface="Open Sans" panose="020B0606030504020204" pitchFamily="34" charset="0"/>
            </a:rPr>
            <a:t>Trepartssamtal</a:t>
          </a:r>
        </a:p>
      </dsp:txBody>
      <dsp:txXfrm>
        <a:off x="3626457" y="250310"/>
        <a:ext cx="572429" cy="38161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34E04B-E651-4647-A300-2AFAE441B118}" type="datetimeFigureOut">
              <a:rPr lang="sv-SE" smtClean="0"/>
              <a:t>2024-05-29</a:t>
            </a:fld>
            <a:endParaRPr lang="sv-SE"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B27053-A168-41C7-8F57-9601F9EF8615}" type="slidenum">
              <a:rPr lang="sv-SE" smtClean="0"/>
              <a:t>‹#›</a:t>
            </a:fld>
            <a:endParaRPr lang="sv-SE" dirty="0"/>
          </a:p>
        </p:txBody>
      </p:sp>
    </p:spTree>
    <p:extLst>
      <p:ext uri="{BB962C8B-B14F-4D97-AF65-F5344CB8AC3E}">
        <p14:creationId xmlns:p14="http://schemas.microsoft.com/office/powerpoint/2010/main" val="1478300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96206B-CE5A-4CA3-BD34-3451FD0BA690}" type="datetimeFigureOut">
              <a:rPr lang="sv-SE" smtClean="0"/>
              <a:t>2024-05-29</a:t>
            </a:fld>
            <a:endParaRPr lang="sv-SE" dirty="0"/>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63CAE6-3546-4A01-BBE9-044D7CD2D89D}" type="slidenum">
              <a:rPr lang="sv-SE" smtClean="0"/>
              <a:t>‹#›</a:t>
            </a:fld>
            <a:endParaRPr lang="sv-SE" dirty="0"/>
          </a:p>
        </p:txBody>
      </p:sp>
    </p:spTree>
    <p:extLst>
      <p:ext uri="{BB962C8B-B14F-4D97-AF65-F5344CB8AC3E}">
        <p14:creationId xmlns:p14="http://schemas.microsoft.com/office/powerpoint/2010/main" val="150416155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1</a:t>
            </a:fld>
            <a:endParaRPr lang="sv-SE" dirty="0"/>
          </a:p>
        </p:txBody>
      </p:sp>
    </p:spTree>
    <p:extLst>
      <p:ext uri="{BB962C8B-B14F-4D97-AF65-F5344CB8AC3E}">
        <p14:creationId xmlns:p14="http://schemas.microsoft.com/office/powerpoint/2010/main" val="2730538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10</a:t>
            </a:fld>
            <a:endParaRPr lang="sv-SE" dirty="0"/>
          </a:p>
        </p:txBody>
      </p:sp>
    </p:spTree>
    <p:extLst>
      <p:ext uri="{BB962C8B-B14F-4D97-AF65-F5344CB8AC3E}">
        <p14:creationId xmlns:p14="http://schemas.microsoft.com/office/powerpoint/2010/main" val="1112962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11</a:t>
            </a:fld>
            <a:endParaRPr lang="sv-SE" dirty="0"/>
          </a:p>
        </p:txBody>
      </p:sp>
    </p:spTree>
    <p:extLst>
      <p:ext uri="{BB962C8B-B14F-4D97-AF65-F5344CB8AC3E}">
        <p14:creationId xmlns:p14="http://schemas.microsoft.com/office/powerpoint/2010/main" val="2429711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2</a:t>
            </a:fld>
            <a:endParaRPr lang="sv-SE" dirty="0"/>
          </a:p>
        </p:txBody>
      </p:sp>
    </p:spTree>
    <p:extLst>
      <p:ext uri="{BB962C8B-B14F-4D97-AF65-F5344CB8AC3E}">
        <p14:creationId xmlns:p14="http://schemas.microsoft.com/office/powerpoint/2010/main" val="3094826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3</a:t>
            </a:fld>
            <a:endParaRPr lang="sv-SE" dirty="0"/>
          </a:p>
        </p:txBody>
      </p:sp>
    </p:spTree>
    <p:extLst>
      <p:ext uri="{BB962C8B-B14F-4D97-AF65-F5344CB8AC3E}">
        <p14:creationId xmlns:p14="http://schemas.microsoft.com/office/powerpoint/2010/main" val="1116130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4</a:t>
            </a:fld>
            <a:endParaRPr lang="sv-SE" dirty="0"/>
          </a:p>
        </p:txBody>
      </p:sp>
    </p:spTree>
    <p:extLst>
      <p:ext uri="{BB962C8B-B14F-4D97-AF65-F5344CB8AC3E}">
        <p14:creationId xmlns:p14="http://schemas.microsoft.com/office/powerpoint/2010/main" val="3076072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5</a:t>
            </a:fld>
            <a:endParaRPr lang="sv-SE" dirty="0"/>
          </a:p>
        </p:txBody>
      </p:sp>
    </p:spTree>
    <p:extLst>
      <p:ext uri="{BB962C8B-B14F-4D97-AF65-F5344CB8AC3E}">
        <p14:creationId xmlns:p14="http://schemas.microsoft.com/office/powerpoint/2010/main" val="887450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6</a:t>
            </a:fld>
            <a:endParaRPr lang="sv-SE" dirty="0"/>
          </a:p>
        </p:txBody>
      </p:sp>
    </p:spTree>
    <p:extLst>
      <p:ext uri="{BB962C8B-B14F-4D97-AF65-F5344CB8AC3E}">
        <p14:creationId xmlns:p14="http://schemas.microsoft.com/office/powerpoint/2010/main" val="3476352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7</a:t>
            </a:fld>
            <a:endParaRPr lang="sv-SE" dirty="0"/>
          </a:p>
        </p:txBody>
      </p:sp>
    </p:spTree>
    <p:extLst>
      <p:ext uri="{BB962C8B-B14F-4D97-AF65-F5344CB8AC3E}">
        <p14:creationId xmlns:p14="http://schemas.microsoft.com/office/powerpoint/2010/main" val="1099682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8</a:t>
            </a:fld>
            <a:endParaRPr lang="sv-SE" dirty="0"/>
          </a:p>
        </p:txBody>
      </p:sp>
    </p:spTree>
    <p:extLst>
      <p:ext uri="{BB962C8B-B14F-4D97-AF65-F5344CB8AC3E}">
        <p14:creationId xmlns:p14="http://schemas.microsoft.com/office/powerpoint/2010/main" val="35041622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763CAE6-3546-4A01-BBE9-044D7CD2D89D}" type="slidenum">
              <a:rPr lang="sv-SE" smtClean="0"/>
              <a:t>9</a:t>
            </a:fld>
            <a:endParaRPr lang="sv-SE" dirty="0"/>
          </a:p>
        </p:txBody>
      </p:sp>
    </p:spTree>
    <p:extLst>
      <p:ext uri="{BB962C8B-B14F-4D97-AF65-F5344CB8AC3E}">
        <p14:creationId xmlns:p14="http://schemas.microsoft.com/office/powerpoint/2010/main" val="16108864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19" name="Platshållare för bild 14">
            <a:extLst>
              <a:ext uri="{FF2B5EF4-FFF2-40B4-BE49-F238E27FC236}">
                <a16:creationId xmlns:a16="http://schemas.microsoft.com/office/drawing/2014/main" id="{9008CFDE-FAFA-445A-900C-E639E9463033}"/>
              </a:ext>
            </a:extLst>
          </p:cNvPr>
          <p:cNvSpPr>
            <a:spLocks noGrp="1"/>
          </p:cNvSpPr>
          <p:nvPr>
            <p:ph type="pic" sz="quarter" idx="13"/>
          </p:nvPr>
        </p:nvSpPr>
        <p:spPr>
          <a:xfrm>
            <a:off x="141288" y="0"/>
            <a:ext cx="9002712" cy="4627360"/>
          </a:xfrm>
          <a:prstGeom prst="rect">
            <a:avLst/>
          </a:prstGeom>
        </p:spPr>
        <p:txBody>
          <a:bodyPr/>
          <a:lstStyle/>
          <a:p>
            <a:r>
              <a:rPr lang="sv-SE" dirty="0"/>
              <a:t>Klicka på ikonen för att lägga till en bild</a:t>
            </a:r>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p>
        </p:txBody>
      </p:sp>
      <p:pic>
        <p:nvPicPr>
          <p:cNvPr id="14" name="Af_logotyp_gron-bla_cmyk.pdf" descr="Logotyp Arbetsförmedlingen">
            <a:extLst>
              <a:ext uri="{FF2B5EF4-FFF2-40B4-BE49-F238E27FC236}">
                <a16:creationId xmlns:a16="http://schemas.microsoft.com/office/drawing/2014/main" id="{D7B21F88-959F-4910-A6A8-8308C963676D}"/>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2" name="Rubrik 1">
            <a:extLst>
              <a:ext uri="{FF2B5EF4-FFF2-40B4-BE49-F238E27FC236}">
                <a16:creationId xmlns:a16="http://schemas.microsoft.com/office/drawing/2014/main" id="{267612FB-7BE0-4484-8F22-D168115714C0}"/>
              </a:ext>
            </a:extLst>
          </p:cNvPr>
          <p:cNvSpPr>
            <a:spLocks noGrp="1"/>
          </p:cNvSpPr>
          <p:nvPr>
            <p:ph type="ctrTitle" hasCustomPrompt="1"/>
          </p:nvPr>
        </p:nvSpPr>
        <p:spPr>
          <a:xfrm>
            <a:off x="141859" y="3117860"/>
            <a:ext cx="5328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16" name="Underrubrik 2">
            <a:extLst>
              <a:ext uri="{FF2B5EF4-FFF2-40B4-BE49-F238E27FC236}">
                <a16:creationId xmlns:a16="http://schemas.microsoft.com/office/drawing/2014/main" id="{FA376D43-EDFE-4919-9B06-4887B9BEABE2}"/>
              </a:ext>
            </a:extLst>
          </p:cNvPr>
          <p:cNvSpPr>
            <a:spLocks noGrp="1"/>
          </p:cNvSpPr>
          <p:nvPr>
            <p:ph type="subTitle" idx="1" hasCustomPrompt="1"/>
          </p:nvPr>
        </p:nvSpPr>
        <p:spPr>
          <a:xfrm>
            <a:off x="141859" y="3875680"/>
            <a:ext cx="5328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noProof="0" dirty="0"/>
              <a:t>Klicka här för att ändra format på underrubrik i bakgrunden</a:t>
            </a:r>
          </a:p>
        </p:txBody>
      </p:sp>
      <p:sp>
        <p:nvSpPr>
          <p:cNvPr id="9" name="Rektangel">
            <a:extLst>
              <a:ext uri="{FF2B5EF4-FFF2-40B4-BE49-F238E27FC236}">
                <a16:creationId xmlns:a16="http://schemas.microsoft.com/office/drawing/2014/main" id="{760EBD53-0F55-48D8-828F-BADF317A0748}"/>
              </a:ext>
            </a:extLst>
          </p:cNvPr>
          <p:cNvSpPr/>
          <p:nvPr userDrawn="1"/>
        </p:nvSpPr>
        <p:spPr>
          <a:xfrm>
            <a:off x="0" y="0"/>
            <a:ext cx="145034" cy="5148000"/>
          </a:xfrm>
          <a:prstGeom prst="rect">
            <a:avLst/>
          </a:prstGeom>
          <a:solidFill>
            <a:srgbClr val="95C23D"/>
          </a:solidFill>
          <a:ln w="12700">
            <a:solidFill>
              <a:srgbClr val="95C23D"/>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spTree>
    <p:extLst>
      <p:ext uri="{BB962C8B-B14F-4D97-AF65-F5344CB8AC3E}">
        <p14:creationId xmlns:p14="http://schemas.microsoft.com/office/powerpoint/2010/main" val="616414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a:prstGeom prst="rect">
            <a:avLst/>
          </a:prstGeom>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575043" y="1809000"/>
            <a:ext cx="362921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2"/>
            <a:ext cx="4572000" cy="4680000"/>
          </a:xfrm>
          <a:prstGeom prst="rect">
            <a:avLst/>
          </a:prstGeom>
        </p:spPr>
        <p:txBody>
          <a:bodyPr/>
          <a:lstStyle/>
          <a:p>
            <a:r>
              <a:rPr lang="sv-SE" dirty="0"/>
              <a:t>Klicka på ikonen för att lägga till en bild</a:t>
            </a:r>
          </a:p>
        </p:txBody>
      </p:sp>
    </p:spTree>
    <p:extLst>
      <p:ext uri="{BB962C8B-B14F-4D97-AF65-F5344CB8AC3E}">
        <p14:creationId xmlns:p14="http://schemas.microsoft.com/office/powerpoint/2010/main" val="3454178444"/>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a:prstGeom prst="rect">
            <a:avLst/>
          </a:prstGeom>
        </p:spPr>
        <p:txBody>
          <a:bodyPr anchor="ctr"/>
          <a:lstStyle>
            <a:lvl1pPr algn="ctr">
              <a:defRPr sz="2400" b="1"/>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dirty="0"/>
          </a:p>
        </p:txBody>
      </p:sp>
    </p:spTree>
    <p:extLst>
      <p:ext uri="{BB962C8B-B14F-4D97-AF65-F5344CB8AC3E}">
        <p14:creationId xmlns:p14="http://schemas.microsoft.com/office/powerpoint/2010/main" val="1000844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dirty="0"/>
          </a:p>
        </p:txBody>
      </p:sp>
    </p:spTree>
    <p:extLst>
      <p:ext uri="{BB962C8B-B14F-4D97-AF65-F5344CB8AC3E}">
        <p14:creationId xmlns:p14="http://schemas.microsoft.com/office/powerpoint/2010/main" val="10958133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nehållsförteckning">
    <p:spTree>
      <p:nvGrpSpPr>
        <p:cNvPr id="1" name=""/>
        <p:cNvGrpSpPr/>
        <p:nvPr/>
      </p:nvGrpSpPr>
      <p:grpSpPr>
        <a:xfrm>
          <a:off x="0" y="0"/>
          <a:ext cx="0" cy="0"/>
          <a:chOff x="0" y="0"/>
          <a:chExt cx="0" cy="0"/>
        </a:xfrm>
      </p:grpSpPr>
      <p:sp>
        <p:nvSpPr>
          <p:cNvPr id="8" name="Rectangle 17">
            <a:extLst>
              <a:ext uri="{FF2B5EF4-FFF2-40B4-BE49-F238E27FC236}">
                <a16:creationId xmlns:a16="http://schemas.microsoft.com/office/drawing/2014/main" id="{FB83FAFF-EED2-4BB2-B3CE-D5D395077B1C}"/>
              </a:ext>
            </a:extLst>
          </p:cNvPr>
          <p:cNvSpPr/>
          <p:nvPr userDrawn="1"/>
        </p:nvSpPr>
        <p:spPr>
          <a:xfrm>
            <a:off x="0" y="0"/>
            <a:ext cx="427155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2" name="Rubrik 1"/>
          <p:cNvSpPr>
            <a:spLocks noGrp="1"/>
          </p:cNvSpPr>
          <p:nvPr>
            <p:ph type="title" hasCustomPrompt="1"/>
          </p:nvPr>
        </p:nvSpPr>
        <p:spPr>
          <a:xfrm>
            <a:off x="614230" y="2234250"/>
            <a:ext cx="3657323" cy="675000"/>
          </a:xfrm>
          <a:prstGeom prst="rect">
            <a:avLst/>
          </a:prstGeom>
        </p:spPr>
        <p:txBody>
          <a:bodyPr/>
          <a:lstStyle>
            <a:lvl1pPr>
              <a:defRPr>
                <a:solidFill>
                  <a:schemeClr val="bg1"/>
                </a:solidFill>
              </a:defRPr>
            </a:lvl1pPr>
          </a:lstStyle>
          <a:p>
            <a:r>
              <a:rPr lang="sv-SE" dirty="0"/>
              <a:t>Innehållsförteckning</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7" name="Platshållare för innehåll 2"/>
          <p:cNvSpPr>
            <a:spLocks noGrp="1"/>
          </p:cNvSpPr>
          <p:nvPr>
            <p:ph idx="13"/>
          </p:nvPr>
        </p:nvSpPr>
        <p:spPr>
          <a:xfrm>
            <a:off x="4368616" y="0"/>
            <a:ext cx="3629210" cy="4374000"/>
          </a:xfrm>
          <a:prstGeom prst="rect">
            <a:avLst/>
          </a:prstGeom>
        </p:spPr>
        <p:txBody>
          <a:bodyPr anchor="ct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Linje">
            <a:extLst>
              <a:ext uri="{FF2B5EF4-FFF2-40B4-BE49-F238E27FC236}">
                <a16:creationId xmlns:a16="http://schemas.microsoft.com/office/drawing/2014/main" id="{55D631E8-9485-45FA-8CC3-F420D736C613}"/>
              </a:ext>
            </a:extLst>
          </p:cNvPr>
          <p:cNvSpPr/>
          <p:nvPr userDrawn="1"/>
        </p:nvSpPr>
        <p:spPr>
          <a:xfrm>
            <a:off x="614230" y="2909250"/>
            <a:ext cx="3383004" cy="0"/>
          </a:xfrm>
          <a:prstGeom prst="line">
            <a:avLst/>
          </a:prstGeom>
          <a:ln w="79375">
            <a:solidFill>
              <a:srgbClr val="95C23D"/>
            </a:solidFill>
          </a:ln>
        </p:spPr>
        <p:txBody>
          <a:bodyPr lIns="17144" tIns="17144" rIns="17144" bIns="17144"/>
          <a:lstStyle/>
          <a:p>
            <a:pPr>
              <a:spcBef>
                <a:spcPts val="750"/>
              </a:spcBef>
              <a:defRPr sz="7500" b="0"/>
            </a:pPr>
            <a:endParaRPr sz="2813"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86226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ubrikbild">
    <p:spTree>
      <p:nvGrpSpPr>
        <p:cNvPr id="1" name=""/>
        <p:cNvGrpSpPr/>
        <p:nvPr/>
      </p:nvGrpSpPr>
      <p:grpSpPr>
        <a:xfrm>
          <a:off x="0" y="0"/>
          <a:ext cx="0" cy="0"/>
          <a:chOff x="0" y="0"/>
          <a:chExt cx="0" cy="0"/>
        </a:xfrm>
      </p:grpSpPr>
      <p:sp>
        <p:nvSpPr>
          <p:cNvPr id="19" name="Platshållare för bild 14">
            <a:extLst>
              <a:ext uri="{FF2B5EF4-FFF2-40B4-BE49-F238E27FC236}">
                <a16:creationId xmlns:a16="http://schemas.microsoft.com/office/drawing/2014/main" id="{9008CFDE-FAFA-445A-900C-E639E9463033}"/>
              </a:ext>
            </a:extLst>
          </p:cNvPr>
          <p:cNvSpPr>
            <a:spLocks noGrp="1"/>
          </p:cNvSpPr>
          <p:nvPr>
            <p:ph type="pic" sz="quarter" idx="13"/>
          </p:nvPr>
        </p:nvSpPr>
        <p:spPr>
          <a:xfrm>
            <a:off x="141288" y="0"/>
            <a:ext cx="9002712" cy="4627360"/>
          </a:xfrm>
          <a:prstGeom prst="rect">
            <a:avLst/>
          </a:prstGeom>
        </p:spPr>
        <p:txBody>
          <a:bodyPr/>
          <a:lstStyle/>
          <a:p>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p>
        </p:txBody>
      </p:sp>
      <p:pic>
        <p:nvPicPr>
          <p:cNvPr id="14" name="Af_logotyp_gron-bla_cmyk.pdf" descr="Logotyp Arbetsförmedlingen">
            <a:extLst>
              <a:ext uri="{FF2B5EF4-FFF2-40B4-BE49-F238E27FC236}">
                <a16:creationId xmlns:a16="http://schemas.microsoft.com/office/drawing/2014/main" id="{D7B21F88-959F-4910-A6A8-8308C963676D}"/>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2" name="Rubrik 1">
            <a:extLst>
              <a:ext uri="{FF2B5EF4-FFF2-40B4-BE49-F238E27FC236}">
                <a16:creationId xmlns:a16="http://schemas.microsoft.com/office/drawing/2014/main" id="{267612FB-7BE0-4484-8F22-D168115714C0}"/>
              </a:ext>
            </a:extLst>
          </p:cNvPr>
          <p:cNvSpPr>
            <a:spLocks noGrp="1"/>
          </p:cNvSpPr>
          <p:nvPr>
            <p:ph type="ctrTitle" hasCustomPrompt="1"/>
          </p:nvPr>
        </p:nvSpPr>
        <p:spPr>
          <a:xfrm>
            <a:off x="141859" y="3117860"/>
            <a:ext cx="5328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16" name="Underrubrik 2">
            <a:extLst>
              <a:ext uri="{FF2B5EF4-FFF2-40B4-BE49-F238E27FC236}">
                <a16:creationId xmlns:a16="http://schemas.microsoft.com/office/drawing/2014/main" id="{FA376D43-EDFE-4919-9B06-4887B9BEABE2}"/>
              </a:ext>
            </a:extLst>
          </p:cNvPr>
          <p:cNvSpPr>
            <a:spLocks noGrp="1"/>
          </p:cNvSpPr>
          <p:nvPr>
            <p:ph type="subTitle" idx="1" hasCustomPrompt="1"/>
          </p:nvPr>
        </p:nvSpPr>
        <p:spPr>
          <a:xfrm>
            <a:off x="141859" y="3875680"/>
            <a:ext cx="5328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noProof="0" dirty="0"/>
              <a:t>Klicka här för att ändra format på underrubrik i bakgrunden</a:t>
            </a:r>
          </a:p>
        </p:txBody>
      </p:sp>
      <p:sp>
        <p:nvSpPr>
          <p:cNvPr id="9" name="Rektangel">
            <a:extLst>
              <a:ext uri="{FF2B5EF4-FFF2-40B4-BE49-F238E27FC236}">
                <a16:creationId xmlns:a16="http://schemas.microsoft.com/office/drawing/2014/main" id="{760EBD53-0F55-48D8-828F-BADF317A0748}"/>
              </a:ext>
            </a:extLst>
          </p:cNvPr>
          <p:cNvSpPr/>
          <p:nvPr userDrawn="1"/>
        </p:nvSpPr>
        <p:spPr>
          <a:xfrm>
            <a:off x="0" y="0"/>
            <a:ext cx="145034" cy="5148000"/>
          </a:xfrm>
          <a:prstGeom prst="rect">
            <a:avLst/>
          </a:prstGeom>
          <a:solidFill>
            <a:srgbClr val="95C23D"/>
          </a:solidFill>
          <a:ln w="12700">
            <a:solidFill>
              <a:srgbClr val="95C23D"/>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spTree>
    <p:extLst>
      <p:ext uri="{BB962C8B-B14F-4D97-AF65-F5344CB8AC3E}">
        <p14:creationId xmlns:p14="http://schemas.microsoft.com/office/powerpoint/2010/main" val="9300553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Kapitelindelare">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3" name="Underrubrik 2"/>
          <p:cNvSpPr>
            <a:spLocks noGrp="1"/>
          </p:cNvSpPr>
          <p:nvPr>
            <p:ph type="subTitle" idx="1"/>
          </p:nvPr>
        </p:nvSpPr>
        <p:spPr>
          <a:xfrm>
            <a:off x="1750046" y="2833148"/>
            <a:ext cx="5750498" cy="774221"/>
          </a:xfrm>
          <a:prstGeom prst="rect">
            <a:avLst/>
          </a:prstGeom>
        </p:spPr>
        <p:txBody>
          <a:bodyPr>
            <a:noAutofit/>
          </a:bodyPr>
          <a:lstStyle>
            <a:lvl1pPr marL="0" indent="0" algn="ctr">
              <a:buNone/>
              <a:defRPr sz="2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2024-05-29</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
        <p:nvSpPr>
          <p:cNvPr id="13" name="Linje">
            <a:extLst>
              <a:ext uri="{FF2B5EF4-FFF2-40B4-BE49-F238E27FC236}">
                <a16:creationId xmlns:a16="http://schemas.microsoft.com/office/drawing/2014/main" id="{381FC687-285F-4BC0-9D82-48F99C570DB9}"/>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dirty="0"/>
          </a:p>
        </p:txBody>
      </p:sp>
    </p:spTree>
    <p:extLst>
      <p:ext uri="{BB962C8B-B14F-4D97-AF65-F5344CB8AC3E}">
        <p14:creationId xmlns:p14="http://schemas.microsoft.com/office/powerpoint/2010/main" val="2056231900"/>
      </p:ext>
    </p:extLst>
  </p:cSld>
  <p:clrMapOvr>
    <a:masterClrMapping/>
  </p:clrMapOvr>
  <p:extLst>
    <p:ext uri="{DCECCB84-F9BA-43D5-87BE-67443E8EF086}">
      <p15:sldGuideLst xmlns:p15="http://schemas.microsoft.com/office/powerpoint/2012/main">
        <p15:guide id="1" orient="horz" pos="1711" userDrawn="1">
          <p15:clr>
            <a:srgbClr val="FBAE40"/>
          </p15:clr>
        </p15:guide>
        <p15:guide id="2" pos="288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lutbild">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p:nvPr>
        </p:nvSpPr>
        <p:spPr>
          <a:xfrm>
            <a:off x="3566160" y="1773335"/>
            <a:ext cx="2076994" cy="511901"/>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2024-05-29</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sp>
        <p:nvSpPr>
          <p:cNvPr id="16" name="Linje">
            <a:extLst>
              <a:ext uri="{FF2B5EF4-FFF2-40B4-BE49-F238E27FC236}">
                <a16:creationId xmlns:a16="http://schemas.microsoft.com/office/drawing/2014/main" id="{6285B20E-992A-41EA-A8BD-04B7B292C1C1}"/>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dirty="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49728020"/>
      </p:ext>
    </p:extLst>
  </p:cSld>
  <p:clrMapOvr>
    <a:masterClrMapping/>
  </p:clrMapOvr>
  <p:extLst>
    <p:ext uri="{DCECCB84-F9BA-43D5-87BE-67443E8EF086}">
      <p15:sldGuideLst xmlns:p15="http://schemas.microsoft.com/office/powerpoint/2012/main">
        <p15:guide id="1" orient="horz" pos="1711" userDrawn="1">
          <p15:clr>
            <a:srgbClr val="FBAE40"/>
          </p15:clr>
        </p15:guide>
        <p15:guide id="2" pos="288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2024-05-29</a:t>
            </a:fld>
            <a:endParaRPr lang="sv-SE" dirty="0">
              <a:solidFill>
                <a:schemeClr val="tx1"/>
              </a:solidFill>
            </a:endParaRPr>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solidFill>
              <a:schemeClr val="accent2"/>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pic>
        <p:nvPicPr>
          <p:cNvPr id="7" name="Af_logotyp_gron-bla_cmyk.pdf" descr="Logotyp Arbetsförmedlingen">
            <a:extLst>
              <a:ext uri="{FF2B5EF4-FFF2-40B4-BE49-F238E27FC236}">
                <a16:creationId xmlns:a16="http://schemas.microsoft.com/office/drawing/2014/main" id="{4C66E104-8012-4E04-8FB5-CF2BC8ED59B7}"/>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0" name="Rubrik 1">
            <a:extLst>
              <a:ext uri="{FF2B5EF4-FFF2-40B4-BE49-F238E27FC236}">
                <a16:creationId xmlns:a16="http://schemas.microsoft.com/office/drawing/2014/main" id="{5B67E80F-D6B7-4504-A852-22DBDB111525}"/>
              </a:ext>
            </a:extLst>
          </p:cNvPr>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tx1"/>
                </a:solidFill>
              </a:defRPr>
            </a:lvl1pPr>
          </a:lstStyle>
          <a:p>
            <a:r>
              <a:rPr lang="sv-SE" dirty="0"/>
              <a:t>Klicka här för att ändra format</a:t>
            </a:r>
          </a:p>
        </p:txBody>
      </p:sp>
      <p:sp>
        <p:nvSpPr>
          <p:cNvPr id="12" name="Underrubrik 2">
            <a:extLst>
              <a:ext uri="{FF2B5EF4-FFF2-40B4-BE49-F238E27FC236}">
                <a16:creationId xmlns:a16="http://schemas.microsoft.com/office/drawing/2014/main" id="{13DB928C-EB16-470A-B60F-FBB40AD6B043}"/>
              </a:ext>
            </a:extLst>
          </p:cNvPr>
          <p:cNvSpPr>
            <a:spLocks noGrp="1"/>
          </p:cNvSpPr>
          <p:nvPr>
            <p:ph type="subTitle" idx="1" hasCustomPrompt="1"/>
          </p:nvPr>
        </p:nvSpPr>
        <p:spPr>
          <a:xfrm>
            <a:off x="1750046" y="2833148"/>
            <a:ext cx="5750498" cy="774221"/>
          </a:xfrm>
          <a:prstGeom prst="rect">
            <a:avLst/>
          </a:prstGeom>
        </p:spPr>
        <p:txBody>
          <a:bodyPr>
            <a:noAutofit/>
          </a:bodyPr>
          <a:lstStyle>
            <a:lvl1pPr marL="0" indent="0" algn="ctr">
              <a:buNone/>
              <a:defRPr sz="2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14" name="Linje">
            <a:extLst>
              <a:ext uri="{FF2B5EF4-FFF2-40B4-BE49-F238E27FC236}">
                <a16:creationId xmlns:a16="http://schemas.microsoft.com/office/drawing/2014/main" id="{326BA6EA-4594-467D-8834-6E5F4807FFDB}"/>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dirty="0"/>
          </a:p>
        </p:txBody>
      </p:sp>
    </p:spTree>
    <p:extLst>
      <p:ext uri="{BB962C8B-B14F-4D97-AF65-F5344CB8AC3E}">
        <p14:creationId xmlns:p14="http://schemas.microsoft.com/office/powerpoint/2010/main" val="21466552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576002" y="1808999"/>
            <a:ext cx="7421825" cy="2872353"/>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2024-05-29</a:t>
            </a:fld>
            <a:endParaRPr lang="sv-SE" dirty="0">
              <a:solidFill>
                <a:schemeClr val="tx1"/>
              </a:solidFill>
            </a:endParaRPr>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spTree>
    <p:extLst>
      <p:ext uri="{BB962C8B-B14F-4D97-AF65-F5344CB8AC3E}">
        <p14:creationId xmlns:p14="http://schemas.microsoft.com/office/powerpoint/2010/main" val="141505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dirty="0"/>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7" name="Platshållare för innehåll 2"/>
          <p:cNvSpPr>
            <a:spLocks noGrp="1"/>
          </p:cNvSpPr>
          <p:nvPr>
            <p:ph idx="13"/>
          </p:nvPr>
        </p:nvSpPr>
        <p:spPr>
          <a:xfrm>
            <a:off x="4368617"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innehåll 2">
            <a:extLst>
              <a:ext uri="{FF2B5EF4-FFF2-40B4-BE49-F238E27FC236}">
                <a16:creationId xmlns:a16="http://schemas.microsoft.com/office/drawing/2014/main" id="{1ADA2774-EC9D-4E33-A1C8-81537CDAC07F}"/>
              </a:ext>
            </a:extLst>
          </p:cNvPr>
          <p:cNvSpPr>
            <a:spLocks noGrp="1"/>
          </p:cNvSpPr>
          <p:nvPr>
            <p:ph idx="14"/>
          </p:nvPr>
        </p:nvSpPr>
        <p:spPr>
          <a:xfrm>
            <a:off x="575043"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679006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indelare">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3" name="Underrubrik 2"/>
          <p:cNvSpPr>
            <a:spLocks noGrp="1"/>
          </p:cNvSpPr>
          <p:nvPr>
            <p:ph type="subTitle" idx="1"/>
          </p:nvPr>
        </p:nvSpPr>
        <p:spPr>
          <a:xfrm>
            <a:off x="1750046" y="2833148"/>
            <a:ext cx="5750498" cy="774221"/>
          </a:xfrm>
          <a:prstGeom prst="rect">
            <a:avLst/>
          </a:prstGeom>
        </p:spPr>
        <p:txBody>
          <a:bodyPr>
            <a:noAutofit/>
          </a:bodyPr>
          <a:lstStyle>
            <a:lvl1pPr marL="0" indent="0" algn="ctr">
              <a:buNone/>
              <a:defRPr sz="2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2024-05-29</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
        <p:nvSpPr>
          <p:cNvPr id="13" name="Linje">
            <a:extLst>
              <a:ext uri="{FF2B5EF4-FFF2-40B4-BE49-F238E27FC236}">
                <a16:creationId xmlns:a16="http://schemas.microsoft.com/office/drawing/2014/main" id="{381FC687-285F-4BC0-9D82-48F99C570DB9}"/>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dirty="0"/>
          </a:p>
        </p:txBody>
      </p:sp>
    </p:spTree>
    <p:extLst>
      <p:ext uri="{BB962C8B-B14F-4D97-AF65-F5344CB8AC3E}">
        <p14:creationId xmlns:p14="http://schemas.microsoft.com/office/powerpoint/2010/main" val="76293729"/>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Rubrik och innehåll,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281"/>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6002" y="1080000"/>
            <a:ext cx="7421825"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Tree>
    <p:extLst>
      <p:ext uri="{BB962C8B-B14F-4D97-AF65-F5344CB8AC3E}">
        <p14:creationId xmlns:p14="http://schemas.microsoft.com/office/powerpoint/2010/main" val="33318078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vå innehållsdelar,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000"/>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5043"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7" name="Platshållare för innehåll 2"/>
          <p:cNvSpPr>
            <a:spLocks noGrp="1"/>
          </p:cNvSpPr>
          <p:nvPr>
            <p:ph idx="13"/>
          </p:nvPr>
        </p:nvSpPr>
        <p:spPr>
          <a:xfrm>
            <a:off x="4368616"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9608612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7" name="Platshållare för innehåll 2"/>
          <p:cNvSpPr>
            <a:spLocks noGrp="1"/>
          </p:cNvSpPr>
          <p:nvPr>
            <p:ph idx="13"/>
          </p:nvPr>
        </p:nvSpPr>
        <p:spPr>
          <a:xfrm>
            <a:off x="4365266" y="1809000"/>
            <a:ext cx="362880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bild 6"/>
          <p:cNvSpPr>
            <a:spLocks noGrp="1"/>
          </p:cNvSpPr>
          <p:nvPr>
            <p:ph type="pic" sz="quarter" idx="14"/>
          </p:nvPr>
        </p:nvSpPr>
        <p:spPr>
          <a:xfrm>
            <a:off x="575042" y="1809000"/>
            <a:ext cx="3628800" cy="2565000"/>
          </a:xfrm>
          <a:prstGeom prst="rect">
            <a:avLst/>
          </a:prstGeom>
        </p:spPr>
        <p:txBody>
          <a:bodyPr anchor="ctr"/>
          <a:lstStyle>
            <a:lvl1pPr marL="0" indent="0" algn="ctr">
              <a:buNone/>
              <a:defRPr/>
            </a:lvl1pPr>
          </a:lstStyle>
          <a:p>
            <a:r>
              <a:rPr lang="sv-SE" dirty="0"/>
              <a:t>Klicka på ikonen för att lägga till en bild</a:t>
            </a:r>
          </a:p>
        </p:txBody>
      </p:sp>
    </p:spTree>
    <p:extLst>
      <p:ext uri="{BB962C8B-B14F-4D97-AF65-F5344CB8AC3E}">
        <p14:creationId xmlns:p14="http://schemas.microsoft.com/office/powerpoint/2010/main" val="9117839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a:prstGeom prst="rect">
            <a:avLst/>
          </a:prstGeom>
        </p:spPr>
        <p:txBody>
          <a:bodyPr/>
          <a:lstStyle/>
          <a:p>
            <a:r>
              <a:rPr lang="sv-SE" dirty="0"/>
              <a:t>Klicka här för att ändra format</a:t>
            </a:r>
          </a:p>
        </p:txBody>
      </p:sp>
      <p:sp>
        <p:nvSpPr>
          <p:cNvPr id="3" name="Platshållare för innehåll 2"/>
          <p:cNvSpPr>
            <a:spLocks noGrp="1"/>
          </p:cNvSpPr>
          <p:nvPr>
            <p:ph idx="1"/>
          </p:nvPr>
        </p:nvSpPr>
        <p:spPr>
          <a:xfrm>
            <a:off x="575043"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2"/>
            <a:ext cx="4572000" cy="4680000"/>
          </a:xfrm>
          <a:prstGeom prst="rect">
            <a:avLst/>
          </a:prstGeom>
        </p:spPr>
        <p:txBody>
          <a:bodyPr/>
          <a:lstStyle/>
          <a:p>
            <a:endParaRPr lang="sv-SE" dirty="0"/>
          </a:p>
        </p:txBody>
      </p:sp>
    </p:spTree>
    <p:extLst>
      <p:ext uri="{BB962C8B-B14F-4D97-AF65-F5344CB8AC3E}">
        <p14:creationId xmlns:p14="http://schemas.microsoft.com/office/powerpoint/2010/main" val="79755129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a:prstGeom prst="rect">
            <a:avLst/>
          </a:prstGeom>
        </p:spPr>
        <p:txBody>
          <a:bodyPr anchor="ctr"/>
          <a:lstStyle>
            <a:lvl1pPr algn="ctr">
              <a:defRPr sz="2400" b="1"/>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dirty="0"/>
          </a:p>
        </p:txBody>
      </p:sp>
    </p:spTree>
    <p:extLst>
      <p:ext uri="{BB962C8B-B14F-4D97-AF65-F5344CB8AC3E}">
        <p14:creationId xmlns:p14="http://schemas.microsoft.com/office/powerpoint/2010/main" val="6779872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dirty="0"/>
          </a:p>
        </p:txBody>
      </p:sp>
    </p:spTree>
    <p:extLst>
      <p:ext uri="{BB962C8B-B14F-4D97-AF65-F5344CB8AC3E}">
        <p14:creationId xmlns:p14="http://schemas.microsoft.com/office/powerpoint/2010/main" val="23918817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nnehållsförteckning">
    <p:spTree>
      <p:nvGrpSpPr>
        <p:cNvPr id="1" name=""/>
        <p:cNvGrpSpPr/>
        <p:nvPr/>
      </p:nvGrpSpPr>
      <p:grpSpPr>
        <a:xfrm>
          <a:off x="0" y="0"/>
          <a:ext cx="0" cy="0"/>
          <a:chOff x="0" y="0"/>
          <a:chExt cx="0" cy="0"/>
        </a:xfrm>
      </p:grpSpPr>
      <p:sp>
        <p:nvSpPr>
          <p:cNvPr id="8" name="Rectangle 17">
            <a:extLst>
              <a:ext uri="{FF2B5EF4-FFF2-40B4-BE49-F238E27FC236}">
                <a16:creationId xmlns:a16="http://schemas.microsoft.com/office/drawing/2014/main" id="{FB83FAFF-EED2-4BB2-B3CE-D5D395077B1C}"/>
              </a:ext>
            </a:extLst>
          </p:cNvPr>
          <p:cNvSpPr/>
          <p:nvPr userDrawn="1"/>
        </p:nvSpPr>
        <p:spPr>
          <a:xfrm>
            <a:off x="0" y="0"/>
            <a:ext cx="4271553"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2" name="Rubrik 1"/>
          <p:cNvSpPr>
            <a:spLocks noGrp="1"/>
          </p:cNvSpPr>
          <p:nvPr>
            <p:ph type="title" hasCustomPrompt="1"/>
          </p:nvPr>
        </p:nvSpPr>
        <p:spPr>
          <a:xfrm>
            <a:off x="614230" y="2234250"/>
            <a:ext cx="3657323" cy="675000"/>
          </a:xfrm>
          <a:prstGeom prst="rect">
            <a:avLst/>
          </a:prstGeom>
        </p:spPr>
        <p:txBody>
          <a:bodyPr/>
          <a:lstStyle>
            <a:lvl1pPr>
              <a:defRPr>
                <a:solidFill>
                  <a:schemeClr val="bg1"/>
                </a:solidFill>
              </a:defRPr>
            </a:lvl1pPr>
          </a:lstStyle>
          <a:p>
            <a:r>
              <a:rPr lang="sv-SE" dirty="0"/>
              <a:t>Innehållsförteckning</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7" name="Platshållare för innehåll 2"/>
          <p:cNvSpPr>
            <a:spLocks noGrp="1"/>
          </p:cNvSpPr>
          <p:nvPr>
            <p:ph idx="13"/>
          </p:nvPr>
        </p:nvSpPr>
        <p:spPr>
          <a:xfrm>
            <a:off x="4368616" y="0"/>
            <a:ext cx="3629210" cy="4374000"/>
          </a:xfrm>
          <a:prstGeom prst="rect">
            <a:avLst/>
          </a:prstGeom>
        </p:spPr>
        <p:txBody>
          <a:bodyPr anchor="ct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9" name="Linje">
            <a:extLst>
              <a:ext uri="{FF2B5EF4-FFF2-40B4-BE49-F238E27FC236}">
                <a16:creationId xmlns:a16="http://schemas.microsoft.com/office/drawing/2014/main" id="{55D631E8-9485-45FA-8CC3-F420D736C613}"/>
              </a:ext>
            </a:extLst>
          </p:cNvPr>
          <p:cNvSpPr/>
          <p:nvPr userDrawn="1"/>
        </p:nvSpPr>
        <p:spPr>
          <a:xfrm>
            <a:off x="614230" y="2909250"/>
            <a:ext cx="3383004" cy="0"/>
          </a:xfrm>
          <a:prstGeom prst="line">
            <a:avLst/>
          </a:prstGeom>
          <a:ln w="79375">
            <a:solidFill>
              <a:srgbClr val="95C23D"/>
            </a:solidFill>
          </a:ln>
        </p:spPr>
        <p:txBody>
          <a:bodyPr lIns="17144" tIns="17144" rIns="17144" bIns="17144"/>
          <a:lstStyle/>
          <a:p>
            <a:pPr>
              <a:spcBef>
                <a:spcPts val="750"/>
              </a:spcBef>
              <a:defRPr sz="7500" b="0"/>
            </a:pPr>
            <a:endParaRPr sz="2813"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65656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bg1"/>
        </a:solidFill>
        <a:effectLst/>
      </p:bgPr>
    </p:bg>
    <p:spTree>
      <p:nvGrpSpPr>
        <p:cNvPr id="1" name=""/>
        <p:cNvGrpSpPr/>
        <p:nvPr/>
      </p:nvGrpSpPr>
      <p:grpSpPr>
        <a:xfrm>
          <a:off x="0" y="0"/>
          <a:ext cx="0" cy="0"/>
          <a:chOff x="0" y="0"/>
          <a:chExt cx="0" cy="0"/>
        </a:xfrm>
      </p:grpSpPr>
      <p:sp>
        <p:nvSpPr>
          <p:cNvPr id="19" name="Platshållare för bild 14">
            <a:extLst>
              <a:ext uri="{FF2B5EF4-FFF2-40B4-BE49-F238E27FC236}">
                <a16:creationId xmlns:a16="http://schemas.microsoft.com/office/drawing/2014/main" id="{9008CFDE-FAFA-445A-900C-E639E9463033}"/>
              </a:ext>
            </a:extLst>
          </p:cNvPr>
          <p:cNvSpPr>
            <a:spLocks noGrp="1"/>
          </p:cNvSpPr>
          <p:nvPr>
            <p:ph type="pic" sz="quarter" idx="13"/>
          </p:nvPr>
        </p:nvSpPr>
        <p:spPr>
          <a:xfrm>
            <a:off x="141288" y="0"/>
            <a:ext cx="9002712" cy="4627360"/>
          </a:xfrm>
          <a:prstGeom prst="rect">
            <a:avLst/>
          </a:prstGeom>
        </p:spPr>
        <p:txBody>
          <a:bodyPr/>
          <a:lstStyle/>
          <a:p>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3175" y="-9525"/>
            <a:ext cx="145034" cy="5162550"/>
          </a:xfrm>
          <a:prstGeom prst="rect">
            <a:avLst/>
          </a:prstGeom>
          <a:solidFill>
            <a:schemeClr val="accent2"/>
          </a:solidFill>
          <a:ln w="12700">
            <a:solidFill>
              <a:srgbClr val="95C23D"/>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pic>
        <p:nvPicPr>
          <p:cNvPr id="14" name="Af_logotyp_gron-bla_cmyk.pdf" descr="Logotyp Arbetsförmedlingen">
            <a:extLst>
              <a:ext uri="{FF2B5EF4-FFF2-40B4-BE49-F238E27FC236}">
                <a16:creationId xmlns:a16="http://schemas.microsoft.com/office/drawing/2014/main" id="{D7B21F88-959F-4910-A6A8-8308C963676D}"/>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2" name="Rubrik 1">
            <a:extLst>
              <a:ext uri="{FF2B5EF4-FFF2-40B4-BE49-F238E27FC236}">
                <a16:creationId xmlns:a16="http://schemas.microsoft.com/office/drawing/2014/main" id="{267612FB-7BE0-4484-8F22-D168115714C0}"/>
              </a:ext>
            </a:extLst>
          </p:cNvPr>
          <p:cNvSpPr>
            <a:spLocks noGrp="1"/>
          </p:cNvSpPr>
          <p:nvPr>
            <p:ph type="ctrTitle" hasCustomPrompt="1"/>
          </p:nvPr>
        </p:nvSpPr>
        <p:spPr>
          <a:xfrm>
            <a:off x="141859" y="3117860"/>
            <a:ext cx="6012000" cy="756000"/>
          </a:xfrm>
          <a:solidFill>
            <a:schemeClr val="accent1">
              <a:alpha val="90000"/>
            </a:schemeClr>
          </a:solidFill>
        </p:spPr>
        <p:txBody>
          <a:bodyPr tIns="180000" bIns="0" anchor="b" anchorCtr="0">
            <a:noAutofit/>
          </a:bodyPr>
          <a:lstStyle>
            <a:lvl1pPr marL="360000">
              <a:defRPr sz="3200" b="1">
                <a:solidFill>
                  <a:schemeClr val="bg1"/>
                </a:solidFill>
              </a:defRPr>
            </a:lvl1pPr>
          </a:lstStyle>
          <a:p>
            <a:r>
              <a:rPr lang="sv-SE" dirty="0"/>
              <a:t>Klicka här för att ändra format</a:t>
            </a:r>
          </a:p>
        </p:txBody>
      </p:sp>
      <p:sp>
        <p:nvSpPr>
          <p:cNvPr id="16" name="Underrubrik 2">
            <a:extLst>
              <a:ext uri="{FF2B5EF4-FFF2-40B4-BE49-F238E27FC236}">
                <a16:creationId xmlns:a16="http://schemas.microsoft.com/office/drawing/2014/main" id="{FA376D43-EDFE-4919-9B06-4887B9BEABE2}"/>
              </a:ext>
            </a:extLst>
          </p:cNvPr>
          <p:cNvSpPr>
            <a:spLocks noGrp="1"/>
          </p:cNvSpPr>
          <p:nvPr>
            <p:ph type="subTitle" idx="1" hasCustomPrompt="1"/>
          </p:nvPr>
        </p:nvSpPr>
        <p:spPr>
          <a:xfrm>
            <a:off x="141859" y="3875680"/>
            <a:ext cx="6012000" cy="756000"/>
          </a:xfrm>
          <a:solidFill>
            <a:schemeClr val="accent1">
              <a:alpha val="90000"/>
            </a:schemeClr>
          </a:solidFill>
        </p:spPr>
        <p:txBody>
          <a:bodyPr bIns="180000" anchor="t">
            <a:noAutofit/>
          </a:bodyPr>
          <a:lstStyle>
            <a:lvl1pPr marL="360000" indent="0" algn="l">
              <a:lnSpc>
                <a:spcPct val="100000"/>
              </a:lnSpc>
              <a:spcBef>
                <a:spcPts val="0"/>
              </a:spcBef>
              <a:buNone/>
              <a:defRPr sz="2800" u="none" baseline="0">
                <a:solidFill>
                  <a:schemeClr val="bg1"/>
                </a:solidFill>
                <a:uFill>
                  <a:solidFill>
                    <a:schemeClr val="accent2"/>
                  </a:solidFill>
                </a:u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Tree>
    <p:extLst>
      <p:ext uri="{BB962C8B-B14F-4D97-AF65-F5344CB8AC3E}">
        <p14:creationId xmlns:p14="http://schemas.microsoft.com/office/powerpoint/2010/main" val="21120896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Kapitelindelare">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3" name="Underrubrik 2"/>
          <p:cNvSpPr>
            <a:spLocks noGrp="1"/>
          </p:cNvSpPr>
          <p:nvPr>
            <p:ph type="subTitle" idx="1"/>
          </p:nvPr>
        </p:nvSpPr>
        <p:spPr>
          <a:xfrm>
            <a:off x="1750046" y="2833148"/>
            <a:ext cx="5750498" cy="774221"/>
          </a:xfrm>
          <a:prstGeom prst="rect">
            <a:avLst/>
          </a:prstGeom>
        </p:spPr>
        <p:txBody>
          <a:bodyPr>
            <a:noAutofit/>
          </a:bodyPr>
          <a:lstStyle>
            <a:lvl1pPr marL="0" indent="0" algn="ctr">
              <a:buNone/>
              <a:defRPr sz="2800">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2024-05-29</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
        <p:nvSpPr>
          <p:cNvPr id="13" name="Linje">
            <a:extLst>
              <a:ext uri="{FF2B5EF4-FFF2-40B4-BE49-F238E27FC236}">
                <a16:creationId xmlns:a16="http://schemas.microsoft.com/office/drawing/2014/main" id="{2B5A4ED3-FEB3-47EA-BE93-5E7081E13E7D}"/>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dirty="0"/>
          </a:p>
        </p:txBody>
      </p:sp>
    </p:spTree>
    <p:extLst>
      <p:ext uri="{BB962C8B-B14F-4D97-AF65-F5344CB8AC3E}">
        <p14:creationId xmlns:p14="http://schemas.microsoft.com/office/powerpoint/2010/main" val="296870036"/>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Slutbild">
    <p:spTree>
      <p:nvGrpSpPr>
        <p:cNvPr id="1" name=""/>
        <p:cNvGrpSpPr/>
        <p:nvPr/>
      </p:nvGrpSpPr>
      <p:grpSpPr>
        <a:xfrm>
          <a:off x="0" y="0"/>
          <a:ext cx="0" cy="0"/>
          <a:chOff x="0" y="0"/>
          <a:chExt cx="0" cy="0"/>
        </a:xfrm>
      </p:grpSpPr>
      <p:sp>
        <p:nvSpPr>
          <p:cNvPr id="2" name="Rubrik 1"/>
          <p:cNvSpPr>
            <a:spLocks noGrp="1"/>
          </p:cNvSpPr>
          <p:nvPr>
            <p:ph type="ctrTitle"/>
          </p:nvPr>
        </p:nvSpPr>
        <p:spPr>
          <a:xfrm>
            <a:off x="3566160" y="1773335"/>
            <a:ext cx="2076994" cy="511901"/>
          </a:xfrm>
          <a:prstGeom prst="rect">
            <a:avLst/>
          </a:prstGeom>
        </p:spPr>
        <p:txBody>
          <a:bodyPr anchor="b" anchorCtr="0">
            <a:noAutofit/>
          </a:bodyPr>
          <a:lstStyle>
            <a:lvl1pPr algn="ctr">
              <a:defRPr sz="3200" b="1">
                <a:solidFill>
                  <a:schemeClr val="bg1"/>
                </a:solidFill>
              </a:defRPr>
            </a:lvl1pPr>
          </a:lstStyle>
          <a:p>
            <a:r>
              <a:rPr lang="sv-SE" dirty="0"/>
              <a:t>Klicka här för att ändra format</a:t>
            </a:r>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2024-05-29</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6" name="Linje">
            <a:extLst>
              <a:ext uri="{FF2B5EF4-FFF2-40B4-BE49-F238E27FC236}">
                <a16:creationId xmlns:a16="http://schemas.microsoft.com/office/drawing/2014/main" id="{6285B20E-992A-41EA-A8BD-04B7B292C1C1}"/>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dirty="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1149729227"/>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lutbild">
    <p:spTree>
      <p:nvGrpSpPr>
        <p:cNvPr id="1" name=""/>
        <p:cNvGrpSpPr/>
        <p:nvPr/>
      </p:nvGrpSpPr>
      <p:grpSpPr>
        <a:xfrm>
          <a:off x="0" y="0"/>
          <a:ext cx="0" cy="0"/>
          <a:chOff x="0" y="0"/>
          <a:chExt cx="0" cy="0"/>
        </a:xfrm>
      </p:grpSpPr>
      <p:sp>
        <p:nvSpPr>
          <p:cNvPr id="12" name="Rubrik 1">
            <a:extLst>
              <a:ext uri="{FF2B5EF4-FFF2-40B4-BE49-F238E27FC236}">
                <a16:creationId xmlns:a16="http://schemas.microsoft.com/office/drawing/2014/main" id="{F99A23EF-2D3B-49BE-9507-9E3F27D33C32}"/>
              </a:ext>
            </a:extLst>
          </p:cNvPr>
          <p:cNvSpPr txBox="1"/>
          <p:nvPr userDrawn="1"/>
        </p:nvSpPr>
        <p:spPr>
          <a:xfrm>
            <a:off x="145034" y="0"/>
            <a:ext cx="9001125" cy="5148000"/>
          </a:xfrm>
          <a:prstGeom prst="rect">
            <a:avLst/>
          </a:prstGeom>
          <a:solidFill>
            <a:schemeClr val="accent1">
              <a:alpha val="89994"/>
            </a:schemeClr>
          </a:solidFill>
          <a:ln w="12700" cap="flat">
            <a:noFill/>
            <a:miter lim="400000"/>
          </a:ln>
          <a:effectLst/>
          <a:extLst>
            <a:ext uri="{C572A759-6A51-4108-AA02-DFA0A04FC94B}">
              <ma14:wrappingTextBoxFlag xmlns:ma14="http://schemas.microsoft.com/office/mac/drawingml/2011/main" xmlns="" val="1"/>
            </a:ext>
          </a:extLst>
        </p:spPr>
        <p:txBody>
          <a:bodyPr wrap="square" lIns="50800" tIns="50800" rIns="50800" bIns="50800" numCol="1" anchor="t">
            <a:normAutofit/>
          </a:bodyPr>
          <a:lstStyle>
            <a:lvl1pPr>
              <a:defRPr sz="8000"/>
            </a:lvl1pPr>
          </a:lstStyle>
          <a:p>
            <a:r>
              <a:rPr sz="3000" dirty="0">
                <a:solidFill>
                  <a:schemeClr val="bg1"/>
                </a:solidFill>
              </a:rPr>
              <a:t>  </a:t>
            </a:r>
          </a:p>
        </p:txBody>
      </p:sp>
      <p:sp>
        <p:nvSpPr>
          <p:cNvPr id="2" name="Rubrik 1"/>
          <p:cNvSpPr>
            <a:spLocks noGrp="1"/>
          </p:cNvSpPr>
          <p:nvPr>
            <p:ph type="ctrTitle"/>
          </p:nvPr>
        </p:nvSpPr>
        <p:spPr>
          <a:xfrm>
            <a:off x="3566160" y="1773335"/>
            <a:ext cx="2076994" cy="511901"/>
          </a:xfrm>
          <a:prstGeom prst="rect">
            <a:avLst/>
          </a:prstGeom>
        </p:spPr>
        <p:txBody>
          <a:bodyPr anchor="b" anchorCtr="0">
            <a:noAutofit/>
          </a:bodyPr>
          <a:lstStyle>
            <a:lvl1pPr algn="ctr">
              <a:defRPr sz="3200" b="1">
                <a:solidFill>
                  <a:schemeClr val="bg1"/>
                </a:solidFill>
              </a:defRPr>
            </a:lvl1p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lvl1pPr>
              <a:defRPr>
                <a:solidFill>
                  <a:schemeClr val="bg1"/>
                </a:solidFill>
              </a:defRPr>
            </a:lvl1pPr>
          </a:lstStyle>
          <a:p>
            <a:fld id="{1B8F8DFE-A200-45B5-B28F-687801E16029}" type="datetimeFigureOut">
              <a:rPr lang="sv-SE" smtClean="0"/>
              <a:pPr/>
              <a:t>2024-05-29</a:t>
            </a:fld>
            <a:endParaRPr lang="sv-SE" dirty="0"/>
          </a:p>
        </p:txBody>
      </p:sp>
      <p:sp>
        <p:nvSpPr>
          <p:cNvPr id="5" name="Platshållare för sidfot 4"/>
          <p:cNvSpPr>
            <a:spLocks noGrp="1"/>
          </p:cNvSpPr>
          <p:nvPr>
            <p:ph type="ftr" sz="quarter" idx="11"/>
          </p:nvPr>
        </p:nvSpPr>
        <p:spPr/>
        <p:txBody>
          <a:bodyPr/>
          <a:lstStyle>
            <a:lvl1pPr>
              <a:defRPr>
                <a:solidFill>
                  <a:schemeClr val="bg1"/>
                </a:solidFill>
              </a:defRPr>
            </a:lvl1pPr>
          </a:lstStyle>
          <a:p>
            <a:endParaRPr lang="sv-SE" dirty="0"/>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bg1"/>
                </a:solidFill>
              </a:defRPr>
            </a:lvl1pPr>
          </a:lstStyle>
          <a:p>
            <a:fld id="{6CD02724-9D72-4716-953B-F44DD0BB2568}" type="slidenum">
              <a:rPr lang="sv-SE" smtClean="0"/>
              <a:pPr/>
              <a:t>‹#›</a:t>
            </a:fld>
            <a:endParaRPr lang="sv-SE" dirty="0"/>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rgbClr val="95C23D"/>
          </a:solidFill>
          <a:ln w="12700">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sp>
        <p:nvSpPr>
          <p:cNvPr id="16" name="Linje">
            <a:extLst>
              <a:ext uri="{FF2B5EF4-FFF2-40B4-BE49-F238E27FC236}">
                <a16:creationId xmlns:a16="http://schemas.microsoft.com/office/drawing/2014/main" id="{6285B20E-992A-41EA-A8BD-04B7B292C1C1}"/>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dirty="0"/>
          </a:p>
        </p:txBody>
      </p:sp>
      <p:pic>
        <p:nvPicPr>
          <p:cNvPr id="17" name="Af_logotyp_gron-vit_cmyk.pdf" descr="Logotyp Arbetsförmedlingen">
            <a:extLst>
              <a:ext uri="{FF2B5EF4-FFF2-40B4-BE49-F238E27FC236}">
                <a16:creationId xmlns:a16="http://schemas.microsoft.com/office/drawing/2014/main" id="{E358DED3-1A48-46FC-8C3C-7BD67E52F3CD}"/>
              </a:ext>
            </a:extLst>
          </p:cNvPr>
          <p:cNvPicPr>
            <a:picLocks noChangeAspect="1"/>
          </p:cNvPicPr>
          <p:nvPr userDrawn="1"/>
        </p:nvPicPr>
        <p:blipFill>
          <a:blip r:embed="rId2"/>
          <a:stretch>
            <a:fillRect/>
          </a:stretch>
        </p:blipFill>
        <p:spPr>
          <a:xfrm>
            <a:off x="7062898" y="4769689"/>
            <a:ext cx="1904122" cy="231483"/>
          </a:xfrm>
          <a:prstGeom prst="rect">
            <a:avLst/>
          </a:prstGeom>
          <a:ln w="12700">
            <a:miter lim="400000"/>
          </a:ln>
        </p:spPr>
      </p:pic>
    </p:spTree>
    <p:extLst>
      <p:ext uri="{BB962C8B-B14F-4D97-AF65-F5344CB8AC3E}">
        <p14:creationId xmlns:p14="http://schemas.microsoft.com/office/powerpoint/2010/main" val="2461488391"/>
      </p:ext>
    </p:extLst>
  </p:cSld>
  <p:clrMapOvr>
    <a:masterClrMapping/>
  </p:clrMapOvr>
  <p:extLst>
    <p:ext uri="{DCECCB84-F9BA-43D5-87BE-67443E8EF086}">
      <p15:sldGuideLst xmlns:p15="http://schemas.microsoft.com/office/powerpoint/2012/main">
        <p15:guide id="1" orient="horz" pos="1711">
          <p15:clr>
            <a:srgbClr val="FBAE40"/>
          </p15:clr>
        </p15:guide>
        <p15:guide id="2" pos="288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576002" y="1808999"/>
            <a:ext cx="7421825" cy="2872353"/>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Tree>
    <p:extLst>
      <p:ext uri="{BB962C8B-B14F-4D97-AF65-F5344CB8AC3E}">
        <p14:creationId xmlns:p14="http://schemas.microsoft.com/office/powerpoint/2010/main" val="34219735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dirty="0"/>
              <a:t>Klicka här för att ändra format</a:t>
            </a:r>
          </a:p>
        </p:txBody>
      </p:sp>
      <p:sp>
        <p:nvSpPr>
          <p:cNvPr id="3" name="Platshållare för innehåll 2"/>
          <p:cNvSpPr>
            <a:spLocks noGrp="1"/>
          </p:cNvSpPr>
          <p:nvPr>
            <p:ph idx="1"/>
          </p:nvPr>
        </p:nvSpPr>
        <p:spPr>
          <a:xfrm>
            <a:off x="575043"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7" name="Platshållare för innehåll 2"/>
          <p:cNvSpPr>
            <a:spLocks noGrp="1"/>
          </p:cNvSpPr>
          <p:nvPr>
            <p:ph idx="13"/>
          </p:nvPr>
        </p:nvSpPr>
        <p:spPr>
          <a:xfrm>
            <a:off x="4368616" y="1809000"/>
            <a:ext cx="362921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9221064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Rubrik och innehåll,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281"/>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6002" y="1080000"/>
            <a:ext cx="7421825"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Tree>
    <p:extLst>
      <p:ext uri="{BB962C8B-B14F-4D97-AF65-F5344CB8AC3E}">
        <p14:creationId xmlns:p14="http://schemas.microsoft.com/office/powerpoint/2010/main" val="20246078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vå innehållsdelar,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000"/>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5043"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7" name="Platshållare för innehåll 2"/>
          <p:cNvSpPr>
            <a:spLocks noGrp="1"/>
          </p:cNvSpPr>
          <p:nvPr>
            <p:ph idx="13"/>
          </p:nvPr>
        </p:nvSpPr>
        <p:spPr>
          <a:xfrm>
            <a:off x="4368616"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4660370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7" name="Platshållare för innehåll 2"/>
          <p:cNvSpPr>
            <a:spLocks noGrp="1"/>
          </p:cNvSpPr>
          <p:nvPr>
            <p:ph idx="13"/>
          </p:nvPr>
        </p:nvSpPr>
        <p:spPr>
          <a:xfrm>
            <a:off x="4365266" y="1809000"/>
            <a:ext cx="3628800" cy="2565000"/>
          </a:xfrm>
          <a:prstGeom prst="rect">
            <a:avLst/>
          </a:prstGeom>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bild 6"/>
          <p:cNvSpPr>
            <a:spLocks noGrp="1"/>
          </p:cNvSpPr>
          <p:nvPr>
            <p:ph type="pic" sz="quarter" idx="14"/>
          </p:nvPr>
        </p:nvSpPr>
        <p:spPr>
          <a:xfrm>
            <a:off x="575042" y="1809000"/>
            <a:ext cx="3628800" cy="2565000"/>
          </a:xfrm>
          <a:prstGeom prst="rect">
            <a:avLst/>
          </a:prstGeom>
        </p:spPr>
        <p:txBody>
          <a:bodyPr anchor="ctr"/>
          <a:lstStyle>
            <a:lvl1pPr marL="0" indent="0" algn="ctr">
              <a:buNone/>
              <a:defRPr/>
            </a:lvl1pPr>
          </a:lstStyle>
          <a:p>
            <a:r>
              <a:rPr lang="sv-SE" dirty="0"/>
              <a:t>Klicka på ikonen för att lägga till en bild</a:t>
            </a:r>
          </a:p>
        </p:txBody>
      </p:sp>
    </p:spTree>
    <p:extLst>
      <p:ext uri="{BB962C8B-B14F-4D97-AF65-F5344CB8AC3E}">
        <p14:creationId xmlns:p14="http://schemas.microsoft.com/office/powerpoint/2010/main" val="89884768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ubrik, innehåll och sidobild">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3629210" cy="675000"/>
          </a:xfrm>
          <a:prstGeom prst="rect">
            <a:avLst/>
          </a:prstGeom>
        </p:spPr>
        <p:txBody>
          <a:bodyPr/>
          <a:lstStyle/>
          <a:p>
            <a:r>
              <a:rPr lang="sv-SE" dirty="0"/>
              <a:t>Klicka här för att ändra format</a:t>
            </a:r>
          </a:p>
        </p:txBody>
      </p:sp>
      <p:sp>
        <p:nvSpPr>
          <p:cNvPr id="3" name="Platshållare för innehåll 2"/>
          <p:cNvSpPr>
            <a:spLocks noGrp="1"/>
          </p:cNvSpPr>
          <p:nvPr>
            <p:ph idx="1"/>
          </p:nvPr>
        </p:nvSpPr>
        <p:spPr>
          <a:xfrm>
            <a:off x="575043" y="1809000"/>
            <a:ext cx="3629210" cy="2565000"/>
          </a:xfrm>
          <a:prstGeom prst="rect">
            <a:avLst/>
          </a:prstGeom>
        </p:spPr>
        <p:txBody>
          <a:bodyPr/>
          <a:lstStyle>
            <a:lvl1pPr>
              <a:buClr>
                <a:srgbClr val="95C23D"/>
              </a:buClr>
              <a:defRPr/>
            </a:lvl1pPr>
            <a:lvl2pPr>
              <a:buClr>
                <a:srgbClr val="95C23D"/>
              </a:buClr>
              <a:defRPr/>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9" name="Platshållare för bild 8">
            <a:extLst>
              <a:ext uri="{FF2B5EF4-FFF2-40B4-BE49-F238E27FC236}">
                <a16:creationId xmlns:a16="http://schemas.microsoft.com/office/drawing/2014/main" id="{9F9D8310-07EE-461E-BA96-295DFFBC966C}"/>
              </a:ext>
            </a:extLst>
          </p:cNvPr>
          <p:cNvSpPr>
            <a:spLocks noGrp="1"/>
          </p:cNvSpPr>
          <p:nvPr>
            <p:ph type="pic" sz="quarter" idx="10"/>
          </p:nvPr>
        </p:nvSpPr>
        <p:spPr>
          <a:xfrm>
            <a:off x="4572000" y="0"/>
            <a:ext cx="4572000" cy="4680000"/>
          </a:xfrm>
          <a:prstGeom prst="rect">
            <a:avLst/>
          </a:prstGeom>
        </p:spPr>
        <p:txBody>
          <a:bodyPr/>
          <a:lstStyle/>
          <a:p>
            <a:endParaRPr lang="sv-SE" dirty="0"/>
          </a:p>
        </p:txBody>
      </p:sp>
    </p:spTree>
    <p:extLst>
      <p:ext uri="{BB962C8B-B14F-4D97-AF65-F5344CB8AC3E}">
        <p14:creationId xmlns:p14="http://schemas.microsoft.com/office/powerpoint/2010/main" val="2683895103"/>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Cita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810899"/>
            <a:ext cx="7422784" cy="3087706"/>
          </a:xfrm>
          <a:prstGeom prst="rect">
            <a:avLst/>
          </a:prstGeom>
        </p:spPr>
        <p:txBody>
          <a:bodyPr anchor="ctr"/>
          <a:lstStyle>
            <a:lvl1pPr algn="ctr">
              <a:defRPr sz="2400" b="1"/>
            </a:lvl1pPr>
          </a:lstStyle>
          <a:p>
            <a:r>
              <a:rPr lang="sv-SE" dirty="0"/>
              <a:t>Klicka här för att ändra format</a:t>
            </a:r>
          </a:p>
        </p:txBody>
      </p:sp>
      <p:sp>
        <p:nvSpPr>
          <p:cNvPr id="3" name="Platshållare för datum 2"/>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6CD02724-9D72-4716-953B-F44DD0BB2568}" type="slidenum">
              <a:rPr lang="sv-SE" smtClean="0"/>
              <a:t>‹#›</a:t>
            </a:fld>
            <a:endParaRPr lang="sv-SE" dirty="0"/>
          </a:p>
        </p:txBody>
      </p:sp>
    </p:spTree>
    <p:extLst>
      <p:ext uri="{BB962C8B-B14F-4D97-AF65-F5344CB8AC3E}">
        <p14:creationId xmlns:p14="http://schemas.microsoft.com/office/powerpoint/2010/main" val="35104608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6CD02724-9D72-4716-953B-F44DD0BB2568}" type="slidenum">
              <a:rPr lang="sv-SE" smtClean="0"/>
              <a:t>‹#›</a:t>
            </a:fld>
            <a:endParaRPr lang="sv-SE" dirty="0"/>
          </a:p>
        </p:txBody>
      </p:sp>
    </p:spTree>
    <p:extLst>
      <p:ext uri="{BB962C8B-B14F-4D97-AF65-F5344CB8AC3E}">
        <p14:creationId xmlns:p14="http://schemas.microsoft.com/office/powerpoint/2010/main" val="2255422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Rubrikbild center">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2024-05-29</a:t>
            </a:fld>
            <a:endParaRPr lang="sv-SE" dirty="0">
              <a:solidFill>
                <a:schemeClr val="tx1"/>
              </a:solidFill>
            </a:endParaRPr>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12"/>
          </p:nvPr>
        </p:nvSpPr>
        <p:spPr>
          <a:xfrm>
            <a:off x="5501888" y="46669"/>
            <a:ext cx="3600000" cy="81000"/>
          </a:xfrm>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sp>
        <p:nvSpPr>
          <p:cNvPr id="11" name="Rektangel">
            <a:extLst>
              <a:ext uri="{FF2B5EF4-FFF2-40B4-BE49-F238E27FC236}">
                <a16:creationId xmlns:a16="http://schemas.microsoft.com/office/drawing/2014/main" id="{09EEB4A7-73F5-424C-B9D8-171947E8F7C7}"/>
              </a:ext>
            </a:extLst>
          </p:cNvPr>
          <p:cNvSpPr/>
          <p:nvPr userDrawn="1"/>
        </p:nvSpPr>
        <p:spPr>
          <a:xfrm>
            <a:off x="0" y="0"/>
            <a:ext cx="145034" cy="5148000"/>
          </a:xfrm>
          <a:prstGeom prst="rect">
            <a:avLst/>
          </a:prstGeom>
          <a:solidFill>
            <a:schemeClr val="accent2"/>
          </a:solidFill>
          <a:ln w="12700">
            <a:solidFill>
              <a:schemeClr val="accent2"/>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pic>
        <p:nvPicPr>
          <p:cNvPr id="7" name="Af_logotyp_gron-bla_cmyk.pdf" descr="Logotyp Arbetsförmedlingen">
            <a:extLst>
              <a:ext uri="{FF2B5EF4-FFF2-40B4-BE49-F238E27FC236}">
                <a16:creationId xmlns:a16="http://schemas.microsoft.com/office/drawing/2014/main" id="{4C66E104-8012-4E04-8FB5-CF2BC8ED59B7}"/>
              </a:ext>
            </a:extLst>
          </p:cNvPr>
          <p:cNvPicPr>
            <a:picLocks noChangeAspect="1"/>
          </p:cNvPicPr>
          <p:nvPr userDrawn="1"/>
        </p:nvPicPr>
        <p:blipFill>
          <a:blip r:embed="rId2"/>
          <a:stretch>
            <a:fillRect/>
          </a:stretch>
        </p:blipFill>
        <p:spPr>
          <a:xfrm>
            <a:off x="7062898" y="4769689"/>
            <a:ext cx="1904123" cy="231484"/>
          </a:xfrm>
          <a:prstGeom prst="rect">
            <a:avLst/>
          </a:prstGeom>
          <a:ln w="12700">
            <a:miter lim="400000"/>
          </a:ln>
        </p:spPr>
      </p:pic>
      <p:sp>
        <p:nvSpPr>
          <p:cNvPr id="10" name="Rubrik 1">
            <a:extLst>
              <a:ext uri="{FF2B5EF4-FFF2-40B4-BE49-F238E27FC236}">
                <a16:creationId xmlns:a16="http://schemas.microsoft.com/office/drawing/2014/main" id="{5B67E80F-D6B7-4504-A852-22DBDB111525}"/>
              </a:ext>
            </a:extLst>
          </p:cNvPr>
          <p:cNvSpPr>
            <a:spLocks noGrp="1"/>
          </p:cNvSpPr>
          <p:nvPr>
            <p:ph type="ctrTitle" hasCustomPrompt="1"/>
          </p:nvPr>
        </p:nvSpPr>
        <p:spPr>
          <a:xfrm>
            <a:off x="1769533" y="1448707"/>
            <a:ext cx="5752125" cy="967429"/>
          </a:xfrm>
          <a:prstGeom prst="rect">
            <a:avLst/>
          </a:prstGeom>
        </p:spPr>
        <p:txBody>
          <a:bodyPr anchor="b" anchorCtr="0">
            <a:noAutofit/>
          </a:bodyPr>
          <a:lstStyle>
            <a:lvl1pPr algn="ctr">
              <a:defRPr sz="3200" b="1">
                <a:solidFill>
                  <a:schemeClr val="tx1"/>
                </a:solidFill>
              </a:defRPr>
            </a:lvl1pPr>
          </a:lstStyle>
          <a:p>
            <a:r>
              <a:rPr lang="sv-SE" dirty="0"/>
              <a:t>Klicka här för att ändra format</a:t>
            </a:r>
          </a:p>
        </p:txBody>
      </p:sp>
      <p:sp>
        <p:nvSpPr>
          <p:cNvPr id="12" name="Underrubrik 2">
            <a:extLst>
              <a:ext uri="{FF2B5EF4-FFF2-40B4-BE49-F238E27FC236}">
                <a16:creationId xmlns:a16="http://schemas.microsoft.com/office/drawing/2014/main" id="{13DB928C-EB16-470A-B60F-FBB40AD6B043}"/>
              </a:ext>
            </a:extLst>
          </p:cNvPr>
          <p:cNvSpPr>
            <a:spLocks noGrp="1"/>
          </p:cNvSpPr>
          <p:nvPr>
            <p:ph type="subTitle" idx="1" hasCustomPrompt="1"/>
          </p:nvPr>
        </p:nvSpPr>
        <p:spPr>
          <a:xfrm>
            <a:off x="1750046" y="2833148"/>
            <a:ext cx="5750498" cy="774221"/>
          </a:xfrm>
          <a:prstGeom prst="rect">
            <a:avLst/>
          </a:prstGeom>
        </p:spPr>
        <p:txBody>
          <a:bodyPr>
            <a:noAutofit/>
          </a:bodyPr>
          <a:lstStyle>
            <a:lvl1pPr marL="0" indent="0" algn="ctr">
              <a:buNone/>
              <a:defRPr sz="2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sv-SE" dirty="0"/>
              <a:t>Klicka här för att ändra format på underrubrik i bakgrunden</a:t>
            </a:r>
          </a:p>
        </p:txBody>
      </p:sp>
      <p:sp>
        <p:nvSpPr>
          <p:cNvPr id="14" name="Linje">
            <a:extLst>
              <a:ext uri="{FF2B5EF4-FFF2-40B4-BE49-F238E27FC236}">
                <a16:creationId xmlns:a16="http://schemas.microsoft.com/office/drawing/2014/main" id="{326BA6EA-4594-467D-8834-6E5F4807FFDB}"/>
              </a:ext>
            </a:extLst>
          </p:cNvPr>
          <p:cNvSpPr/>
          <p:nvPr userDrawn="1"/>
        </p:nvSpPr>
        <p:spPr>
          <a:xfrm>
            <a:off x="3566160" y="2659532"/>
            <a:ext cx="2076994" cy="0"/>
          </a:xfrm>
          <a:prstGeom prst="line">
            <a:avLst/>
          </a:prstGeom>
          <a:ln w="76200">
            <a:solidFill>
              <a:srgbClr val="95C23D"/>
            </a:solidFill>
          </a:ln>
        </p:spPr>
        <p:txBody>
          <a:bodyPr lIns="17144" tIns="17144" rIns="17144" bIns="17144"/>
          <a:lstStyle/>
          <a:p>
            <a:pPr>
              <a:spcBef>
                <a:spcPts val="750"/>
              </a:spcBef>
              <a:defRPr sz="7500" b="0"/>
            </a:pPr>
            <a:endParaRPr sz="2813" dirty="0"/>
          </a:p>
        </p:txBody>
      </p:sp>
    </p:spTree>
    <p:extLst>
      <p:ext uri="{BB962C8B-B14F-4D97-AF65-F5344CB8AC3E}">
        <p14:creationId xmlns:p14="http://schemas.microsoft.com/office/powerpoint/2010/main" val="3347941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mall för rubrikformat</a:t>
            </a:r>
          </a:p>
        </p:txBody>
      </p:sp>
      <p:sp>
        <p:nvSpPr>
          <p:cNvPr id="3" name="Platshållare för innehåll 2"/>
          <p:cNvSpPr>
            <a:spLocks noGrp="1"/>
          </p:cNvSpPr>
          <p:nvPr>
            <p:ph idx="1"/>
          </p:nvPr>
        </p:nvSpPr>
        <p:spPr>
          <a:xfrm>
            <a:off x="576002" y="1808999"/>
            <a:ext cx="7421825" cy="2872353"/>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fld id="{1B8F8DFE-A200-45B5-B28F-687801E16029}" type="datetimeFigureOut">
              <a:rPr lang="sv-SE" smtClean="0"/>
              <a:pPr/>
              <a:t>2024-05-29</a:t>
            </a:fld>
            <a:endParaRPr lang="sv-SE" dirty="0">
              <a:solidFill>
                <a:schemeClr val="tx1"/>
              </a:solidFill>
            </a:endParaRPr>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6CD02724-9D72-4716-953B-F44DD0BB2568}" type="slidenum">
              <a:rPr lang="sv-SE" smtClean="0"/>
              <a:pPr/>
              <a:t>‹#›</a:t>
            </a:fld>
            <a:endParaRPr lang="sv-SE" dirty="0">
              <a:solidFill>
                <a:schemeClr val="tx1"/>
              </a:solidFill>
            </a:endParaRPr>
          </a:p>
        </p:txBody>
      </p:sp>
    </p:spTree>
    <p:extLst>
      <p:ext uri="{BB962C8B-B14F-4D97-AF65-F5344CB8AC3E}">
        <p14:creationId xmlns:p14="http://schemas.microsoft.com/office/powerpoint/2010/main" val="4235789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7" name="Platshållare för innehåll 2"/>
          <p:cNvSpPr>
            <a:spLocks noGrp="1"/>
          </p:cNvSpPr>
          <p:nvPr>
            <p:ph idx="13"/>
          </p:nvPr>
        </p:nvSpPr>
        <p:spPr>
          <a:xfrm>
            <a:off x="4368617" y="1809000"/>
            <a:ext cx="362921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innehåll 2">
            <a:extLst>
              <a:ext uri="{FF2B5EF4-FFF2-40B4-BE49-F238E27FC236}">
                <a16:creationId xmlns:a16="http://schemas.microsoft.com/office/drawing/2014/main" id="{1ADA2774-EC9D-4E33-A1C8-81537CDAC07F}"/>
              </a:ext>
            </a:extLst>
          </p:cNvPr>
          <p:cNvSpPr>
            <a:spLocks noGrp="1"/>
          </p:cNvSpPr>
          <p:nvPr>
            <p:ph idx="14"/>
          </p:nvPr>
        </p:nvSpPr>
        <p:spPr>
          <a:xfrm>
            <a:off x="575043" y="1809000"/>
            <a:ext cx="362921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549376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281"/>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6002" y="1080000"/>
            <a:ext cx="7421825"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Tree>
    <p:extLst>
      <p:ext uri="{BB962C8B-B14F-4D97-AF65-F5344CB8AC3E}">
        <p14:creationId xmlns:p14="http://schemas.microsoft.com/office/powerpoint/2010/main" val="2493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vå innehållsdelar, högre rubrik">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75043" y="324000"/>
            <a:ext cx="7422784" cy="675000"/>
          </a:xfrm>
          <a:prstGeom prst="rect">
            <a:avLst/>
          </a:prstGeom>
        </p:spPr>
        <p:txBody>
          <a:bodyPr anchor="t"/>
          <a:lstStyle/>
          <a:p>
            <a:r>
              <a:rPr lang="sv-SE" dirty="0"/>
              <a:t>Klicka här för att ändra format</a:t>
            </a:r>
          </a:p>
        </p:txBody>
      </p:sp>
      <p:sp>
        <p:nvSpPr>
          <p:cNvPr id="3" name="Platshållare för innehåll 2"/>
          <p:cNvSpPr>
            <a:spLocks noGrp="1"/>
          </p:cNvSpPr>
          <p:nvPr>
            <p:ph idx="1"/>
          </p:nvPr>
        </p:nvSpPr>
        <p:spPr>
          <a:xfrm>
            <a:off x="575043"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7" name="Platshållare för innehåll 2"/>
          <p:cNvSpPr>
            <a:spLocks noGrp="1"/>
          </p:cNvSpPr>
          <p:nvPr>
            <p:ph idx="13"/>
          </p:nvPr>
        </p:nvSpPr>
        <p:spPr>
          <a:xfrm>
            <a:off x="4368616" y="1079999"/>
            <a:ext cx="3629210" cy="3420000"/>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80375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ubrik, bild och text">
    <p:spTree>
      <p:nvGrpSpPr>
        <p:cNvPr id="1" name=""/>
        <p:cNvGrpSpPr/>
        <p:nvPr/>
      </p:nvGrpSpPr>
      <p:grpSpPr>
        <a:xfrm>
          <a:off x="0" y="0"/>
          <a:ext cx="0" cy="0"/>
          <a:chOff x="0" y="0"/>
          <a:chExt cx="0" cy="0"/>
        </a:xfrm>
      </p:grpSpPr>
      <p:sp>
        <p:nvSpPr>
          <p:cNvPr id="2" name="Rubrik 1"/>
          <p:cNvSpPr>
            <a:spLocks noGrp="1"/>
          </p:cNvSpPr>
          <p:nvPr>
            <p:ph type="title"/>
          </p:nvPr>
        </p:nvSpPr>
        <p:spPr>
          <a:xfrm>
            <a:off x="575043" y="810899"/>
            <a:ext cx="7422784" cy="675000"/>
          </a:xfrm>
          <a:prstGeom prst="rect">
            <a:avLst/>
          </a:prstGeom>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1B8F8DFE-A200-45B5-B28F-687801E16029}" type="datetimeFigureOut">
              <a:rPr lang="sv-SE" smtClean="0"/>
              <a:t>2024-05-29</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6CD02724-9D72-4716-953B-F44DD0BB2568}" type="slidenum">
              <a:rPr lang="sv-SE" smtClean="0"/>
              <a:t>‹#›</a:t>
            </a:fld>
            <a:endParaRPr lang="sv-SE" dirty="0"/>
          </a:p>
        </p:txBody>
      </p:sp>
      <p:sp>
        <p:nvSpPr>
          <p:cNvPr id="7" name="Platshållare för innehåll 2"/>
          <p:cNvSpPr>
            <a:spLocks noGrp="1"/>
          </p:cNvSpPr>
          <p:nvPr>
            <p:ph idx="13"/>
          </p:nvPr>
        </p:nvSpPr>
        <p:spPr>
          <a:xfrm>
            <a:off x="4365266" y="1809000"/>
            <a:ext cx="3628800" cy="256500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bild 6"/>
          <p:cNvSpPr>
            <a:spLocks noGrp="1"/>
          </p:cNvSpPr>
          <p:nvPr>
            <p:ph type="pic" sz="quarter" idx="14"/>
          </p:nvPr>
        </p:nvSpPr>
        <p:spPr>
          <a:xfrm>
            <a:off x="575042" y="1809000"/>
            <a:ext cx="3628800" cy="2565000"/>
          </a:xfrm>
          <a:prstGeom prst="rect">
            <a:avLst/>
          </a:prstGeom>
        </p:spPr>
        <p:txBody>
          <a:bodyPr anchor="ctr"/>
          <a:lstStyle>
            <a:lvl1pPr marL="0" indent="0" algn="ctr">
              <a:buNone/>
              <a:defRPr/>
            </a:lvl1pPr>
          </a:lstStyle>
          <a:p>
            <a:r>
              <a:rPr lang="sv-SE" dirty="0"/>
              <a:t>Klicka på ikonen för att lägga till en bild</a:t>
            </a:r>
          </a:p>
        </p:txBody>
      </p:sp>
    </p:spTree>
    <p:extLst>
      <p:ext uri="{BB962C8B-B14F-4D97-AF65-F5344CB8AC3E}">
        <p14:creationId xmlns:p14="http://schemas.microsoft.com/office/powerpoint/2010/main" val="1052719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2.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tx1"/>
                </a:solidFill>
              </a:defRPr>
            </a:lvl1pPr>
          </a:lstStyle>
          <a:p>
            <a:fld id="{1B8F8DFE-A200-45B5-B28F-687801E16029}" type="datetimeFigureOut">
              <a:rPr lang="sv-SE" smtClean="0"/>
              <a:pPr/>
              <a:t>2024-05-29</a:t>
            </a:fld>
            <a:endParaRPr lang="sv-SE" dirty="0">
              <a:solidFill>
                <a:schemeClr val="tx1"/>
              </a:solidFill>
            </a:endParaRPr>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tx1"/>
                </a:solidFill>
              </a:defRPr>
            </a:lvl1pPr>
          </a:lstStyle>
          <a:p>
            <a:fld id="{6CD02724-9D72-4716-953B-F44DD0BB2568}" type="slidenum">
              <a:rPr lang="sv-SE" smtClean="0"/>
              <a:pPr/>
              <a:t>‹#›</a:t>
            </a:fld>
            <a:endParaRPr lang="sv-SE" dirty="0">
              <a:solidFill>
                <a:schemeClr val="tx1"/>
              </a:solidFill>
            </a:endParaRPr>
          </a:p>
        </p:txBody>
      </p:sp>
      <p:pic>
        <p:nvPicPr>
          <p:cNvPr id="7" name="Af_logotyp_gron-bla_cmyk.pdf" descr="Logotyp Arbetsförmedlingen">
            <a:extLst>
              <a:ext uri="{FF2B5EF4-FFF2-40B4-BE49-F238E27FC236}">
                <a16:creationId xmlns:a16="http://schemas.microsoft.com/office/drawing/2014/main" id="{9B80D663-E96C-45DA-81AA-C4A145064B02}"/>
              </a:ext>
            </a:extLst>
          </p:cNvPr>
          <p:cNvPicPr>
            <a:picLocks noChangeAspect="1"/>
          </p:cNvPicPr>
          <p:nvPr userDrawn="1"/>
        </p:nvPicPr>
        <p:blipFill>
          <a:blip r:embed="rId15"/>
          <a:stretch>
            <a:fillRect/>
          </a:stretch>
        </p:blipFill>
        <p:spPr>
          <a:xfrm>
            <a:off x="7062898" y="4769689"/>
            <a:ext cx="1904122" cy="231483"/>
          </a:xfrm>
          <a:prstGeom prst="rect">
            <a:avLst/>
          </a:prstGeom>
          <a:ln w="12700">
            <a:miter lim="400000"/>
          </a:ln>
        </p:spPr>
      </p:pic>
      <p:sp>
        <p:nvSpPr>
          <p:cNvPr id="8" name="Rektangel">
            <a:extLst>
              <a:ext uri="{FF2B5EF4-FFF2-40B4-BE49-F238E27FC236}">
                <a16:creationId xmlns:a16="http://schemas.microsoft.com/office/drawing/2014/main" id="{C5CB2548-7D24-4722-A3A5-DC2AE5CB3B14}"/>
              </a:ext>
            </a:extLst>
          </p:cNvPr>
          <p:cNvSpPr/>
          <p:nvPr userDrawn="1"/>
        </p:nvSpPr>
        <p:spPr>
          <a:xfrm>
            <a:off x="0" y="0"/>
            <a:ext cx="145034" cy="5148000"/>
          </a:xfrm>
          <a:prstGeom prst="rect">
            <a:avLst/>
          </a:prstGeom>
          <a:solidFill>
            <a:srgbClr val="95C23D"/>
          </a:solidFill>
          <a:ln w="12700">
            <a:solidFill>
              <a:srgbClr val="95C23D"/>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spTree>
    <p:extLst>
      <p:ext uri="{BB962C8B-B14F-4D97-AF65-F5344CB8AC3E}">
        <p14:creationId xmlns:p14="http://schemas.microsoft.com/office/powerpoint/2010/main" val="1600409298"/>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Lst>
  <p:txStyles>
    <p:titleStyle>
      <a:lvl1pPr algn="l" defTabSz="685800" rtl="0" eaLnBrk="1" latinLnBrk="0" hangingPunct="1">
        <a:spcBef>
          <a:spcPct val="0"/>
        </a:spcBef>
        <a:buNone/>
        <a:defRPr sz="2700" b="1" kern="1200">
          <a:solidFill>
            <a:schemeClr val="accent1"/>
          </a:solidFill>
          <a:latin typeface="+mj-lt"/>
          <a:ea typeface="+mj-ea"/>
          <a:cs typeface="+mj-cs"/>
        </a:defRPr>
      </a:lvl1pPr>
    </p:titleStyle>
    <p:bodyStyle>
      <a:lvl1pPr marL="0" indent="0" algn="l" defTabSz="685800" rtl="0" eaLnBrk="1" latinLnBrk="0" hangingPunct="1">
        <a:lnSpc>
          <a:spcPct val="100000"/>
        </a:lnSpc>
        <a:spcBef>
          <a:spcPts val="525"/>
        </a:spcBef>
        <a:buClr>
          <a:schemeClr val="accent1"/>
        </a:buClr>
        <a:buSzPct val="100000"/>
        <a:buFont typeface="Arial" panose="020B0604020202020204" pitchFamily="34" charset="0"/>
        <a:buNone/>
        <a:defRPr sz="1800" kern="1200">
          <a:solidFill>
            <a:schemeClr val="tx1"/>
          </a:solidFill>
          <a:latin typeface="+mn-lt"/>
          <a:ea typeface="+mn-ea"/>
          <a:cs typeface="+mn-cs"/>
        </a:defRPr>
      </a:lvl1pPr>
      <a:lvl2pPr marL="342900" indent="0" algn="l" defTabSz="685800" rtl="0" eaLnBrk="1" latinLnBrk="0" hangingPunct="1">
        <a:lnSpc>
          <a:spcPct val="100000"/>
        </a:lnSpc>
        <a:spcBef>
          <a:spcPts val="450"/>
        </a:spcBef>
        <a:buClr>
          <a:schemeClr val="accent1"/>
        </a:buClr>
        <a:buSzPct val="110000"/>
        <a:buFont typeface="Arial" panose="020B0604020202020204" pitchFamily="34" charset="0"/>
        <a:buNone/>
        <a:defRPr sz="1500" kern="1200">
          <a:solidFill>
            <a:schemeClr val="tx1"/>
          </a:solidFill>
          <a:latin typeface="+mn-lt"/>
          <a:ea typeface="+mn-ea"/>
          <a:cs typeface="+mn-cs"/>
        </a:defRPr>
      </a:lvl2pPr>
      <a:lvl3pPr marL="685800" indent="0" algn="l" defTabSz="685800" rtl="0" eaLnBrk="1" latinLnBrk="0" hangingPunct="1">
        <a:lnSpc>
          <a:spcPct val="100000"/>
        </a:lnSpc>
        <a:spcBef>
          <a:spcPts val="360"/>
        </a:spcBef>
        <a:buClr>
          <a:schemeClr val="accent1"/>
        </a:buClr>
        <a:buSzPct val="120000"/>
        <a:buFont typeface="Arial" panose="020B0604020202020204" pitchFamily="34" charset="0"/>
        <a:buNone/>
        <a:defRPr sz="1300" kern="1200">
          <a:solidFill>
            <a:schemeClr val="tx1"/>
          </a:solidFill>
          <a:latin typeface="+mn-lt"/>
          <a:ea typeface="+mn-ea"/>
          <a:cs typeface="+mn-cs"/>
        </a:defRPr>
      </a:lvl3pPr>
      <a:lvl4pPr marL="1028700" indent="0" algn="l" defTabSz="685800" rtl="0" eaLnBrk="1" latinLnBrk="0" hangingPunct="1">
        <a:lnSpc>
          <a:spcPct val="100000"/>
        </a:lnSpc>
        <a:spcBef>
          <a:spcPts val="360"/>
        </a:spcBef>
        <a:buClr>
          <a:schemeClr val="accent1"/>
        </a:buClr>
        <a:buSzPct val="120000"/>
        <a:buFont typeface="Arial" panose="020B0604020202020204" pitchFamily="34" charset="0"/>
        <a:buNone/>
        <a:defRPr sz="1300" kern="1200">
          <a:solidFill>
            <a:schemeClr val="tx1"/>
          </a:solidFill>
          <a:latin typeface="+mn-lt"/>
          <a:ea typeface="+mn-ea"/>
          <a:cs typeface="+mn-cs"/>
        </a:defRPr>
      </a:lvl4pPr>
      <a:lvl5pPr marL="1371600" indent="0" algn="l" defTabSz="685800" rtl="0" eaLnBrk="1" latinLnBrk="0" hangingPunct="1">
        <a:lnSpc>
          <a:spcPct val="100000"/>
        </a:lnSpc>
        <a:spcBef>
          <a:spcPts val="360"/>
        </a:spcBef>
        <a:buClr>
          <a:schemeClr val="accent1"/>
        </a:buClr>
        <a:buSzPct val="120000"/>
        <a:buFont typeface="Arial" panose="020B0604020202020204" pitchFamily="34" charset="0"/>
        <a:buNone/>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tx1"/>
                </a:solidFill>
              </a:defRPr>
            </a:lvl1pPr>
          </a:lstStyle>
          <a:p>
            <a:fld id="{1B8F8DFE-A200-45B5-B28F-687801E16029}" type="datetimeFigureOut">
              <a:rPr lang="sv-SE" smtClean="0"/>
              <a:pPr/>
              <a:t>2024-05-29</a:t>
            </a:fld>
            <a:endParaRPr lang="sv-SE" dirty="0">
              <a:solidFill>
                <a:schemeClr val="tx1"/>
              </a:solidFill>
            </a:endParaRPr>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tx1"/>
                </a:solidFill>
              </a:defRPr>
            </a:lvl1pPr>
          </a:lstStyle>
          <a:p>
            <a:endParaRPr lang="sv-SE" dirty="0">
              <a:solidFill>
                <a:schemeClr val="tx1"/>
              </a:solidFill>
            </a:endParaRPr>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tx1"/>
                </a:solidFill>
              </a:defRPr>
            </a:lvl1pPr>
          </a:lstStyle>
          <a:p>
            <a:fld id="{6CD02724-9D72-4716-953B-F44DD0BB2568}" type="slidenum">
              <a:rPr lang="sv-SE" smtClean="0"/>
              <a:pPr/>
              <a:t>‹#›</a:t>
            </a:fld>
            <a:endParaRPr lang="sv-SE" dirty="0">
              <a:solidFill>
                <a:schemeClr val="tx1"/>
              </a:solidFill>
            </a:endParaRPr>
          </a:p>
        </p:txBody>
      </p:sp>
      <p:pic>
        <p:nvPicPr>
          <p:cNvPr id="7" name="Af_logotyp_gron-bla_cmyk.pdf" descr="Logotyp Arbetsförmedlingen">
            <a:extLst>
              <a:ext uri="{FF2B5EF4-FFF2-40B4-BE49-F238E27FC236}">
                <a16:creationId xmlns:a16="http://schemas.microsoft.com/office/drawing/2014/main" id="{9B80D663-E96C-45DA-81AA-C4A145064B02}"/>
              </a:ext>
            </a:extLst>
          </p:cNvPr>
          <p:cNvPicPr>
            <a:picLocks noChangeAspect="1"/>
          </p:cNvPicPr>
          <p:nvPr userDrawn="1"/>
        </p:nvPicPr>
        <p:blipFill>
          <a:blip r:embed="rId15"/>
          <a:stretch>
            <a:fillRect/>
          </a:stretch>
        </p:blipFill>
        <p:spPr>
          <a:xfrm>
            <a:off x="7062898" y="4769689"/>
            <a:ext cx="1904122" cy="231483"/>
          </a:xfrm>
          <a:prstGeom prst="rect">
            <a:avLst/>
          </a:prstGeom>
          <a:ln w="12700">
            <a:miter lim="400000"/>
          </a:ln>
        </p:spPr>
      </p:pic>
      <p:sp>
        <p:nvSpPr>
          <p:cNvPr id="8" name="Rektangel">
            <a:extLst>
              <a:ext uri="{FF2B5EF4-FFF2-40B4-BE49-F238E27FC236}">
                <a16:creationId xmlns:a16="http://schemas.microsoft.com/office/drawing/2014/main" id="{C5CB2548-7D24-4722-A3A5-DC2AE5CB3B14}"/>
              </a:ext>
            </a:extLst>
          </p:cNvPr>
          <p:cNvSpPr/>
          <p:nvPr userDrawn="1"/>
        </p:nvSpPr>
        <p:spPr>
          <a:xfrm>
            <a:off x="0" y="0"/>
            <a:ext cx="145034" cy="5148000"/>
          </a:xfrm>
          <a:prstGeom prst="rect">
            <a:avLst/>
          </a:prstGeom>
          <a:solidFill>
            <a:srgbClr val="95C23D"/>
          </a:solidFill>
          <a:ln w="12700">
            <a:solidFill>
              <a:schemeClr val="accent2"/>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spTree>
    <p:extLst>
      <p:ext uri="{BB962C8B-B14F-4D97-AF65-F5344CB8AC3E}">
        <p14:creationId xmlns:p14="http://schemas.microsoft.com/office/powerpoint/2010/main" val="146625431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32" r:id="rId3"/>
    <p:sldLayoutId id="2147483730" r:id="rId4"/>
    <p:sldLayoutId id="2147483704" r:id="rId5"/>
    <p:sldLayoutId id="2147483706" r:id="rId6"/>
    <p:sldLayoutId id="2147483717" r:id="rId7"/>
    <p:sldLayoutId id="2147483718" r:id="rId8"/>
    <p:sldLayoutId id="2147483711" r:id="rId9"/>
    <p:sldLayoutId id="2147483716" r:id="rId10"/>
    <p:sldLayoutId id="2147483708" r:id="rId11"/>
    <p:sldLayoutId id="2147483712" r:id="rId12"/>
    <p:sldLayoutId id="2147483731" r:id="rId13"/>
  </p:sldLayoutIdLst>
  <p:txStyles>
    <p:titleStyle>
      <a:lvl1pPr algn="l" defTabSz="685800" rtl="0" eaLnBrk="1" latinLnBrk="0" hangingPunct="1">
        <a:spcBef>
          <a:spcPct val="0"/>
        </a:spcBef>
        <a:buNone/>
        <a:defRPr sz="2700" b="1" kern="1200">
          <a:solidFill>
            <a:schemeClr val="accent1"/>
          </a:solidFill>
          <a:latin typeface="+mj-lt"/>
          <a:ea typeface="+mj-ea"/>
          <a:cs typeface="+mj-cs"/>
        </a:defRPr>
      </a:lvl1pPr>
    </p:titleStyle>
    <p:bodyStyle>
      <a:lvl1pPr marL="257175" indent="-257175" algn="l" defTabSz="685800" rtl="0" eaLnBrk="1" latinLnBrk="0" hangingPunct="1">
        <a:lnSpc>
          <a:spcPct val="100000"/>
        </a:lnSpc>
        <a:spcBef>
          <a:spcPts val="525"/>
        </a:spcBef>
        <a:buClr>
          <a:schemeClr val="accent1"/>
        </a:buClr>
        <a:buSzPct val="100000"/>
        <a:buFont typeface="Arial" panose="020B0604020202020204" pitchFamily="34" charset="0"/>
        <a:buChar char="●"/>
        <a:defRPr sz="1800" kern="1200">
          <a:solidFill>
            <a:schemeClr val="tx1"/>
          </a:solidFill>
          <a:latin typeface="+mn-lt"/>
          <a:ea typeface="+mn-ea"/>
          <a:cs typeface="+mn-cs"/>
        </a:defRPr>
      </a:lvl1pPr>
      <a:lvl2pPr marL="557213" indent="-214313" algn="l" defTabSz="685800" rtl="0" eaLnBrk="1" latinLnBrk="0" hangingPunct="1">
        <a:lnSpc>
          <a:spcPct val="100000"/>
        </a:lnSpc>
        <a:spcBef>
          <a:spcPts val="450"/>
        </a:spcBef>
        <a:buClr>
          <a:schemeClr val="accent1"/>
        </a:buClr>
        <a:buSzPct val="110000"/>
        <a:buFont typeface="Courier New" panose="02070309020205020404" pitchFamily="49" charset="0"/>
        <a:buChar char="o"/>
        <a:defRPr sz="1500" kern="1200">
          <a:solidFill>
            <a:schemeClr val="tx1"/>
          </a:solidFill>
          <a:latin typeface="+mn-lt"/>
          <a:ea typeface="+mn-ea"/>
          <a:cs typeface="+mn-cs"/>
        </a:defRPr>
      </a:lvl2pPr>
      <a:lvl3pPr marL="8572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3pPr>
      <a:lvl4pPr marL="12001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1" latinLnBrk="0" hangingPunct="1">
        <a:lnSpc>
          <a:spcPct val="100000"/>
        </a:lnSpc>
        <a:spcBef>
          <a:spcPts val="360"/>
        </a:spcBef>
        <a:buClr>
          <a:schemeClr val="accent1"/>
        </a:buClr>
        <a:buSzPct val="120000"/>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75043" y="810899"/>
            <a:ext cx="7422784" cy="675000"/>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576002" y="1808999"/>
            <a:ext cx="7421825" cy="287235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501888" y="143349"/>
            <a:ext cx="3600000" cy="81000"/>
          </a:xfrm>
          <a:prstGeom prst="rect">
            <a:avLst/>
          </a:prstGeom>
        </p:spPr>
        <p:txBody>
          <a:bodyPr vert="horz" lIns="0" tIns="0" rIns="0" bIns="0" rtlCol="0" anchor="ctr"/>
          <a:lstStyle>
            <a:lvl1pPr algn="r">
              <a:defRPr sz="600">
                <a:solidFill>
                  <a:schemeClr val="bg1"/>
                </a:solidFill>
              </a:defRPr>
            </a:lvl1pPr>
          </a:lstStyle>
          <a:p>
            <a:fld id="{1B8F8DFE-A200-45B5-B28F-687801E16029}" type="datetimeFigureOut">
              <a:rPr lang="sv-SE" smtClean="0"/>
              <a:pPr/>
              <a:t>2024-05-29</a:t>
            </a:fld>
            <a:endParaRPr lang="sv-SE" dirty="0"/>
          </a:p>
        </p:txBody>
      </p:sp>
      <p:sp>
        <p:nvSpPr>
          <p:cNvPr id="5" name="Platshållare för sidfot 4"/>
          <p:cNvSpPr>
            <a:spLocks noGrp="1"/>
          </p:cNvSpPr>
          <p:nvPr>
            <p:ph type="ftr" sz="quarter" idx="3"/>
          </p:nvPr>
        </p:nvSpPr>
        <p:spPr>
          <a:xfrm>
            <a:off x="5501888" y="235945"/>
            <a:ext cx="3600000" cy="76740"/>
          </a:xfrm>
          <a:prstGeom prst="rect">
            <a:avLst/>
          </a:prstGeom>
        </p:spPr>
        <p:txBody>
          <a:bodyPr vert="horz" lIns="0" tIns="0" rIns="0" bIns="0" rtlCol="0" anchor="ctr"/>
          <a:lstStyle>
            <a:lvl1pPr algn="r">
              <a:defRPr sz="600">
                <a:solidFill>
                  <a:schemeClr val="bg1"/>
                </a:solidFill>
              </a:defRPr>
            </a:lvl1pPr>
          </a:lstStyle>
          <a:p>
            <a:endParaRPr lang="sv-SE" dirty="0"/>
          </a:p>
        </p:txBody>
      </p:sp>
      <p:sp>
        <p:nvSpPr>
          <p:cNvPr id="6" name="Platshållare för bildnummer 5"/>
          <p:cNvSpPr>
            <a:spLocks noGrp="1"/>
          </p:cNvSpPr>
          <p:nvPr>
            <p:ph type="sldNum" sz="quarter" idx="4"/>
          </p:nvPr>
        </p:nvSpPr>
        <p:spPr>
          <a:xfrm>
            <a:off x="5501888" y="52685"/>
            <a:ext cx="3600000" cy="81000"/>
          </a:xfrm>
          <a:prstGeom prst="rect">
            <a:avLst/>
          </a:prstGeom>
        </p:spPr>
        <p:txBody>
          <a:bodyPr vert="horz" lIns="0" tIns="0" rIns="0" bIns="0" rtlCol="0" anchor="ctr"/>
          <a:lstStyle>
            <a:lvl1pPr algn="r">
              <a:defRPr sz="600">
                <a:solidFill>
                  <a:schemeClr val="bg1"/>
                </a:solidFill>
              </a:defRPr>
            </a:lvl1pPr>
          </a:lstStyle>
          <a:p>
            <a:fld id="{6CD02724-9D72-4716-953B-F44DD0BB2568}" type="slidenum">
              <a:rPr lang="sv-SE" smtClean="0"/>
              <a:pPr/>
              <a:t>‹#›</a:t>
            </a:fld>
            <a:endParaRPr lang="sv-SE" dirty="0"/>
          </a:p>
        </p:txBody>
      </p:sp>
      <p:pic>
        <p:nvPicPr>
          <p:cNvPr id="11" name="Af_logotyp_gron-vit_cmyk.pdf" descr="Logotyp Arbetsförmedlingen">
            <a:extLst>
              <a:ext uri="{FF2B5EF4-FFF2-40B4-BE49-F238E27FC236}">
                <a16:creationId xmlns:a16="http://schemas.microsoft.com/office/drawing/2014/main" id="{1FBA17CF-186C-451C-8524-366826CC61F4}"/>
              </a:ext>
            </a:extLst>
          </p:cNvPr>
          <p:cNvPicPr>
            <a:picLocks noChangeAspect="1"/>
          </p:cNvPicPr>
          <p:nvPr userDrawn="1"/>
        </p:nvPicPr>
        <p:blipFill>
          <a:blip r:embed="rId13"/>
          <a:stretch>
            <a:fillRect/>
          </a:stretch>
        </p:blipFill>
        <p:spPr>
          <a:xfrm>
            <a:off x="7062898" y="4769689"/>
            <a:ext cx="1904122" cy="231483"/>
          </a:xfrm>
          <a:prstGeom prst="rect">
            <a:avLst/>
          </a:prstGeom>
          <a:ln w="12700">
            <a:miter lim="400000"/>
          </a:ln>
        </p:spPr>
      </p:pic>
      <p:sp>
        <p:nvSpPr>
          <p:cNvPr id="8" name="Rektangel">
            <a:extLst>
              <a:ext uri="{FF2B5EF4-FFF2-40B4-BE49-F238E27FC236}">
                <a16:creationId xmlns:a16="http://schemas.microsoft.com/office/drawing/2014/main" id="{8535617D-9B94-4F6D-9220-2325D3DFE4F4}"/>
              </a:ext>
            </a:extLst>
          </p:cNvPr>
          <p:cNvSpPr/>
          <p:nvPr userDrawn="1"/>
        </p:nvSpPr>
        <p:spPr>
          <a:xfrm>
            <a:off x="0" y="0"/>
            <a:ext cx="145034" cy="5148000"/>
          </a:xfrm>
          <a:prstGeom prst="rect">
            <a:avLst/>
          </a:prstGeom>
          <a:solidFill>
            <a:srgbClr val="95C23D"/>
          </a:solidFill>
          <a:ln w="12700">
            <a:solidFill>
              <a:schemeClr val="accent2"/>
            </a:solidFill>
            <a:miter lim="400000"/>
          </a:ln>
        </p:spPr>
        <p:txBody>
          <a:bodyPr lIns="0" tIns="0" rIns="0" bIns="0" anchor="ctr"/>
          <a:lstStyle/>
          <a:p>
            <a:pPr algn="ctr">
              <a:defRPr sz="3200" b="0">
                <a:latin typeface="Helvetica Neue Medium"/>
                <a:ea typeface="Helvetica Neue Medium"/>
                <a:cs typeface="Helvetica Neue Medium"/>
                <a:sym typeface="Helvetica Neue Medium"/>
              </a:defRPr>
            </a:pPr>
            <a:endParaRPr sz="1200" dirty="0"/>
          </a:p>
        </p:txBody>
      </p:sp>
    </p:spTree>
    <p:extLst>
      <p:ext uri="{BB962C8B-B14F-4D97-AF65-F5344CB8AC3E}">
        <p14:creationId xmlns:p14="http://schemas.microsoft.com/office/powerpoint/2010/main" val="4046883460"/>
      </p:ext>
    </p:extLst>
  </p:cSld>
  <p:clrMap bg1="lt1" tx1="dk1" bg2="lt2" tx2="dk2" accent1="accent1" accent2="accent2" accent3="accent3" accent4="accent4" accent5="accent5" accent6="accent6" hlink="hlink" folHlink="folHlink"/>
  <p:sldLayoutIdLst>
    <p:sldLayoutId id="2147483720" r:id="rId1"/>
    <p:sldLayoutId id="2147483733" r:id="rId2"/>
    <p:sldLayoutId id="2147483734"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685800" rtl="0" eaLnBrk="1" latinLnBrk="0" hangingPunct="1">
        <a:spcBef>
          <a:spcPct val="0"/>
        </a:spcBef>
        <a:buNone/>
        <a:defRPr sz="2700" b="1" kern="1200">
          <a:solidFill>
            <a:schemeClr val="bg1"/>
          </a:solidFill>
          <a:latin typeface="+mj-lt"/>
          <a:ea typeface="+mj-ea"/>
          <a:cs typeface="+mj-cs"/>
        </a:defRPr>
      </a:lvl1pPr>
    </p:titleStyle>
    <p:bodyStyle>
      <a:lvl1pPr marL="257175" indent="-257175" algn="l" defTabSz="685800" rtl="0" eaLnBrk="1" latinLnBrk="0" hangingPunct="1">
        <a:lnSpc>
          <a:spcPct val="100000"/>
        </a:lnSpc>
        <a:spcBef>
          <a:spcPts val="525"/>
        </a:spcBef>
        <a:buClr>
          <a:schemeClr val="accent2"/>
        </a:buClr>
        <a:buSzPct val="100000"/>
        <a:buFont typeface="Arial" panose="020B0604020202020204" pitchFamily="34" charset="0"/>
        <a:buChar char="●"/>
        <a:defRPr sz="1800" kern="1200">
          <a:solidFill>
            <a:schemeClr val="bg1"/>
          </a:solidFill>
          <a:latin typeface="+mn-lt"/>
          <a:ea typeface="+mn-ea"/>
          <a:cs typeface="+mn-cs"/>
        </a:defRPr>
      </a:lvl1pPr>
      <a:lvl2pPr marL="557213" indent="-214313" algn="l" defTabSz="685800" rtl="0" eaLnBrk="1" latinLnBrk="0" hangingPunct="1">
        <a:lnSpc>
          <a:spcPct val="100000"/>
        </a:lnSpc>
        <a:spcBef>
          <a:spcPts val="450"/>
        </a:spcBef>
        <a:buClr>
          <a:schemeClr val="accent2"/>
        </a:buClr>
        <a:buSzPct val="110000"/>
        <a:buFont typeface="Courier New" panose="02070309020205020404" pitchFamily="49" charset="0"/>
        <a:buChar char="o"/>
        <a:defRPr sz="1500" kern="1200">
          <a:solidFill>
            <a:schemeClr val="bg1"/>
          </a:solidFill>
          <a:latin typeface="+mn-lt"/>
          <a:ea typeface="+mn-ea"/>
          <a:cs typeface="+mn-cs"/>
        </a:defRPr>
      </a:lvl2pPr>
      <a:lvl3pPr marL="857250" indent="-171450" algn="l" defTabSz="685800" rtl="0" eaLnBrk="1" latinLnBrk="0" hangingPunct="1">
        <a:lnSpc>
          <a:spcPct val="100000"/>
        </a:lnSpc>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3pPr>
      <a:lvl4pPr marL="1200150" indent="-171450" algn="l" defTabSz="685800" rtl="0" eaLnBrk="1" latinLnBrk="0" hangingPunct="1">
        <a:lnSpc>
          <a:spcPct val="100000"/>
        </a:lnSpc>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4pPr>
      <a:lvl5pPr marL="1543050" indent="-171450" algn="l" defTabSz="685800" rtl="0" eaLnBrk="1" latinLnBrk="0" hangingPunct="1">
        <a:lnSpc>
          <a:spcPct val="100000"/>
        </a:lnSpc>
        <a:spcBef>
          <a:spcPts val="360"/>
        </a:spcBef>
        <a:buClr>
          <a:schemeClr val="bg1"/>
        </a:buClr>
        <a:buSzPct val="120000"/>
        <a:buFont typeface="Arial" panose="020B0604020202020204" pitchFamily="34" charset="0"/>
        <a:buChar char="•"/>
        <a:defRPr sz="1300" kern="1200">
          <a:solidFill>
            <a:schemeClr val="bg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v.se/halsa-och-sakerhet/psykisk-ohalsa-stress-hot-och-vald/hot-och-vald/?hl=hot%20och%20v%C3%A5ld" TargetMode="External"/><Relationship Id="rId2" Type="http://schemas.openxmlformats.org/officeDocument/2006/relationships/notesSlide" Target="../notesSlides/notesSlide10.xml"/><Relationship Id="rId1" Type="http://schemas.openxmlformats.org/officeDocument/2006/relationships/slideLayout" Target="../slideLayouts/slideLayout18.xml"/><Relationship Id="rId4" Type="http://schemas.openxmlformats.org/officeDocument/2006/relationships/hyperlink" Target="https://www.av.se/globalassets/filer/publikationer/broschyrer/kartlagg-riskerna-for-hot-och-vald-broschyr-adi553.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arbetsformedlingen.se/download/18.47a458fb16df81b9133c81/1669220274959/riktlinjer-avvikelserapportering.pdf" TargetMode="External"/><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hyperlink" Target="https://polisen.se/utsatt-for-brott/" TargetMode="External"/><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hyperlink" Target="https://arbetsformedlingen.se/om-oss/press/kontakt-for-dig-som-ar-journalist" TargetMode="External"/><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1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hyperlink" Target="https://arbetsformedlingen.se/download/18.47a458fb16df81b9133c81/1669220274959/riktlinjer-avvikelserapportering.pdf" TargetMode="External"/><Relationship Id="rId7" Type="http://schemas.openxmlformats.org/officeDocument/2006/relationships/diagramQuickStyle" Target="../diagrams/quickStyle5.xml"/><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hyperlink" Target="https://arbetsformedlingen.se/download/18.47a458fb16df81b9133c81/1675772039297/riktlinjer-avvikelserapportering.pdf" TargetMode="External"/><Relationship Id="rId9" Type="http://schemas.microsoft.com/office/2007/relationships/diagramDrawing" Target="../diagrams/drawing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4A479A35-1ADD-4FFC-9215-38F86D1CC67D}"/>
              </a:ext>
            </a:extLst>
          </p:cNvPr>
          <p:cNvSpPr>
            <a:spLocks noGrp="1"/>
          </p:cNvSpPr>
          <p:nvPr>
            <p:ph type="ctrTitle"/>
          </p:nvPr>
        </p:nvSpPr>
        <p:spPr>
          <a:xfrm>
            <a:off x="141858" y="3117860"/>
            <a:ext cx="6358530" cy="756000"/>
          </a:xfrm>
        </p:spPr>
        <p:txBody>
          <a:bodyPr/>
          <a:lstStyle/>
          <a:p>
            <a:r>
              <a:rPr lang="sv-SE" sz="3600" dirty="0">
                <a:latin typeface="Open Sans SemiBold" panose="020B0706030804020204" pitchFamily="34" charset="0"/>
                <a:ea typeface="Open Sans SemiBold" panose="020B0706030804020204" pitchFamily="34" charset="0"/>
                <a:cs typeface="Open Sans SemiBold" panose="020B0706030804020204" pitchFamily="34" charset="0"/>
              </a:rPr>
              <a:t>Stödmaterial</a:t>
            </a:r>
          </a:p>
        </p:txBody>
      </p:sp>
      <p:sp>
        <p:nvSpPr>
          <p:cNvPr id="4" name="Underrubrik 3">
            <a:extLst>
              <a:ext uri="{FF2B5EF4-FFF2-40B4-BE49-F238E27FC236}">
                <a16:creationId xmlns:a16="http://schemas.microsoft.com/office/drawing/2014/main" id="{7A49C009-54F9-4F9F-8796-48F3E89F08F8}"/>
              </a:ext>
            </a:extLst>
          </p:cNvPr>
          <p:cNvSpPr>
            <a:spLocks noGrp="1"/>
          </p:cNvSpPr>
          <p:nvPr>
            <p:ph type="subTitle" idx="1"/>
          </p:nvPr>
        </p:nvSpPr>
        <p:spPr>
          <a:xfrm>
            <a:off x="141858" y="3872610"/>
            <a:ext cx="6358529" cy="756000"/>
          </a:xfrm>
        </p:spPr>
        <p:txBody>
          <a:bodyPr/>
          <a:lstStyle/>
          <a:p>
            <a:r>
              <a:rPr lang="sv-SE" sz="2400" dirty="0">
                <a:latin typeface="Open Sans SemiBold" panose="020B0706030804020204" pitchFamily="34" charset="0"/>
                <a:ea typeface="Open Sans SemiBold" panose="020B0706030804020204" pitchFamily="34" charset="0"/>
                <a:cs typeface="Open Sans SemiBold" panose="020B0706030804020204" pitchFamily="34" charset="0"/>
              </a:rPr>
              <a:t>Hot och våld hos leverantör</a:t>
            </a:r>
          </a:p>
        </p:txBody>
      </p:sp>
      <p:pic>
        <p:nvPicPr>
          <p:cNvPr id="1032" name="Picture 8">
            <a:extLst>
              <a:ext uri="{FF2B5EF4-FFF2-40B4-BE49-F238E27FC236}">
                <a16:creationId xmlns:a16="http://schemas.microsoft.com/office/drawing/2014/main" id="{211C157A-A89A-7316-18F1-67A99532F7E9}"/>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0250" y="-793302"/>
            <a:ext cx="5143500" cy="5143500"/>
          </a:xfrm>
          <a:prstGeom prst="rect">
            <a:avLst/>
          </a:prstGeom>
          <a:noFill/>
          <a:extLst>
            <a:ext uri="{909E8E84-426E-40DD-AFC4-6F175D3DCCD1}">
              <a14:hiddenFill xmlns:a14="http://schemas.microsoft.com/office/drawing/2010/main">
                <a:solidFill>
                  <a:srgbClr val="FFFFFF"/>
                </a:solidFill>
              </a14:hiddenFill>
            </a:ext>
          </a:extLst>
        </p:spPr>
      </p:pic>
      <p:sp>
        <p:nvSpPr>
          <p:cNvPr id="2" name="textruta 1">
            <a:extLst>
              <a:ext uri="{FF2B5EF4-FFF2-40B4-BE49-F238E27FC236}">
                <a16:creationId xmlns:a16="http://schemas.microsoft.com/office/drawing/2014/main" id="{EFE1073B-B917-E438-1A2C-ADB34F47AD3A}"/>
              </a:ext>
            </a:extLst>
          </p:cNvPr>
          <p:cNvSpPr txBox="1"/>
          <p:nvPr/>
        </p:nvSpPr>
        <p:spPr>
          <a:xfrm>
            <a:off x="436606" y="4391246"/>
            <a:ext cx="1576072" cy="246221"/>
          </a:xfrm>
          <a:prstGeom prst="rect">
            <a:avLst/>
          </a:prstGeom>
          <a:noFill/>
        </p:spPr>
        <p:txBody>
          <a:bodyPr wrap="none" rtlCol="0">
            <a:spAutoFit/>
          </a:bodyPr>
          <a:lstStyle/>
          <a:p>
            <a:r>
              <a:rPr lang="sv-SE"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Uppdaterat 2023-10-17</a:t>
            </a:r>
          </a:p>
        </p:txBody>
      </p:sp>
    </p:spTree>
    <p:extLst>
      <p:ext uri="{BB962C8B-B14F-4D97-AF65-F5344CB8AC3E}">
        <p14:creationId xmlns:p14="http://schemas.microsoft.com/office/powerpoint/2010/main" val="3307926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AF5874-C16A-B48C-D986-D673B4C5C36B}"/>
              </a:ext>
            </a:extLst>
          </p:cNvPr>
          <p:cNvSpPr>
            <a:spLocks noGrp="1"/>
          </p:cNvSpPr>
          <p:nvPr>
            <p:ph type="title"/>
          </p:nvPr>
        </p:nvSpPr>
        <p:spPr/>
        <p:txBody>
          <a:bodyPr/>
          <a:lstStyle/>
          <a:p>
            <a:r>
              <a:rPr lang="sv-SE" dirty="0">
                <a:latin typeface="Open Sans SemiBold" panose="020B0706030804020204" pitchFamily="34" charset="0"/>
                <a:ea typeface="Open Sans SemiBold" panose="020B0706030804020204" pitchFamily="34" charset="0"/>
                <a:cs typeface="Open Sans SemiBold" panose="020B0706030804020204" pitchFamily="34" charset="0"/>
              </a:rPr>
              <a:t>Förtydligande kring arbetsgivaransvaret</a:t>
            </a:r>
            <a:endParaRPr lang="sv-SE" dirty="0"/>
          </a:p>
        </p:txBody>
      </p:sp>
      <p:sp>
        <p:nvSpPr>
          <p:cNvPr id="3" name="Platshållare för innehåll 2">
            <a:extLst>
              <a:ext uri="{FF2B5EF4-FFF2-40B4-BE49-F238E27FC236}">
                <a16:creationId xmlns:a16="http://schemas.microsoft.com/office/drawing/2014/main" id="{2CB1B2C3-8093-EC66-C1B0-67DCD1408A46}"/>
              </a:ext>
            </a:extLst>
          </p:cNvPr>
          <p:cNvSpPr>
            <a:spLocks noGrp="1"/>
          </p:cNvSpPr>
          <p:nvPr>
            <p:ph idx="1"/>
          </p:nvPr>
        </p:nvSpPr>
        <p:spPr>
          <a:xfrm>
            <a:off x="576002" y="1460248"/>
            <a:ext cx="7421825" cy="2872353"/>
          </a:xfrm>
        </p:spPr>
        <p:txBody>
          <a:bodyPr/>
          <a:lstStyle/>
          <a:p>
            <a:pPr marL="0" indent="0">
              <a:buNone/>
            </a:pPr>
            <a:r>
              <a:rPr lang="sv-SE" sz="1400" dirty="0">
                <a:latin typeface="Open Sans" panose="020B0606030504020204" pitchFamily="34" charset="0"/>
                <a:ea typeface="Open Sans" panose="020B0606030504020204" pitchFamily="34" charset="0"/>
                <a:cs typeface="Open Sans" panose="020B0606030504020204" pitchFamily="34" charset="0"/>
              </a:rPr>
              <a:t>Deltagare som är anvisad till arbetsmarknadspolitiskt insats likställs med en arbetstagare vid deltagande i verksamhet på en arbetsplats. Den leverantör som tar emot deltagare ska tillämpa regler enligt arbetsmiljölagen.</a:t>
            </a:r>
          </a:p>
          <a:p>
            <a:pPr marL="0" indent="0">
              <a:buNone/>
            </a:pPr>
            <a:endParaRPr lang="sv-SE"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400" dirty="0">
                <a:latin typeface="Open Sans" panose="020B0606030504020204" pitchFamily="34" charset="0"/>
                <a:ea typeface="Open Sans" panose="020B0606030504020204" pitchFamily="34" charset="0"/>
                <a:cs typeface="Open Sans" panose="020B0606030504020204" pitchFamily="34" charset="0"/>
              </a:rPr>
              <a:t>Detta medför särskilt att leverantören ska se till att arbetslokaler, arbetsredskap, utrustning och arbetsmetoder uppfyller de krav som uppställs i arbetsmiljölagen. Arbetsplatser skall placeras, utformas och utrustas så att risk för våld eller hot om våld så långt som det är möjligt förebyggs. </a:t>
            </a:r>
          </a:p>
          <a:p>
            <a:pPr marL="0" indent="0">
              <a:buNone/>
            </a:pPr>
            <a:endParaRPr lang="sv-SE"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400" dirty="0">
                <a:latin typeface="Open Sans" panose="020B0606030504020204" pitchFamily="34" charset="0"/>
                <a:ea typeface="Open Sans" panose="020B0606030504020204" pitchFamily="34" charset="0"/>
                <a:cs typeface="Open Sans" panose="020B0606030504020204" pitchFamily="34" charset="0"/>
              </a:rPr>
              <a:t>AFS 1993:2 gäller på alla arbetsplatser.</a:t>
            </a:r>
          </a:p>
          <a:p>
            <a:endParaRPr lang="sv-SE"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400" dirty="0">
                <a:latin typeface="Open Sans" panose="020B0606030504020204" pitchFamily="34" charset="0"/>
                <a:ea typeface="Open Sans" panose="020B0606030504020204" pitchFamily="34" charset="0"/>
                <a:cs typeface="Open Sans" panose="020B0606030504020204" pitchFamily="34" charset="0"/>
                <a:hlinkClick r:id="rId3"/>
              </a:rPr>
              <a:t>Hot och våld - Arbetsmiljöverket (av.se)</a:t>
            </a:r>
            <a:endParaRPr lang="sv-SE"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400" dirty="0">
                <a:latin typeface="Open Sans" panose="020B0606030504020204" pitchFamily="34" charset="0"/>
                <a:ea typeface="Open Sans" panose="020B0606030504020204" pitchFamily="34" charset="0"/>
                <a:cs typeface="Open Sans" panose="020B0606030504020204" pitchFamily="34" charset="0"/>
                <a:hlinkClick r:id="rId4"/>
              </a:rPr>
              <a:t>Checklista: Kartlägg riskerna för hot och våld i arbetsmiljön (av.se)</a:t>
            </a:r>
            <a:endParaRPr lang="sv-SE" sz="1400" dirty="0">
              <a:latin typeface="Open Sans" panose="020B0606030504020204" pitchFamily="34" charset="0"/>
              <a:ea typeface="Open Sans" panose="020B0606030504020204" pitchFamily="34" charset="0"/>
              <a:cs typeface="Open Sans" panose="020B0606030504020204" pitchFamily="34" charset="0"/>
            </a:endParaRPr>
          </a:p>
          <a:p>
            <a:endParaRPr lang="sv-SE" sz="1400" dirty="0">
              <a:highlight>
                <a:srgbClr val="FFFF00"/>
              </a:highlight>
            </a:endParaRPr>
          </a:p>
          <a:p>
            <a:endParaRPr lang="sv-SE" sz="1400" dirty="0"/>
          </a:p>
        </p:txBody>
      </p:sp>
    </p:spTree>
    <p:extLst>
      <p:ext uri="{BB962C8B-B14F-4D97-AF65-F5344CB8AC3E}">
        <p14:creationId xmlns:p14="http://schemas.microsoft.com/office/powerpoint/2010/main" val="1866884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AF5874-C16A-B48C-D986-D673B4C5C36B}"/>
              </a:ext>
            </a:extLst>
          </p:cNvPr>
          <p:cNvSpPr>
            <a:spLocks noGrp="1"/>
          </p:cNvSpPr>
          <p:nvPr>
            <p:ph type="title"/>
          </p:nvPr>
        </p:nvSpPr>
        <p:spPr/>
        <p:txBody>
          <a:bodyPr/>
          <a:lstStyle/>
          <a:p>
            <a:r>
              <a:rPr lang="sv-SE" dirty="0">
                <a:latin typeface="Open Sans SemiBold" panose="020B0706030804020204" pitchFamily="34" charset="0"/>
                <a:ea typeface="Open Sans SemiBold" panose="020B0706030804020204" pitchFamily="34" charset="0"/>
                <a:cs typeface="Open Sans SemiBold" panose="020B0706030804020204" pitchFamily="34" charset="0"/>
              </a:rPr>
              <a:t>Granskning och kontroll</a:t>
            </a:r>
            <a:endParaRPr lang="sv-SE" dirty="0"/>
          </a:p>
        </p:txBody>
      </p:sp>
      <p:sp>
        <p:nvSpPr>
          <p:cNvPr id="3" name="Platshållare för innehåll 2">
            <a:extLst>
              <a:ext uri="{FF2B5EF4-FFF2-40B4-BE49-F238E27FC236}">
                <a16:creationId xmlns:a16="http://schemas.microsoft.com/office/drawing/2014/main" id="{2CB1B2C3-8093-EC66-C1B0-67DCD1408A46}"/>
              </a:ext>
            </a:extLst>
          </p:cNvPr>
          <p:cNvSpPr>
            <a:spLocks noGrp="1"/>
          </p:cNvSpPr>
          <p:nvPr>
            <p:ph idx="1"/>
          </p:nvPr>
        </p:nvSpPr>
        <p:spPr>
          <a:xfrm>
            <a:off x="576002" y="1460248"/>
            <a:ext cx="7421825" cy="2872353"/>
          </a:xfrm>
        </p:spPr>
        <p:txBody>
          <a:bodyPr/>
          <a:lstStyle/>
          <a:p>
            <a:pPr marL="0" indent="0" algn="l">
              <a:buNone/>
            </a:pPr>
            <a:r>
              <a:rPr lang="sv-SE" sz="1400" b="0" i="0" dirty="0">
                <a:effectLst/>
                <a:latin typeface="Open Sans" panose="020B0606030504020204" pitchFamily="34" charset="0"/>
                <a:ea typeface="Open Sans" panose="020B0606030504020204" pitchFamily="34" charset="0"/>
                <a:cs typeface="Open Sans" panose="020B0606030504020204" pitchFamily="34" charset="0"/>
              </a:rPr>
              <a:t>Arbetsförmedlingen behöver information om händelser i kontakten mellan deltagare och leverantör för att vi ska kunna fullgöra vårt kontrolluppdrag. Därför är leverantörer skyldiga enligt avtal att skicka avvikelserapporter till Arbetsförmedlingen. </a:t>
            </a:r>
          </a:p>
          <a:p>
            <a:pPr marL="0" indent="0" algn="l">
              <a:buNone/>
            </a:pPr>
            <a:endParaRPr lang="sv-SE" sz="1400" dirty="0">
              <a:latin typeface="Open Sans" panose="020B0606030504020204" pitchFamily="34" charset="0"/>
              <a:ea typeface="Open Sans" panose="020B0606030504020204" pitchFamily="34" charset="0"/>
              <a:cs typeface="Open Sans" panose="020B0606030504020204" pitchFamily="34" charset="0"/>
            </a:endParaRPr>
          </a:p>
          <a:p>
            <a:pPr marL="0" indent="0" algn="l">
              <a:buNone/>
            </a:pPr>
            <a:r>
              <a:rPr lang="sv-SE" sz="1400" b="0" i="0" dirty="0">
                <a:effectLst/>
                <a:latin typeface="Open Sans" panose="020B0606030504020204" pitchFamily="34" charset="0"/>
                <a:ea typeface="Open Sans" panose="020B0606030504020204" pitchFamily="34" charset="0"/>
                <a:cs typeface="Open Sans" panose="020B0606030504020204" pitchFamily="34" charset="0"/>
              </a:rPr>
              <a:t>I Arbetsförmedlingens uppdrag ingår att kontrollera att deltagaren uppfyller villkoren för sin ersättning och att besluta om varning eller avstängning från rätt till ersättning (sanktion) om deltagaren missköter sig eller förlänger sin arbetslöshet. </a:t>
            </a:r>
            <a:endParaRPr lang="sv-SE" sz="1400" dirty="0">
              <a:latin typeface="Open Sans" panose="020B0606030504020204" pitchFamily="34" charset="0"/>
              <a:ea typeface="Open Sans" panose="020B0606030504020204" pitchFamily="34" charset="0"/>
              <a:cs typeface="Open Sans" panose="020B0606030504020204" pitchFamily="34" charset="0"/>
              <a:hlinkClick r:id="rId3">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3163535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02C8A3-C665-DC01-D6B6-68FE82FF1E35}"/>
              </a:ext>
            </a:extLst>
          </p:cNvPr>
          <p:cNvSpPr>
            <a:spLocks noGrp="1"/>
          </p:cNvSpPr>
          <p:nvPr>
            <p:ph type="ctrTitle"/>
          </p:nvPr>
        </p:nvSpPr>
        <p:spPr>
          <a:xfrm>
            <a:off x="1695937" y="1040257"/>
            <a:ext cx="5752125" cy="967429"/>
          </a:xfrm>
        </p:spPr>
        <p:txBody>
          <a:bodyPr/>
          <a:lstStyle/>
          <a:p>
            <a:r>
              <a:rPr lang="sv-SE" sz="3600" dirty="0">
                <a:latin typeface="Open Sans SemiBold" panose="020B0706030804020204" pitchFamily="34" charset="0"/>
                <a:ea typeface="Open Sans SemiBold" panose="020B0706030804020204" pitchFamily="34" charset="0"/>
                <a:cs typeface="Open Sans SemiBold" panose="020B0706030804020204" pitchFamily="34" charset="0"/>
              </a:rPr>
              <a:t>Checklista</a:t>
            </a:r>
          </a:p>
        </p:txBody>
      </p:sp>
      <p:sp>
        <p:nvSpPr>
          <p:cNvPr id="3" name="Underrubrik 2">
            <a:extLst>
              <a:ext uri="{FF2B5EF4-FFF2-40B4-BE49-F238E27FC236}">
                <a16:creationId xmlns:a16="http://schemas.microsoft.com/office/drawing/2014/main" id="{B0B45B94-CC9E-451F-7D64-77A821C63262}"/>
              </a:ext>
            </a:extLst>
          </p:cNvPr>
          <p:cNvSpPr>
            <a:spLocks noGrp="1"/>
          </p:cNvSpPr>
          <p:nvPr>
            <p:ph type="subTitle" idx="1"/>
          </p:nvPr>
        </p:nvSpPr>
        <p:spPr>
          <a:xfrm>
            <a:off x="1695937" y="2085785"/>
            <a:ext cx="5750498" cy="774221"/>
          </a:xfrm>
        </p:spPr>
        <p:txBody>
          <a:bodyPr/>
          <a:lstStyle/>
          <a:p>
            <a:r>
              <a:rPr lang="sv-SE" sz="2400" dirty="0">
                <a:latin typeface="Open Sans SemiBold" panose="020B0706030804020204" pitchFamily="34" charset="0"/>
                <a:ea typeface="Open Sans SemiBold" panose="020B0706030804020204" pitchFamily="34" charset="0"/>
                <a:cs typeface="Open Sans SemiBold" panose="020B0706030804020204" pitchFamily="34" charset="0"/>
              </a:rPr>
              <a:t>Hot och våld hos leverantör</a:t>
            </a:r>
          </a:p>
        </p:txBody>
      </p:sp>
      <p:graphicFrame>
        <p:nvGraphicFramePr>
          <p:cNvPr id="4" name="Diagram 3" descr="Flödesbeskrivning&#10;1. Polisanmälan&#10;2. Informativ rapport&#10;3. Avvikelserapport&#10;4. Trepartssamtal">
            <a:extLst>
              <a:ext uri="{FF2B5EF4-FFF2-40B4-BE49-F238E27FC236}">
                <a16:creationId xmlns:a16="http://schemas.microsoft.com/office/drawing/2014/main" id="{4D1338BA-4344-8999-DCF0-BE95BAC802D5}"/>
              </a:ext>
            </a:extLst>
          </p:cNvPr>
          <p:cNvGraphicFramePr/>
          <p:nvPr>
            <p:extLst>
              <p:ext uri="{D42A27DB-BD31-4B8C-83A1-F6EECF244321}">
                <p14:modId xmlns:p14="http://schemas.microsoft.com/office/powerpoint/2010/main" val="3302223907"/>
              </p:ext>
            </p:extLst>
          </p:nvPr>
        </p:nvGraphicFramePr>
        <p:xfrm>
          <a:off x="238898" y="2538545"/>
          <a:ext cx="8905102" cy="1387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ruta 5">
            <a:extLst>
              <a:ext uri="{FF2B5EF4-FFF2-40B4-BE49-F238E27FC236}">
                <a16:creationId xmlns:a16="http://schemas.microsoft.com/office/drawing/2014/main" id="{D6DBD640-9543-4AAE-3437-55FEADC71C16}"/>
              </a:ext>
            </a:extLst>
          </p:cNvPr>
          <p:cNvSpPr txBox="1"/>
          <p:nvPr/>
        </p:nvSpPr>
        <p:spPr>
          <a:xfrm>
            <a:off x="238898" y="3649290"/>
            <a:ext cx="4572000" cy="276999"/>
          </a:xfrm>
          <a:prstGeom prst="rect">
            <a:avLst/>
          </a:prstGeom>
          <a:noFill/>
        </p:spPr>
        <p:txBody>
          <a:bodyPr wrap="square">
            <a:spAutoFit/>
          </a:bodyPr>
          <a:lstStyle/>
          <a:p>
            <a:pPr marL="0" indent="0">
              <a:buNone/>
            </a:pPr>
            <a:r>
              <a:rPr lang="sv-SE" sz="1200" i="1" dirty="0">
                <a:effectLst/>
                <a:latin typeface="Open Sans" panose="020B0606030504020204" pitchFamily="34" charset="0"/>
                <a:ea typeface="Open Sans" panose="020B0606030504020204" pitchFamily="34" charset="0"/>
                <a:cs typeface="Open Sans" panose="020B0606030504020204" pitchFamily="34" charset="0"/>
              </a:rPr>
              <a:t>På efterföljande bilder finns beskrivning av de olika stegen.</a:t>
            </a:r>
            <a:endParaRPr lang="sv-SE" sz="1200" i="1" dirty="0"/>
          </a:p>
        </p:txBody>
      </p:sp>
    </p:spTree>
    <p:extLst>
      <p:ext uri="{BB962C8B-B14F-4D97-AF65-F5344CB8AC3E}">
        <p14:creationId xmlns:p14="http://schemas.microsoft.com/office/powerpoint/2010/main" val="2949143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66EDD5-2BD6-8467-B11D-8DCCF9446FD2}"/>
              </a:ext>
            </a:extLst>
          </p:cNvPr>
          <p:cNvSpPr>
            <a:spLocks noGrp="1"/>
          </p:cNvSpPr>
          <p:nvPr>
            <p:ph type="title"/>
          </p:nvPr>
        </p:nvSpPr>
        <p:spPr/>
        <p:txBody>
          <a:bodyPr/>
          <a:lstStyle/>
          <a:p>
            <a:r>
              <a:rPr lang="sv-SE" dirty="0">
                <a:latin typeface="Open Sans SemiBold" panose="020B0706030804020204" pitchFamily="34" charset="0"/>
                <a:ea typeface="Open Sans SemiBold" panose="020B0706030804020204" pitchFamily="34" charset="0"/>
                <a:cs typeface="Open Sans SemiBold" panose="020B0706030804020204" pitchFamily="34" charset="0"/>
              </a:rPr>
              <a:t>Polisanmälan</a:t>
            </a:r>
          </a:p>
        </p:txBody>
      </p:sp>
      <p:sp>
        <p:nvSpPr>
          <p:cNvPr id="3" name="Platshållare för innehåll 2">
            <a:extLst>
              <a:ext uri="{FF2B5EF4-FFF2-40B4-BE49-F238E27FC236}">
                <a16:creationId xmlns:a16="http://schemas.microsoft.com/office/drawing/2014/main" id="{44A0CCB7-9C16-A115-63E2-5191667FD9DC}"/>
              </a:ext>
            </a:extLst>
          </p:cNvPr>
          <p:cNvSpPr>
            <a:spLocks noGrp="1"/>
          </p:cNvSpPr>
          <p:nvPr>
            <p:ph idx="1"/>
          </p:nvPr>
        </p:nvSpPr>
        <p:spPr>
          <a:xfrm>
            <a:off x="576002" y="1485899"/>
            <a:ext cx="7421825" cy="2872353"/>
          </a:xfrm>
        </p:spPr>
        <p:txBody>
          <a:bodyPr/>
          <a:lstStyle/>
          <a:p>
            <a:pPr marL="0" indent="0">
              <a:buNone/>
            </a:pPr>
            <a:r>
              <a:rPr lang="sv-SE" sz="1400" dirty="0">
                <a:effectLst/>
                <a:latin typeface="Open Sans" panose="020B0606030504020204" pitchFamily="34" charset="0"/>
                <a:ea typeface="Open Sans" panose="020B0606030504020204" pitchFamily="34" charset="0"/>
                <a:cs typeface="Open Sans" panose="020B0606030504020204" pitchFamily="34" charset="0"/>
              </a:rPr>
              <a:t>Om det uppstår direkta akutsituationer bör de inblandade i första hand polisanmäla:</a:t>
            </a:r>
          </a:p>
          <a:p>
            <a:pPr marL="0" indent="0">
              <a:buNone/>
            </a:pPr>
            <a:br>
              <a:rPr lang="sv-SE" sz="1400" b="1" dirty="0">
                <a:effectLst/>
                <a:latin typeface="Open Sans" panose="020B0606030504020204" pitchFamily="34" charset="0"/>
                <a:ea typeface="Open Sans" panose="020B0606030504020204" pitchFamily="34" charset="0"/>
                <a:cs typeface="Open Sans" panose="020B0606030504020204" pitchFamily="34" charset="0"/>
              </a:rPr>
            </a:br>
            <a:r>
              <a:rPr lang="sv-SE" sz="1400" u="sng" dirty="0">
                <a:solidFill>
                  <a:srgbClr val="0563C1"/>
                </a:solidFill>
                <a:effectLst/>
                <a:latin typeface="Open Sans" panose="020B0606030504020204" pitchFamily="34" charset="0"/>
                <a:ea typeface="Open Sans" panose="020B0606030504020204" pitchFamily="34" charset="0"/>
                <a:cs typeface="Open Sans" panose="020B0606030504020204" pitchFamily="34" charset="0"/>
                <a:hlinkClick r:id="rId3"/>
              </a:rPr>
              <a:t>Utsatt för brott | Polismyndigheten (polisen.se)</a:t>
            </a:r>
            <a:endParaRPr lang="sv-SE" sz="1400" u="sng" dirty="0">
              <a:solidFill>
                <a:srgbClr val="0563C1"/>
              </a:solidFill>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sv-SE" sz="1400" u="sng" dirty="0">
              <a:solidFill>
                <a:srgbClr val="0563C1"/>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sv-SE" sz="1400" u="sng" dirty="0">
              <a:solidFill>
                <a:srgbClr val="0563C1"/>
              </a:solidFill>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sv-SE" sz="1400" u="sng" dirty="0">
              <a:solidFill>
                <a:srgbClr val="0563C1"/>
              </a:solidFill>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400" dirty="0">
                <a:effectLst/>
                <a:latin typeface="Open Sans" panose="020B0606030504020204" pitchFamily="34" charset="0"/>
                <a:ea typeface="Open Sans" panose="020B0606030504020204" pitchFamily="34" charset="0"/>
                <a:cs typeface="Open Sans" panose="020B0606030504020204" pitchFamily="34" charset="0"/>
              </a:rPr>
              <a:t>Uppgifter om deltagare är sekretessbelagda. </a:t>
            </a:r>
          </a:p>
          <a:p>
            <a:pPr marL="0" indent="0">
              <a:buNone/>
            </a:pPr>
            <a:r>
              <a:rPr lang="sv-SE" sz="1400" dirty="0">
                <a:effectLst/>
                <a:latin typeface="Open Sans" panose="020B0606030504020204" pitchFamily="34" charset="0"/>
                <a:ea typeface="Open Sans" panose="020B0606030504020204" pitchFamily="34" charset="0"/>
                <a:cs typeface="Open Sans" panose="020B0606030504020204" pitchFamily="34" charset="0"/>
              </a:rPr>
              <a:t>Vid frågor från media hänvisa till Arbetsförmedlingens presstjänst:</a:t>
            </a:r>
          </a:p>
          <a:p>
            <a:pPr marL="0" indent="0">
              <a:buNone/>
            </a:pPr>
            <a:br>
              <a:rPr lang="sv-SE" sz="1400" dirty="0">
                <a:effectLst/>
                <a:latin typeface="Open Sans" panose="020B0606030504020204" pitchFamily="34" charset="0"/>
                <a:ea typeface="Open Sans" panose="020B0606030504020204" pitchFamily="34" charset="0"/>
                <a:cs typeface="Open Sans" panose="020B0606030504020204" pitchFamily="34" charset="0"/>
              </a:rPr>
            </a:br>
            <a:r>
              <a:rPr lang="sv-SE" sz="1400" u="sng" dirty="0">
                <a:solidFill>
                  <a:srgbClr val="0563C1"/>
                </a:solidFill>
                <a:effectLst/>
                <a:latin typeface="Open Sans" panose="020B0606030504020204" pitchFamily="34" charset="0"/>
                <a:ea typeface="Open Sans" panose="020B0606030504020204" pitchFamily="34" charset="0"/>
                <a:cs typeface="Open Sans" panose="020B0606030504020204" pitchFamily="34" charset="0"/>
                <a:hlinkClick r:id="rId4"/>
              </a:rPr>
              <a:t>Kontakt för dig som är journalist - Arbetsförmedlingen (arbetsformedlingen.se)</a:t>
            </a:r>
            <a:endParaRPr lang="sv-SE" sz="1400" dirty="0">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sv-SE" sz="1400" dirty="0">
              <a:effectLst/>
              <a:latin typeface="Open Sans" panose="020B0606030504020204" pitchFamily="34" charset="0"/>
              <a:ea typeface="Open Sans" panose="020B0606030504020204" pitchFamily="34" charset="0"/>
              <a:cs typeface="Open Sans" panose="020B0606030504020204" pitchFamily="34" charset="0"/>
            </a:endParaRPr>
          </a:p>
          <a:p>
            <a:endParaRPr lang="sv-SE" sz="1400" dirty="0"/>
          </a:p>
        </p:txBody>
      </p:sp>
      <p:graphicFrame>
        <p:nvGraphicFramePr>
          <p:cNvPr id="6" name="Diagram 5" descr="Flödesbeskrivning&#10;1. Polisanmälan&#10;2. Informativ rapport&#10;3. Avvikelserapport&#10;4. Trepartssamtal">
            <a:extLst>
              <a:ext uri="{FF2B5EF4-FFF2-40B4-BE49-F238E27FC236}">
                <a16:creationId xmlns:a16="http://schemas.microsoft.com/office/drawing/2014/main" id="{F81898C1-3130-DEBF-DECA-8301691EC5FB}"/>
              </a:ext>
            </a:extLst>
          </p:cNvPr>
          <p:cNvGraphicFramePr/>
          <p:nvPr>
            <p:extLst>
              <p:ext uri="{D42A27DB-BD31-4B8C-83A1-F6EECF244321}">
                <p14:modId xmlns:p14="http://schemas.microsoft.com/office/powerpoint/2010/main" val="1904930538"/>
              </p:ext>
            </p:extLst>
          </p:nvPr>
        </p:nvGraphicFramePr>
        <p:xfrm>
          <a:off x="4572000" y="-71342"/>
          <a:ext cx="4390768" cy="88224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427039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66EDD5-2BD6-8467-B11D-8DCCF9446FD2}"/>
              </a:ext>
            </a:extLst>
          </p:cNvPr>
          <p:cNvSpPr>
            <a:spLocks noGrp="1"/>
          </p:cNvSpPr>
          <p:nvPr>
            <p:ph type="title"/>
          </p:nvPr>
        </p:nvSpPr>
        <p:spPr/>
        <p:txBody>
          <a:bodyPr/>
          <a:lstStyle/>
          <a:p>
            <a:r>
              <a:rPr lang="sv-SE" dirty="0">
                <a:latin typeface="Open Sans SemiBold" panose="020B0706030804020204" pitchFamily="34" charset="0"/>
                <a:ea typeface="Open Sans SemiBold" panose="020B0706030804020204" pitchFamily="34" charset="0"/>
                <a:cs typeface="Open Sans SemiBold" panose="020B0706030804020204" pitchFamily="34" charset="0"/>
              </a:rPr>
              <a:t>Kontakt med Arbetsförmedlingen</a:t>
            </a:r>
          </a:p>
        </p:txBody>
      </p:sp>
      <p:sp>
        <p:nvSpPr>
          <p:cNvPr id="3" name="Platshållare för innehåll 2">
            <a:extLst>
              <a:ext uri="{FF2B5EF4-FFF2-40B4-BE49-F238E27FC236}">
                <a16:creationId xmlns:a16="http://schemas.microsoft.com/office/drawing/2014/main" id="{44A0CCB7-9C16-A115-63E2-5191667FD9DC}"/>
              </a:ext>
            </a:extLst>
          </p:cNvPr>
          <p:cNvSpPr>
            <a:spLocks noGrp="1"/>
          </p:cNvSpPr>
          <p:nvPr>
            <p:ph idx="1"/>
          </p:nvPr>
        </p:nvSpPr>
        <p:spPr>
          <a:xfrm>
            <a:off x="576002" y="1485899"/>
            <a:ext cx="7421825" cy="2872353"/>
          </a:xfrm>
        </p:spPr>
        <p:txBody>
          <a:bodyPr/>
          <a:lstStyle/>
          <a:p>
            <a:pPr marL="0" indent="0">
              <a:buNone/>
            </a:pPr>
            <a:r>
              <a:rPr lang="sv-SE" sz="1400" dirty="0">
                <a:effectLst/>
                <a:latin typeface="Open Sans" panose="020B0606030504020204" pitchFamily="34" charset="0"/>
                <a:ea typeface="Open Sans" panose="020B0606030504020204" pitchFamily="34" charset="0"/>
                <a:cs typeface="Open Sans" panose="020B0606030504020204" pitchFamily="34" charset="0"/>
              </a:rPr>
              <a:t>Arbetsförmedlingen behöver få kännedom om incidenten. Leverantören kontaktar Arbetsförmedlingens växel och ber om att få bli kopplad till det Arbetsförmedlingskontor som är lokalt ansvarig för den aktuella arbetsmarknadspolitiska insatsen</a:t>
            </a:r>
            <a:r>
              <a:rPr lang="sv-SE" sz="1400" dirty="0">
                <a:latin typeface="Open Sans" panose="020B0606030504020204" pitchFamily="34" charset="0"/>
                <a:ea typeface="Open Sans" panose="020B0606030504020204" pitchFamily="34" charset="0"/>
                <a:cs typeface="Open Sans" panose="020B0606030504020204" pitchFamily="34" charset="0"/>
              </a:rPr>
              <a:t> där incident har uppstått.</a:t>
            </a:r>
            <a:endParaRPr lang="sv-SE" sz="1400" dirty="0">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sv-SE"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400" dirty="0">
                <a:effectLst/>
                <a:latin typeface="Open Sans" panose="020B0606030504020204" pitchFamily="34" charset="0"/>
                <a:ea typeface="Open Sans" panose="020B0606030504020204" pitchFamily="34" charset="0"/>
                <a:cs typeface="Open Sans" panose="020B0606030504020204" pitchFamily="34" charset="0"/>
              </a:rPr>
              <a:t>Kontaktuppgifter Arbetsförmedlingens telefonväxel: 0771-60 00 00.</a:t>
            </a:r>
            <a:br>
              <a:rPr lang="sv-SE" sz="1400" b="1" dirty="0">
                <a:effectLst/>
                <a:latin typeface="Open Sans" panose="020B0606030504020204" pitchFamily="34" charset="0"/>
                <a:ea typeface="Open Sans" panose="020B0606030504020204" pitchFamily="34" charset="0"/>
                <a:cs typeface="Open Sans" panose="020B0606030504020204" pitchFamily="34" charset="0"/>
              </a:rPr>
            </a:br>
            <a:endParaRPr lang="sv-SE" sz="1400" b="1" dirty="0">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sv-SE" sz="1400" u="sng" dirty="0">
              <a:solidFill>
                <a:srgbClr val="0563C1"/>
              </a:solidFill>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400" dirty="0">
                <a:latin typeface="Open Sans" panose="020B0606030504020204" pitchFamily="34" charset="0"/>
                <a:ea typeface="Open Sans" panose="020B0606030504020204" pitchFamily="34" charset="0"/>
                <a:cs typeface="Open Sans" panose="020B0606030504020204" pitchFamily="34" charset="0"/>
              </a:rPr>
              <a:t>Det är v</a:t>
            </a:r>
            <a:r>
              <a:rPr lang="sv-SE" sz="1400" dirty="0">
                <a:effectLst/>
                <a:latin typeface="Open Sans" panose="020B0606030504020204" pitchFamily="34" charset="0"/>
                <a:ea typeface="Open Sans" panose="020B0606030504020204" pitchFamily="34" charset="0"/>
                <a:cs typeface="Open Sans" panose="020B0606030504020204" pitchFamily="34" charset="0"/>
              </a:rPr>
              <a:t>iktigt att Arbetsförmedlingen informeras för bedömning kring fortsatt handläggning och ställningstagande hur deltagarens beslut ska hanteras.</a:t>
            </a:r>
          </a:p>
        </p:txBody>
      </p:sp>
      <p:graphicFrame>
        <p:nvGraphicFramePr>
          <p:cNvPr id="6" name="Diagram 5" descr="Flödesbeskrivning&#10;1. Polisanmälan&#10;2. Informativ rapport&#10;3. Avvikelserapport&#10;4. Trepartssamtal">
            <a:extLst>
              <a:ext uri="{FF2B5EF4-FFF2-40B4-BE49-F238E27FC236}">
                <a16:creationId xmlns:a16="http://schemas.microsoft.com/office/drawing/2014/main" id="{F81898C1-3130-DEBF-DECA-8301691EC5FB}"/>
              </a:ext>
            </a:extLst>
          </p:cNvPr>
          <p:cNvGraphicFramePr/>
          <p:nvPr>
            <p:extLst>
              <p:ext uri="{D42A27DB-BD31-4B8C-83A1-F6EECF244321}">
                <p14:modId xmlns:p14="http://schemas.microsoft.com/office/powerpoint/2010/main" val="1100533395"/>
              </p:ext>
            </p:extLst>
          </p:nvPr>
        </p:nvGraphicFramePr>
        <p:xfrm>
          <a:off x="4572000" y="-71342"/>
          <a:ext cx="4390768" cy="882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36537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66EDD5-2BD6-8467-B11D-8DCCF9446FD2}"/>
              </a:ext>
            </a:extLst>
          </p:cNvPr>
          <p:cNvSpPr>
            <a:spLocks noGrp="1"/>
          </p:cNvSpPr>
          <p:nvPr>
            <p:ph type="title"/>
          </p:nvPr>
        </p:nvSpPr>
        <p:spPr/>
        <p:txBody>
          <a:bodyPr/>
          <a:lstStyle/>
          <a:p>
            <a:r>
              <a:rPr lang="sv-SE" dirty="0">
                <a:latin typeface="Open Sans SemiBold" panose="020B0706030804020204" pitchFamily="34" charset="0"/>
                <a:ea typeface="Open Sans SemiBold" panose="020B0706030804020204" pitchFamily="34" charset="0"/>
                <a:cs typeface="Open Sans SemiBold" panose="020B0706030804020204" pitchFamily="34" charset="0"/>
              </a:rPr>
              <a:t>Informativ rapport</a:t>
            </a:r>
          </a:p>
        </p:txBody>
      </p:sp>
      <p:sp>
        <p:nvSpPr>
          <p:cNvPr id="3" name="Platshållare för innehåll 2">
            <a:extLst>
              <a:ext uri="{FF2B5EF4-FFF2-40B4-BE49-F238E27FC236}">
                <a16:creationId xmlns:a16="http://schemas.microsoft.com/office/drawing/2014/main" id="{44A0CCB7-9C16-A115-63E2-5191667FD9DC}"/>
              </a:ext>
            </a:extLst>
          </p:cNvPr>
          <p:cNvSpPr>
            <a:spLocks noGrp="1"/>
          </p:cNvSpPr>
          <p:nvPr>
            <p:ph idx="1"/>
          </p:nvPr>
        </p:nvSpPr>
        <p:spPr>
          <a:xfrm>
            <a:off x="576002" y="1485899"/>
            <a:ext cx="7421825" cy="2872353"/>
          </a:xfrm>
        </p:spPr>
        <p:txBody>
          <a:bodyPr/>
          <a:lstStyle/>
          <a:p>
            <a:pPr marL="0" indent="0">
              <a:buNone/>
            </a:pPr>
            <a:r>
              <a:rPr lang="sv-SE" sz="1400" dirty="0">
                <a:effectLst/>
                <a:latin typeface="Open Sans" panose="020B0606030504020204" pitchFamily="34" charset="0"/>
                <a:ea typeface="Open Sans" panose="020B0606030504020204" pitchFamily="34" charset="0"/>
                <a:cs typeface="Open Sans" panose="020B0606030504020204" pitchFamily="34" charset="0"/>
              </a:rPr>
              <a:t>Leverantören informerar Arbetsförmedlingen via en informativ rapport. Leverantören behöver ange kontaktuppgifter (namn, telefon och e-post) till den personal hos leverantören som Arbetsförmedlingen kan kontakta i ärendet. </a:t>
            </a:r>
          </a:p>
          <a:p>
            <a:pPr marL="0" indent="0">
              <a:buNone/>
            </a:pPr>
            <a:endParaRPr lang="sv-SE" sz="1400" dirty="0">
              <a:effectLst/>
              <a:latin typeface="Open Sans" panose="020B0606030504020204" pitchFamily="34" charset="0"/>
              <a:ea typeface="Open Sans" panose="020B0606030504020204" pitchFamily="34" charset="0"/>
              <a:cs typeface="Open Sans" panose="020B0606030504020204" pitchFamily="34" charset="0"/>
            </a:endParaRPr>
          </a:p>
          <a:p>
            <a:pPr marL="0" indent="0">
              <a:buNone/>
            </a:pPr>
            <a:endParaRPr lang="sv-SE"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400" b="1" dirty="0">
                <a:effectLst/>
                <a:latin typeface="Open Sans" panose="020B0606030504020204" pitchFamily="34" charset="0"/>
                <a:ea typeface="Open Sans" panose="020B0606030504020204" pitchFamily="34" charset="0"/>
                <a:cs typeface="Open Sans" panose="020B0606030504020204" pitchFamily="34" charset="0"/>
              </a:rPr>
              <a:t>Obs! </a:t>
            </a:r>
            <a:r>
              <a:rPr lang="sv-SE" sz="1400" dirty="0">
                <a:latin typeface="Open Sans" panose="020B0606030504020204" pitchFamily="34" charset="0"/>
                <a:ea typeface="Open Sans" panose="020B0606030504020204" pitchFamily="34" charset="0"/>
                <a:cs typeface="Open Sans" panose="020B0606030504020204" pitchFamily="34" charset="0"/>
              </a:rPr>
              <a:t>Tänk på att inte beskriva händelsen i informativ rapport, utan endast att det finns behov av kontakt.</a:t>
            </a:r>
          </a:p>
        </p:txBody>
      </p:sp>
      <p:graphicFrame>
        <p:nvGraphicFramePr>
          <p:cNvPr id="5" name="Diagram 4" descr="Flödesbeskrivning&#10;1. Polisanmälan&#10;2. Informativ rapport&#10;3. Avvikelserapport&#10;4. Trepartssamtal">
            <a:extLst>
              <a:ext uri="{FF2B5EF4-FFF2-40B4-BE49-F238E27FC236}">
                <a16:creationId xmlns:a16="http://schemas.microsoft.com/office/drawing/2014/main" id="{B0E4DB7A-D81C-CEED-E721-582E742E96D8}"/>
              </a:ext>
            </a:extLst>
          </p:cNvPr>
          <p:cNvGraphicFramePr/>
          <p:nvPr>
            <p:extLst>
              <p:ext uri="{D42A27DB-BD31-4B8C-83A1-F6EECF244321}">
                <p14:modId xmlns:p14="http://schemas.microsoft.com/office/powerpoint/2010/main" val="723285358"/>
              </p:ext>
            </p:extLst>
          </p:nvPr>
        </p:nvGraphicFramePr>
        <p:xfrm>
          <a:off x="4572000" y="-71342"/>
          <a:ext cx="4390768" cy="882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18395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66EDD5-2BD6-8467-B11D-8DCCF9446FD2}"/>
              </a:ext>
            </a:extLst>
          </p:cNvPr>
          <p:cNvSpPr>
            <a:spLocks noGrp="1"/>
          </p:cNvSpPr>
          <p:nvPr>
            <p:ph type="title"/>
          </p:nvPr>
        </p:nvSpPr>
        <p:spPr/>
        <p:txBody>
          <a:bodyPr/>
          <a:lstStyle/>
          <a:p>
            <a:r>
              <a:rPr lang="sv-SE" dirty="0">
                <a:latin typeface="Open Sans SemiBold" panose="020B0706030804020204" pitchFamily="34" charset="0"/>
                <a:ea typeface="Open Sans SemiBold" panose="020B0706030804020204" pitchFamily="34" charset="0"/>
                <a:cs typeface="Open Sans SemiBold" panose="020B0706030804020204" pitchFamily="34" charset="0"/>
              </a:rPr>
              <a:t>Avvikelserapport</a:t>
            </a:r>
          </a:p>
        </p:txBody>
      </p:sp>
      <p:sp>
        <p:nvSpPr>
          <p:cNvPr id="3" name="Platshållare för innehåll 2">
            <a:extLst>
              <a:ext uri="{FF2B5EF4-FFF2-40B4-BE49-F238E27FC236}">
                <a16:creationId xmlns:a16="http://schemas.microsoft.com/office/drawing/2014/main" id="{44A0CCB7-9C16-A115-63E2-5191667FD9DC}"/>
              </a:ext>
            </a:extLst>
          </p:cNvPr>
          <p:cNvSpPr>
            <a:spLocks noGrp="1"/>
          </p:cNvSpPr>
          <p:nvPr>
            <p:ph idx="1"/>
          </p:nvPr>
        </p:nvSpPr>
        <p:spPr>
          <a:xfrm>
            <a:off x="576002" y="1485899"/>
            <a:ext cx="7421825" cy="2872353"/>
          </a:xfrm>
        </p:spPr>
        <p:txBody>
          <a:bodyPr/>
          <a:lstStyle/>
          <a:p>
            <a:pPr marL="0" indent="0">
              <a:buNone/>
            </a:pPr>
            <a:r>
              <a:rPr lang="sv-SE" sz="1400" dirty="0">
                <a:latin typeface="Open Sans" panose="020B0606030504020204" pitchFamily="34" charset="0"/>
                <a:ea typeface="Open Sans" panose="020B0606030504020204" pitchFamily="34" charset="0"/>
                <a:cs typeface="Open Sans" panose="020B0606030504020204" pitchFamily="34" charset="0"/>
              </a:rPr>
              <a:t>Leverantören ska skicka en avvikelserapport när deltagaren missköter sig eller stör verksamheten. I avvikelserapporten redovisas kortfattat på vilket sätt deltagaren missköter sig eller stör verksamheten samt vad som har gjorts för att komma till rätta med omständigheten.</a:t>
            </a:r>
          </a:p>
          <a:p>
            <a:endParaRPr lang="sv-SE"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400" dirty="0">
                <a:latin typeface="Open Sans" panose="020B0606030504020204" pitchFamily="34" charset="0"/>
                <a:ea typeface="Open Sans" panose="020B0606030504020204" pitchFamily="34" charset="0"/>
                <a:cs typeface="Open Sans" panose="020B0606030504020204" pitchFamily="34" charset="0"/>
              </a:rPr>
              <a:t>En avvikelserapport ska skickas samma dag eller senast närmast efterföljande vardag om deltagaren har i uppdrag att lämna in en hemuppgift eller motsvarande och inte lämnar in den inom överenskommen tid.</a:t>
            </a:r>
          </a:p>
          <a:p>
            <a:pPr marL="0" indent="0">
              <a:buNone/>
            </a:pPr>
            <a:endParaRPr lang="sv-SE" sz="1400" dirty="0">
              <a:latin typeface="Open Sans" panose="020B0606030504020204" pitchFamily="34" charset="0"/>
              <a:ea typeface="Open Sans" panose="020B0606030504020204" pitchFamily="34" charset="0"/>
              <a:cs typeface="Open Sans" panose="020B0606030504020204" pitchFamily="34" charset="0"/>
              <a:hlinkClick r:id="rId3"/>
            </a:endParaRPr>
          </a:p>
          <a:p>
            <a:pPr marL="0" indent="0">
              <a:buNone/>
            </a:pPr>
            <a:r>
              <a:rPr lang="sv-SE" sz="1400" dirty="0">
                <a:effectLst/>
                <a:latin typeface="Open Sans" panose="020B0606030504020204" pitchFamily="34" charset="0"/>
                <a:ea typeface="Open Sans" panose="020B0606030504020204" pitchFamily="34" charset="0"/>
                <a:cs typeface="Open Sans" panose="020B0606030504020204" pitchFamily="34" charset="0"/>
              </a:rPr>
              <a:t>Se mer information </a:t>
            </a:r>
            <a:r>
              <a:rPr lang="sv-SE" sz="1400" dirty="0">
                <a:effectLst/>
                <a:latin typeface="Open Sans" panose="020B0606030504020204" pitchFamily="34" charset="0"/>
                <a:ea typeface="Open Sans" panose="020B0606030504020204" pitchFamily="34" charset="0"/>
                <a:cs typeface="Open Sans" panose="020B0606030504020204" pitchFamily="34" charset="0"/>
                <a:hlinkClick r:id="rId4"/>
              </a:rPr>
              <a:t>Riktlinjer för avvikelserapportering</a:t>
            </a:r>
            <a:endParaRPr lang="sv-SE" sz="1400" dirty="0">
              <a:latin typeface="Open Sans" panose="020B0606030504020204" pitchFamily="34" charset="0"/>
              <a:ea typeface="Open Sans" panose="020B0606030504020204" pitchFamily="34" charset="0"/>
              <a:cs typeface="Open Sans" panose="020B0606030504020204" pitchFamily="34" charset="0"/>
              <a:hlinkClick r:id="rId3"/>
            </a:endParaRPr>
          </a:p>
        </p:txBody>
      </p:sp>
      <p:graphicFrame>
        <p:nvGraphicFramePr>
          <p:cNvPr id="5" name="Diagram 4" descr="Flödesbeskrivning&#10;1. Polisanmälan&#10;2. Informativ rapport&#10;3. Avvikelserapport&#10;4. Trepartssamtal">
            <a:extLst>
              <a:ext uri="{FF2B5EF4-FFF2-40B4-BE49-F238E27FC236}">
                <a16:creationId xmlns:a16="http://schemas.microsoft.com/office/drawing/2014/main" id="{2640E620-9F03-D2D2-5702-EE81341F8F6B}"/>
              </a:ext>
            </a:extLst>
          </p:cNvPr>
          <p:cNvGraphicFramePr/>
          <p:nvPr>
            <p:extLst>
              <p:ext uri="{D42A27DB-BD31-4B8C-83A1-F6EECF244321}">
                <p14:modId xmlns:p14="http://schemas.microsoft.com/office/powerpoint/2010/main" val="2187194905"/>
              </p:ext>
            </p:extLst>
          </p:nvPr>
        </p:nvGraphicFramePr>
        <p:xfrm>
          <a:off x="4572000" y="-71342"/>
          <a:ext cx="4390768" cy="88224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481799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66EDD5-2BD6-8467-B11D-8DCCF9446FD2}"/>
              </a:ext>
            </a:extLst>
          </p:cNvPr>
          <p:cNvSpPr>
            <a:spLocks noGrp="1"/>
          </p:cNvSpPr>
          <p:nvPr>
            <p:ph type="title"/>
          </p:nvPr>
        </p:nvSpPr>
        <p:spPr/>
        <p:txBody>
          <a:bodyPr/>
          <a:lstStyle/>
          <a:p>
            <a:r>
              <a:rPr lang="sv-SE" dirty="0">
                <a:latin typeface="Open Sans SemiBold" panose="020B0706030804020204" pitchFamily="34" charset="0"/>
                <a:ea typeface="Open Sans SemiBold" panose="020B0706030804020204" pitchFamily="34" charset="0"/>
                <a:cs typeface="Open Sans SemiBold" panose="020B0706030804020204" pitchFamily="34" charset="0"/>
              </a:rPr>
              <a:t>Trepartssamtal</a:t>
            </a:r>
          </a:p>
        </p:txBody>
      </p:sp>
      <p:sp>
        <p:nvSpPr>
          <p:cNvPr id="3" name="Platshållare för innehåll 2">
            <a:extLst>
              <a:ext uri="{FF2B5EF4-FFF2-40B4-BE49-F238E27FC236}">
                <a16:creationId xmlns:a16="http://schemas.microsoft.com/office/drawing/2014/main" id="{44A0CCB7-9C16-A115-63E2-5191667FD9DC}"/>
              </a:ext>
            </a:extLst>
          </p:cNvPr>
          <p:cNvSpPr>
            <a:spLocks noGrp="1"/>
          </p:cNvSpPr>
          <p:nvPr>
            <p:ph idx="1"/>
          </p:nvPr>
        </p:nvSpPr>
        <p:spPr>
          <a:xfrm>
            <a:off x="576002" y="1485899"/>
            <a:ext cx="7421825" cy="2872353"/>
          </a:xfrm>
        </p:spPr>
        <p:txBody>
          <a:bodyPr/>
          <a:lstStyle/>
          <a:p>
            <a:pPr marL="0" indent="0">
              <a:buNone/>
            </a:pPr>
            <a:r>
              <a:rPr lang="sv-SE" sz="1400" dirty="0">
                <a:effectLst/>
                <a:latin typeface="Open Sans" panose="020B0606030504020204" pitchFamily="34" charset="0"/>
                <a:ea typeface="Open Sans" panose="020B0606030504020204" pitchFamily="34" charset="0"/>
                <a:cs typeface="Open Sans" panose="020B0606030504020204" pitchFamily="34" charset="0"/>
              </a:rPr>
              <a:t>Arbetsförmedlingen avgör ytterst och bedömer helhetssituationen i det enskilda fallet om tjänsten ska fortsätta eller upphöra, här bör samråd ske med leverantören. Vid ett trepartssamtal deltar Arbetsförmedlingen, leverantören och den aktuella deltagaren för att samtala om deltagarens beslut i tjänsten. Leverantören behöver göra bedömning vem från </a:t>
            </a:r>
            <a:r>
              <a:rPr lang="sv-SE" sz="1400" dirty="0">
                <a:latin typeface="Open Sans" panose="020B0606030504020204" pitchFamily="34" charset="0"/>
                <a:ea typeface="Open Sans" panose="020B0606030504020204" pitchFamily="34" charset="0"/>
                <a:cs typeface="Open Sans" panose="020B0606030504020204" pitchFamily="34" charset="0"/>
              </a:rPr>
              <a:t>dem </a:t>
            </a:r>
            <a:r>
              <a:rPr lang="sv-SE" sz="1400" dirty="0">
                <a:effectLst/>
                <a:latin typeface="Open Sans" panose="020B0606030504020204" pitchFamily="34" charset="0"/>
                <a:ea typeface="Open Sans" panose="020B0606030504020204" pitchFamily="34" charset="0"/>
                <a:cs typeface="Open Sans" panose="020B0606030504020204" pitchFamily="34" charset="0"/>
              </a:rPr>
              <a:t>som är lämplig att ha samtalet. </a:t>
            </a:r>
          </a:p>
          <a:p>
            <a:pPr marL="0" indent="0">
              <a:buNone/>
            </a:pPr>
            <a:endParaRPr lang="sv-SE" sz="140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400" dirty="0">
                <a:effectLst/>
                <a:latin typeface="Open Sans" panose="020B0606030504020204" pitchFamily="34" charset="0"/>
                <a:ea typeface="Open Sans" panose="020B0606030504020204" pitchFamily="34" charset="0"/>
                <a:cs typeface="Open Sans" panose="020B0606030504020204" pitchFamily="34" charset="0"/>
              </a:rPr>
              <a:t>Leverantören har arbetsmiljöansvaret vilket innefattar att utforma lämplig arbetsmiljö,</a:t>
            </a:r>
            <a:r>
              <a:rPr lang="sv-SE" sz="1400" b="1" dirty="0">
                <a:effectLst/>
                <a:latin typeface="Open Sans" panose="020B0606030504020204" pitchFamily="34" charset="0"/>
                <a:ea typeface="Open Sans" panose="020B0606030504020204" pitchFamily="34" charset="0"/>
                <a:cs typeface="Open Sans" panose="020B0606030504020204" pitchFamily="34" charset="0"/>
              </a:rPr>
              <a:t> </a:t>
            </a:r>
            <a:r>
              <a:rPr lang="sv-SE" sz="1400" dirty="0">
                <a:effectLst/>
                <a:latin typeface="Open Sans" panose="020B0606030504020204" pitchFamily="34" charset="0"/>
                <a:ea typeface="Open Sans" panose="020B0606030504020204" pitchFamily="34" charset="0"/>
                <a:cs typeface="Open Sans" panose="020B0606030504020204" pitchFamily="34" charset="0"/>
              </a:rPr>
              <a:t>lokaler, arbetssätt, bemanning etcetera så att tjänsten kan levereras enligt avtal för att motverka att tillbud uppstår. Leverantören förväntas kunna hantera deltagare och situationer professionellt och kunna värdera olika agerande beroende på situation.</a:t>
            </a:r>
          </a:p>
          <a:p>
            <a:pPr marL="0" indent="0">
              <a:buNone/>
            </a:pPr>
            <a:endParaRPr lang="sv-SE" sz="1400" dirty="0">
              <a:effectLst/>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5" name="Diagram 4" descr="Flödesbeskrivning&#10;1. Polisanmälan&#10;2. Informativ rapport&#10;3. Avvikelserapport&#10;4. Trepartssamtal">
            <a:extLst>
              <a:ext uri="{FF2B5EF4-FFF2-40B4-BE49-F238E27FC236}">
                <a16:creationId xmlns:a16="http://schemas.microsoft.com/office/drawing/2014/main" id="{2640E620-9F03-D2D2-5702-EE81341F8F6B}"/>
              </a:ext>
            </a:extLst>
          </p:cNvPr>
          <p:cNvGraphicFramePr/>
          <p:nvPr>
            <p:extLst>
              <p:ext uri="{D42A27DB-BD31-4B8C-83A1-F6EECF244321}">
                <p14:modId xmlns:p14="http://schemas.microsoft.com/office/powerpoint/2010/main" val="124989166"/>
              </p:ext>
            </p:extLst>
          </p:nvPr>
        </p:nvGraphicFramePr>
        <p:xfrm>
          <a:off x="4572000" y="-71342"/>
          <a:ext cx="4390768" cy="882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833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CCC415-9F9E-D070-957D-289031760325}"/>
              </a:ext>
            </a:extLst>
          </p:cNvPr>
          <p:cNvSpPr>
            <a:spLocks noGrp="1"/>
          </p:cNvSpPr>
          <p:nvPr>
            <p:ph type="ctrTitle"/>
          </p:nvPr>
        </p:nvSpPr>
        <p:spPr/>
        <p:txBody>
          <a:bodyPr/>
          <a:lstStyle/>
          <a:p>
            <a:r>
              <a:rPr lang="sv-SE" sz="3600" dirty="0">
                <a:latin typeface="Open Sans SemiBold" panose="020B0706030804020204" pitchFamily="34" charset="0"/>
                <a:ea typeface="Open Sans SemiBold" panose="020B0706030804020204" pitchFamily="34" charset="0"/>
                <a:cs typeface="Open Sans SemiBold" panose="020B0706030804020204" pitchFamily="34" charset="0"/>
              </a:rPr>
              <a:t>Slut</a:t>
            </a:r>
          </a:p>
        </p:txBody>
      </p:sp>
    </p:spTree>
    <p:extLst>
      <p:ext uri="{BB962C8B-B14F-4D97-AF65-F5344CB8AC3E}">
        <p14:creationId xmlns:p14="http://schemas.microsoft.com/office/powerpoint/2010/main" val="3335468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8AF5874-C16A-B48C-D986-D673B4C5C36B}"/>
              </a:ext>
            </a:extLst>
          </p:cNvPr>
          <p:cNvSpPr>
            <a:spLocks noGrp="1"/>
          </p:cNvSpPr>
          <p:nvPr>
            <p:ph type="title"/>
          </p:nvPr>
        </p:nvSpPr>
        <p:spPr/>
        <p:txBody>
          <a:bodyPr/>
          <a:lstStyle/>
          <a:p>
            <a:r>
              <a:rPr lang="sv-SE" dirty="0">
                <a:latin typeface="Open Sans SemiBold" panose="020B0706030804020204" pitchFamily="34" charset="0"/>
                <a:ea typeface="Open Sans SemiBold" panose="020B0706030804020204" pitchFamily="34" charset="0"/>
                <a:cs typeface="Open Sans SemiBold" panose="020B0706030804020204" pitchFamily="34" charset="0"/>
              </a:rPr>
              <a:t>Bakgrund till stödmaterialet</a:t>
            </a:r>
            <a:endParaRPr lang="sv-SE" dirty="0"/>
          </a:p>
        </p:txBody>
      </p:sp>
      <p:sp>
        <p:nvSpPr>
          <p:cNvPr id="3" name="Platshållare för innehåll 2">
            <a:extLst>
              <a:ext uri="{FF2B5EF4-FFF2-40B4-BE49-F238E27FC236}">
                <a16:creationId xmlns:a16="http://schemas.microsoft.com/office/drawing/2014/main" id="{2CB1B2C3-8093-EC66-C1B0-67DCD1408A46}"/>
              </a:ext>
            </a:extLst>
          </p:cNvPr>
          <p:cNvSpPr>
            <a:spLocks noGrp="1"/>
          </p:cNvSpPr>
          <p:nvPr>
            <p:ph idx="1"/>
          </p:nvPr>
        </p:nvSpPr>
        <p:spPr>
          <a:xfrm>
            <a:off x="576002" y="1460248"/>
            <a:ext cx="7421825" cy="2872353"/>
          </a:xfrm>
        </p:spPr>
        <p:txBody>
          <a:bodyPr/>
          <a:lstStyle/>
          <a:p>
            <a:pPr marL="0" indent="0">
              <a:buNone/>
            </a:pPr>
            <a:r>
              <a:rPr lang="sv-SE" sz="1300" b="1" dirty="0">
                <a:latin typeface="Open Sans" panose="020B0606030504020204" pitchFamily="34" charset="0"/>
                <a:ea typeface="Open Sans" panose="020B0606030504020204" pitchFamily="34" charset="0"/>
                <a:cs typeface="Open Sans" panose="020B0606030504020204" pitchFamily="34" charset="0"/>
              </a:rPr>
              <a:t>Det finns behov av stödmaterial när incidenter inom hot och våld uppstår hos leverantör. Både leverantörer och Arbetsförmedlingen behöver snabbt agera om/när något händer.</a:t>
            </a:r>
          </a:p>
          <a:p>
            <a:pPr marL="0" indent="0">
              <a:buNone/>
            </a:pPr>
            <a:endParaRPr lang="sv-SE" sz="1300" i="0" u="none" strike="noStrike" baseline="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300" i="0" u="none" strike="noStrike" baseline="0" dirty="0">
                <a:latin typeface="Open Sans" panose="020B0606030504020204" pitchFamily="34" charset="0"/>
                <a:ea typeface="Open Sans" panose="020B0606030504020204" pitchFamily="34" charset="0"/>
                <a:cs typeface="Open Sans" panose="020B0606030504020204" pitchFamily="34" charset="0"/>
              </a:rPr>
              <a:t>Målgruppen utgörs av deltagare som är anvisad arbetsmarknadspolitisk insats hos leverantör.</a:t>
            </a:r>
          </a:p>
          <a:p>
            <a:pPr marL="0" indent="0">
              <a:buNone/>
            </a:pPr>
            <a:endParaRPr lang="sv-SE" sz="1300" i="0" u="none" strike="noStrike" baseline="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sv-SE" sz="1300" i="0" u="none" strike="noStrike" baseline="0" dirty="0">
                <a:latin typeface="Open Sans" panose="020B0606030504020204" pitchFamily="34" charset="0"/>
                <a:ea typeface="Open Sans" panose="020B0606030504020204" pitchFamily="34" charset="0"/>
                <a:cs typeface="Open Sans" panose="020B0606030504020204" pitchFamily="34" charset="0"/>
              </a:rPr>
              <a:t>Deltagarna är inskrivna arbetssökande </a:t>
            </a:r>
            <a:r>
              <a:rPr lang="sv-SE" sz="1300" dirty="0">
                <a:latin typeface="Open Sans" panose="020B0606030504020204" pitchFamily="34" charset="0"/>
                <a:ea typeface="Open Sans" panose="020B0606030504020204" pitchFamily="34" charset="0"/>
                <a:cs typeface="Open Sans" panose="020B0606030504020204" pitchFamily="34" charset="0"/>
              </a:rPr>
              <a:t>på Arbetsförmedlingen och stor andel </a:t>
            </a:r>
            <a:r>
              <a:rPr lang="sv-SE" sz="1300" i="0" u="none" strike="noStrike" baseline="0" dirty="0">
                <a:latin typeface="Open Sans" panose="020B0606030504020204" pitchFamily="34" charset="0"/>
                <a:ea typeface="Open Sans" panose="020B0606030504020204" pitchFamily="34" charset="0"/>
                <a:cs typeface="Open Sans" panose="020B0606030504020204" pitchFamily="34" charset="0"/>
              </a:rPr>
              <a:t>står långt från arbetsmarknaden. De kan ha en historik av arbetslöshet eller bedöms av andra anledningar vara i behov av stöd för att etablera sig på arbetsmarknaden. </a:t>
            </a:r>
            <a:r>
              <a:rPr lang="sv-SE" sz="1300" dirty="0">
                <a:latin typeface="Open Sans" panose="020B0606030504020204" pitchFamily="34" charset="0"/>
                <a:ea typeface="Open Sans" panose="020B0606030504020204" pitchFamily="34" charset="0"/>
                <a:cs typeface="Open Sans" panose="020B0606030504020204" pitchFamily="34" charset="0"/>
              </a:rPr>
              <a:t>S</a:t>
            </a:r>
            <a:r>
              <a:rPr lang="sv-SE" sz="1300" i="0" u="none" strike="noStrike" baseline="0" dirty="0">
                <a:latin typeface="Open Sans" panose="020B0606030504020204" pitchFamily="34" charset="0"/>
                <a:ea typeface="Open Sans" panose="020B0606030504020204" pitchFamily="34" charset="0"/>
                <a:cs typeface="Open Sans" panose="020B0606030504020204" pitchFamily="34" charset="0"/>
              </a:rPr>
              <a:t>tatistiskt är det förenat med ökad risk för svårigheter att nå en varaktig etablering på arbetsmarknaden. Arbetssökande i målgruppen kan till exempel:</a:t>
            </a:r>
          </a:p>
          <a:p>
            <a:r>
              <a:rPr lang="sv-SE" sz="1300" i="0" u="none" strike="noStrike" baseline="0" dirty="0">
                <a:latin typeface="Open Sans" panose="020B0606030504020204" pitchFamily="34" charset="0"/>
                <a:ea typeface="Open Sans" panose="020B0606030504020204" pitchFamily="34" charset="0"/>
                <a:cs typeface="Open Sans" panose="020B0606030504020204" pitchFamily="34" charset="0"/>
              </a:rPr>
              <a:t>ha högst förgymnasial utbildning,</a:t>
            </a:r>
          </a:p>
          <a:p>
            <a:r>
              <a:rPr lang="sv-SE" sz="1300" i="0" u="none" strike="noStrike" baseline="0" dirty="0">
                <a:latin typeface="Open Sans" panose="020B0606030504020204" pitchFamily="34" charset="0"/>
                <a:ea typeface="Open Sans" panose="020B0606030504020204" pitchFamily="34" charset="0"/>
                <a:cs typeface="Open Sans" panose="020B0606030504020204" pitchFamily="34" charset="0"/>
              </a:rPr>
              <a:t>vara utomeuropeiskt födda,</a:t>
            </a:r>
          </a:p>
          <a:p>
            <a:r>
              <a:rPr lang="sv-SE" sz="1300" i="0" u="none" strike="noStrike" baseline="0" dirty="0">
                <a:latin typeface="Open Sans" panose="020B0606030504020204" pitchFamily="34" charset="0"/>
                <a:ea typeface="Open Sans" panose="020B0606030504020204" pitchFamily="34" charset="0"/>
                <a:cs typeface="Open Sans" panose="020B0606030504020204" pitchFamily="34" charset="0"/>
              </a:rPr>
              <a:t>ha en funktionsnedsättning som medför nedsatt arbetsförmåga och/eller,</a:t>
            </a:r>
          </a:p>
          <a:p>
            <a:r>
              <a:rPr lang="sv-SE" sz="1300" i="0" u="none" strike="noStrike" baseline="0" dirty="0">
                <a:latin typeface="Open Sans" panose="020B0606030504020204" pitchFamily="34" charset="0"/>
                <a:ea typeface="Open Sans" panose="020B0606030504020204" pitchFamily="34" charset="0"/>
                <a:cs typeface="Open Sans" panose="020B0606030504020204" pitchFamily="34" charset="0"/>
              </a:rPr>
              <a:t>vara äldre än 55 år.</a:t>
            </a:r>
          </a:p>
        </p:txBody>
      </p:sp>
    </p:spTree>
    <p:extLst>
      <p:ext uri="{BB962C8B-B14F-4D97-AF65-F5344CB8AC3E}">
        <p14:creationId xmlns:p14="http://schemas.microsoft.com/office/powerpoint/2010/main" val="21552008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CCESSIBILITYFIXERID" val="d08718bb-3ea9-4237-9a9f-22959620cb11"/>
</p:tagLst>
</file>

<file path=ppt/theme/theme1.xml><?xml version="1.0" encoding="utf-8"?>
<a:theme xmlns:a="http://schemas.openxmlformats.org/drawingml/2006/main" name="Arbetsförmedlingen, vit utan punkter">
  <a:themeElements>
    <a:clrScheme name="Arbetsförmledlingen diagram">
      <a:dk1>
        <a:sysClr val="windowText" lastClr="000000"/>
      </a:dk1>
      <a:lt1>
        <a:sysClr val="window" lastClr="FFFFFF"/>
      </a:lt1>
      <a:dk2>
        <a:srgbClr val="262626"/>
      </a:dk2>
      <a:lt2>
        <a:srgbClr val="E7E6E6"/>
      </a:lt2>
      <a:accent1>
        <a:srgbClr val="00005A"/>
      </a:accent1>
      <a:accent2>
        <a:srgbClr val="4C6320"/>
      </a:accent2>
      <a:accent3>
        <a:srgbClr val="D43372"/>
      </a:accent3>
      <a:accent4>
        <a:srgbClr val="058470"/>
      </a:accent4>
      <a:accent5>
        <a:srgbClr val="EAF2D8"/>
      </a:accent5>
      <a:accent6>
        <a:srgbClr val="000000"/>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 id="{524FE8C7-9D49-43A5-B246-F8D159C3B5D9}" vid="{D18315EE-D8D8-4AA7-BE1C-E7E27A5DF302}"/>
    </a:ext>
  </a:extLst>
</a:theme>
</file>

<file path=ppt/theme/theme2.xml><?xml version="1.0" encoding="utf-8"?>
<a:theme xmlns:a="http://schemas.openxmlformats.org/drawingml/2006/main" name="Arbetsförmedlingen, vit">
  <a:themeElements>
    <a:clrScheme name="Arbetsförmedlingen">
      <a:dk1>
        <a:sysClr val="windowText" lastClr="000000"/>
      </a:dk1>
      <a:lt1>
        <a:sysClr val="window" lastClr="FFFFFF"/>
      </a:lt1>
      <a:dk2>
        <a:srgbClr val="262626"/>
      </a:dk2>
      <a:lt2>
        <a:srgbClr val="E7E6E6"/>
      </a:lt2>
      <a:accent1>
        <a:srgbClr val="00005A"/>
      </a:accent1>
      <a:accent2>
        <a:srgbClr val="95C23D"/>
      </a:accent2>
      <a:accent3>
        <a:srgbClr val="D43372"/>
      </a:accent3>
      <a:accent4>
        <a:srgbClr val="058470"/>
      </a:accent4>
      <a:accent5>
        <a:srgbClr val="EAF2D8"/>
      </a:accent5>
      <a:accent6>
        <a:srgbClr val="000000"/>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 id="{524FE8C7-9D49-43A5-B246-F8D159C3B5D9}" vid="{25A8992D-B864-4B94-AABF-0AB485395EE0}"/>
    </a:ext>
  </a:extLst>
</a:theme>
</file>

<file path=ppt/theme/theme3.xml><?xml version="1.0" encoding="utf-8"?>
<a:theme xmlns:a="http://schemas.openxmlformats.org/drawingml/2006/main" name="Arbetsförmedlingen, blå">
  <a:themeElements>
    <a:clrScheme name="Arbetsförmedlingen">
      <a:dk1>
        <a:sysClr val="windowText" lastClr="000000"/>
      </a:dk1>
      <a:lt1>
        <a:sysClr val="window" lastClr="FFFFFF"/>
      </a:lt1>
      <a:dk2>
        <a:srgbClr val="262626"/>
      </a:dk2>
      <a:lt2>
        <a:srgbClr val="E7E6E6"/>
      </a:lt2>
      <a:accent1>
        <a:srgbClr val="00005A"/>
      </a:accent1>
      <a:accent2>
        <a:srgbClr val="95C23D"/>
      </a:accent2>
      <a:accent3>
        <a:srgbClr val="D43372"/>
      </a:accent3>
      <a:accent4>
        <a:srgbClr val="058470"/>
      </a:accent4>
      <a:accent5>
        <a:srgbClr val="EAF2D8"/>
      </a:accent5>
      <a:accent6>
        <a:srgbClr val="000000"/>
      </a:accent6>
      <a:hlink>
        <a:srgbClr val="0563C1"/>
      </a:hlink>
      <a:folHlink>
        <a:srgbClr val="954F72"/>
      </a:folHlink>
    </a:clrScheme>
    <a:fontScheme name="Arbetsförmedlinge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 id="{524FE8C7-9D49-43A5-B246-F8D159C3B5D9}" vid="{A6C0C079-2E9B-487F-BBC8-58AF86AD0447}"/>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F_Dokument" ma:contentTypeID="0x01010014A0B615A4987746B2959CA40FE4F9A9005C83C4625186FE45BBD68A725962E581" ma:contentTypeVersion="9" ma:contentTypeDescription="Standdard AF innehållstyp" ma:contentTypeScope="" ma:versionID="0171d23ce762b1d4c90b772442cb99c6">
  <xsd:schema xmlns:xsd="http://www.w3.org/2001/XMLSchema" xmlns:xs="http://www.w3.org/2001/XMLSchema" xmlns:p="http://schemas.microsoft.com/office/2006/metadata/properties" xmlns:ns2="890b1bd0-cad4-4007-9ed7-736445579c4d" targetNamespace="http://schemas.microsoft.com/office/2006/metadata/properties" ma:root="true" ma:fieldsID="134135297d4514ea9d40ac66b5508b11" ns2:_="">
    <xsd:import namespace="890b1bd0-cad4-4007-9ed7-736445579c4d"/>
    <xsd:element name="properties">
      <xsd:complexType>
        <xsd:sequence>
          <xsd:element name="documentManagement">
            <xsd:complexType>
              <xsd:all>
                <xsd:element ref="ns2:pc5989269dd348b6b1b5ccb18f16fed3" minOccurs="0"/>
                <xsd:element ref="ns2:TaxCatchAll" minOccurs="0"/>
                <xsd:element ref="ns2:TaxCatchAllLabel" minOccurs="0"/>
                <xsd:element ref="ns2:pb38c114153344b4a8ac01227a633d83" minOccurs="0"/>
                <xsd:element ref="ns2:Gallringsbar" minOccurs="0"/>
                <xsd:element ref="ns2:Skyddsvarde"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0b1bd0-cad4-4007-9ed7-736445579c4d" elementFormDefault="qualified">
    <xsd:import namespace="http://schemas.microsoft.com/office/2006/documentManagement/types"/>
    <xsd:import namespace="http://schemas.microsoft.com/office/infopath/2007/PartnerControls"/>
    <xsd:element name="pc5989269dd348b6b1b5ccb18f16fed3" ma:index="8" nillable="true" ma:taxonomy="true" ma:internalName="pc5989269dd348b6b1b5ccb18f16fed3" ma:taxonomyFieldName="Dokumentstatus" ma:displayName="Dokumentstatus" ma:default="1;#Utkast|4fd34bca-3b4e-4a5b-88f2-24ba8985d36d" ma:fieldId="{9c598926-9dd3-48b6-b1b5-ccb18f16fed3}" ma:sspId="93b5fa16-33f7-4e0d-9c60-e37e052098b6" ma:termSetId="b2d44d14-e970-4bd9-b606-a8f608d268b2" ma:anchorId="a1a796ae-097c-4b94-b5b0-85256fa492ce" ma:open="false" ma:isKeyword="false">
      <xsd:complexType>
        <xsd:sequence>
          <xsd:element ref="pc:Terms" minOccurs="0" maxOccurs="1"/>
        </xsd:sequence>
      </xsd:complexType>
    </xsd:element>
    <xsd:element name="TaxCatchAll" ma:index="9" nillable="true" ma:displayName="Taxonomy Catch All Column" ma:hidden="true" ma:list="{d783f9de-00e1-4ee2-b7ff-5abd4325cd6f}" ma:internalName="TaxCatchAll" ma:showField="CatchAllData" ma:web="890b1bd0-cad4-4007-9ed7-736445579c4d">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d783f9de-00e1-4ee2-b7ff-5abd4325cd6f}" ma:internalName="TaxCatchAllLabel" ma:readOnly="true" ma:showField="CatchAllDataLabel" ma:web="890b1bd0-cad4-4007-9ed7-736445579c4d">
      <xsd:complexType>
        <xsd:complexContent>
          <xsd:extension base="dms:MultiChoiceLookup">
            <xsd:sequence>
              <xsd:element name="Value" type="dms:Lookup" maxOccurs="unbounded" minOccurs="0" nillable="true"/>
            </xsd:sequence>
          </xsd:extension>
        </xsd:complexContent>
      </xsd:complexType>
    </xsd:element>
    <xsd:element name="pb38c114153344b4a8ac01227a633d83" ma:index="12" nillable="true" ma:taxonomy="true" ma:internalName="pb38c114153344b4a8ac01227a633d83" ma:taxonomyFieldName="Dokumenttyp" ma:displayName="Dokumenttyp" ma:default="" ma:fieldId="{9b38c114-1533-44b4-a8ac-01227a633d83}" ma:sspId="93b5fa16-33f7-4e0d-9c60-e37e052098b6" ma:termSetId="b2d44d14-e970-4bd9-b606-a8f608d268b2" ma:anchorId="1faec79e-05e2-4ca8-80e6-d2239223a758" ma:open="false" ma:isKeyword="false">
      <xsd:complexType>
        <xsd:sequence>
          <xsd:element ref="pc:Terms" minOccurs="0" maxOccurs="1"/>
        </xsd:sequence>
      </xsd:complexType>
    </xsd:element>
    <xsd:element name="Gallringsbar" ma:index="14" nillable="true" ma:displayName="Gallringsbar" ma:default="Ja" ma:format="Dropdown" ma:internalName="Gallringsbar" ma:readOnly="false">
      <xsd:simpleType>
        <xsd:restriction base="dms:Choice">
          <xsd:enumeration value="Ja"/>
          <xsd:enumeration value="Nej"/>
        </xsd:restriction>
      </xsd:simpleType>
    </xsd:element>
    <xsd:element name="Skyddsvarde" ma:index="15" nillable="true" ma:displayName="Skyddsvärde" ma:description="Vilken typ av tillfällig hantering innehåller dokumentet?" ma:format="Dropdown" ma:internalName="Skyddsvarde">
      <xsd:simpleType>
        <xsd:restriction base="dms:Choice">
          <xsd:enumeration value="LÅG, publik info, inga personuppgifter"/>
          <xsd:enumeration value="MEDEL, inga personuppgifter"/>
          <xsd:enumeration value="MEDEL, icke känsliga personuppgifter"/>
        </xsd:restriction>
      </xsd:simpleType>
    </xsd:element>
    <xsd:element name="SharedWithUsers" ma:index="16"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90b1bd0-cad4-4007-9ed7-736445579c4d">
      <Value>1</Value>
    </TaxCatchAll>
    <pc5989269dd348b6b1b5ccb18f16fed3 xmlns="890b1bd0-cad4-4007-9ed7-736445579c4d">
      <Terms xmlns="http://schemas.microsoft.com/office/infopath/2007/PartnerControls">
        <TermInfo xmlns="http://schemas.microsoft.com/office/infopath/2007/PartnerControls">
          <TermName xmlns="http://schemas.microsoft.com/office/infopath/2007/PartnerControls">Utkast</TermName>
          <TermId xmlns="http://schemas.microsoft.com/office/infopath/2007/PartnerControls">4fd34bca-3b4e-4a5b-88f2-24ba8985d36d</TermId>
        </TermInfo>
      </Terms>
    </pc5989269dd348b6b1b5ccb18f16fed3>
    <Gallringsbar xmlns="890b1bd0-cad4-4007-9ed7-736445579c4d">Ja</Gallringsbar>
    <pb38c114153344b4a8ac01227a633d83 xmlns="890b1bd0-cad4-4007-9ed7-736445579c4d">
      <Terms xmlns="http://schemas.microsoft.com/office/infopath/2007/PartnerControls"/>
    </pb38c114153344b4a8ac01227a633d83>
    <Skyddsvarde xmlns="890b1bd0-cad4-4007-9ed7-736445579c4d" xsi:nil="true"/>
  </documentManagement>
</p:properties>
</file>

<file path=customXml/itemProps1.xml><?xml version="1.0" encoding="utf-8"?>
<ds:datastoreItem xmlns:ds="http://schemas.openxmlformats.org/officeDocument/2006/customXml" ds:itemID="{06E0538E-B34D-43BF-962E-57C020B2A9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0b1bd0-cad4-4007-9ed7-736445579c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2AD41C-CEC9-4B70-B965-A0DB8AED3DD7}">
  <ds:schemaRefs>
    <ds:schemaRef ds:uri="http://schemas.microsoft.com/sharepoint/v3/contenttype/forms"/>
  </ds:schemaRefs>
</ds:datastoreItem>
</file>

<file path=customXml/itemProps3.xml><?xml version="1.0" encoding="utf-8"?>
<ds:datastoreItem xmlns:ds="http://schemas.openxmlformats.org/officeDocument/2006/customXml" ds:itemID="{CC91DA63-AAF1-47C3-AB18-96CEA51562A1}">
  <ds:schemaRefs>
    <ds:schemaRef ds:uri="http://www.w3.org/XML/1998/namespace"/>
    <ds:schemaRef ds:uri="http://schemas.microsoft.com/office/2006/documentManagement/types"/>
    <ds:schemaRef ds:uri="http://purl.org/dc/terms/"/>
    <ds:schemaRef ds:uri="890b1bd0-cad4-4007-9ed7-736445579c4d"/>
    <ds:schemaRef ds:uri="http://purl.org/dc/dcmitype/"/>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Presentation</Template>
  <TotalTime>1569</TotalTime>
  <Words>757</Words>
  <Application>Microsoft Office PowerPoint</Application>
  <PresentationFormat>Bildspel på skärmen (16:9)</PresentationFormat>
  <Paragraphs>101</Paragraphs>
  <Slides>11</Slides>
  <Notes>11</Notes>
  <HiddenSlides>0</HiddenSlides>
  <MMClips>0</MMClips>
  <ScaleCrop>false</ScaleCrop>
  <HeadingPairs>
    <vt:vector size="6" baseType="variant">
      <vt:variant>
        <vt:lpstr>Använt teckensnitt</vt:lpstr>
      </vt:variant>
      <vt:variant>
        <vt:i4>6</vt:i4>
      </vt:variant>
      <vt:variant>
        <vt:lpstr>Tema</vt:lpstr>
      </vt:variant>
      <vt:variant>
        <vt:i4>3</vt:i4>
      </vt:variant>
      <vt:variant>
        <vt:lpstr>Bildrubriker</vt:lpstr>
      </vt:variant>
      <vt:variant>
        <vt:i4>11</vt:i4>
      </vt:variant>
    </vt:vector>
  </HeadingPairs>
  <TitlesOfParts>
    <vt:vector size="20" baseType="lpstr">
      <vt:lpstr>Arial</vt:lpstr>
      <vt:lpstr>Calibri</vt:lpstr>
      <vt:lpstr>Courier New</vt:lpstr>
      <vt:lpstr>Helvetica Neue Medium</vt:lpstr>
      <vt:lpstr>Open Sans</vt:lpstr>
      <vt:lpstr>Open Sans SemiBold</vt:lpstr>
      <vt:lpstr>Arbetsförmedlingen, vit utan punkter</vt:lpstr>
      <vt:lpstr>Arbetsförmedlingen, vit</vt:lpstr>
      <vt:lpstr>Arbetsförmedlingen, blå</vt:lpstr>
      <vt:lpstr>Stödmaterial</vt:lpstr>
      <vt:lpstr>Checklista</vt:lpstr>
      <vt:lpstr>Polisanmälan</vt:lpstr>
      <vt:lpstr>Kontakt med Arbetsförmedlingen</vt:lpstr>
      <vt:lpstr>Informativ rapport</vt:lpstr>
      <vt:lpstr>Avvikelserapport</vt:lpstr>
      <vt:lpstr>Trepartssamtal</vt:lpstr>
      <vt:lpstr>Slut</vt:lpstr>
      <vt:lpstr>Bakgrund till stödmaterialet</vt:lpstr>
      <vt:lpstr>Förtydligande kring arbetsgivaransvaret</vt:lpstr>
      <vt:lpstr>Granskning och kontroll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Uppdrag, stödmaterial hot/våld leverantör</dc:title>
  <dc:creator>Arbetsförmedlingen</dc:creator>
  <cp:keywords>hot om våld leverantörer</cp:keywords>
  <dc:description>Af 00013 7.0 (2022-03-28)</dc:description>
  <cp:lastModifiedBy>Fredrik Wolffelt</cp:lastModifiedBy>
  <cp:revision>14</cp:revision>
  <dcterms:created xsi:type="dcterms:W3CDTF">2022-11-30T13:18:57Z</dcterms:created>
  <dcterms:modified xsi:type="dcterms:W3CDTF">2024-05-29T06:50:24Z</dcterms:modified>
  <cp:category>leverantörer-om oss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88cc774a-4e14-4f10-9ecd-9d90ec222c7f</vt:lpwstr>
  </property>
  <property fmtid="{D5CDD505-2E9C-101B-9397-08002B2CF9AE}" pid="3" name="ContentTypeId">
    <vt:lpwstr>0x01010014A0B615A4987746B2959CA40FE4F9A9005C83C4625186FE45BBD68A725962E581</vt:lpwstr>
  </property>
  <property fmtid="{D5CDD505-2E9C-101B-9397-08002B2CF9AE}" pid="4" name="Dokumentstatus">
    <vt:lpwstr>1;#Utkast|4fd34bca-3b4e-4a5b-88f2-24ba8985d36d</vt:lpwstr>
  </property>
  <property fmtid="{D5CDD505-2E9C-101B-9397-08002B2CF9AE}" pid="5" name="Dokumenttyp">
    <vt:lpwstr/>
  </property>
</Properties>
</file>