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9" r:id="rId5"/>
  </p:sldMasterIdLst>
  <p:notesMasterIdLst>
    <p:notesMasterId r:id="rId77"/>
  </p:notesMasterIdLst>
  <p:handoutMasterIdLst>
    <p:handoutMasterId r:id="rId78"/>
  </p:handoutMasterIdLst>
  <p:sldIdLst>
    <p:sldId id="287" r:id="rId6"/>
    <p:sldId id="1448944514" r:id="rId7"/>
    <p:sldId id="1448944467" r:id="rId8"/>
    <p:sldId id="1448944454" r:id="rId9"/>
    <p:sldId id="1448944462" r:id="rId10"/>
    <p:sldId id="1448944750" r:id="rId11"/>
    <p:sldId id="1448944742" r:id="rId12"/>
    <p:sldId id="1448944743" r:id="rId13"/>
    <p:sldId id="1448944738" r:id="rId14"/>
    <p:sldId id="1448944464" r:id="rId15"/>
    <p:sldId id="1448944465" r:id="rId16"/>
    <p:sldId id="1448944739" r:id="rId17"/>
    <p:sldId id="1448944740" r:id="rId18"/>
    <p:sldId id="1448944741" r:id="rId19"/>
    <p:sldId id="1448944471" r:id="rId20"/>
    <p:sldId id="1448944472" r:id="rId21"/>
    <p:sldId id="1448944473" r:id="rId22"/>
    <p:sldId id="1448944474" r:id="rId23"/>
    <p:sldId id="1448944475" r:id="rId24"/>
    <p:sldId id="1448944476" r:id="rId25"/>
    <p:sldId id="1448944477" r:id="rId26"/>
    <p:sldId id="1448944479" r:id="rId27"/>
    <p:sldId id="1448944487" r:id="rId28"/>
    <p:sldId id="1448944492" r:id="rId29"/>
    <p:sldId id="1448944488" r:id="rId30"/>
    <p:sldId id="1448944756" r:id="rId31"/>
    <p:sldId id="1448944512" r:id="rId32"/>
    <p:sldId id="1448944480" r:id="rId33"/>
    <p:sldId id="1448944481" r:id="rId34"/>
    <p:sldId id="1448944482" r:id="rId35"/>
    <p:sldId id="1448944483" r:id="rId36"/>
    <p:sldId id="1448944484" r:id="rId37"/>
    <p:sldId id="1448944755" r:id="rId38"/>
    <p:sldId id="1448944513" r:id="rId39"/>
    <p:sldId id="1448944495" r:id="rId40"/>
    <p:sldId id="1448944494" r:id="rId41"/>
    <p:sldId id="1448944499" r:id="rId42"/>
    <p:sldId id="1448944497" r:id="rId43"/>
    <p:sldId id="1448944503" r:id="rId44"/>
    <p:sldId id="1448944758" r:id="rId45"/>
    <p:sldId id="299" r:id="rId46"/>
    <p:sldId id="1448944757" r:id="rId47"/>
    <p:sldId id="302" r:id="rId48"/>
    <p:sldId id="303" r:id="rId49"/>
    <p:sldId id="1448944551" r:id="rId50"/>
    <p:sldId id="1448944543" r:id="rId51"/>
    <p:sldId id="1448944524" r:id="rId52"/>
    <p:sldId id="1448944502" r:id="rId53"/>
    <p:sldId id="1448944508" r:id="rId54"/>
    <p:sldId id="1448944548" r:id="rId55"/>
    <p:sldId id="1448944516" r:id="rId56"/>
    <p:sldId id="1448944517" r:id="rId57"/>
    <p:sldId id="1448944518" r:id="rId58"/>
    <p:sldId id="1448944509" r:id="rId59"/>
    <p:sldId id="1448944544" r:id="rId60"/>
    <p:sldId id="1448944545" r:id="rId61"/>
    <p:sldId id="1448944550" r:id="rId62"/>
    <p:sldId id="1448944553" r:id="rId63"/>
    <p:sldId id="1448944554" r:id="rId64"/>
    <p:sldId id="1448944555" r:id="rId65"/>
    <p:sldId id="1448944556" r:id="rId66"/>
    <p:sldId id="1448944501" r:id="rId67"/>
    <p:sldId id="1448944520" r:id="rId68"/>
    <p:sldId id="1448944549" r:id="rId69"/>
    <p:sldId id="1448944521" r:id="rId70"/>
    <p:sldId id="1448944522" r:id="rId71"/>
    <p:sldId id="1448944504" r:id="rId72"/>
    <p:sldId id="1448944507" r:id="rId73"/>
    <p:sldId id="1448944510" r:id="rId74"/>
    <p:sldId id="1448944751" r:id="rId75"/>
    <p:sldId id="1448944752" r:id="rId76"/>
  </p:sldIdLst>
  <p:sldSz cx="9144000" cy="5143500" type="screen16x9"/>
  <p:notesSz cx="6858000" cy="9144000"/>
  <p:custDataLst>
    <p:tags r:id="rId79"/>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Användarstöd MSFA RoM" id="{617E577D-DE3E-4C97-B72F-1126AFABFEE9}">
          <p14:sldIdLst>
            <p14:sldId id="287"/>
            <p14:sldId id="1448944514"/>
            <p14:sldId id="1448944467"/>
          </p14:sldIdLst>
        </p14:section>
        <p14:section name="Deltagare och deltagarinformation" id="{93CAB4CE-D9C2-41B6-AE6C-DD73778E8B54}">
          <p14:sldIdLst>
            <p14:sldId id="1448944454"/>
            <p14:sldId id="1448944462"/>
            <p14:sldId id="1448944750"/>
            <p14:sldId id="1448944742"/>
            <p14:sldId id="1448944743"/>
            <p14:sldId id="1448944738"/>
            <p14:sldId id="1448944464"/>
            <p14:sldId id="1448944465"/>
            <p14:sldId id="1448944739"/>
          </p14:sldIdLst>
        </p14:section>
        <p14:section name="Beslut om period 2" id="{8062FC43-9D0A-4890-9CCC-7EF086956D6B}">
          <p14:sldIdLst>
            <p14:sldId id="1448944740"/>
            <p14:sldId id="1448944741"/>
          </p14:sldIdLst>
        </p14:section>
        <p14:section name="Skapa och skicka rapporter" id="{EFFA94DD-7242-44D9-866A-2027DD7CE4E3}">
          <p14:sldIdLst>
            <p14:sldId id="1448944471"/>
          </p14:sldIdLst>
        </p14:section>
        <p14:section name="Gemensam planering" id="{0128AA29-BD5F-4413-956D-45A54CA2FDCD}">
          <p14:sldIdLst>
            <p14:sldId id="1448944472"/>
            <p14:sldId id="1448944473"/>
            <p14:sldId id="1448944474"/>
            <p14:sldId id="1448944475"/>
            <p14:sldId id="1448944476"/>
          </p14:sldIdLst>
        </p14:section>
        <p14:section name="Avvikelserapport" id="{AC9B8175-EE42-4008-BF7E-20DE1345A912}">
          <p14:sldIdLst>
            <p14:sldId id="1448944477"/>
            <p14:sldId id="1448944479"/>
            <p14:sldId id="1448944487"/>
            <p14:sldId id="1448944492"/>
            <p14:sldId id="1448944488"/>
            <p14:sldId id="1448944756"/>
            <p14:sldId id="1448944512"/>
            <p14:sldId id="1448944480"/>
            <p14:sldId id="1448944481"/>
            <p14:sldId id="1448944482"/>
            <p14:sldId id="1448944483"/>
            <p14:sldId id="1448944484"/>
            <p14:sldId id="1448944755"/>
            <p14:sldId id="1448944513"/>
          </p14:sldIdLst>
        </p14:section>
        <p14:section name="Periodisk redovisning" id="{E6783303-B469-48E1-89DF-B280634FBBE0}">
          <p14:sldIdLst>
            <p14:sldId id="1448944495"/>
            <p14:sldId id="1448944494"/>
            <p14:sldId id="1448944499"/>
            <p14:sldId id="1448944497"/>
          </p14:sldIdLst>
        </p14:section>
        <p14:section name="Informativ rapport" id="{07109C48-733D-4701-8340-9B3B7DBC14CB}">
          <p14:sldIdLst>
            <p14:sldId id="1448944503"/>
            <p14:sldId id="1448944758"/>
            <p14:sldId id="299"/>
            <p14:sldId id="1448944757"/>
            <p14:sldId id="302"/>
            <p14:sldId id="303"/>
          </p14:sldIdLst>
        </p14:section>
        <p14:section name="Signal om arbete eller studier" id="{CB2E4F18-DCDB-4C41-800F-09DDA650D4E4}">
          <p14:sldIdLst>
            <p14:sldId id="1448944551"/>
            <p14:sldId id="1448944543"/>
            <p14:sldId id="1448944524"/>
          </p14:sldIdLst>
        </p14:section>
        <p14:section name="Slutredovisning" id="{67F2AF2A-DCE3-4344-BEF3-F5CF3EDEE4C2}">
          <p14:sldIdLst>
            <p14:sldId id="1448944502"/>
            <p14:sldId id="1448944508"/>
            <p14:sldId id="1448944548"/>
            <p14:sldId id="1448944516"/>
            <p14:sldId id="1448944517"/>
            <p14:sldId id="1448944518"/>
            <p14:sldId id="1448944509"/>
            <p14:sldId id="1448944544"/>
            <p14:sldId id="1448944545"/>
          </p14:sldIdLst>
        </p14:section>
        <p14:section name="Resultatredovisning" id="{3C9499D2-1143-4F8E-A6B4-5847AB51C3A1}">
          <p14:sldIdLst>
            <p14:sldId id="1448944550"/>
            <p14:sldId id="1448944553"/>
            <p14:sldId id="1448944554"/>
            <p14:sldId id="1448944555"/>
            <p14:sldId id="1448944556"/>
          </p14:sldIdLst>
        </p14:section>
        <p14:section name="Övrigt rapporter" id="{28FE3E98-480F-44D5-AA8B-87458FBD0F5A}">
          <p14:sldIdLst>
            <p14:sldId id="1448944501"/>
            <p14:sldId id="1448944520"/>
            <p14:sldId id="1448944549"/>
            <p14:sldId id="1448944521"/>
            <p14:sldId id="1448944522"/>
          </p14:sldIdLst>
        </p14:section>
        <p14:section name="Exporter" id="{52A49D0F-54EE-4862-93BC-EE9A9B3CAEEA}">
          <p14:sldIdLst>
            <p14:sldId id="1448944504"/>
            <p14:sldId id="1448944507"/>
            <p14:sldId id="1448944510"/>
            <p14:sldId id="1448944751"/>
            <p14:sldId id="1448944752"/>
          </p14:sldIdLst>
        </p14:section>
      </p14:sectionLst>
    </p:ext>
    <p:ext uri="{EFAFB233-063F-42B5-8137-9DF3F51BA10A}">
      <p15:sldGuideLst xmlns:p15="http://schemas.microsoft.com/office/powerpoint/2012/main">
        <p15:guide id="1" orient="horz" pos="191" userDrawn="1">
          <p15:clr>
            <a:srgbClr val="A4A3A4"/>
          </p15:clr>
        </p15:guide>
        <p15:guide id="2" pos="40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6EB6CF-31AC-421A-3E30-95A3D8FF4819}" name="Jessica Hökén" initials="JH" userId="S::jessica.hoken@arbetsformedlingen.se::bc14595a-8fd1-48e7-a75e-35f5c05bc2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 id="3" name="Nina Kjellmark" initials="NK" lastIdx="15" clrIdx="2">
    <p:extLst>
      <p:ext uri="{19B8F6BF-5375-455C-9EA6-DF929625EA0E}">
        <p15:presenceInfo xmlns:p15="http://schemas.microsoft.com/office/powerpoint/2012/main" userId="S::nina.kjellmark@arbetsformedlingen.se::c868b605-a631-4db3-bca5-75e269ab7eb1" providerId="AD"/>
      </p:ext>
    </p:extLst>
  </p:cmAuthor>
  <p:cmAuthor id="4" name="Marie Walter" initials="MW" lastIdx="1" clrIdx="3">
    <p:extLst>
      <p:ext uri="{19B8F6BF-5375-455C-9EA6-DF929625EA0E}">
        <p15:presenceInfo xmlns:p15="http://schemas.microsoft.com/office/powerpoint/2012/main" userId="S::marie.walter@arbetsformedlingen.se::272a95e1-0145-4525-8c17-133b87bf2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87"/>
    <a:srgbClr val="95C23D"/>
    <a:srgbClr val="00003D"/>
    <a:srgbClr val="00005A"/>
    <a:srgbClr val="EAF2D8"/>
    <a:srgbClr val="D43372"/>
    <a:srgbClr val="BAD781"/>
    <a:srgbClr val="A5CB5A"/>
    <a:srgbClr val="595994"/>
    <a:srgbClr val="26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177" autoAdjust="0"/>
    <p:restoredTop sz="93829" autoAdjust="0"/>
  </p:normalViewPr>
  <p:slideViewPr>
    <p:cSldViewPr snapToGrid="0">
      <p:cViewPr varScale="1">
        <p:scale>
          <a:sx n="120" d="100"/>
          <a:sy n="120" d="100"/>
        </p:scale>
        <p:origin x="96" y="270"/>
      </p:cViewPr>
      <p:guideLst>
        <p:guide orient="horz" pos="191"/>
        <p:guide pos="4082"/>
      </p:guideLst>
    </p:cSldViewPr>
  </p:slideViewPr>
  <p:outlineViewPr>
    <p:cViewPr>
      <p:scale>
        <a:sx n="33" d="100"/>
        <a:sy n="33" d="100"/>
      </p:scale>
      <p:origin x="0" y="-9638"/>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ags" Target="tags/tag1.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67.xml"/><Relationship Id="rId3" Type="http://schemas.openxmlformats.org/officeDocument/2006/relationships/slide" Target="slides/slide5.xml"/><Relationship Id="rId7" Type="http://schemas.openxmlformats.org/officeDocument/2006/relationships/slide" Target="slides/slide11.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0.xml"/><Relationship Id="rId5" Type="http://schemas.openxmlformats.org/officeDocument/2006/relationships/slide" Target="slides/slide8.xml"/><Relationship Id="rId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2024-09-25</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2024-09-25</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56581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39</a:t>
            </a:fld>
            <a:endParaRPr lang="sv-SE" dirty="0"/>
          </a:p>
        </p:txBody>
      </p:sp>
    </p:spTree>
    <p:extLst>
      <p:ext uri="{BB962C8B-B14F-4D97-AF65-F5344CB8AC3E}">
        <p14:creationId xmlns:p14="http://schemas.microsoft.com/office/powerpoint/2010/main" val="330683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44</a:t>
            </a:fld>
            <a:endParaRPr lang="sv-SE" dirty="0"/>
          </a:p>
        </p:txBody>
      </p:sp>
    </p:spTree>
    <p:extLst>
      <p:ext uri="{BB962C8B-B14F-4D97-AF65-F5344CB8AC3E}">
        <p14:creationId xmlns:p14="http://schemas.microsoft.com/office/powerpoint/2010/main" val="250502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46</a:t>
            </a:fld>
            <a:endParaRPr lang="sv-SE" dirty="0"/>
          </a:p>
        </p:txBody>
      </p:sp>
    </p:spTree>
    <p:extLst>
      <p:ext uri="{BB962C8B-B14F-4D97-AF65-F5344CB8AC3E}">
        <p14:creationId xmlns:p14="http://schemas.microsoft.com/office/powerpoint/2010/main" val="219377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62</a:t>
            </a:fld>
            <a:endParaRPr lang="sv-SE" dirty="0"/>
          </a:p>
        </p:txBody>
      </p:sp>
    </p:spTree>
    <p:extLst>
      <p:ext uri="{BB962C8B-B14F-4D97-AF65-F5344CB8AC3E}">
        <p14:creationId xmlns:p14="http://schemas.microsoft.com/office/powerpoint/2010/main" val="324108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69</a:t>
            </a:fld>
            <a:endParaRPr lang="sv-SE" dirty="0"/>
          </a:p>
        </p:txBody>
      </p:sp>
    </p:spTree>
    <p:extLst>
      <p:ext uri="{BB962C8B-B14F-4D97-AF65-F5344CB8AC3E}">
        <p14:creationId xmlns:p14="http://schemas.microsoft.com/office/powerpoint/2010/main" val="621982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71</a:t>
            </a:fld>
            <a:endParaRPr lang="sv-SE" dirty="0"/>
          </a:p>
        </p:txBody>
      </p:sp>
    </p:spTree>
    <p:extLst>
      <p:ext uri="{BB962C8B-B14F-4D97-AF65-F5344CB8AC3E}">
        <p14:creationId xmlns:p14="http://schemas.microsoft.com/office/powerpoint/2010/main" val="97879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03029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dirty="0"/>
          </a:p>
        </p:txBody>
      </p:sp>
    </p:spTree>
    <p:extLst>
      <p:ext uri="{BB962C8B-B14F-4D97-AF65-F5344CB8AC3E}">
        <p14:creationId xmlns:p14="http://schemas.microsoft.com/office/powerpoint/2010/main" val="93144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dirty="0"/>
          </a:p>
        </p:txBody>
      </p:sp>
    </p:spTree>
    <p:extLst>
      <p:ext uri="{BB962C8B-B14F-4D97-AF65-F5344CB8AC3E}">
        <p14:creationId xmlns:p14="http://schemas.microsoft.com/office/powerpoint/2010/main" val="359325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24</a:t>
            </a:fld>
            <a:endParaRPr lang="sv-SE" dirty="0"/>
          </a:p>
        </p:txBody>
      </p:sp>
    </p:spTree>
    <p:extLst>
      <p:ext uri="{BB962C8B-B14F-4D97-AF65-F5344CB8AC3E}">
        <p14:creationId xmlns:p14="http://schemas.microsoft.com/office/powerpoint/2010/main" val="427115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dirty="0"/>
          </a:p>
        </p:txBody>
      </p:sp>
    </p:spTree>
    <p:extLst>
      <p:ext uri="{BB962C8B-B14F-4D97-AF65-F5344CB8AC3E}">
        <p14:creationId xmlns:p14="http://schemas.microsoft.com/office/powerpoint/2010/main" val="309931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29</a:t>
            </a:fld>
            <a:endParaRPr lang="sv-SE" dirty="0"/>
          </a:p>
        </p:txBody>
      </p:sp>
    </p:spTree>
    <p:extLst>
      <p:ext uri="{BB962C8B-B14F-4D97-AF65-F5344CB8AC3E}">
        <p14:creationId xmlns:p14="http://schemas.microsoft.com/office/powerpoint/2010/main" val="404727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36</a:t>
            </a:fld>
            <a:endParaRPr lang="sv-SE" dirty="0"/>
          </a:p>
        </p:txBody>
      </p:sp>
    </p:spTree>
    <p:extLst>
      <p:ext uri="{BB962C8B-B14F-4D97-AF65-F5344CB8AC3E}">
        <p14:creationId xmlns:p14="http://schemas.microsoft.com/office/powerpoint/2010/main" val="28678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37</a:t>
            </a:fld>
            <a:endParaRPr lang="sv-SE" dirty="0"/>
          </a:p>
        </p:txBody>
      </p:sp>
    </p:spTree>
    <p:extLst>
      <p:ext uri="{BB962C8B-B14F-4D97-AF65-F5344CB8AC3E}">
        <p14:creationId xmlns:p14="http://schemas.microsoft.com/office/powerpoint/2010/main" val="1689046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09910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2024-09-25</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2024-09-25</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2024-09-25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2024-09-25</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 id="2147483735"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2024-09-25</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slide" Target="slide62.xml"/></Relationships>
</file>

<file path=ppt/slides/_rels/slide12.xml.rels><?xml version="1.0" encoding="UTF-8" standalone="yes"?>
<Relationships xmlns="http://schemas.openxmlformats.org/package/2006/relationships"><Relationship Id="rId3" Type="http://schemas.openxmlformats.org/officeDocument/2006/relationships/hyperlink" Target="https://arbetsformedlingen.se/om-oss/for-leverantorer/fragor-och-svar"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4.xml"/><Relationship Id="rId7" Type="http://schemas.openxmlformats.org/officeDocument/2006/relationships/slide" Target="slide35.xml"/><Relationship Id="rId12" Type="http://schemas.openxmlformats.org/officeDocument/2006/relationships/slide" Target="slide67.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21.xml"/><Relationship Id="rId11" Type="http://schemas.openxmlformats.org/officeDocument/2006/relationships/slide" Target="slide57.xml"/><Relationship Id="rId5" Type="http://schemas.openxmlformats.org/officeDocument/2006/relationships/slide" Target="slide15.xml"/><Relationship Id="rId10" Type="http://schemas.openxmlformats.org/officeDocument/2006/relationships/slide" Target="slide48.xml"/><Relationship Id="rId4" Type="http://schemas.openxmlformats.org/officeDocument/2006/relationships/slide" Target="slide13.xml"/><Relationship Id="rId9" Type="http://schemas.openxmlformats.org/officeDocument/2006/relationships/slide" Target="slide4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slide" Target="slide2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51.sv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xml"/><Relationship Id="rId5" Type="http://schemas.openxmlformats.org/officeDocument/2006/relationships/image" Target="../media/image77.png"/><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6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8.xml"/><Relationship Id="rId4" Type="http://schemas.openxmlformats.org/officeDocument/2006/relationships/image" Target="../media/image89.png"/></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arbetsformedlingen.se/om-oss/for-leverantorer/fragor-och-svar"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 inomhus, bord, dator&#10;&#10;Automatiskt genererad beskrivning.">
            <a:extLst>
              <a:ext uri="{FF2B5EF4-FFF2-40B4-BE49-F238E27FC236}">
                <a16:creationId xmlns:a16="http://schemas.microsoft.com/office/drawing/2014/main" id="{FD0394B9-643E-498D-AA55-E81E97646B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288" y="-15369"/>
            <a:ext cx="9002712" cy="4631680"/>
          </a:xfrm>
          <a:prstGeom prst="rect">
            <a:avLst/>
          </a:prstGeo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7" y="3595728"/>
            <a:ext cx="5621632" cy="1035952"/>
          </a:xfrm>
        </p:spPr>
        <p:txBody>
          <a:bodyPr anchor="ctr">
            <a:normAutofit fontScale="90000"/>
          </a:bodyPr>
          <a:lstStyle/>
          <a:p>
            <a:pPr>
              <a:lnSpc>
                <a:spcPct val="90000"/>
              </a:lnSpc>
            </a:pPr>
            <a:r>
              <a:rPr lang="sv-SE" sz="2800" dirty="0"/>
              <a:t>Mina sidor för fristående aktörer</a:t>
            </a:r>
            <a:br>
              <a:rPr lang="sv-SE" sz="2800" dirty="0"/>
            </a:br>
            <a:r>
              <a:rPr lang="sv-SE" sz="2800" dirty="0"/>
              <a:t>Rusta och matcha 2</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8" y="4631680"/>
            <a:ext cx="5621631" cy="511820"/>
          </a:xfrm>
        </p:spPr>
        <p:txBody>
          <a:bodyPr anchor="ctr">
            <a:normAutofit/>
          </a:bodyPr>
          <a:lstStyle/>
          <a:p>
            <a:r>
              <a:rPr lang="sv-SE" sz="1200" dirty="0"/>
              <a:t>Användarstöd uppdaterat 25/9-2024</a:t>
            </a:r>
            <a:endParaRPr lang="en-US" altLang="sv-SE" sz="1200"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AD52A7-A863-4C12-AFB4-3DCEA6DD8942}"/>
              </a:ext>
            </a:extLst>
          </p:cNvPr>
          <p:cNvSpPr>
            <a:spLocks noGrp="1"/>
          </p:cNvSpPr>
          <p:nvPr>
            <p:ph type="title"/>
          </p:nvPr>
        </p:nvSpPr>
        <p:spPr>
          <a:xfrm>
            <a:off x="419449" y="374672"/>
            <a:ext cx="7422784" cy="675000"/>
          </a:xfrm>
        </p:spPr>
        <p:txBody>
          <a:bodyPr/>
          <a:lstStyle/>
          <a:p>
            <a:r>
              <a:rPr lang="sv-SE" sz="2400" dirty="0"/>
              <a:t>Deltagarkort - Erfarenheter</a:t>
            </a:r>
          </a:p>
        </p:txBody>
      </p:sp>
      <p:pic>
        <p:nvPicPr>
          <p:cNvPr id="4" name="Bildobjekt 3" descr="Bilden är ett urklipp från IT-systemet MSFA. Bilden visar erfarenhetsfliken i deltagarinformationen. ">
            <a:extLst>
              <a:ext uri="{FF2B5EF4-FFF2-40B4-BE49-F238E27FC236}">
                <a16:creationId xmlns:a16="http://schemas.microsoft.com/office/drawing/2014/main" id="{F0BAB212-CCB8-AE45-240B-618126B91035}"/>
              </a:ext>
            </a:extLst>
          </p:cNvPr>
          <p:cNvPicPr>
            <a:picLocks noChangeAspect="1"/>
          </p:cNvPicPr>
          <p:nvPr/>
        </p:nvPicPr>
        <p:blipFill rotWithShape="1">
          <a:blip r:embed="rId3"/>
          <a:srcRect l="14315" t="6550" b="27583"/>
          <a:stretch/>
        </p:blipFill>
        <p:spPr>
          <a:xfrm>
            <a:off x="419449" y="1237376"/>
            <a:ext cx="4936071" cy="2870084"/>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C40403EC-9093-4194-93E3-1DBFC5239FF9}"/>
              </a:ext>
            </a:extLst>
          </p:cNvPr>
          <p:cNvSpPr txBox="1"/>
          <p:nvPr/>
        </p:nvSpPr>
        <p:spPr>
          <a:xfrm>
            <a:off x="5886184" y="1411392"/>
            <a:ext cx="2972590" cy="1569660"/>
          </a:xfrm>
          <a:prstGeom prst="rect">
            <a:avLst/>
          </a:prstGeom>
          <a:noFill/>
        </p:spPr>
        <p:txBody>
          <a:bodyPr wrap="square" rtlCol="0">
            <a:spAutoFit/>
          </a:bodyPr>
          <a:lstStyle/>
          <a:p>
            <a:r>
              <a:rPr lang="sv-SE" sz="1200" dirty="0"/>
              <a:t>Under fliken </a:t>
            </a:r>
            <a:r>
              <a:rPr lang="sv-SE" sz="1200" b="1" dirty="0"/>
              <a:t>Erfarenheter</a:t>
            </a:r>
            <a:r>
              <a:rPr lang="sv-SE" sz="1200" dirty="0"/>
              <a:t> hittar du information om deltagarens arbetslivserfarenhet och utbildning. </a:t>
            </a:r>
            <a:br>
              <a:rPr lang="sv-SE" sz="1200" dirty="0"/>
            </a:br>
            <a:r>
              <a:rPr lang="sv-SE" sz="1200" dirty="0"/>
              <a:t>Du ser även om deltagaren har körkort och tillgång till bil.</a:t>
            </a:r>
          </a:p>
          <a:p>
            <a:endParaRPr lang="sv-SE" sz="1200" dirty="0"/>
          </a:p>
          <a:p>
            <a:r>
              <a:rPr lang="sv-SE" sz="1200" dirty="0"/>
              <a:t>Informationen hämtas från Arbetsförmedlingens system.</a:t>
            </a:r>
          </a:p>
        </p:txBody>
      </p:sp>
      <p:sp>
        <p:nvSpPr>
          <p:cNvPr id="3" name="Rektangel 2">
            <a:extLst>
              <a:ext uri="{FF2B5EF4-FFF2-40B4-BE49-F238E27FC236}">
                <a16:creationId xmlns:a16="http://schemas.microsoft.com/office/drawing/2014/main" id="{5ED9B703-E565-44ED-BB48-20A84E7618C8}"/>
              </a:ext>
              <a:ext uri="{C183D7F6-B498-43B3-948B-1728B52AA6E4}">
                <adec:decorative xmlns:adec="http://schemas.microsoft.com/office/drawing/2017/decorative" val="1"/>
              </a:ext>
            </a:extLst>
          </p:cNvPr>
          <p:cNvSpPr/>
          <p:nvPr/>
        </p:nvSpPr>
        <p:spPr>
          <a:xfrm>
            <a:off x="3102187" y="2227580"/>
            <a:ext cx="533322" cy="149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406D2724-6D8F-B1C1-1E5D-0638B4EA7D57}"/>
              </a:ext>
              <a:ext uri="{C183D7F6-B498-43B3-948B-1728B52AA6E4}">
                <adec:decorative xmlns:adec="http://schemas.microsoft.com/office/drawing/2017/decorative" val="1"/>
              </a:ext>
            </a:extLst>
          </p:cNvPr>
          <p:cNvSpPr/>
          <p:nvPr/>
        </p:nvSpPr>
        <p:spPr>
          <a:xfrm>
            <a:off x="1758062" y="1661020"/>
            <a:ext cx="545284" cy="1761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D8DAF185-5ED0-C8AF-7733-64C2ECE625DB}"/>
              </a:ext>
              <a:ext uri="{C183D7F6-B498-43B3-948B-1728B52AA6E4}">
                <adec:decorative xmlns:adec="http://schemas.microsoft.com/office/drawing/2017/decorative" val="1"/>
              </a:ext>
            </a:extLst>
          </p:cNvPr>
          <p:cNvSpPr/>
          <p:nvPr/>
        </p:nvSpPr>
        <p:spPr>
          <a:xfrm>
            <a:off x="419449" y="1411392"/>
            <a:ext cx="1118098" cy="17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4982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BDB01D-6FBC-48A6-A5F9-273A8066F9C1}"/>
              </a:ext>
            </a:extLst>
          </p:cNvPr>
          <p:cNvSpPr>
            <a:spLocks noGrp="1"/>
          </p:cNvSpPr>
          <p:nvPr>
            <p:ph type="title"/>
          </p:nvPr>
        </p:nvSpPr>
        <p:spPr>
          <a:xfrm>
            <a:off x="214086" y="469604"/>
            <a:ext cx="7422784" cy="675000"/>
          </a:xfrm>
        </p:spPr>
        <p:txBody>
          <a:bodyPr/>
          <a:lstStyle/>
          <a:p>
            <a:r>
              <a:rPr lang="sv-SE" sz="2400" dirty="0"/>
              <a:t>Deltagarkort - Rapportering</a:t>
            </a:r>
          </a:p>
        </p:txBody>
      </p:sp>
      <p:pic>
        <p:nvPicPr>
          <p:cNvPr id="6" name="Bildobjekt 5" descr="Bilden är ett urklipp från IT-systemet MSFA.&#10;Bilden visar skapa ny rapport i deltagarkortet. ">
            <a:extLst>
              <a:ext uri="{FF2B5EF4-FFF2-40B4-BE49-F238E27FC236}">
                <a16:creationId xmlns:a16="http://schemas.microsoft.com/office/drawing/2014/main" id="{0AF55BFE-57AA-E76A-3827-B9C642495F84}"/>
              </a:ext>
            </a:extLst>
          </p:cNvPr>
          <p:cNvPicPr>
            <a:picLocks noChangeAspect="1"/>
          </p:cNvPicPr>
          <p:nvPr/>
        </p:nvPicPr>
        <p:blipFill rotWithShape="1">
          <a:blip r:embed="rId2"/>
          <a:srcRect r="46599"/>
          <a:stretch/>
        </p:blipFill>
        <p:spPr>
          <a:xfrm>
            <a:off x="214086" y="988092"/>
            <a:ext cx="3384731" cy="3053165"/>
          </a:xfrm>
          <a:prstGeom prst="rect">
            <a:avLst/>
          </a:prstGeom>
          <a:ln>
            <a:noFill/>
          </a:ln>
          <a:effectLst>
            <a:outerShdw blurRad="292100" dist="139700" dir="2700000" algn="tl" rotWithShape="0">
              <a:srgbClr val="333333">
                <a:alpha val="65000"/>
              </a:srgbClr>
            </a:outerShdw>
          </a:effectLst>
        </p:spPr>
      </p:pic>
      <p:pic>
        <p:nvPicPr>
          <p:cNvPr id="5" name="Bildobjekt 4" descr="Bilden är ett urklipp från IT systemet Mina sidor för fristående aktörer&#10;">
            <a:extLst>
              <a:ext uri="{FF2B5EF4-FFF2-40B4-BE49-F238E27FC236}">
                <a16:creationId xmlns:a16="http://schemas.microsoft.com/office/drawing/2014/main" id="{208FFD3B-89C1-C124-542A-3E9F87D8ABC3}"/>
              </a:ext>
            </a:extLst>
          </p:cNvPr>
          <p:cNvPicPr>
            <a:picLocks noChangeAspect="1"/>
          </p:cNvPicPr>
          <p:nvPr/>
        </p:nvPicPr>
        <p:blipFill>
          <a:blip r:embed="rId3"/>
          <a:stretch>
            <a:fillRect/>
          </a:stretch>
        </p:blipFill>
        <p:spPr>
          <a:xfrm>
            <a:off x="2344010" y="2860564"/>
            <a:ext cx="3162935" cy="193865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AC6E8A-3666-42DA-8B72-47A0CDE1D60E}"/>
              </a:ext>
            </a:extLst>
          </p:cNvPr>
          <p:cNvSpPr>
            <a:spLocks noGrp="1"/>
          </p:cNvSpPr>
          <p:nvPr>
            <p:ph idx="13"/>
          </p:nvPr>
        </p:nvSpPr>
        <p:spPr>
          <a:xfrm>
            <a:off x="5757863" y="1190625"/>
            <a:ext cx="3172051" cy="3467907"/>
          </a:xfrm>
        </p:spPr>
        <p:txBody>
          <a:bodyPr/>
          <a:lstStyle/>
          <a:p>
            <a:pPr marL="0" indent="0">
              <a:buNone/>
            </a:pPr>
            <a:r>
              <a:rPr lang="sv-SE" sz="1200" dirty="0"/>
              <a:t>Under fliken </a:t>
            </a:r>
            <a:r>
              <a:rPr lang="sv-SE" sz="1200" b="1" dirty="0"/>
              <a:t>Rapportering</a:t>
            </a:r>
            <a:r>
              <a:rPr lang="sv-SE" sz="1200" dirty="0"/>
              <a:t> skapar du nya rapporter.</a:t>
            </a:r>
          </a:p>
          <a:p>
            <a:pPr marL="0" indent="0">
              <a:buNone/>
            </a:pPr>
            <a:endParaRPr lang="sv-SE" sz="1200" dirty="0"/>
          </a:p>
          <a:p>
            <a:pPr marL="0" indent="0">
              <a:buNone/>
            </a:pPr>
            <a:r>
              <a:rPr lang="sv-SE" sz="1200" dirty="0"/>
              <a:t>Det hittar även en lista över de olika rapporter du har skickat in till Arbetsförmedlingen för deltagaren.</a:t>
            </a:r>
          </a:p>
          <a:p>
            <a:pPr marL="0" indent="0">
              <a:buNone/>
            </a:pPr>
            <a:endParaRPr lang="sv-SE" sz="1200" dirty="0"/>
          </a:p>
          <a:p>
            <a:pPr marL="0" indent="0">
              <a:buNone/>
            </a:pPr>
            <a:r>
              <a:rPr lang="sv-SE" sz="1200" dirty="0"/>
              <a:t>Information om hur du skapar och skickar rapporter hittar du i nästa avsnitt.</a:t>
            </a:r>
          </a:p>
          <a:p>
            <a:pPr marL="0" indent="0">
              <a:buNone/>
            </a:pPr>
            <a:endParaRPr lang="sv-SE" sz="1200" dirty="0"/>
          </a:p>
          <a:p>
            <a:pPr marL="0" indent="0">
              <a:buNone/>
            </a:pPr>
            <a:r>
              <a:rPr lang="sv-SE" sz="1200" dirty="0"/>
              <a:t>Under rubriken status ser du vilken status rapporten har. </a:t>
            </a:r>
          </a:p>
          <a:p>
            <a:pPr marL="0" indent="0">
              <a:buNone/>
            </a:pPr>
            <a:r>
              <a:rPr lang="sv-SE" sz="1200" dirty="0"/>
              <a:t>I delen </a:t>
            </a:r>
            <a:r>
              <a:rPr lang="sv-SE" sz="1200" dirty="0">
                <a:latin typeface="+mj-lt"/>
                <a:hlinkClick r:id="rId4" action="ppaction://hlinksldjump"/>
              </a:rPr>
              <a:t>Se innehåll och status för rapporter och redovisningar</a:t>
            </a:r>
            <a:r>
              <a:rPr lang="sv-SE" sz="1200" dirty="0">
                <a:latin typeface="+mj-lt"/>
              </a:rPr>
              <a:t> kan du läsa mer om olika statusar.</a:t>
            </a:r>
            <a:endParaRPr lang="sv-SE" sz="1200" dirty="0"/>
          </a:p>
        </p:txBody>
      </p:sp>
      <p:sp>
        <p:nvSpPr>
          <p:cNvPr id="9" name="Rektangel 8">
            <a:extLst>
              <a:ext uri="{FF2B5EF4-FFF2-40B4-BE49-F238E27FC236}">
                <a16:creationId xmlns:a16="http://schemas.microsoft.com/office/drawing/2014/main" id="{3D289868-BF6D-4FDD-9277-F8E25BBD86DF}"/>
              </a:ext>
              <a:ext uri="{C183D7F6-B498-43B3-948B-1728B52AA6E4}">
                <adec:decorative xmlns:adec="http://schemas.microsoft.com/office/drawing/2017/decorative" val="1"/>
              </a:ext>
            </a:extLst>
          </p:cNvPr>
          <p:cNvSpPr/>
          <p:nvPr/>
        </p:nvSpPr>
        <p:spPr>
          <a:xfrm>
            <a:off x="2570374" y="1902566"/>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5D9C4C82-3B77-449A-954D-C81AE0A83BAE}"/>
              </a:ext>
              <a:ext uri="{C183D7F6-B498-43B3-948B-1728B52AA6E4}">
                <adec:decorative xmlns:adec="http://schemas.microsoft.com/office/drawing/2017/decorative" val="1"/>
              </a:ext>
            </a:extLst>
          </p:cNvPr>
          <p:cNvSpPr/>
          <p:nvPr/>
        </p:nvSpPr>
        <p:spPr>
          <a:xfrm>
            <a:off x="1304426" y="3645188"/>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E7146A4E-B9A6-435D-8D5C-07DF3C236052}"/>
              </a:ext>
              <a:ext uri="{C183D7F6-B498-43B3-948B-1728B52AA6E4}">
                <adec:decorative xmlns:adec="http://schemas.microsoft.com/office/drawing/2017/decorative" val="1"/>
              </a:ext>
            </a:extLst>
          </p:cNvPr>
          <p:cNvSpPr/>
          <p:nvPr/>
        </p:nvSpPr>
        <p:spPr>
          <a:xfrm>
            <a:off x="3201213" y="2101781"/>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0E172ADC-14D1-2BF8-35A3-C88C56A2F962}"/>
              </a:ext>
              <a:ext uri="{C183D7F6-B498-43B3-948B-1728B52AA6E4}">
                <adec:decorative xmlns:adec="http://schemas.microsoft.com/office/drawing/2017/decorative" val="1"/>
              </a:ext>
            </a:extLst>
          </p:cNvPr>
          <p:cNvSpPr/>
          <p:nvPr/>
        </p:nvSpPr>
        <p:spPr>
          <a:xfrm>
            <a:off x="1593669" y="1663092"/>
            <a:ext cx="463731" cy="119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6824F97F-817D-E735-1410-F01600478153}"/>
              </a:ext>
              <a:ext uri="{C183D7F6-B498-43B3-948B-1728B52AA6E4}">
                <adec:decorative xmlns:adec="http://schemas.microsoft.com/office/drawing/2017/decorative" val="1"/>
              </a:ext>
            </a:extLst>
          </p:cNvPr>
          <p:cNvSpPr/>
          <p:nvPr/>
        </p:nvSpPr>
        <p:spPr>
          <a:xfrm>
            <a:off x="2368325" y="3067500"/>
            <a:ext cx="2237421" cy="13943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58EE2E5-1BBA-B440-C971-CB328355D79F}"/>
              </a:ext>
              <a:ext uri="{C183D7F6-B498-43B3-948B-1728B52AA6E4}">
                <adec:decorative xmlns:adec="http://schemas.microsoft.com/office/drawing/2017/decorative" val="1"/>
              </a:ext>
            </a:extLst>
          </p:cNvPr>
          <p:cNvSpPr/>
          <p:nvPr/>
        </p:nvSpPr>
        <p:spPr>
          <a:xfrm>
            <a:off x="894080" y="1415627"/>
            <a:ext cx="1085222" cy="167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936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A57084-DEE3-3B2C-8A9C-DA610E8FEF0B}"/>
              </a:ext>
            </a:extLst>
          </p:cNvPr>
          <p:cNvSpPr>
            <a:spLocks noGrp="1"/>
          </p:cNvSpPr>
          <p:nvPr>
            <p:ph type="title"/>
          </p:nvPr>
        </p:nvSpPr>
        <p:spPr>
          <a:xfrm>
            <a:off x="317136" y="130851"/>
            <a:ext cx="7422784" cy="675000"/>
          </a:xfrm>
        </p:spPr>
        <p:txBody>
          <a:bodyPr/>
          <a:lstStyle/>
          <a:p>
            <a:r>
              <a:rPr lang="sv-SE" sz="2400" dirty="0"/>
              <a:t>Deltagarkort- Handlingsplan</a:t>
            </a:r>
          </a:p>
        </p:txBody>
      </p:sp>
      <p:pic>
        <p:nvPicPr>
          <p:cNvPr id="10" name="Bildobjekt 9" descr="Bilden är ett urklipp från IT-systemet MSFA.">
            <a:extLst>
              <a:ext uri="{FF2B5EF4-FFF2-40B4-BE49-F238E27FC236}">
                <a16:creationId xmlns:a16="http://schemas.microsoft.com/office/drawing/2014/main" id="{9E47837E-F29F-1A38-97CA-1A7D20CAA3A3}"/>
              </a:ext>
            </a:extLst>
          </p:cNvPr>
          <p:cNvPicPr>
            <a:picLocks noChangeAspect="1"/>
          </p:cNvPicPr>
          <p:nvPr/>
        </p:nvPicPr>
        <p:blipFill rotWithShape="1">
          <a:blip r:embed="rId2"/>
          <a:srcRect t="956" r="3131" b="1842"/>
          <a:stretch/>
        </p:blipFill>
        <p:spPr>
          <a:xfrm>
            <a:off x="317136" y="556846"/>
            <a:ext cx="3989221" cy="4384431"/>
          </a:xfrm>
          <a:prstGeom prst="rect">
            <a:avLst/>
          </a:prstGeom>
          <a:ln>
            <a:noFill/>
          </a:ln>
          <a:effectLst>
            <a:outerShdw blurRad="292100" dist="139700" dir="2700000" algn="tl" rotWithShape="0">
              <a:srgbClr val="333333">
                <a:alpha val="65000"/>
              </a:srgbClr>
            </a:outerShdw>
          </a:effectLst>
        </p:spPr>
      </p:pic>
      <p:sp>
        <p:nvSpPr>
          <p:cNvPr id="13" name="Rektangel 12">
            <a:extLst>
              <a:ext uri="{FF2B5EF4-FFF2-40B4-BE49-F238E27FC236}">
                <a16:creationId xmlns:a16="http://schemas.microsoft.com/office/drawing/2014/main" id="{DF13E0C3-DA24-0F3A-F526-6423BAABCF6E}"/>
              </a:ext>
              <a:ext uri="{C183D7F6-B498-43B3-948B-1728B52AA6E4}">
                <adec:decorative xmlns:adec="http://schemas.microsoft.com/office/drawing/2017/decorative" val="1"/>
              </a:ext>
            </a:extLst>
          </p:cNvPr>
          <p:cNvSpPr/>
          <p:nvPr/>
        </p:nvSpPr>
        <p:spPr>
          <a:xfrm>
            <a:off x="1254369" y="855785"/>
            <a:ext cx="416169" cy="1113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F80A3EC8-FFC6-33DB-480F-925E142D981C}"/>
              </a:ext>
            </a:extLst>
          </p:cNvPr>
          <p:cNvSpPr txBox="1"/>
          <p:nvPr/>
        </p:nvSpPr>
        <p:spPr>
          <a:xfrm>
            <a:off x="5193676" y="805851"/>
            <a:ext cx="3336053" cy="3400931"/>
          </a:xfrm>
          <a:prstGeom prst="rect">
            <a:avLst/>
          </a:prstGeom>
          <a:noFill/>
        </p:spPr>
        <p:txBody>
          <a:bodyPr wrap="square">
            <a:spAutoFit/>
          </a:bodyPr>
          <a:lstStyle/>
          <a:p>
            <a:pPr marL="0" indent="0">
              <a:buFont typeface="Arial" panose="020B0604020202020204" pitchFamily="34" charset="0"/>
              <a:buNone/>
            </a:pPr>
            <a:r>
              <a:rPr lang="sv-SE" sz="1200" dirty="0"/>
              <a:t>Informationen i handlingsplanen är en spegling av den handlingsplan som Arbetsförmedlingen gjort tillsammans med deltagaren.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Handlingsplanen uppdateras om det sker några förändringar i planeringen med Arbetsförmedlingen.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Rubriker kan se olika ut beroende på när handlingsplanen upprättades, informationen du kan ta del av finns dock samlad i samma vy. </a:t>
            </a:r>
          </a:p>
          <a:p>
            <a:pPr marL="0" indent="0">
              <a:buFont typeface="Arial" panose="020B0604020202020204" pitchFamily="34" charset="0"/>
              <a:buNone/>
            </a:pPr>
            <a:endParaRPr lang="sv-SE" sz="1200" dirty="0"/>
          </a:p>
          <a:p>
            <a:r>
              <a:rPr lang="sv-SE" sz="1200" dirty="0"/>
              <a:t>Mer information finns tillgänglig i </a:t>
            </a:r>
            <a:r>
              <a:rPr lang="sv-SE" sz="1200" b="1" dirty="0"/>
              <a:t>FAQ delad handlingsplan </a:t>
            </a:r>
            <a:r>
              <a:rPr lang="sv-SE" sz="1200" dirty="0"/>
              <a:t>på hemsidan:</a:t>
            </a:r>
          </a:p>
          <a:p>
            <a:r>
              <a:rPr lang="sv-SE" sz="1200" dirty="0">
                <a:hlinkClick r:id="rId3"/>
              </a:rPr>
              <a:t>Frågor och svar - Arbetsförmedlingen (arbetsformedlingen.se)</a:t>
            </a:r>
            <a:endParaRPr lang="sv-SE" sz="1200" dirty="0"/>
          </a:p>
          <a:p>
            <a:pPr marL="0" indent="0">
              <a:buFont typeface="Arial" panose="020B0604020202020204" pitchFamily="34" charset="0"/>
              <a:buNone/>
            </a:pPr>
            <a:endParaRPr lang="sv-SE" sz="1100" dirty="0"/>
          </a:p>
        </p:txBody>
      </p:sp>
    </p:spTree>
    <p:extLst>
      <p:ext uri="{BB962C8B-B14F-4D97-AF65-F5344CB8AC3E}">
        <p14:creationId xmlns:p14="http://schemas.microsoft.com/office/powerpoint/2010/main" val="425685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sz="2400" dirty="0"/>
              <a:t>Beslut om period 2</a:t>
            </a:r>
          </a:p>
        </p:txBody>
      </p:sp>
    </p:spTree>
    <p:extLst>
      <p:ext uri="{BB962C8B-B14F-4D97-AF65-F5344CB8AC3E}">
        <p14:creationId xmlns:p14="http://schemas.microsoft.com/office/powerpoint/2010/main" val="245547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71F7EF-6462-C821-A0C5-AB3EB323A4E9}"/>
              </a:ext>
            </a:extLst>
          </p:cNvPr>
          <p:cNvSpPr>
            <a:spLocks noGrp="1"/>
          </p:cNvSpPr>
          <p:nvPr>
            <p:ph type="title"/>
          </p:nvPr>
        </p:nvSpPr>
        <p:spPr>
          <a:xfrm>
            <a:off x="361683" y="204070"/>
            <a:ext cx="7422784" cy="424465"/>
          </a:xfrm>
        </p:spPr>
        <p:txBody>
          <a:bodyPr/>
          <a:lstStyle/>
          <a:p>
            <a:r>
              <a:rPr lang="sv-SE" sz="2400" dirty="0"/>
              <a:t>Beslut om period 2 - Deltagarlistan</a:t>
            </a:r>
          </a:p>
        </p:txBody>
      </p:sp>
      <p:pic>
        <p:nvPicPr>
          <p:cNvPr id="8" name="Bildobjekt 7" descr="Bilden är ett urklipp från IT-systemet MSFA.">
            <a:extLst>
              <a:ext uri="{FF2B5EF4-FFF2-40B4-BE49-F238E27FC236}">
                <a16:creationId xmlns:a16="http://schemas.microsoft.com/office/drawing/2014/main" id="{4CC0842C-49FC-1EA2-A680-CBF4C9C57D89}"/>
              </a:ext>
            </a:extLst>
          </p:cNvPr>
          <p:cNvPicPr>
            <a:picLocks noChangeAspect="1"/>
          </p:cNvPicPr>
          <p:nvPr/>
        </p:nvPicPr>
        <p:blipFill>
          <a:blip r:embed="rId2"/>
          <a:stretch>
            <a:fillRect/>
          </a:stretch>
        </p:blipFill>
        <p:spPr>
          <a:xfrm>
            <a:off x="361682" y="881326"/>
            <a:ext cx="5872529" cy="3157274"/>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8418DE53-CD15-3217-7090-09072B807E42}"/>
              </a:ext>
            </a:extLst>
          </p:cNvPr>
          <p:cNvSpPr txBox="1"/>
          <p:nvPr/>
        </p:nvSpPr>
        <p:spPr>
          <a:xfrm>
            <a:off x="6431280" y="881326"/>
            <a:ext cx="2430780" cy="1754326"/>
          </a:xfrm>
          <a:prstGeom prst="rect">
            <a:avLst/>
          </a:prstGeom>
          <a:noFill/>
        </p:spPr>
        <p:txBody>
          <a:bodyPr wrap="square" rtlCol="0">
            <a:spAutoFit/>
          </a:bodyPr>
          <a:lstStyle/>
          <a:p>
            <a:r>
              <a:rPr lang="sv-SE" sz="1200" dirty="0"/>
              <a:t>När beslut om period 2 fattas, tilldelas deltagaren per automatik till samma handledare som för period 1.</a:t>
            </a:r>
          </a:p>
          <a:p>
            <a:endParaRPr lang="sv-SE" sz="1200" dirty="0"/>
          </a:p>
          <a:p>
            <a:r>
              <a:rPr lang="sv-SE" sz="1200" dirty="0"/>
              <a:t>Du hittar deltagaren med ny period i </a:t>
            </a:r>
            <a:r>
              <a:rPr lang="sv-SE" sz="1200" b="1" dirty="0"/>
              <a:t>deltagarlistan</a:t>
            </a:r>
            <a:r>
              <a:rPr lang="sv-SE" sz="1200" dirty="0"/>
              <a:t> genom att filtrera på</a:t>
            </a:r>
            <a:r>
              <a:rPr lang="sv-SE" sz="1200" b="1" dirty="0"/>
              <a:t> ny period</a:t>
            </a:r>
            <a:r>
              <a:rPr lang="sv-SE" sz="1200" dirty="0"/>
              <a:t>.</a:t>
            </a:r>
          </a:p>
          <a:p>
            <a:endParaRPr lang="sv-SE" sz="1200" dirty="0"/>
          </a:p>
        </p:txBody>
      </p:sp>
      <p:sp>
        <p:nvSpPr>
          <p:cNvPr id="11" name="Rektangel 10">
            <a:extLst>
              <a:ext uri="{FF2B5EF4-FFF2-40B4-BE49-F238E27FC236}">
                <a16:creationId xmlns:a16="http://schemas.microsoft.com/office/drawing/2014/main" id="{45CA3B5F-2444-0FF4-8A31-2A2ABCAFD7D6}"/>
              </a:ext>
              <a:ext uri="{C183D7F6-B498-43B3-948B-1728B52AA6E4}">
                <adec:decorative xmlns:adec="http://schemas.microsoft.com/office/drawing/2017/decorative" val="1"/>
              </a:ext>
            </a:extLst>
          </p:cNvPr>
          <p:cNvSpPr/>
          <p:nvPr/>
        </p:nvSpPr>
        <p:spPr>
          <a:xfrm>
            <a:off x="361683" y="1485900"/>
            <a:ext cx="636537" cy="1447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830D78D-7F98-438B-8BCD-014505BB0CC0}"/>
              </a:ext>
              <a:ext uri="{C183D7F6-B498-43B3-948B-1728B52AA6E4}">
                <adec:decorative xmlns:adec="http://schemas.microsoft.com/office/drawing/2017/decorative" val="1"/>
              </a:ext>
            </a:extLst>
          </p:cNvPr>
          <p:cNvSpPr/>
          <p:nvPr/>
        </p:nvSpPr>
        <p:spPr>
          <a:xfrm>
            <a:off x="4518660" y="3444240"/>
            <a:ext cx="449580" cy="228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63A1C8D-E1C2-8BC9-5CF5-DCE35A8F7DA8}"/>
              </a:ext>
              <a:ext uri="{C183D7F6-B498-43B3-948B-1728B52AA6E4}">
                <adec:decorative xmlns:adec="http://schemas.microsoft.com/office/drawing/2017/decorative" val="1"/>
              </a:ext>
            </a:extLst>
          </p:cNvPr>
          <p:cNvSpPr/>
          <p:nvPr/>
        </p:nvSpPr>
        <p:spPr>
          <a:xfrm>
            <a:off x="3048000" y="2571750"/>
            <a:ext cx="510540" cy="2095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07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sz="2400" dirty="0"/>
              <a:t>Skapa och skicka rapporter</a:t>
            </a:r>
          </a:p>
        </p:txBody>
      </p:sp>
    </p:spTree>
    <p:extLst>
      <p:ext uri="{BB962C8B-B14F-4D97-AF65-F5344CB8AC3E}">
        <p14:creationId xmlns:p14="http://schemas.microsoft.com/office/powerpoint/2010/main" val="198524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150116" y="460273"/>
            <a:ext cx="7422784" cy="675000"/>
          </a:xfrm>
        </p:spPr>
        <p:txBody>
          <a:bodyPr/>
          <a:lstStyle/>
          <a:p>
            <a:r>
              <a:rPr lang="sv-SE" sz="2400" dirty="0"/>
              <a:t>Skapa gemensam planering</a:t>
            </a:r>
          </a:p>
        </p:txBody>
      </p:sp>
      <p:pic>
        <p:nvPicPr>
          <p:cNvPr id="6" name="Bildobjekt 5" descr="Bilden är ett urklipp från IT-systemet MSFA.&#10;Bilden visar valet för att skapa en gemensam planering under skapa ny rapport i deltagarkortet ">
            <a:extLst>
              <a:ext uri="{FF2B5EF4-FFF2-40B4-BE49-F238E27FC236}">
                <a16:creationId xmlns:a16="http://schemas.microsoft.com/office/drawing/2014/main" id="{1DB71A3F-F2FC-1F2D-5C2B-44114F4A871C}"/>
              </a:ext>
            </a:extLst>
          </p:cNvPr>
          <p:cNvPicPr>
            <a:picLocks noChangeAspect="1"/>
          </p:cNvPicPr>
          <p:nvPr/>
        </p:nvPicPr>
        <p:blipFill rotWithShape="1">
          <a:blip r:embed="rId2"/>
          <a:srcRect r="46599"/>
          <a:stretch/>
        </p:blipFill>
        <p:spPr>
          <a:xfrm>
            <a:off x="150116" y="1135273"/>
            <a:ext cx="3712445" cy="3348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5183353" y="1618533"/>
            <a:ext cx="3350321" cy="1776055"/>
          </a:xfrm>
        </p:spPr>
        <p:txBody>
          <a:bodyPr/>
          <a:lstStyle/>
          <a:p>
            <a:pPr marL="0" indent="0">
              <a:buNone/>
            </a:pPr>
            <a:r>
              <a:rPr lang="sv-SE" sz="1200" dirty="0"/>
              <a:t>För att skapa en rapport gå in under fliken </a:t>
            </a:r>
            <a:r>
              <a:rPr lang="sv-SE" sz="1200" b="1" dirty="0"/>
              <a:t>Rapportering</a:t>
            </a:r>
            <a:r>
              <a:rPr lang="sv-SE" sz="1200" dirty="0"/>
              <a:t> i deltagarkortet. </a:t>
            </a:r>
          </a:p>
          <a:p>
            <a:pPr marL="0" indent="0">
              <a:buNone/>
            </a:pPr>
            <a:endParaRPr lang="sv-SE" sz="1200" dirty="0"/>
          </a:p>
          <a:p>
            <a:pPr marL="0" indent="0">
              <a:buNone/>
            </a:pPr>
            <a:r>
              <a:rPr lang="sv-SE" sz="1200" dirty="0"/>
              <a:t>Välj </a:t>
            </a:r>
            <a:r>
              <a:rPr lang="sv-SE" sz="1200" b="1" dirty="0"/>
              <a:t>Gemensam planering</a:t>
            </a:r>
            <a:r>
              <a:rPr lang="sv-SE" sz="1200" dirty="0"/>
              <a:t>.</a:t>
            </a:r>
          </a:p>
        </p:txBody>
      </p:sp>
      <p:sp>
        <p:nvSpPr>
          <p:cNvPr id="7" name="Rektangel 6">
            <a:extLst>
              <a:ext uri="{FF2B5EF4-FFF2-40B4-BE49-F238E27FC236}">
                <a16:creationId xmlns:a16="http://schemas.microsoft.com/office/drawing/2014/main" id="{0E7D582A-ECB8-47D1-9337-C69F9FEE75A2}"/>
              </a:ext>
              <a:ext uri="{C183D7F6-B498-43B3-948B-1728B52AA6E4}">
                <adec:decorative xmlns:adec="http://schemas.microsoft.com/office/drawing/2017/decorative" val="1"/>
              </a:ext>
            </a:extLst>
          </p:cNvPr>
          <p:cNvSpPr/>
          <p:nvPr/>
        </p:nvSpPr>
        <p:spPr>
          <a:xfrm>
            <a:off x="3045186" y="2166138"/>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0068FCB8-5386-E45F-8D87-EA1C348CD985}"/>
              </a:ext>
              <a:ext uri="{C183D7F6-B498-43B3-948B-1728B52AA6E4}">
                <adec:decorative xmlns:adec="http://schemas.microsoft.com/office/drawing/2017/decorative" val="1"/>
              </a:ext>
            </a:extLst>
          </p:cNvPr>
          <p:cNvSpPr/>
          <p:nvPr/>
        </p:nvSpPr>
        <p:spPr>
          <a:xfrm>
            <a:off x="910151" y="2442754"/>
            <a:ext cx="1378132" cy="2547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1BFEC828-8725-A3E9-F0D6-D2C8BA7B2290}"/>
              </a:ext>
              <a:ext uri="{C183D7F6-B498-43B3-948B-1728B52AA6E4}">
                <adec:decorative xmlns:adec="http://schemas.microsoft.com/office/drawing/2017/decorative" val="1"/>
              </a:ext>
            </a:extLst>
          </p:cNvPr>
          <p:cNvSpPr/>
          <p:nvPr/>
        </p:nvSpPr>
        <p:spPr>
          <a:xfrm>
            <a:off x="910151" y="1618533"/>
            <a:ext cx="1176036" cy="191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65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6BBC3-1D2F-479A-8416-42199D965443}"/>
              </a:ext>
            </a:extLst>
          </p:cNvPr>
          <p:cNvSpPr>
            <a:spLocks noGrp="1"/>
          </p:cNvSpPr>
          <p:nvPr>
            <p:ph type="title"/>
          </p:nvPr>
        </p:nvSpPr>
        <p:spPr>
          <a:xfrm>
            <a:off x="361979" y="226078"/>
            <a:ext cx="7422784" cy="675000"/>
          </a:xfrm>
        </p:spPr>
        <p:txBody>
          <a:bodyPr/>
          <a:lstStyle/>
          <a:p>
            <a:r>
              <a:rPr lang="sv-SE" sz="2400" dirty="0"/>
              <a:t>Gemensam planering</a:t>
            </a:r>
          </a:p>
        </p:txBody>
      </p:sp>
      <p:pic>
        <p:nvPicPr>
          <p:cNvPr id="3" name="Bildobjekt 2" descr="Bilden är ett urklipp från IT systemet Mina sidor för fristående aktörer&#10;">
            <a:extLst>
              <a:ext uri="{FF2B5EF4-FFF2-40B4-BE49-F238E27FC236}">
                <a16:creationId xmlns:a16="http://schemas.microsoft.com/office/drawing/2014/main" id="{F036BCC7-9C33-5E1E-08A5-9FC2FD76311B}"/>
              </a:ext>
            </a:extLst>
          </p:cNvPr>
          <p:cNvPicPr>
            <a:picLocks noChangeAspect="1"/>
          </p:cNvPicPr>
          <p:nvPr/>
        </p:nvPicPr>
        <p:blipFill rotWithShape="1">
          <a:blip r:embed="rId2"/>
          <a:srcRect l="1" r="36469" b="3163"/>
          <a:stretch/>
        </p:blipFill>
        <p:spPr>
          <a:xfrm>
            <a:off x="361979" y="767847"/>
            <a:ext cx="3671859" cy="4199137"/>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5B11BFF6-1FD5-44A3-8ACF-C4F4E967A53D}"/>
              </a:ext>
            </a:extLst>
          </p:cNvPr>
          <p:cNvSpPr txBox="1"/>
          <p:nvPr/>
        </p:nvSpPr>
        <p:spPr>
          <a:xfrm>
            <a:off x="4710112" y="1495425"/>
            <a:ext cx="4243388" cy="2492990"/>
          </a:xfrm>
          <a:prstGeom prst="rect">
            <a:avLst/>
          </a:prstGeom>
          <a:noFill/>
        </p:spPr>
        <p:txBody>
          <a:bodyPr wrap="square" rtlCol="0">
            <a:spAutoFit/>
          </a:bodyPr>
          <a:lstStyle/>
          <a:p>
            <a:r>
              <a:rPr lang="sv-SE" sz="1200" dirty="0"/>
              <a:t>Välj de aktiviteter som deltagaren ska genomföra genom att bocka för dem i listan. </a:t>
            </a:r>
            <a:br>
              <a:rPr lang="sv-SE" sz="1200" dirty="0"/>
            </a:br>
            <a:endParaRPr lang="sv-SE" sz="1200" dirty="0"/>
          </a:p>
          <a:p>
            <a:r>
              <a:rPr lang="sv-SE" sz="1200" dirty="0"/>
              <a:t>Den obligatoriska aktiviteten </a:t>
            </a:r>
            <a:r>
              <a:rPr lang="sv-SE" sz="1200" b="1" dirty="0"/>
              <a:t>Individuellt utvecklingsmöte</a:t>
            </a:r>
            <a:r>
              <a:rPr lang="sv-SE" sz="1200" dirty="0"/>
              <a:t> är alltid förkryssad. </a:t>
            </a:r>
          </a:p>
          <a:p>
            <a:endParaRPr lang="sv-SE" sz="1200" dirty="0"/>
          </a:p>
          <a:p>
            <a:r>
              <a:rPr lang="sv-SE" sz="1200" dirty="0"/>
              <a:t>Klicka på knappen </a:t>
            </a:r>
            <a:r>
              <a:rPr lang="sv-SE" sz="1200" b="1" dirty="0"/>
              <a:t>Förhandsgranska</a:t>
            </a:r>
            <a:r>
              <a:rPr lang="sv-SE" sz="1200" dirty="0"/>
              <a:t> för att komma vidare till nästa steg.</a:t>
            </a:r>
          </a:p>
          <a:p>
            <a:endParaRPr lang="sv-SE" sz="1200" dirty="0"/>
          </a:p>
          <a:p>
            <a:r>
              <a:rPr lang="sv-SE" sz="1200" b="1" dirty="0"/>
              <a:t>Viktigt!</a:t>
            </a:r>
            <a:br>
              <a:rPr lang="sv-SE" sz="1200" dirty="0"/>
            </a:br>
            <a:r>
              <a:rPr lang="sv-SE" sz="1200" dirty="0"/>
              <a:t>En gemensam planering måste alltid innehålla den obligatoriska aktiviteten och minst en frivillig aktivitet.</a:t>
            </a:r>
          </a:p>
          <a:p>
            <a:endParaRPr lang="sv-SE" sz="1200" dirty="0"/>
          </a:p>
        </p:txBody>
      </p:sp>
      <p:sp>
        <p:nvSpPr>
          <p:cNvPr id="6" name="Rektangel 5">
            <a:extLst>
              <a:ext uri="{FF2B5EF4-FFF2-40B4-BE49-F238E27FC236}">
                <a16:creationId xmlns:a16="http://schemas.microsoft.com/office/drawing/2014/main" id="{D3976986-ED17-ECFF-F48F-D6FD0315EC63}"/>
              </a:ext>
              <a:ext uri="{C183D7F6-B498-43B3-948B-1728B52AA6E4}">
                <adec:decorative xmlns:adec="http://schemas.microsoft.com/office/drawing/2017/decorative" val="1"/>
              </a:ext>
            </a:extLst>
          </p:cNvPr>
          <p:cNvSpPr/>
          <p:nvPr/>
        </p:nvSpPr>
        <p:spPr>
          <a:xfrm>
            <a:off x="900111" y="4710112"/>
            <a:ext cx="795338" cy="1977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2CA019FB-4425-C311-F909-4E1940D566A5}"/>
              </a:ext>
              <a:ext uri="{C183D7F6-B498-43B3-948B-1728B52AA6E4}">
                <adec:decorative xmlns:adec="http://schemas.microsoft.com/office/drawing/2017/decorative" val="1"/>
              </a:ext>
            </a:extLst>
          </p:cNvPr>
          <p:cNvSpPr/>
          <p:nvPr/>
        </p:nvSpPr>
        <p:spPr>
          <a:xfrm>
            <a:off x="413173" y="1442847"/>
            <a:ext cx="663787" cy="101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7532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FD8DA-79D9-4351-B90D-12F7F4965067}"/>
              </a:ext>
            </a:extLst>
          </p:cNvPr>
          <p:cNvSpPr>
            <a:spLocks noGrp="1"/>
          </p:cNvSpPr>
          <p:nvPr>
            <p:ph type="title"/>
          </p:nvPr>
        </p:nvSpPr>
        <p:spPr>
          <a:xfrm>
            <a:off x="327393" y="712037"/>
            <a:ext cx="7422784" cy="675000"/>
          </a:xfrm>
        </p:spPr>
        <p:txBody>
          <a:bodyPr/>
          <a:lstStyle/>
          <a:p>
            <a:r>
              <a:rPr lang="sv-SE" sz="2400" dirty="0"/>
              <a:t>Om du inte fyller i aktiviteterna korrekt</a:t>
            </a:r>
          </a:p>
        </p:txBody>
      </p:sp>
      <p:pic>
        <p:nvPicPr>
          <p:cNvPr id="4" name="Bildobjekt 3" descr="Bilden är ett urklipp från IT systemet Mina sidor för fristående aktörer&#10;">
            <a:extLst>
              <a:ext uri="{FF2B5EF4-FFF2-40B4-BE49-F238E27FC236}">
                <a16:creationId xmlns:a16="http://schemas.microsoft.com/office/drawing/2014/main" id="{28BB8A16-07DE-271A-A03B-448BF48561E6}"/>
              </a:ext>
            </a:extLst>
          </p:cNvPr>
          <p:cNvPicPr>
            <a:picLocks noChangeAspect="1"/>
          </p:cNvPicPr>
          <p:nvPr/>
        </p:nvPicPr>
        <p:blipFill>
          <a:blip r:embed="rId2"/>
          <a:stretch>
            <a:fillRect/>
          </a:stretch>
        </p:blipFill>
        <p:spPr>
          <a:xfrm>
            <a:off x="327393" y="1344756"/>
            <a:ext cx="3820587" cy="342008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B1670068-4A12-4777-9E57-D97F44821269}"/>
              </a:ext>
            </a:extLst>
          </p:cNvPr>
          <p:cNvSpPr>
            <a:spLocks noGrp="1"/>
          </p:cNvSpPr>
          <p:nvPr>
            <p:ph idx="13"/>
          </p:nvPr>
        </p:nvSpPr>
        <p:spPr>
          <a:xfrm>
            <a:off x="4357272" y="2103837"/>
            <a:ext cx="4405735" cy="1491851"/>
          </a:xfrm>
        </p:spPr>
        <p:txBody>
          <a:bodyPr/>
          <a:lstStyle/>
          <a:p>
            <a:pPr marL="0" indent="0">
              <a:buNone/>
            </a:pPr>
            <a:r>
              <a:rPr lang="sv-SE" sz="1200" dirty="0"/>
              <a:t>Om du missar att välja minst en valfri aktivitet så kommer du inte vidare i systemet.</a:t>
            </a:r>
          </a:p>
          <a:p>
            <a:pPr marL="0" indent="0">
              <a:buNone/>
            </a:pPr>
            <a:endParaRPr lang="sv-SE" sz="1200" dirty="0"/>
          </a:p>
          <a:p>
            <a:pPr marL="0" indent="0">
              <a:buNone/>
            </a:pPr>
            <a:r>
              <a:rPr lang="sv-SE" sz="1200" dirty="0"/>
              <a:t>Du får då fram en varningstext under listan av aktiviteter när du klickar på knappen </a:t>
            </a:r>
            <a:r>
              <a:rPr lang="sv-SE" sz="1200" b="1" dirty="0"/>
              <a:t>förhandsgranska</a:t>
            </a:r>
            <a:r>
              <a:rPr lang="sv-SE" sz="1200" dirty="0"/>
              <a:t>.</a:t>
            </a:r>
          </a:p>
        </p:txBody>
      </p:sp>
      <p:sp>
        <p:nvSpPr>
          <p:cNvPr id="7" name="Rektangel 6">
            <a:extLst>
              <a:ext uri="{FF2B5EF4-FFF2-40B4-BE49-F238E27FC236}">
                <a16:creationId xmlns:a16="http://schemas.microsoft.com/office/drawing/2014/main" id="{54169FBD-FEC9-DD56-F5F9-D24B6E97E1C3}"/>
              </a:ext>
              <a:ext uri="{C183D7F6-B498-43B3-948B-1728B52AA6E4}">
                <adec:decorative xmlns:adec="http://schemas.microsoft.com/office/drawing/2017/decorative" val="1"/>
              </a:ext>
            </a:extLst>
          </p:cNvPr>
          <p:cNvSpPr/>
          <p:nvPr/>
        </p:nvSpPr>
        <p:spPr>
          <a:xfrm>
            <a:off x="380993" y="4057650"/>
            <a:ext cx="2028825" cy="1809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539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364CE4-A36B-4FF1-8572-1CE41C27E244}"/>
              </a:ext>
            </a:extLst>
          </p:cNvPr>
          <p:cNvSpPr>
            <a:spLocks noGrp="1"/>
          </p:cNvSpPr>
          <p:nvPr>
            <p:ph type="title"/>
          </p:nvPr>
        </p:nvSpPr>
        <p:spPr>
          <a:xfrm>
            <a:off x="332510" y="478851"/>
            <a:ext cx="7422784" cy="675000"/>
          </a:xfrm>
        </p:spPr>
        <p:txBody>
          <a:bodyPr/>
          <a:lstStyle/>
          <a:p>
            <a:r>
              <a:rPr lang="sv-SE" sz="2400" dirty="0"/>
              <a:t>Skicka in gemensam planering</a:t>
            </a:r>
          </a:p>
        </p:txBody>
      </p:sp>
      <p:pic>
        <p:nvPicPr>
          <p:cNvPr id="5" name="Bildobjekt 4" descr="Bilden är ett urklipp från IT systemet Mina sidor för fristående aktörer&#10;">
            <a:extLst>
              <a:ext uri="{FF2B5EF4-FFF2-40B4-BE49-F238E27FC236}">
                <a16:creationId xmlns:a16="http://schemas.microsoft.com/office/drawing/2014/main" id="{74C34E58-688F-BAB1-B0D3-88B57D7949EC}"/>
              </a:ext>
            </a:extLst>
          </p:cNvPr>
          <p:cNvPicPr>
            <a:picLocks noChangeAspect="1"/>
          </p:cNvPicPr>
          <p:nvPr/>
        </p:nvPicPr>
        <p:blipFill rotWithShape="1">
          <a:blip r:embed="rId2"/>
          <a:srcRect l="15128" t="5448" r="14977" b="26904"/>
          <a:stretch/>
        </p:blipFill>
        <p:spPr>
          <a:xfrm>
            <a:off x="332510" y="1012097"/>
            <a:ext cx="4026477" cy="38706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5054625-41A1-4928-AAFD-253172A825E8}"/>
              </a:ext>
            </a:extLst>
          </p:cNvPr>
          <p:cNvSpPr>
            <a:spLocks noGrp="1"/>
          </p:cNvSpPr>
          <p:nvPr>
            <p:ph idx="13"/>
          </p:nvPr>
        </p:nvSpPr>
        <p:spPr>
          <a:xfrm>
            <a:off x="4676147" y="1753962"/>
            <a:ext cx="3548691" cy="1689325"/>
          </a:xfrm>
        </p:spPr>
        <p:txBody>
          <a:bodyPr/>
          <a:lstStyle/>
          <a:p>
            <a:pPr marL="0" indent="0">
              <a:buNone/>
            </a:pPr>
            <a:r>
              <a:rPr lang="sv-SE" sz="1200" dirty="0"/>
              <a:t>Kontrollera att den gemensamma planeringen stämmer och att du fått med de aktiviteter ni har kommit överens om att deltagaren ska genomföra. </a:t>
            </a:r>
          </a:p>
          <a:p>
            <a:pPr marL="0" indent="0">
              <a:buNone/>
            </a:pPr>
            <a:endParaRPr lang="sv-SE" sz="1200" dirty="0"/>
          </a:p>
          <a:p>
            <a:pPr marL="0" indent="0">
              <a:buNone/>
            </a:pPr>
            <a:endParaRPr lang="sv-SE" sz="1200" dirty="0"/>
          </a:p>
          <a:p>
            <a:pPr marL="0" indent="0">
              <a:buNone/>
            </a:pPr>
            <a:r>
              <a:rPr lang="sv-SE" sz="1200" dirty="0"/>
              <a:t>För att skicka in planeringen till Arbetsförmedlingen klicka på knappen </a:t>
            </a:r>
            <a:r>
              <a:rPr lang="sv-SE" sz="1200" b="1" dirty="0"/>
              <a:t>Skicka in</a:t>
            </a:r>
            <a:r>
              <a:rPr lang="sv-SE" sz="1200" dirty="0"/>
              <a:t>.</a:t>
            </a:r>
          </a:p>
          <a:p>
            <a:pPr marL="0" indent="0">
              <a:buNone/>
            </a:pPr>
            <a:endParaRPr lang="sv-SE" sz="1200" dirty="0"/>
          </a:p>
        </p:txBody>
      </p:sp>
      <p:sp>
        <p:nvSpPr>
          <p:cNvPr id="6" name="Rektangel 5">
            <a:extLst>
              <a:ext uri="{FF2B5EF4-FFF2-40B4-BE49-F238E27FC236}">
                <a16:creationId xmlns:a16="http://schemas.microsoft.com/office/drawing/2014/main" id="{49E36A61-9274-AEC3-9F7F-A677C5A8F97C}"/>
              </a:ext>
              <a:ext uri="{C183D7F6-B498-43B3-948B-1728B52AA6E4}">
                <adec:decorative xmlns:adec="http://schemas.microsoft.com/office/drawing/2017/decorative" val="1"/>
              </a:ext>
            </a:extLst>
          </p:cNvPr>
          <p:cNvSpPr/>
          <p:nvPr/>
        </p:nvSpPr>
        <p:spPr>
          <a:xfrm>
            <a:off x="1367270" y="4373704"/>
            <a:ext cx="545523" cy="290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763541E-7F41-5FCB-8BFF-8C2C142405A4}"/>
              </a:ext>
              <a:ext uri="{C183D7F6-B498-43B3-948B-1728B52AA6E4}">
                <adec:decorative xmlns:adec="http://schemas.microsoft.com/office/drawing/2017/decorative" val="1"/>
              </a:ext>
            </a:extLst>
          </p:cNvPr>
          <p:cNvSpPr/>
          <p:nvPr/>
        </p:nvSpPr>
        <p:spPr>
          <a:xfrm>
            <a:off x="413173" y="1876213"/>
            <a:ext cx="711200" cy="169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1098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6D5AA-669A-4103-818A-5D5BD7F615B1}"/>
              </a:ext>
            </a:extLst>
          </p:cNvPr>
          <p:cNvSpPr>
            <a:spLocks noGrp="1"/>
          </p:cNvSpPr>
          <p:nvPr>
            <p:ph type="title"/>
          </p:nvPr>
        </p:nvSpPr>
        <p:spPr>
          <a:xfrm>
            <a:off x="418734" y="417202"/>
            <a:ext cx="7422784" cy="675000"/>
          </a:xfrm>
        </p:spPr>
        <p:txBody>
          <a:bodyPr/>
          <a:lstStyle/>
          <a:p>
            <a:r>
              <a:rPr lang="sv-SE" sz="2400" dirty="0"/>
              <a:t>Senaste uppdateringar i användarstödet</a:t>
            </a:r>
          </a:p>
        </p:txBody>
      </p:sp>
      <p:sp>
        <p:nvSpPr>
          <p:cNvPr id="7" name="textruta 6">
            <a:extLst>
              <a:ext uri="{FF2B5EF4-FFF2-40B4-BE49-F238E27FC236}">
                <a16:creationId xmlns:a16="http://schemas.microsoft.com/office/drawing/2014/main" id="{D5BC7B21-9148-4DB0-A99A-F43485785BE2}"/>
              </a:ext>
            </a:extLst>
          </p:cNvPr>
          <p:cNvSpPr txBox="1"/>
          <p:nvPr/>
        </p:nvSpPr>
        <p:spPr>
          <a:xfrm>
            <a:off x="418734" y="1244007"/>
            <a:ext cx="8079313" cy="3785652"/>
          </a:xfrm>
          <a:prstGeom prst="rect">
            <a:avLst/>
          </a:prstGeom>
          <a:noFill/>
        </p:spPr>
        <p:txBody>
          <a:bodyPr wrap="square" numCol="3">
            <a:spAutoFit/>
          </a:bodyPr>
          <a:lstStyle/>
          <a:p>
            <a:pPr marL="0" indent="0">
              <a:buNone/>
            </a:pPr>
            <a:r>
              <a:rPr lang="sv-SE" sz="1000" b="1" dirty="0"/>
              <a:t>2024-09-25</a:t>
            </a:r>
          </a:p>
          <a:p>
            <a:pPr marL="0" indent="0">
              <a:buNone/>
            </a:pPr>
            <a:r>
              <a:rPr lang="sv-SE" sz="1000" dirty="0"/>
              <a:t>Informativ rapport</a:t>
            </a:r>
          </a:p>
          <a:p>
            <a:pPr marL="0" indent="0">
              <a:buNone/>
            </a:pPr>
            <a:endParaRPr lang="sv-SE" sz="1000" b="1" dirty="0"/>
          </a:p>
          <a:p>
            <a:pPr marL="0" indent="0">
              <a:buNone/>
            </a:pPr>
            <a:r>
              <a:rPr lang="sv-SE" sz="1000" b="1" dirty="0"/>
              <a:t>2024-05-15</a:t>
            </a:r>
          </a:p>
          <a:p>
            <a:pPr marL="0" indent="0">
              <a:buNone/>
            </a:pPr>
            <a:r>
              <a:rPr lang="sv-SE" sz="1000" dirty="0"/>
              <a:t>Avvikelserapport </a:t>
            </a:r>
          </a:p>
          <a:p>
            <a:pPr marL="0" indent="0">
              <a:buNone/>
            </a:pPr>
            <a:endParaRPr lang="sv-SE" sz="1000" b="1" dirty="0"/>
          </a:p>
          <a:p>
            <a:pPr marL="0" indent="0">
              <a:buNone/>
            </a:pPr>
            <a:r>
              <a:rPr lang="sv-SE" sz="1000" b="1" dirty="0"/>
              <a:t>2024-02-28</a:t>
            </a:r>
          </a:p>
          <a:p>
            <a:pPr marL="0" indent="0">
              <a:buNone/>
            </a:pPr>
            <a:r>
              <a:rPr lang="sv-SE" sz="1000" dirty="0"/>
              <a:t>Exporter- exportera underlag ekonomi</a:t>
            </a:r>
          </a:p>
          <a:p>
            <a:pPr marL="0" indent="0">
              <a:buNone/>
            </a:pPr>
            <a:endParaRPr lang="sv-SE" sz="1000" b="1" dirty="0"/>
          </a:p>
          <a:p>
            <a:pPr marL="0" indent="0">
              <a:buNone/>
            </a:pPr>
            <a:r>
              <a:rPr lang="sv-SE" sz="1000" b="1" dirty="0"/>
              <a:t>2024-02-15</a:t>
            </a:r>
          </a:p>
          <a:p>
            <a:pPr marL="0" indent="0">
              <a:buNone/>
            </a:pPr>
            <a:r>
              <a:rPr lang="sv-SE" sz="1000" dirty="0"/>
              <a:t>Se mina deltagare</a:t>
            </a:r>
          </a:p>
          <a:p>
            <a:pPr marL="0" indent="0">
              <a:buNone/>
            </a:pPr>
            <a:r>
              <a:rPr lang="sv-SE" sz="1000" dirty="0"/>
              <a:t>Händelseöversikt</a:t>
            </a:r>
          </a:p>
          <a:p>
            <a:pPr marL="0" indent="0">
              <a:buNone/>
            </a:pPr>
            <a:endParaRPr lang="sv-SE" sz="1000" dirty="0"/>
          </a:p>
          <a:p>
            <a:pPr marL="0" indent="0">
              <a:buNone/>
            </a:pPr>
            <a:r>
              <a:rPr lang="sv-SE" sz="1000" b="1" dirty="0"/>
              <a:t>2024-01-26</a:t>
            </a:r>
          </a:p>
          <a:p>
            <a:pPr marL="0" indent="0">
              <a:buNone/>
            </a:pPr>
            <a:r>
              <a:rPr lang="sv-SE" sz="1000" dirty="0"/>
              <a:t>Informativ rapport – flera bilagor</a:t>
            </a:r>
          </a:p>
          <a:p>
            <a:pPr marL="0" indent="0">
              <a:buNone/>
            </a:pPr>
            <a:r>
              <a:rPr lang="sv-SE" sz="1000" dirty="0"/>
              <a:t>Resultatredovisning – flera bilagor</a:t>
            </a:r>
          </a:p>
          <a:p>
            <a:pPr marL="0" indent="0">
              <a:buNone/>
            </a:pPr>
            <a:endParaRPr lang="sv-SE" sz="1000" dirty="0"/>
          </a:p>
          <a:p>
            <a:pPr marL="0" indent="0">
              <a:buNone/>
            </a:pPr>
            <a:r>
              <a:rPr lang="sv-SE" sz="1000" b="1" dirty="0"/>
              <a:t>2024-01-16</a:t>
            </a:r>
          </a:p>
          <a:p>
            <a:pPr marL="0" indent="0">
              <a:buNone/>
            </a:pPr>
            <a:r>
              <a:rPr lang="sv-SE" sz="1000" dirty="0"/>
              <a:t>Deltagarkort – Deltagare &amp; tjänst: Deltagandegrad</a:t>
            </a:r>
          </a:p>
          <a:p>
            <a:pPr marL="0" indent="0">
              <a:buNone/>
            </a:pPr>
            <a:endParaRPr lang="sv-SE" sz="1000" b="1" dirty="0"/>
          </a:p>
          <a:p>
            <a:pPr marL="0" indent="0">
              <a:buNone/>
            </a:pPr>
            <a:r>
              <a:rPr lang="sv-SE" sz="1000" b="1" dirty="0"/>
              <a:t>2023-11-08 </a:t>
            </a:r>
          </a:p>
          <a:p>
            <a:pPr marL="0" indent="0">
              <a:buNone/>
            </a:pPr>
            <a:r>
              <a:rPr lang="sv-SE" sz="1000" dirty="0"/>
              <a:t>Periodisk redovisning</a:t>
            </a:r>
          </a:p>
          <a:p>
            <a:pPr marL="0" indent="0">
              <a:buNone/>
            </a:pPr>
            <a:endParaRPr lang="sv-SE" sz="1000" b="1" dirty="0"/>
          </a:p>
          <a:p>
            <a:pPr marL="0" indent="0">
              <a:buNone/>
            </a:pPr>
            <a:r>
              <a:rPr lang="sv-SE" sz="1000" b="1" dirty="0"/>
              <a:t>2023-09-19</a:t>
            </a:r>
          </a:p>
          <a:p>
            <a:r>
              <a:rPr lang="sv-SE" sz="1000" dirty="0">
                <a:latin typeface="+mj-lt"/>
              </a:rPr>
              <a:t>Deltagarkort – Deltagare &amp; tjänst</a:t>
            </a:r>
            <a:endParaRPr lang="sv-SE" sz="1000" b="1" dirty="0"/>
          </a:p>
          <a:p>
            <a:pPr marL="0" indent="0">
              <a:buFont typeface="Arial" panose="020B0604020202020204" pitchFamily="34" charset="0"/>
              <a:buNone/>
            </a:pPr>
            <a:endParaRPr lang="sv-SE" sz="1000" dirty="0"/>
          </a:p>
        </p:txBody>
      </p:sp>
    </p:spTree>
    <p:extLst>
      <p:ext uri="{BB962C8B-B14F-4D97-AF65-F5344CB8AC3E}">
        <p14:creationId xmlns:p14="http://schemas.microsoft.com/office/powerpoint/2010/main" val="347309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5910D-DE48-4F67-A6F7-018D334D46DC}"/>
              </a:ext>
            </a:extLst>
          </p:cNvPr>
          <p:cNvSpPr>
            <a:spLocks noGrp="1"/>
          </p:cNvSpPr>
          <p:nvPr>
            <p:ph type="title"/>
          </p:nvPr>
        </p:nvSpPr>
        <p:spPr>
          <a:xfrm>
            <a:off x="328613" y="568013"/>
            <a:ext cx="7422784" cy="675000"/>
          </a:xfrm>
        </p:spPr>
        <p:txBody>
          <a:bodyPr/>
          <a:lstStyle/>
          <a:p>
            <a:r>
              <a:rPr lang="sv-SE" sz="2400" dirty="0"/>
              <a:t>Gemensam planering inskickad</a:t>
            </a:r>
          </a:p>
        </p:txBody>
      </p:sp>
      <p:pic>
        <p:nvPicPr>
          <p:cNvPr id="4" name="Platshållare för innehåll 3" descr="Bilden är ett urklipp från IT systemet Mina sidor för fristående aktörer&#10;">
            <a:extLst>
              <a:ext uri="{FF2B5EF4-FFF2-40B4-BE49-F238E27FC236}">
                <a16:creationId xmlns:a16="http://schemas.microsoft.com/office/drawing/2014/main" id="{36BAFAAB-32E2-BEC4-461F-57B240D159AA}"/>
              </a:ext>
            </a:extLst>
          </p:cNvPr>
          <p:cNvPicPr>
            <a:picLocks noChangeAspect="1"/>
          </p:cNvPicPr>
          <p:nvPr/>
        </p:nvPicPr>
        <p:blipFill rotWithShape="1">
          <a:blip r:embed="rId2"/>
          <a:srcRect l="17472" t="5773" r="9823" b="24794"/>
          <a:stretch/>
        </p:blipFill>
        <p:spPr>
          <a:xfrm>
            <a:off x="328613" y="1181101"/>
            <a:ext cx="3433202" cy="34671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FFD5E70-019B-4C2F-81A0-E8A6E0F59CEC}"/>
              </a:ext>
            </a:extLst>
          </p:cNvPr>
          <p:cNvSpPr>
            <a:spLocks noGrp="1"/>
          </p:cNvSpPr>
          <p:nvPr>
            <p:ph idx="13"/>
          </p:nvPr>
        </p:nvSpPr>
        <p:spPr>
          <a:xfrm>
            <a:off x="4095751" y="1243013"/>
            <a:ext cx="4343400" cy="3405188"/>
          </a:xfrm>
        </p:spPr>
        <p:txBody>
          <a:bodyPr/>
          <a:lstStyle/>
          <a:p>
            <a:pPr marL="0" indent="0">
              <a:buNone/>
            </a:pPr>
            <a:r>
              <a:rPr lang="sv-SE" sz="1200" dirty="0"/>
              <a:t>Nu är den gemensamma planeringen färdig och inskickad till Arbetsförmedlingen. </a:t>
            </a:r>
            <a:br>
              <a:rPr lang="sv-SE" sz="1200" dirty="0"/>
            </a:br>
            <a:endParaRPr lang="sv-SE" sz="1200" dirty="0"/>
          </a:p>
          <a:p>
            <a:pPr marL="0" indent="0">
              <a:buNone/>
            </a:pPr>
            <a:r>
              <a:rPr lang="sv-SE" sz="1200" dirty="0"/>
              <a:t>I listan över rapporter under deltagarinformation ser du sen när den har blivit godkänd.</a:t>
            </a:r>
            <a:br>
              <a:rPr lang="sv-SE" sz="1200" dirty="0"/>
            </a:br>
            <a:endParaRPr lang="sv-SE" sz="1200" dirty="0"/>
          </a:p>
          <a:p>
            <a:pPr marL="0" indent="0">
              <a:buNone/>
            </a:pPr>
            <a:r>
              <a:rPr lang="sv-SE" sz="1200" dirty="0"/>
              <a:t>Klicka på </a:t>
            </a:r>
            <a:r>
              <a:rPr lang="sv-SE" sz="1200" b="1" dirty="0"/>
              <a:t>Tillbaka till deltagaren</a:t>
            </a:r>
            <a:r>
              <a:rPr lang="sv-SE" sz="1200" dirty="0"/>
              <a:t> för att komma tillbaka till deltagarkortet.</a:t>
            </a:r>
          </a:p>
          <a:p>
            <a:pPr marL="0" indent="0">
              <a:buNone/>
            </a:pPr>
            <a:endParaRPr lang="sv-SE" sz="1200" dirty="0"/>
          </a:p>
          <a:p>
            <a:pPr marL="0" indent="0">
              <a:buNone/>
            </a:pPr>
            <a:r>
              <a:rPr lang="sv-SE" sz="1200" dirty="0"/>
              <a:t>Om förutsättningarna för deltagaren ändras kan du skicka in en ny gemensam planering som då kommer att ersätta den tidigare inskickade.</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B2BE38E4-A9EB-7F91-970D-928A84D43CAE}"/>
              </a:ext>
              <a:ext uri="{C183D7F6-B498-43B3-948B-1728B52AA6E4}">
                <adec:decorative xmlns:adec="http://schemas.microsoft.com/office/drawing/2017/decorative" val="1"/>
              </a:ext>
            </a:extLst>
          </p:cNvPr>
          <p:cNvSpPr/>
          <p:nvPr/>
        </p:nvSpPr>
        <p:spPr>
          <a:xfrm>
            <a:off x="452438" y="4129088"/>
            <a:ext cx="976312" cy="2667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0770070-B09C-1227-BAE8-D0BED35F80AF}"/>
              </a:ext>
              <a:ext uri="{C183D7F6-B498-43B3-948B-1728B52AA6E4}">
                <adec:decorative xmlns:adec="http://schemas.microsoft.com/office/drawing/2017/decorative" val="1"/>
              </a:ext>
            </a:extLst>
          </p:cNvPr>
          <p:cNvSpPr/>
          <p:nvPr/>
        </p:nvSpPr>
        <p:spPr>
          <a:xfrm>
            <a:off x="379308" y="1889760"/>
            <a:ext cx="602826" cy="115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103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E4B075-1321-441B-A285-B4EE230327F7}"/>
              </a:ext>
            </a:extLst>
          </p:cNvPr>
          <p:cNvSpPr>
            <a:spLocks noGrp="1"/>
          </p:cNvSpPr>
          <p:nvPr>
            <p:ph type="title"/>
          </p:nvPr>
        </p:nvSpPr>
        <p:spPr>
          <a:xfrm>
            <a:off x="214086" y="428025"/>
            <a:ext cx="7422784" cy="675000"/>
          </a:xfrm>
        </p:spPr>
        <p:txBody>
          <a:bodyPr/>
          <a:lstStyle/>
          <a:p>
            <a:r>
              <a:rPr lang="sv-SE" sz="2400" dirty="0"/>
              <a:t>Skapa avvikelserapport</a:t>
            </a:r>
          </a:p>
        </p:txBody>
      </p:sp>
      <p:pic>
        <p:nvPicPr>
          <p:cNvPr id="6" name="Bildobjekt 5" descr="Bilden är ett urklipp från IT-systemet MSFA.&#10;Bilden visar skapa ny avvikelserapport för frånvaro eller avvikelse i skapa ny rapport i deltagarkortet. ">
            <a:extLst>
              <a:ext uri="{FF2B5EF4-FFF2-40B4-BE49-F238E27FC236}">
                <a16:creationId xmlns:a16="http://schemas.microsoft.com/office/drawing/2014/main" id="{4AC8B342-CA5B-78BA-D085-2E29587A3870}"/>
              </a:ext>
            </a:extLst>
          </p:cNvPr>
          <p:cNvPicPr>
            <a:picLocks noChangeAspect="1"/>
          </p:cNvPicPr>
          <p:nvPr/>
        </p:nvPicPr>
        <p:blipFill rotWithShape="1">
          <a:blip r:embed="rId2"/>
          <a:srcRect r="46599"/>
          <a:stretch/>
        </p:blipFill>
        <p:spPr>
          <a:xfrm>
            <a:off x="214086" y="1115047"/>
            <a:ext cx="3784853" cy="341409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23F8486-03DB-44AA-B12A-3E8AF83BC58D}"/>
              </a:ext>
            </a:extLst>
          </p:cNvPr>
          <p:cNvSpPr>
            <a:spLocks noGrp="1"/>
          </p:cNvSpPr>
          <p:nvPr>
            <p:ph idx="13"/>
          </p:nvPr>
        </p:nvSpPr>
        <p:spPr>
          <a:xfrm>
            <a:off x="4867480" y="1198723"/>
            <a:ext cx="4062434" cy="3246738"/>
          </a:xfrm>
        </p:spPr>
        <p:txBody>
          <a:bodyPr/>
          <a:lstStyle/>
          <a:p>
            <a:pPr marL="0" indent="0">
              <a:buNone/>
            </a:pPr>
            <a:r>
              <a:rPr lang="sv-SE" sz="1100" dirty="0"/>
              <a:t>Gå in under fliken </a:t>
            </a:r>
            <a:r>
              <a:rPr lang="sv-SE" sz="1100" b="1" dirty="0"/>
              <a:t>Rapportering</a:t>
            </a:r>
            <a:r>
              <a:rPr lang="sv-SE" sz="1100" dirty="0"/>
              <a:t> i deltagarkortet. </a:t>
            </a:r>
          </a:p>
          <a:p>
            <a:pPr marL="0" indent="0">
              <a:buNone/>
            </a:pPr>
            <a:br>
              <a:rPr lang="sv-SE" sz="1100" dirty="0"/>
            </a:br>
            <a:r>
              <a:rPr lang="sv-SE" sz="1100" dirty="0"/>
              <a:t>Välj sedan </a:t>
            </a:r>
            <a:r>
              <a:rPr lang="sv-SE" sz="1100" b="1" dirty="0"/>
              <a:t>Avvikelserapport (Frånvaro) </a:t>
            </a:r>
            <a:r>
              <a:rPr lang="sv-SE" sz="1100" dirty="0"/>
              <a:t>eller </a:t>
            </a:r>
            <a:r>
              <a:rPr lang="sv-SE" sz="1100" b="1" dirty="0"/>
              <a:t>Avvikelserapport (Avvikelse) </a:t>
            </a:r>
            <a:r>
              <a:rPr lang="sv-SE" sz="1100" dirty="0"/>
              <a:t>beroende på vilken typ av avvikelse du vill rapportera</a:t>
            </a:r>
          </a:p>
          <a:p>
            <a:pPr marL="0" indent="0">
              <a:buNone/>
            </a:pPr>
            <a:endParaRPr lang="sv-SE" sz="1100" dirty="0"/>
          </a:p>
          <a:p>
            <a:pPr marL="0" indent="0">
              <a:buNone/>
            </a:pPr>
            <a:r>
              <a:rPr lang="sv-SE" sz="1100" b="1" dirty="0"/>
              <a:t>Frånvaro:</a:t>
            </a:r>
            <a:br>
              <a:rPr lang="sv-SE" sz="1100" b="1" dirty="0"/>
            </a:br>
            <a:r>
              <a:rPr lang="sv-SE" sz="1100" dirty="0"/>
              <a:t>När deltagaren varit frånvarande på grund av sjukdom, vård av barn, arbete, utbildning, annan orsak, eller okänd orsak.</a:t>
            </a:r>
          </a:p>
          <a:p>
            <a:pPr marL="0" indent="0">
              <a:buNone/>
            </a:pPr>
            <a:r>
              <a:rPr lang="sv-SE" sz="1100" dirty="0"/>
              <a:t>Annan orsak kan till exempel vara läkar- eller tandläkarbesök, familjeangelägenhet, möte med myndighet eller annan känd orsak.</a:t>
            </a:r>
          </a:p>
          <a:p>
            <a:pPr marL="0" indent="0">
              <a:buNone/>
            </a:pPr>
            <a:endParaRPr lang="sv-SE" sz="1100" dirty="0"/>
          </a:p>
          <a:p>
            <a:pPr marL="0" indent="0">
              <a:buNone/>
            </a:pPr>
            <a:r>
              <a:rPr lang="sv-SE" sz="1100" b="1" dirty="0"/>
              <a:t>Avvikelse:</a:t>
            </a:r>
            <a:br>
              <a:rPr lang="sv-SE" sz="1100" b="1" dirty="0"/>
            </a:br>
            <a:r>
              <a:rPr lang="sv-SE" sz="1100" dirty="0"/>
              <a:t>När deltagaren tackat nej till insats eller aktivitet, tackat nej till erbjudet arbete, inte kan tillgodogöra sig programmet, misskött sig eller stört verksamheten, eller sett till att erbjudet arbete inte blivit av.</a:t>
            </a:r>
            <a:br>
              <a:rPr lang="sv-SE" sz="1100" b="1" dirty="0"/>
            </a:br>
            <a:endParaRPr lang="sv-SE" sz="1100" b="1" dirty="0"/>
          </a:p>
          <a:p>
            <a:pPr marL="0" indent="0">
              <a:buNone/>
            </a:pPr>
            <a:endParaRPr lang="sv-SE" sz="1200" dirty="0"/>
          </a:p>
        </p:txBody>
      </p:sp>
      <p:sp>
        <p:nvSpPr>
          <p:cNvPr id="8" name="Rektangel 7">
            <a:extLst>
              <a:ext uri="{FF2B5EF4-FFF2-40B4-BE49-F238E27FC236}">
                <a16:creationId xmlns:a16="http://schemas.microsoft.com/office/drawing/2014/main" id="{6FB3A7F3-7996-41BD-A06C-133A76FE61BE}"/>
              </a:ext>
              <a:ext uri="{C183D7F6-B498-43B3-948B-1728B52AA6E4}">
                <adec:decorative xmlns:adec="http://schemas.microsoft.com/office/drawing/2017/decorative" val="1"/>
              </a:ext>
            </a:extLst>
          </p:cNvPr>
          <p:cNvSpPr/>
          <p:nvPr/>
        </p:nvSpPr>
        <p:spPr>
          <a:xfrm>
            <a:off x="2934411" y="2368173"/>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5E8E23B5-0763-B1DF-CF27-185A2A0B69D5}"/>
              </a:ext>
              <a:ext uri="{C183D7F6-B498-43B3-948B-1728B52AA6E4}">
                <adec:decorative xmlns:adec="http://schemas.microsoft.com/office/drawing/2017/decorative" val="1"/>
              </a:ext>
            </a:extLst>
          </p:cNvPr>
          <p:cNvSpPr/>
          <p:nvPr/>
        </p:nvSpPr>
        <p:spPr>
          <a:xfrm>
            <a:off x="973183" y="2697480"/>
            <a:ext cx="1404257" cy="4376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A22C89F-6235-252F-2875-2B1F81CBCECA}"/>
              </a:ext>
              <a:ext uri="{C183D7F6-B498-43B3-948B-1728B52AA6E4}">
                <adec:decorative xmlns:adec="http://schemas.microsoft.com/office/drawing/2017/decorative" val="1"/>
              </a:ext>
            </a:extLst>
          </p:cNvPr>
          <p:cNvSpPr/>
          <p:nvPr/>
        </p:nvSpPr>
        <p:spPr>
          <a:xfrm>
            <a:off x="973183" y="1598507"/>
            <a:ext cx="1214604" cy="209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07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03EB64-D5CC-44F0-93FF-B8024001C02F}"/>
              </a:ext>
            </a:extLst>
          </p:cNvPr>
          <p:cNvSpPr>
            <a:spLocks noGrp="1"/>
          </p:cNvSpPr>
          <p:nvPr>
            <p:ph type="title"/>
          </p:nvPr>
        </p:nvSpPr>
        <p:spPr>
          <a:xfrm>
            <a:off x="431189" y="321635"/>
            <a:ext cx="7422784" cy="675000"/>
          </a:xfrm>
        </p:spPr>
        <p:txBody>
          <a:bodyPr/>
          <a:lstStyle/>
          <a:p>
            <a:r>
              <a:rPr lang="sv-SE" sz="2400" dirty="0"/>
              <a:t>Frånvaro</a:t>
            </a:r>
          </a:p>
        </p:txBody>
      </p:sp>
      <p:pic>
        <p:nvPicPr>
          <p:cNvPr id="4" name="Bildobjekt 3" descr="Bilden är ett urklipp från IT systemet Mina sidor för fristående aktörer&#10;">
            <a:extLst>
              <a:ext uri="{FF2B5EF4-FFF2-40B4-BE49-F238E27FC236}">
                <a16:creationId xmlns:a16="http://schemas.microsoft.com/office/drawing/2014/main" id="{65A5B560-D8D8-54C9-9BE0-6FF2A8B477AC}"/>
              </a:ext>
            </a:extLst>
          </p:cNvPr>
          <p:cNvPicPr>
            <a:picLocks noChangeAspect="1"/>
          </p:cNvPicPr>
          <p:nvPr/>
        </p:nvPicPr>
        <p:blipFill>
          <a:blip r:embed="rId2"/>
          <a:stretch>
            <a:fillRect/>
          </a:stretch>
        </p:blipFill>
        <p:spPr>
          <a:xfrm>
            <a:off x="422642" y="915089"/>
            <a:ext cx="3474037" cy="3906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90CE263-C387-4AFE-92BB-D223381F5AF7}"/>
              </a:ext>
            </a:extLst>
          </p:cNvPr>
          <p:cNvSpPr>
            <a:spLocks noGrp="1"/>
          </p:cNvSpPr>
          <p:nvPr>
            <p:ph idx="13"/>
          </p:nvPr>
        </p:nvSpPr>
        <p:spPr>
          <a:xfrm>
            <a:off x="4142581" y="952710"/>
            <a:ext cx="4834732" cy="1133054"/>
          </a:xfrm>
        </p:spPr>
        <p:txBody>
          <a:bodyPr/>
          <a:lstStyle/>
          <a:p>
            <a:pPr marL="0" indent="0">
              <a:buNone/>
            </a:pPr>
            <a:r>
              <a:rPr lang="sv-SE" sz="1200" dirty="0"/>
              <a:t>Välj orsak till frånvaron i listan under rubriken </a:t>
            </a:r>
            <a:r>
              <a:rPr lang="sv-SE" sz="1200" b="1" dirty="0"/>
              <a:t>Orsak till frånvaro.</a:t>
            </a:r>
            <a:endParaRPr lang="sv-SE" sz="1200" dirty="0"/>
          </a:p>
        </p:txBody>
      </p:sp>
      <p:sp>
        <p:nvSpPr>
          <p:cNvPr id="5" name="Rektangel 4">
            <a:extLst>
              <a:ext uri="{FF2B5EF4-FFF2-40B4-BE49-F238E27FC236}">
                <a16:creationId xmlns:a16="http://schemas.microsoft.com/office/drawing/2014/main" id="{030BE108-2F49-601F-00C0-AD12FAEE0B6D}"/>
              </a:ext>
              <a:ext uri="{C183D7F6-B498-43B3-948B-1728B52AA6E4}">
                <adec:decorative xmlns:adec="http://schemas.microsoft.com/office/drawing/2017/decorative" val="1"/>
              </a:ext>
            </a:extLst>
          </p:cNvPr>
          <p:cNvSpPr/>
          <p:nvPr/>
        </p:nvSpPr>
        <p:spPr>
          <a:xfrm>
            <a:off x="491564" y="3093156"/>
            <a:ext cx="2204113" cy="15402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8B2DAA3F-91EE-9360-9261-503A283AE527}"/>
              </a:ext>
              <a:ext uri="{C183D7F6-B498-43B3-948B-1728B52AA6E4}">
                <adec:decorative xmlns:adec="http://schemas.microsoft.com/office/drawing/2017/decorative" val="1"/>
              </a:ext>
            </a:extLst>
          </p:cNvPr>
          <p:cNvSpPr/>
          <p:nvPr/>
        </p:nvSpPr>
        <p:spPr>
          <a:xfrm>
            <a:off x="491564" y="1605280"/>
            <a:ext cx="659903" cy="142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87529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B9258-6EB6-46B9-9D7C-0ACF335CFEE5}"/>
              </a:ext>
            </a:extLst>
          </p:cNvPr>
          <p:cNvSpPr>
            <a:spLocks noGrp="1"/>
          </p:cNvSpPr>
          <p:nvPr>
            <p:ph type="title"/>
          </p:nvPr>
        </p:nvSpPr>
        <p:spPr>
          <a:xfrm>
            <a:off x="255371" y="243952"/>
            <a:ext cx="7422784" cy="675000"/>
          </a:xfrm>
        </p:spPr>
        <p:txBody>
          <a:bodyPr/>
          <a:lstStyle/>
          <a:p>
            <a:r>
              <a:rPr lang="sv-SE" sz="2400" dirty="0"/>
              <a:t>Annan orsak</a:t>
            </a:r>
          </a:p>
        </p:txBody>
      </p:sp>
      <p:pic>
        <p:nvPicPr>
          <p:cNvPr id="4" name="Bildobjekt 3" descr="Bilden är ett urklipp från IT systemet Mina sidor för fristående aktörer&#10;">
            <a:extLst>
              <a:ext uri="{FF2B5EF4-FFF2-40B4-BE49-F238E27FC236}">
                <a16:creationId xmlns:a16="http://schemas.microsoft.com/office/drawing/2014/main" id="{7062AD08-498E-48A0-ED68-D4AE8BCF7377}"/>
              </a:ext>
            </a:extLst>
          </p:cNvPr>
          <p:cNvPicPr>
            <a:picLocks noChangeAspect="1"/>
          </p:cNvPicPr>
          <p:nvPr/>
        </p:nvPicPr>
        <p:blipFill rotWithShape="1">
          <a:blip r:embed="rId2"/>
          <a:srcRect l="12376" t="7122" r="36709"/>
          <a:stretch/>
        </p:blipFill>
        <p:spPr>
          <a:xfrm>
            <a:off x="322046" y="1192268"/>
            <a:ext cx="2933029" cy="3384705"/>
          </a:xfrm>
          <a:prstGeom prst="rect">
            <a:avLst/>
          </a:prstGeom>
          <a:ln>
            <a:noFill/>
          </a:ln>
          <a:effectLst>
            <a:outerShdw blurRad="292100" dist="139700" dir="2700000" algn="tl" rotWithShape="0">
              <a:srgbClr val="333333">
                <a:alpha val="65000"/>
              </a:srgbClr>
            </a:outerShdw>
          </a:effectLst>
        </p:spPr>
      </p:pic>
      <p:pic>
        <p:nvPicPr>
          <p:cNvPr id="8" name="Bildobjekt 7" descr="Bilden är ett urklipp från IT systemet Mina sidor för fristående aktörer&#10;">
            <a:extLst>
              <a:ext uri="{FF2B5EF4-FFF2-40B4-BE49-F238E27FC236}">
                <a16:creationId xmlns:a16="http://schemas.microsoft.com/office/drawing/2014/main" id="{810185AC-E460-B5B8-F461-696E607BD641}"/>
              </a:ext>
            </a:extLst>
          </p:cNvPr>
          <p:cNvPicPr>
            <a:picLocks noChangeAspect="1"/>
          </p:cNvPicPr>
          <p:nvPr/>
        </p:nvPicPr>
        <p:blipFill>
          <a:blip r:embed="rId3"/>
          <a:stretch>
            <a:fillRect/>
          </a:stretch>
        </p:blipFill>
        <p:spPr>
          <a:xfrm>
            <a:off x="2238093" y="2626565"/>
            <a:ext cx="3489960" cy="19504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EDCD005-0910-45ED-A490-72EB926322E8}"/>
              </a:ext>
            </a:extLst>
          </p:cNvPr>
          <p:cNvSpPr>
            <a:spLocks noGrp="1"/>
          </p:cNvSpPr>
          <p:nvPr>
            <p:ph idx="13"/>
          </p:nvPr>
        </p:nvSpPr>
        <p:spPr>
          <a:xfrm>
            <a:off x="3681476" y="1192268"/>
            <a:ext cx="4243324" cy="788971"/>
          </a:xfrm>
        </p:spPr>
        <p:txBody>
          <a:bodyPr/>
          <a:lstStyle/>
          <a:p>
            <a:pPr marL="0" indent="0">
              <a:buNone/>
            </a:pPr>
            <a:r>
              <a:rPr lang="sv-SE" sz="1200" dirty="0"/>
              <a:t>Om du valt </a:t>
            </a:r>
            <a:r>
              <a:rPr lang="sv-SE" sz="1200" b="1" dirty="0"/>
              <a:t>Annan orsak</a:t>
            </a:r>
            <a:r>
              <a:rPr lang="sv-SE" sz="1200" dirty="0"/>
              <a:t> behöver du beskriva orsaken till frånvaron i fritextfältet under rubriken </a:t>
            </a:r>
            <a:r>
              <a:rPr lang="sv-SE" sz="1200" b="1" dirty="0"/>
              <a:t>Beskriv frånvaro</a:t>
            </a:r>
            <a:r>
              <a:rPr lang="sv-SE" sz="1200" dirty="0"/>
              <a:t>.</a:t>
            </a:r>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AD424761-2E75-1ADA-5D55-1F7C1778AB2A}"/>
              </a:ext>
              <a:ext uri="{C183D7F6-B498-43B3-948B-1728B52AA6E4}">
                <adec:decorative xmlns:adec="http://schemas.microsoft.com/office/drawing/2017/decorative" val="1"/>
              </a:ext>
            </a:extLst>
          </p:cNvPr>
          <p:cNvSpPr/>
          <p:nvPr/>
        </p:nvSpPr>
        <p:spPr>
          <a:xfrm>
            <a:off x="423862" y="3390900"/>
            <a:ext cx="1724026" cy="1952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642A890F-0864-58C8-0C69-2566727FCD3B}"/>
              </a:ext>
              <a:ext uri="{C183D7F6-B498-43B3-948B-1728B52AA6E4}">
                <adec:decorative xmlns:adec="http://schemas.microsoft.com/office/drawing/2017/decorative" val="1"/>
              </a:ext>
            </a:extLst>
          </p:cNvPr>
          <p:cNvSpPr/>
          <p:nvPr/>
        </p:nvSpPr>
        <p:spPr>
          <a:xfrm>
            <a:off x="2363439" y="3434588"/>
            <a:ext cx="803624" cy="1952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EB688DC-60D9-0288-907A-82CBC11ED1B2}"/>
              </a:ext>
              <a:ext uri="{C183D7F6-B498-43B3-948B-1728B52AA6E4}">
                <adec:decorative xmlns:adec="http://schemas.microsoft.com/office/drawing/2017/decorative" val="1"/>
              </a:ext>
            </a:extLst>
          </p:cNvPr>
          <p:cNvSpPr/>
          <p:nvPr/>
        </p:nvSpPr>
        <p:spPr>
          <a:xfrm>
            <a:off x="423862" y="1981239"/>
            <a:ext cx="510858" cy="13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537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83819D-9C6D-416D-8F40-B24EC52970E8}"/>
              </a:ext>
            </a:extLst>
          </p:cNvPr>
          <p:cNvSpPr>
            <a:spLocks noGrp="1"/>
          </p:cNvSpPr>
          <p:nvPr>
            <p:ph type="title"/>
          </p:nvPr>
        </p:nvSpPr>
        <p:spPr>
          <a:xfrm>
            <a:off x="263998" y="292080"/>
            <a:ext cx="7441919" cy="660679"/>
          </a:xfrm>
        </p:spPr>
        <p:txBody>
          <a:bodyPr/>
          <a:lstStyle/>
          <a:p>
            <a:r>
              <a:rPr lang="sv-SE" sz="2400" dirty="0"/>
              <a:t>Välj dag för frånvaron</a:t>
            </a:r>
          </a:p>
        </p:txBody>
      </p:sp>
      <p:pic>
        <p:nvPicPr>
          <p:cNvPr id="3" name="Bildobjekt 2" descr="Bilden är ett urklipp från IT systemet Mina sidor för fristående aktörer&#10;">
            <a:extLst>
              <a:ext uri="{FF2B5EF4-FFF2-40B4-BE49-F238E27FC236}">
                <a16:creationId xmlns:a16="http://schemas.microsoft.com/office/drawing/2014/main" id="{979B5DA8-7F54-D6BF-DBB7-91F5662F0025}"/>
              </a:ext>
            </a:extLst>
          </p:cNvPr>
          <p:cNvPicPr>
            <a:picLocks noChangeAspect="1"/>
          </p:cNvPicPr>
          <p:nvPr/>
        </p:nvPicPr>
        <p:blipFill rotWithShape="1">
          <a:blip r:embed="rId3"/>
          <a:srcRect l="13042" t="5128" r="27542"/>
          <a:stretch/>
        </p:blipFill>
        <p:spPr>
          <a:xfrm>
            <a:off x="263998" y="862003"/>
            <a:ext cx="3133349" cy="4132293"/>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435DE0BF-A952-40AB-86FC-08DF892C0F69}"/>
              </a:ext>
            </a:extLst>
          </p:cNvPr>
          <p:cNvSpPr/>
          <p:nvPr/>
        </p:nvSpPr>
        <p:spPr>
          <a:xfrm>
            <a:off x="3790950" y="1538288"/>
            <a:ext cx="4938713" cy="1938992"/>
          </a:xfrm>
          <a:prstGeom prst="rect">
            <a:avLst/>
          </a:prstGeom>
        </p:spPr>
        <p:txBody>
          <a:bodyPr wrap="square">
            <a:spAutoFit/>
          </a:bodyPr>
          <a:lstStyle/>
          <a:p>
            <a:r>
              <a:rPr lang="sv-SE" sz="1200" dirty="0"/>
              <a:t>Välj vilken dag deltagaren har varit frånvarande. </a:t>
            </a:r>
          </a:p>
          <a:p>
            <a:r>
              <a:rPr lang="sv-SE" sz="1200" dirty="0"/>
              <a:t>Ange sedan om frånvaron gäller heldag eller del av dag. </a:t>
            </a:r>
          </a:p>
          <a:p>
            <a:endParaRPr lang="sv-SE" sz="1200" dirty="0"/>
          </a:p>
          <a:p>
            <a:r>
              <a:rPr lang="sv-SE" sz="1200" dirty="0"/>
              <a:t>Lägg in start- och sluttid för när deltagaren skulle ha varit närvarande. </a:t>
            </a:r>
          </a:p>
          <a:p>
            <a:endParaRPr lang="sv-SE" sz="1200" dirty="0"/>
          </a:p>
          <a:p>
            <a:r>
              <a:rPr lang="sv-SE" sz="1200" dirty="0"/>
              <a:t>Gäller frånvaron endast en del av dagen så lägger du även in start- och sluttid för frånvaron.</a:t>
            </a:r>
          </a:p>
          <a:p>
            <a:endParaRPr lang="sv-SE" sz="1200" dirty="0"/>
          </a:p>
          <a:p>
            <a:endParaRPr lang="sv-SE" sz="1200" dirty="0"/>
          </a:p>
          <a:p>
            <a:r>
              <a:rPr lang="sv-SE" sz="1200" dirty="0"/>
              <a:t>Klicka på </a:t>
            </a:r>
            <a:r>
              <a:rPr lang="sv-SE" sz="1200" b="1" dirty="0"/>
              <a:t>Förhandsgranska</a:t>
            </a:r>
            <a:r>
              <a:rPr lang="sv-SE" sz="1200" dirty="0"/>
              <a:t> för att komma vidare.</a:t>
            </a:r>
          </a:p>
        </p:txBody>
      </p:sp>
      <p:sp>
        <p:nvSpPr>
          <p:cNvPr id="4" name="Rektangel 3">
            <a:extLst>
              <a:ext uri="{FF2B5EF4-FFF2-40B4-BE49-F238E27FC236}">
                <a16:creationId xmlns:a16="http://schemas.microsoft.com/office/drawing/2014/main" id="{416E6192-CDD2-62F3-D1F7-0A3633BAD864}"/>
              </a:ext>
              <a:ext uri="{C183D7F6-B498-43B3-948B-1728B52AA6E4}">
                <adec:decorative xmlns:adec="http://schemas.microsoft.com/office/drawing/2017/decorative" val="1"/>
              </a:ext>
            </a:extLst>
          </p:cNvPr>
          <p:cNvSpPr/>
          <p:nvPr/>
        </p:nvSpPr>
        <p:spPr>
          <a:xfrm>
            <a:off x="267646" y="3182696"/>
            <a:ext cx="1284348" cy="32806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95007EB7-DC4A-3144-565B-CBA34A11B8B9}"/>
              </a:ext>
              <a:ext uri="{C183D7F6-B498-43B3-948B-1728B52AA6E4}">
                <adec:decorative xmlns:adec="http://schemas.microsoft.com/office/drawing/2017/decorative" val="1"/>
              </a:ext>
            </a:extLst>
          </p:cNvPr>
          <p:cNvSpPr/>
          <p:nvPr/>
        </p:nvSpPr>
        <p:spPr>
          <a:xfrm>
            <a:off x="267646" y="3580565"/>
            <a:ext cx="1284348" cy="4668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C81CE71-526D-B188-7216-9D2FD40BE075}"/>
              </a:ext>
              <a:ext uri="{C183D7F6-B498-43B3-948B-1728B52AA6E4}">
                <adec:decorative xmlns:adec="http://schemas.microsoft.com/office/drawing/2017/decorative" val="1"/>
              </a:ext>
            </a:extLst>
          </p:cNvPr>
          <p:cNvSpPr/>
          <p:nvPr/>
        </p:nvSpPr>
        <p:spPr>
          <a:xfrm>
            <a:off x="263998" y="4180857"/>
            <a:ext cx="2146554" cy="5304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7573A3D0-F5F0-9717-EB51-EB04FA35D1E3}"/>
              </a:ext>
              <a:ext uri="{C183D7F6-B498-43B3-948B-1728B52AA6E4}">
                <adec:decorative xmlns:adec="http://schemas.microsoft.com/office/drawing/2017/decorative" val="1"/>
              </a:ext>
            </a:extLst>
          </p:cNvPr>
          <p:cNvSpPr/>
          <p:nvPr/>
        </p:nvSpPr>
        <p:spPr>
          <a:xfrm>
            <a:off x="665514" y="4760210"/>
            <a:ext cx="663115" cy="22710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3E992F24-12A4-8A7E-430E-1B1603416A92}"/>
              </a:ext>
              <a:ext uri="{C183D7F6-B498-43B3-948B-1728B52AA6E4}">
                <adec:decorative xmlns:adec="http://schemas.microsoft.com/office/drawing/2017/decorative" val="1"/>
              </a:ext>
            </a:extLst>
          </p:cNvPr>
          <p:cNvSpPr/>
          <p:nvPr/>
        </p:nvSpPr>
        <p:spPr>
          <a:xfrm>
            <a:off x="263998" y="1645920"/>
            <a:ext cx="528482" cy="8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412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77EDC1-CBD3-4D60-9C04-90E24F3F826D}"/>
              </a:ext>
            </a:extLst>
          </p:cNvPr>
          <p:cNvSpPr>
            <a:spLocks noGrp="1"/>
          </p:cNvSpPr>
          <p:nvPr>
            <p:ph type="title"/>
          </p:nvPr>
        </p:nvSpPr>
        <p:spPr>
          <a:xfrm>
            <a:off x="436653" y="191676"/>
            <a:ext cx="7422784" cy="675000"/>
          </a:xfrm>
        </p:spPr>
        <p:txBody>
          <a:bodyPr/>
          <a:lstStyle/>
          <a:p>
            <a:r>
              <a:rPr lang="sv-SE" sz="2400" dirty="0"/>
              <a:t>Skicka in Avvikelserapport</a:t>
            </a:r>
          </a:p>
        </p:txBody>
      </p:sp>
      <p:pic>
        <p:nvPicPr>
          <p:cNvPr id="4" name="Bildobjekt 3" descr="Bilden är ett urklipp från IT systemet Mina sidor för fristående aktörer&#10;">
            <a:extLst>
              <a:ext uri="{FF2B5EF4-FFF2-40B4-BE49-F238E27FC236}">
                <a16:creationId xmlns:a16="http://schemas.microsoft.com/office/drawing/2014/main" id="{237CCB36-8AA8-AAC1-A294-379AF0061741}"/>
              </a:ext>
            </a:extLst>
          </p:cNvPr>
          <p:cNvPicPr>
            <a:picLocks noChangeAspect="1"/>
          </p:cNvPicPr>
          <p:nvPr/>
        </p:nvPicPr>
        <p:blipFill>
          <a:blip r:embed="rId2"/>
          <a:stretch>
            <a:fillRect/>
          </a:stretch>
        </p:blipFill>
        <p:spPr>
          <a:xfrm>
            <a:off x="436653" y="809774"/>
            <a:ext cx="3266117" cy="414205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3D65475-CA61-4116-B02F-42063CC404DC}"/>
              </a:ext>
            </a:extLst>
          </p:cNvPr>
          <p:cNvSpPr>
            <a:spLocks noGrp="1"/>
          </p:cNvSpPr>
          <p:nvPr>
            <p:ph idx="13"/>
          </p:nvPr>
        </p:nvSpPr>
        <p:spPr>
          <a:xfrm>
            <a:off x="4257676" y="1228726"/>
            <a:ext cx="4146616" cy="2608825"/>
          </a:xfrm>
        </p:spPr>
        <p:txBody>
          <a:bodyPr/>
          <a:lstStyle/>
          <a:p>
            <a:pPr marL="0" indent="0">
              <a:buNone/>
            </a:pPr>
            <a:r>
              <a:rPr lang="sv-SE" sz="1200" dirty="0"/>
              <a:t>Kontrollera att informationen i avvikelserapporten stämmer.</a:t>
            </a:r>
          </a:p>
          <a:p>
            <a:pPr marL="0" indent="0">
              <a:buNone/>
            </a:pPr>
            <a:r>
              <a:rPr lang="sv-SE" sz="1200" dirty="0"/>
              <a:t> </a:t>
            </a:r>
          </a:p>
          <a:p>
            <a:pPr marL="0" indent="0">
              <a:buNone/>
            </a:pPr>
            <a:r>
              <a:rPr lang="sv-SE" sz="1200" dirty="0"/>
              <a:t>För att skicka in rapporten till Arbetsförmedlingen klicka på knappen </a:t>
            </a:r>
            <a:r>
              <a:rPr lang="sv-SE" sz="1200" b="1" dirty="0"/>
              <a:t>Skicka in</a:t>
            </a:r>
            <a:r>
              <a:rPr lang="sv-SE" sz="1200" dirty="0"/>
              <a:t>.</a:t>
            </a:r>
          </a:p>
          <a:p>
            <a:pPr marL="0" indent="0">
              <a:buNone/>
            </a:pPr>
            <a:endParaRPr lang="sv-SE" sz="1200" dirty="0"/>
          </a:p>
        </p:txBody>
      </p:sp>
      <p:sp>
        <p:nvSpPr>
          <p:cNvPr id="7" name="Rektangel 6">
            <a:extLst>
              <a:ext uri="{FF2B5EF4-FFF2-40B4-BE49-F238E27FC236}">
                <a16:creationId xmlns:a16="http://schemas.microsoft.com/office/drawing/2014/main" id="{79C9A0B0-D101-18C5-C937-704FB4D5BA2D}"/>
              </a:ext>
              <a:ext uri="{C183D7F6-B498-43B3-948B-1728B52AA6E4}">
                <adec:decorative xmlns:adec="http://schemas.microsoft.com/office/drawing/2017/decorative" val="1"/>
              </a:ext>
            </a:extLst>
          </p:cNvPr>
          <p:cNvSpPr/>
          <p:nvPr/>
        </p:nvSpPr>
        <p:spPr>
          <a:xfrm>
            <a:off x="1273252" y="4582245"/>
            <a:ext cx="453710"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572FBA1-9BAF-D133-2703-FDCC337D4C55}"/>
              </a:ext>
              <a:ext uri="{C183D7F6-B498-43B3-948B-1728B52AA6E4}">
                <adec:decorative xmlns:adec="http://schemas.microsoft.com/office/drawing/2017/decorative" val="1"/>
              </a:ext>
            </a:extLst>
          </p:cNvPr>
          <p:cNvSpPr/>
          <p:nvPr/>
        </p:nvSpPr>
        <p:spPr>
          <a:xfrm>
            <a:off x="521547" y="1666240"/>
            <a:ext cx="562186" cy="81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052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(frånvaro) inskickad</a:t>
            </a:r>
          </a:p>
        </p:txBody>
      </p:sp>
      <p:pic>
        <p:nvPicPr>
          <p:cNvPr id="7" name="Bildobjekt 6" descr="Bilden är ett urklipp från IT systemet Mina sidor för fristående aktörer">
            <a:extLst>
              <a:ext uri="{FF2B5EF4-FFF2-40B4-BE49-F238E27FC236}">
                <a16:creationId xmlns:a16="http://schemas.microsoft.com/office/drawing/2014/main" id="{B432CD8C-28EC-E3A1-3C35-5462A0AF72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07" b="2957"/>
          <a:stretch/>
        </p:blipFill>
        <p:spPr>
          <a:xfrm>
            <a:off x="721519" y="1140000"/>
            <a:ext cx="3183731" cy="3487331"/>
          </a:xfrm>
          <a:prstGeom prst="rect">
            <a:avLst/>
          </a:prstGeom>
          <a:effectLst>
            <a:outerShdw blurRad="292100" dist="139700" dir="2700000" algn="ctr" rotWithShape="0">
              <a:srgbClr val="000000">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904875" y="4406511"/>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32267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6841C-D7A8-460B-A1C7-CD2F9E9A76CF}"/>
              </a:ext>
            </a:extLst>
          </p:cNvPr>
          <p:cNvSpPr>
            <a:spLocks noGrp="1"/>
          </p:cNvSpPr>
          <p:nvPr>
            <p:ph type="title"/>
          </p:nvPr>
        </p:nvSpPr>
        <p:spPr>
          <a:xfrm>
            <a:off x="323757" y="252487"/>
            <a:ext cx="8312583" cy="675000"/>
          </a:xfrm>
        </p:spPr>
        <p:txBody>
          <a:bodyPr/>
          <a:lstStyle/>
          <a:p>
            <a:r>
              <a:rPr lang="sv-SE" sz="2400" dirty="0"/>
              <a:t>Rätta fel i en inskickad avvikelserapport (frånvaro)</a:t>
            </a:r>
          </a:p>
        </p:txBody>
      </p:sp>
      <p:pic>
        <p:nvPicPr>
          <p:cNvPr id="4" name="Bildobjekt 3" descr="Bilden är ett urklipp från IT systemet Mina sidor för fristående aktörer&#10;">
            <a:extLst>
              <a:ext uri="{FF2B5EF4-FFF2-40B4-BE49-F238E27FC236}">
                <a16:creationId xmlns:a16="http://schemas.microsoft.com/office/drawing/2014/main" id="{B09F2AFE-EC15-52F9-768A-8641CDB0DBF2}"/>
              </a:ext>
            </a:extLst>
          </p:cNvPr>
          <p:cNvPicPr>
            <a:picLocks noChangeAspect="1"/>
          </p:cNvPicPr>
          <p:nvPr/>
        </p:nvPicPr>
        <p:blipFill>
          <a:blip r:embed="rId2"/>
          <a:stretch>
            <a:fillRect/>
          </a:stretch>
        </p:blipFill>
        <p:spPr>
          <a:xfrm>
            <a:off x="323757" y="984237"/>
            <a:ext cx="3474037" cy="3906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2B2C9D2-C718-4CB5-BD6A-52F7D167C0C3}"/>
              </a:ext>
            </a:extLst>
          </p:cNvPr>
          <p:cNvSpPr>
            <a:spLocks noGrp="1"/>
          </p:cNvSpPr>
          <p:nvPr>
            <p:ph idx="13"/>
          </p:nvPr>
        </p:nvSpPr>
        <p:spPr>
          <a:xfrm>
            <a:off x="3990975" y="1019174"/>
            <a:ext cx="4740641" cy="3542821"/>
          </a:xfrm>
        </p:spPr>
        <p:txBody>
          <a:bodyPr/>
          <a:lstStyle/>
          <a:p>
            <a:pPr marL="0" indent="0">
              <a:buNone/>
            </a:pPr>
            <a:r>
              <a:rPr lang="sv-SE" sz="1200" dirty="0"/>
              <a:t>För att rätta en felaktig avvikelserapport om frånvaro ska du skicka in en ny avvikelserapport. </a:t>
            </a:r>
          </a:p>
          <a:p>
            <a:pPr marL="0" indent="0">
              <a:buNone/>
            </a:pPr>
            <a:endParaRPr lang="sv-SE" sz="1200" dirty="0"/>
          </a:p>
          <a:p>
            <a:pPr marL="0" indent="0">
              <a:buNone/>
            </a:pPr>
            <a:r>
              <a:rPr lang="sv-SE" sz="1200" dirty="0"/>
              <a:t>Välj </a:t>
            </a:r>
            <a:r>
              <a:rPr lang="sv-SE" sz="1200" b="1" dirty="0"/>
              <a:t>Annan orsak</a:t>
            </a:r>
            <a:r>
              <a:rPr lang="sv-SE" sz="1200" dirty="0"/>
              <a:t> i listan under rubriken </a:t>
            </a:r>
            <a:r>
              <a:rPr lang="sv-SE" sz="1200" b="1" dirty="0"/>
              <a:t>Orsak till frånvaro</a:t>
            </a:r>
            <a:r>
              <a:rPr lang="sv-SE" sz="1200" dirty="0"/>
              <a:t>. </a:t>
            </a:r>
          </a:p>
          <a:p>
            <a:pPr marL="0" indent="0">
              <a:buNone/>
            </a:pPr>
            <a:endParaRPr lang="sv-SE" sz="1200" dirty="0"/>
          </a:p>
          <a:p>
            <a:pPr marL="0" indent="0">
              <a:buNone/>
            </a:pPr>
            <a:r>
              <a:rPr lang="sv-SE" sz="1200" dirty="0"/>
              <a:t>I fritextfältet skriver du sedan RÄTTELSE eller KOMPLETTERING och det datum då den felaktiga rapporten skickades in. T.ex. RÄTTELSE 230517. </a:t>
            </a:r>
          </a:p>
          <a:p>
            <a:pPr marL="0" indent="0">
              <a:buNone/>
            </a:pPr>
            <a:endParaRPr lang="sv-SE" sz="1200" dirty="0"/>
          </a:p>
          <a:p>
            <a:pPr marL="0" indent="0">
              <a:buNone/>
            </a:pPr>
            <a:r>
              <a:rPr lang="sv-SE" sz="1200" dirty="0"/>
              <a:t>Skriv sedan in den korrekta informationen i fritextfältet och ange datum för frånvaron. </a:t>
            </a:r>
          </a:p>
          <a:p>
            <a:pPr marL="0" indent="0">
              <a:buNone/>
            </a:pPr>
            <a:endParaRPr lang="sv-SE" sz="1200" dirty="0"/>
          </a:p>
          <a:p>
            <a:pPr marL="0" indent="0">
              <a:buNone/>
            </a:pPr>
            <a:r>
              <a:rPr lang="sv-SE" sz="1200" dirty="0"/>
              <a:t>Klicka sedan på </a:t>
            </a:r>
            <a:r>
              <a:rPr lang="sv-SE" sz="1200" b="1" dirty="0"/>
              <a:t>Förhandsgranska</a:t>
            </a:r>
            <a:r>
              <a:rPr lang="sv-SE" sz="1200" dirty="0"/>
              <a:t> för att komma vidare.</a:t>
            </a:r>
          </a:p>
          <a:p>
            <a:pPr marL="0" indent="0">
              <a:buNone/>
            </a:pPr>
            <a:endParaRPr lang="sv-SE" sz="1200" dirty="0"/>
          </a:p>
          <a:p>
            <a:pPr marL="0" indent="0">
              <a:buNone/>
            </a:pPr>
            <a:r>
              <a:rPr lang="sv-SE" sz="1200" dirty="0">
                <a:hlinkClick r:id="rId3" action="ppaction://hlinksldjump"/>
              </a:rPr>
              <a:t>Rättelse av fel i en inskickad avvikelserapport (avvikelse)</a:t>
            </a:r>
            <a:endParaRPr lang="sv-SE" sz="1200" dirty="0"/>
          </a:p>
        </p:txBody>
      </p:sp>
      <p:sp>
        <p:nvSpPr>
          <p:cNvPr id="6" name="Rektangel 5">
            <a:extLst>
              <a:ext uri="{FF2B5EF4-FFF2-40B4-BE49-F238E27FC236}">
                <a16:creationId xmlns:a16="http://schemas.microsoft.com/office/drawing/2014/main" id="{876855CA-5CF2-0FE5-9785-B6E892AA2E30}"/>
              </a:ext>
              <a:ext uri="{C183D7F6-B498-43B3-948B-1728B52AA6E4}">
                <adec:decorative xmlns:adec="http://schemas.microsoft.com/office/drawing/2017/decorative" val="1"/>
              </a:ext>
            </a:extLst>
          </p:cNvPr>
          <p:cNvSpPr/>
          <p:nvPr/>
        </p:nvSpPr>
        <p:spPr>
          <a:xfrm>
            <a:off x="420118" y="4457294"/>
            <a:ext cx="2191768" cy="1047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AB7785E8-8A13-803D-DB73-DC12552BFFEC}"/>
              </a:ext>
              <a:ext uri="{C183D7F6-B498-43B3-948B-1728B52AA6E4}">
                <adec:decorative xmlns:adec="http://schemas.microsoft.com/office/drawing/2017/decorative" val="1"/>
              </a:ext>
            </a:extLst>
          </p:cNvPr>
          <p:cNvSpPr/>
          <p:nvPr/>
        </p:nvSpPr>
        <p:spPr>
          <a:xfrm>
            <a:off x="420118" y="1693333"/>
            <a:ext cx="622975" cy="104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55006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536BB6A-22B2-41F6-8497-78055FE64FE7}"/>
              </a:ext>
            </a:extLst>
          </p:cNvPr>
          <p:cNvSpPr>
            <a:spLocks noGrp="1"/>
          </p:cNvSpPr>
          <p:nvPr>
            <p:ph type="title"/>
          </p:nvPr>
        </p:nvSpPr>
        <p:spPr>
          <a:xfrm>
            <a:off x="599894" y="263469"/>
            <a:ext cx="7422784" cy="675000"/>
          </a:xfrm>
        </p:spPr>
        <p:txBody>
          <a:bodyPr/>
          <a:lstStyle/>
          <a:p>
            <a:r>
              <a:rPr lang="sv-SE" sz="2400" dirty="0"/>
              <a:t>Avvikelse</a:t>
            </a:r>
            <a:endParaRPr lang="sv-SE" dirty="0"/>
          </a:p>
        </p:txBody>
      </p:sp>
      <p:pic>
        <p:nvPicPr>
          <p:cNvPr id="2" name="Bildobjekt 1" descr="Bilden är ett urklipp från IT systemet Mina sidor för fristående aktörer&#10;">
            <a:extLst>
              <a:ext uri="{FF2B5EF4-FFF2-40B4-BE49-F238E27FC236}">
                <a16:creationId xmlns:a16="http://schemas.microsoft.com/office/drawing/2014/main" id="{6ED53CED-05A3-5D40-5158-A2931E41DBEE}"/>
              </a:ext>
            </a:extLst>
          </p:cNvPr>
          <p:cNvPicPr>
            <a:picLocks noChangeAspect="1"/>
          </p:cNvPicPr>
          <p:nvPr/>
        </p:nvPicPr>
        <p:blipFill rotWithShape="1">
          <a:blip r:embed="rId3"/>
          <a:srcRect l="12509" t="5934" r="37453" b="14347"/>
          <a:stretch/>
        </p:blipFill>
        <p:spPr>
          <a:xfrm>
            <a:off x="599894" y="734467"/>
            <a:ext cx="3448595" cy="4091602"/>
          </a:xfrm>
          <a:prstGeom prst="rect">
            <a:avLst/>
          </a:prstGeom>
          <a:ln>
            <a:noFill/>
          </a:ln>
          <a:effectLst>
            <a:outerShdw blurRad="292100" dist="139700" dir="2700000" algn="tl" rotWithShape="0">
              <a:srgbClr val="333333">
                <a:alpha val="65000"/>
              </a:srgbClr>
            </a:outerShdw>
          </a:effectLst>
        </p:spPr>
      </p:pic>
      <p:sp>
        <p:nvSpPr>
          <p:cNvPr id="7" name="Platshållare för innehåll 6">
            <a:extLst>
              <a:ext uri="{FF2B5EF4-FFF2-40B4-BE49-F238E27FC236}">
                <a16:creationId xmlns:a16="http://schemas.microsoft.com/office/drawing/2014/main" id="{11A7AE4E-3113-4902-856E-574EED86C201}"/>
              </a:ext>
            </a:extLst>
          </p:cNvPr>
          <p:cNvSpPr>
            <a:spLocks noGrp="1"/>
          </p:cNvSpPr>
          <p:nvPr>
            <p:ph idx="13"/>
          </p:nvPr>
        </p:nvSpPr>
        <p:spPr>
          <a:xfrm>
            <a:off x="4257676" y="734467"/>
            <a:ext cx="4462462" cy="1878679"/>
          </a:xfrm>
        </p:spPr>
        <p:txBody>
          <a:bodyPr/>
          <a:lstStyle/>
          <a:p>
            <a:pPr marL="0" indent="0">
              <a:buNone/>
            </a:pPr>
            <a:r>
              <a:rPr lang="sv-SE" sz="1200" dirty="0"/>
              <a:t>Välj orsak till avvikelsen under rubriken </a:t>
            </a:r>
            <a:r>
              <a:rPr lang="sv-SE" sz="1200" b="1" dirty="0"/>
              <a:t>Orsak till avvikelse</a:t>
            </a:r>
            <a:r>
              <a:rPr lang="sv-SE" sz="1200" dirty="0"/>
              <a:t>.</a:t>
            </a:r>
          </a:p>
        </p:txBody>
      </p:sp>
      <p:sp>
        <p:nvSpPr>
          <p:cNvPr id="3" name="Rektangel 2">
            <a:extLst>
              <a:ext uri="{FF2B5EF4-FFF2-40B4-BE49-F238E27FC236}">
                <a16:creationId xmlns:a16="http://schemas.microsoft.com/office/drawing/2014/main" id="{CBC7BD83-DE23-4D33-A1B5-C5CA825BB8CF}"/>
              </a:ext>
              <a:ext uri="{C183D7F6-B498-43B3-948B-1728B52AA6E4}">
                <adec:decorative xmlns:adec="http://schemas.microsoft.com/office/drawing/2017/decorative" val="1"/>
              </a:ext>
            </a:extLst>
          </p:cNvPr>
          <p:cNvSpPr/>
          <p:nvPr/>
        </p:nvSpPr>
        <p:spPr>
          <a:xfrm>
            <a:off x="656134" y="3469136"/>
            <a:ext cx="2135927" cy="11238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5D8EC74D-126F-A826-F500-75A72DB8A6EE}"/>
              </a:ext>
              <a:ext uri="{C183D7F6-B498-43B3-948B-1728B52AA6E4}">
                <adec:decorative xmlns:adec="http://schemas.microsoft.com/office/drawing/2017/decorative" val="1"/>
              </a:ext>
            </a:extLst>
          </p:cNvPr>
          <p:cNvSpPr/>
          <p:nvPr/>
        </p:nvSpPr>
        <p:spPr>
          <a:xfrm>
            <a:off x="656134" y="1937173"/>
            <a:ext cx="671439" cy="149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9528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69653F-E1B1-4AD6-9E8D-F2084B9F5E80}"/>
              </a:ext>
            </a:extLst>
          </p:cNvPr>
          <p:cNvSpPr>
            <a:spLocks noGrp="1"/>
          </p:cNvSpPr>
          <p:nvPr>
            <p:ph type="title"/>
          </p:nvPr>
        </p:nvSpPr>
        <p:spPr>
          <a:xfrm>
            <a:off x="349007" y="345162"/>
            <a:ext cx="7422784" cy="675000"/>
          </a:xfrm>
        </p:spPr>
        <p:txBody>
          <a:bodyPr/>
          <a:lstStyle/>
          <a:p>
            <a:r>
              <a:rPr lang="sv-SE" sz="2400" dirty="0"/>
              <a:t>Tackat nej till erbjudet arbete, insats eller aktivitet</a:t>
            </a:r>
          </a:p>
        </p:txBody>
      </p:sp>
      <p:pic>
        <p:nvPicPr>
          <p:cNvPr id="2" name="Bildobjekt 1" descr="Bilden är ett urklipp från IT systemet Mina sidor för fristående aktörer&#10;">
            <a:extLst>
              <a:ext uri="{FF2B5EF4-FFF2-40B4-BE49-F238E27FC236}">
                <a16:creationId xmlns:a16="http://schemas.microsoft.com/office/drawing/2014/main" id="{49DBDEC3-52BC-38DA-6191-5B61C6F4F2E4}"/>
              </a:ext>
            </a:extLst>
          </p:cNvPr>
          <p:cNvPicPr>
            <a:picLocks noChangeAspect="1"/>
          </p:cNvPicPr>
          <p:nvPr/>
        </p:nvPicPr>
        <p:blipFill rotWithShape="1">
          <a:blip r:embed="rId3"/>
          <a:srcRect r="33884"/>
          <a:stretch/>
        </p:blipFill>
        <p:spPr>
          <a:xfrm>
            <a:off x="349007" y="915238"/>
            <a:ext cx="3175969" cy="3963353"/>
          </a:xfrm>
          <a:prstGeom prst="rect">
            <a:avLst/>
          </a:prstGeom>
          <a:ln>
            <a:noFill/>
          </a:ln>
          <a:effectLst>
            <a:outerShdw blurRad="292100" dist="139700" dir="2700000" algn="tl" rotWithShape="0">
              <a:srgbClr val="333333">
                <a:alpha val="65000"/>
              </a:srgbClr>
            </a:outerShdw>
          </a:effectLst>
        </p:spPr>
      </p:pic>
      <p:pic>
        <p:nvPicPr>
          <p:cNvPr id="3" name="Bildobjekt 2" descr="Bilden är ett urklipp från IT systemet Mina sidor för fristående aktörer&#10;">
            <a:extLst>
              <a:ext uri="{FF2B5EF4-FFF2-40B4-BE49-F238E27FC236}">
                <a16:creationId xmlns:a16="http://schemas.microsoft.com/office/drawing/2014/main" id="{BE7AAEFB-919D-CC2E-453D-08A88DF4B1FB}"/>
              </a:ext>
            </a:extLst>
          </p:cNvPr>
          <p:cNvPicPr>
            <a:picLocks noChangeAspect="1"/>
          </p:cNvPicPr>
          <p:nvPr/>
        </p:nvPicPr>
        <p:blipFill rotWithShape="1">
          <a:blip r:embed="rId4"/>
          <a:srcRect r="19829" b="1695"/>
          <a:stretch/>
        </p:blipFill>
        <p:spPr>
          <a:xfrm>
            <a:off x="2675841" y="1800087"/>
            <a:ext cx="2594174" cy="3172194"/>
          </a:xfrm>
          <a:prstGeom prst="rect">
            <a:avLst/>
          </a:prstGeom>
          <a:ln>
            <a:noFill/>
          </a:ln>
          <a:effectLst>
            <a:outerShdw blurRad="292100" dist="139700" dir="2700000" algn="tl" rotWithShape="0">
              <a:srgbClr val="333333">
                <a:alpha val="65000"/>
              </a:srgbClr>
            </a:outerShdw>
          </a:effectLst>
        </p:spPr>
      </p:pic>
      <p:sp>
        <p:nvSpPr>
          <p:cNvPr id="15" name="Content Placeholder 3">
            <a:extLst>
              <a:ext uri="{FF2B5EF4-FFF2-40B4-BE49-F238E27FC236}">
                <a16:creationId xmlns:a16="http://schemas.microsoft.com/office/drawing/2014/main" id="{E1FFCFB9-83EC-4D91-A818-5C8A9F4F3455}"/>
              </a:ext>
            </a:extLst>
          </p:cNvPr>
          <p:cNvSpPr>
            <a:spLocks noGrp="1"/>
          </p:cNvSpPr>
          <p:nvPr>
            <p:ph idx="13"/>
          </p:nvPr>
        </p:nvSpPr>
        <p:spPr>
          <a:xfrm>
            <a:off x="5562601" y="1800086"/>
            <a:ext cx="3232392" cy="2276614"/>
          </a:xfrm>
        </p:spPr>
        <p:txBody>
          <a:bodyPr/>
          <a:lstStyle/>
          <a:p>
            <a:pPr marL="0" indent="0">
              <a:buNone/>
            </a:pPr>
            <a:r>
              <a:rPr lang="sv-SE" sz="1200" dirty="0"/>
              <a:t>Om avvikelserapporten gäller en deltagare som har tackat nej till ett arbete eller till en insats eller aktivitet ska du först ange vilket arbete eller insats/aktivitet det rör sig om.</a:t>
            </a:r>
          </a:p>
          <a:p>
            <a:pPr marL="0" indent="0">
              <a:buNone/>
            </a:pPr>
            <a:br>
              <a:rPr lang="sv-SE" sz="1200" dirty="0"/>
            </a:br>
            <a:r>
              <a:rPr lang="sv-SE" sz="1200" dirty="0"/>
              <a:t>Ange sedan den motivering deltagaren har uppgett till att hen tackat nej.</a:t>
            </a:r>
          </a:p>
        </p:txBody>
      </p:sp>
      <p:sp>
        <p:nvSpPr>
          <p:cNvPr id="4" name="Rektangel 3">
            <a:extLst>
              <a:ext uri="{FF2B5EF4-FFF2-40B4-BE49-F238E27FC236}">
                <a16:creationId xmlns:a16="http://schemas.microsoft.com/office/drawing/2014/main" id="{ECCF6AAB-4317-0BF7-5C19-886A1C33D659}"/>
              </a:ext>
              <a:ext uri="{C183D7F6-B498-43B3-948B-1728B52AA6E4}">
                <adec:decorative xmlns:adec="http://schemas.microsoft.com/office/drawing/2017/decorative" val="1"/>
              </a:ext>
            </a:extLst>
          </p:cNvPr>
          <p:cNvSpPr/>
          <p:nvPr/>
        </p:nvSpPr>
        <p:spPr>
          <a:xfrm>
            <a:off x="425789" y="1458069"/>
            <a:ext cx="2422113"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1BCA486C-8A9B-8E0A-D101-8199F750B96E}"/>
              </a:ext>
              <a:ext uri="{C183D7F6-B498-43B3-948B-1728B52AA6E4}">
                <adec:decorative xmlns:adec="http://schemas.microsoft.com/office/drawing/2017/decorative" val="1"/>
              </a:ext>
            </a:extLst>
          </p:cNvPr>
          <p:cNvSpPr/>
          <p:nvPr/>
        </p:nvSpPr>
        <p:spPr>
          <a:xfrm>
            <a:off x="2737018" y="2134458"/>
            <a:ext cx="2037408"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517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8A7BEEA-D042-4850-AB0C-EE55F6A8BF79}"/>
              </a:ext>
            </a:extLst>
          </p:cNvPr>
          <p:cNvSpPr>
            <a:spLocks noGrp="1"/>
          </p:cNvSpPr>
          <p:nvPr>
            <p:ph type="title"/>
          </p:nvPr>
        </p:nvSpPr>
        <p:spPr>
          <a:xfrm>
            <a:off x="163541" y="128511"/>
            <a:ext cx="7422784" cy="675000"/>
          </a:xfrm>
        </p:spPr>
        <p:txBody>
          <a:bodyPr/>
          <a:lstStyle/>
          <a:p>
            <a:r>
              <a:rPr lang="sv-SE" dirty="0"/>
              <a:t>Innehållsförteckning</a:t>
            </a:r>
          </a:p>
        </p:txBody>
      </p:sp>
      <p:sp>
        <p:nvSpPr>
          <p:cNvPr id="19" name="textruta 18">
            <a:extLst>
              <a:ext uri="{FF2B5EF4-FFF2-40B4-BE49-F238E27FC236}">
                <a16:creationId xmlns:a16="http://schemas.microsoft.com/office/drawing/2014/main" id="{564C77CF-80CC-40B9-B92B-C6E0E2ABC869}"/>
              </a:ext>
            </a:extLst>
          </p:cNvPr>
          <p:cNvSpPr txBox="1"/>
          <p:nvPr/>
        </p:nvSpPr>
        <p:spPr>
          <a:xfrm>
            <a:off x="163541" y="678820"/>
            <a:ext cx="9144000" cy="5786199"/>
          </a:xfrm>
          <a:prstGeom prst="rect">
            <a:avLst/>
          </a:prstGeom>
          <a:noFill/>
        </p:spPr>
        <p:txBody>
          <a:bodyPr wrap="square" numCol="3" anchor="t">
            <a:spAutoFit/>
          </a:bodyPr>
          <a:lstStyle/>
          <a:p>
            <a:pPr>
              <a:spcAft>
                <a:spcPts val="300"/>
              </a:spcAft>
            </a:pPr>
            <a:r>
              <a:rPr lang="sv-SE" sz="1000" b="1" dirty="0">
                <a:latin typeface="+mj-lt"/>
                <a:hlinkClick r:id="rId3" action="ppaction://hlinksldjump"/>
              </a:rPr>
              <a:t>Mina deltagare, deltagarkort</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Se mina deltagare</a:t>
            </a:r>
          </a:p>
          <a:p>
            <a:pPr marL="171450" indent="-171450">
              <a:spcAft>
                <a:spcPts val="300"/>
              </a:spcAft>
              <a:buFont typeface="Arial" panose="020B0604020202020204" pitchFamily="34" charset="0"/>
              <a:buChar char="•"/>
            </a:pPr>
            <a:r>
              <a:rPr lang="sv-SE" sz="1000" dirty="0">
                <a:latin typeface="+mj-lt"/>
              </a:rPr>
              <a:t>Händelseöversikt</a:t>
            </a:r>
          </a:p>
          <a:p>
            <a:pPr marL="171450" indent="-171450">
              <a:spcAft>
                <a:spcPts val="300"/>
              </a:spcAft>
              <a:buFont typeface="Arial" panose="020B0604020202020204" pitchFamily="34" charset="0"/>
              <a:buChar char="•"/>
            </a:pPr>
            <a:r>
              <a:rPr lang="sv-SE" sz="1000" dirty="0">
                <a:latin typeface="+mj-lt"/>
              </a:rPr>
              <a:t>Deltagarkort – Deltagare &amp; tjänst</a:t>
            </a:r>
          </a:p>
          <a:p>
            <a:pPr marL="171450" indent="-171450">
              <a:spcAft>
                <a:spcPts val="300"/>
              </a:spcAft>
              <a:buFont typeface="Arial" panose="020B0604020202020204" pitchFamily="34" charset="0"/>
              <a:buChar char="•"/>
            </a:pPr>
            <a:r>
              <a:rPr lang="sv-SE" sz="1000" dirty="0">
                <a:latin typeface="+mj-lt"/>
              </a:rPr>
              <a:t>Deltagarkort – Erfarenheter</a:t>
            </a:r>
          </a:p>
          <a:p>
            <a:pPr marL="171450" indent="-171450">
              <a:spcAft>
                <a:spcPts val="300"/>
              </a:spcAft>
              <a:buFont typeface="Arial" panose="020B0604020202020204" pitchFamily="34" charset="0"/>
              <a:buChar char="•"/>
            </a:pPr>
            <a:r>
              <a:rPr lang="sv-SE" sz="1000" dirty="0">
                <a:latin typeface="+mj-lt"/>
              </a:rPr>
              <a:t>Deltagarkort – Rapportering</a:t>
            </a:r>
          </a:p>
          <a:p>
            <a:pPr marL="171450" indent="-171450">
              <a:spcAft>
                <a:spcPts val="300"/>
              </a:spcAft>
              <a:buFont typeface="Arial" panose="020B0604020202020204" pitchFamily="34" charset="0"/>
              <a:buChar char="•"/>
            </a:pPr>
            <a:r>
              <a:rPr lang="sv-SE" sz="1000" dirty="0">
                <a:latin typeface="+mj-lt"/>
              </a:rPr>
              <a:t>Deltagarkort – Handlingsplan</a:t>
            </a:r>
          </a:p>
          <a:p>
            <a:pPr>
              <a:spcAft>
                <a:spcPts val="300"/>
              </a:spcAft>
            </a:pPr>
            <a:endParaRPr lang="sv-SE" sz="1000" dirty="0">
              <a:latin typeface="+mj-lt"/>
            </a:endParaRPr>
          </a:p>
          <a:p>
            <a:pPr>
              <a:spcAft>
                <a:spcPts val="300"/>
              </a:spcAft>
            </a:pPr>
            <a:r>
              <a:rPr lang="sv-SE" sz="1000" b="1" dirty="0">
                <a:latin typeface="+mj-lt"/>
                <a:hlinkClick r:id="rId4" action="ppaction://hlinksldjump"/>
              </a:rPr>
              <a:t>Beslut om period 2</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Beslut om period 2 - Deltagarlistan</a:t>
            </a:r>
          </a:p>
          <a:p>
            <a:pPr marL="0" indent="0">
              <a:spcBef>
                <a:spcPts val="0"/>
              </a:spcBef>
              <a:spcAft>
                <a:spcPts val="300"/>
              </a:spcAft>
              <a:buNone/>
            </a:pPr>
            <a:endParaRPr lang="sv-SE" sz="1000" b="1" dirty="0">
              <a:latin typeface="+mj-lt"/>
            </a:endParaRPr>
          </a:p>
          <a:p>
            <a:pPr>
              <a:spcBef>
                <a:spcPts val="0"/>
              </a:spcBef>
              <a:spcAft>
                <a:spcPts val="300"/>
              </a:spcAft>
            </a:pPr>
            <a:r>
              <a:rPr lang="sv-SE" sz="1000" b="1" dirty="0">
                <a:latin typeface="+mj-lt"/>
                <a:hlinkClick r:id="rId5" action="ppaction://hlinksldjump"/>
              </a:rPr>
              <a:t>Skapa och skicka rapporter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a:t>
            </a:r>
          </a:p>
          <a:p>
            <a:pPr marL="171450" indent="-171450">
              <a:spcBef>
                <a:spcPts val="0"/>
              </a:spcBef>
              <a:spcAft>
                <a:spcPts val="300"/>
              </a:spcAft>
              <a:buFont typeface="Arial" panose="020B0604020202020204" pitchFamily="34" charset="0"/>
              <a:buChar char="•"/>
            </a:pPr>
            <a:r>
              <a:rPr lang="sv-SE" sz="1000" dirty="0">
                <a:latin typeface="+mj-lt"/>
              </a:rPr>
              <a:t>Om du inte fyller i aktiviteterna korrekt</a:t>
            </a:r>
          </a:p>
          <a:p>
            <a:pPr marL="171450" indent="-171450">
              <a:spcBef>
                <a:spcPts val="0"/>
              </a:spcBef>
              <a:spcAft>
                <a:spcPts val="300"/>
              </a:spcAft>
              <a:buFont typeface="Arial" panose="020B0604020202020204" pitchFamily="34" charset="0"/>
              <a:buChar char="•"/>
            </a:pPr>
            <a:r>
              <a:rPr lang="sv-SE" sz="1000" dirty="0">
                <a:latin typeface="+mj-lt"/>
              </a:rPr>
              <a:t>Skicka in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 inskickad</a:t>
            </a: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r>
              <a:rPr lang="sv-SE" sz="1000" b="1" dirty="0">
                <a:latin typeface="+mj-lt"/>
                <a:hlinkClick r:id="rId6" action="ppaction://hlinksldjump"/>
              </a:rPr>
              <a:t>Skapa avvikelserapport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a:t>
            </a:r>
            <a:br>
              <a:rPr lang="sv-SE" sz="1000" dirty="0">
                <a:latin typeface="+mj-lt"/>
              </a:rPr>
            </a:b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Avvikelse</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 avvikelse</a:t>
            </a:r>
          </a:p>
          <a:p>
            <a:pPr>
              <a:spcBef>
                <a:spcPts val="0"/>
              </a:spcBef>
              <a:spcAft>
                <a:spcPts val="300"/>
              </a:spcAft>
            </a:pPr>
            <a:endParaRPr lang="sv-SE" sz="1000" b="1" dirty="0">
              <a:latin typeface="+mj-lt"/>
              <a:hlinkClick r:id="rId7" action="ppaction://hlinksldjump"/>
            </a:endParaRPr>
          </a:p>
          <a:p>
            <a:pPr>
              <a:spcBef>
                <a:spcPts val="0"/>
              </a:spcBef>
              <a:spcAft>
                <a:spcPts val="300"/>
              </a:spcAft>
            </a:pPr>
            <a:r>
              <a:rPr lang="sv-SE" sz="1000" b="1" dirty="0">
                <a:latin typeface="+mj-lt"/>
                <a:hlinkClick r:id="rId7" action="ppaction://hlinksldjump"/>
              </a:rPr>
              <a:t>Periodisk redovisning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periodisk redovisning</a:t>
            </a:r>
          </a:p>
          <a:p>
            <a:pPr marL="0" indent="0">
              <a:spcBef>
                <a:spcPts val="0"/>
              </a:spcBef>
              <a:spcAft>
                <a:spcPts val="300"/>
              </a:spcAft>
              <a:buNone/>
            </a:pPr>
            <a:endParaRPr lang="sv-SE" sz="1000" dirty="0">
              <a:latin typeface="+mj-lt"/>
            </a:endParaRPr>
          </a:p>
          <a:p>
            <a:pPr>
              <a:spcBef>
                <a:spcPts val="0"/>
              </a:spcBef>
              <a:spcAft>
                <a:spcPts val="300"/>
              </a:spcAft>
            </a:pPr>
            <a:r>
              <a:rPr lang="sv-SE" sz="1000" b="1" dirty="0">
                <a:latin typeface="+mj-lt"/>
                <a:hlinkClick r:id="rId8" action="ppaction://hlinksldjump"/>
              </a:rPr>
              <a:t>Informativ 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informativ rapport, utan bilaga</a:t>
            </a:r>
          </a:p>
          <a:p>
            <a:pPr marL="171450" indent="-171450">
              <a:spcBef>
                <a:spcPts val="0"/>
              </a:spcBef>
              <a:spcAft>
                <a:spcPts val="300"/>
              </a:spcAft>
              <a:buFont typeface="Arial" panose="020B0604020202020204" pitchFamily="34" charset="0"/>
              <a:buChar char="•"/>
            </a:pPr>
            <a:r>
              <a:rPr lang="sv-SE" sz="1000" dirty="0">
                <a:latin typeface="+mj-lt"/>
              </a:rPr>
              <a:t>Skapa informativ rapport, med bilaga</a:t>
            </a:r>
          </a:p>
          <a:p>
            <a:pPr>
              <a:spcAft>
                <a:spcPts val="300"/>
              </a:spcAft>
            </a:pPr>
            <a:endParaRPr lang="sv-SE" sz="1000" dirty="0">
              <a:latin typeface="+mj-lt"/>
            </a:endParaRPr>
          </a:p>
          <a:p>
            <a:pPr>
              <a:spcAft>
                <a:spcPts val="300"/>
              </a:spcAft>
            </a:pPr>
            <a:r>
              <a:rPr lang="sv-SE" sz="1000" b="1" dirty="0">
                <a:latin typeface="+mj-lt"/>
                <a:hlinkClick r:id="rId9" action="ppaction://hlinksldjump"/>
              </a:rPr>
              <a:t>Signal om studier eller arbete</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Skicka in signal om studier eller arbete</a:t>
            </a:r>
          </a:p>
          <a:p>
            <a:pPr>
              <a:spcAft>
                <a:spcPts val="300"/>
              </a:spcAft>
            </a:pPr>
            <a:endParaRPr lang="sv-SE" sz="1000" b="1" dirty="0">
              <a:latin typeface="+mj-lt"/>
            </a:endParaRPr>
          </a:p>
          <a:p>
            <a:pPr>
              <a:spcBef>
                <a:spcPts val="0"/>
              </a:spcBef>
              <a:spcAft>
                <a:spcPts val="300"/>
              </a:spcAft>
            </a:pPr>
            <a:r>
              <a:rPr lang="sv-SE" sz="1000" b="1" dirty="0">
                <a:latin typeface="+mj-lt"/>
                <a:hlinkClick r:id="rId10" action="ppaction://hlinksldjump"/>
              </a:rPr>
              <a:t>Slutredovisning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Slutredovisning steg 1</a:t>
            </a:r>
          </a:p>
          <a:p>
            <a:pPr marL="171450" indent="-171450">
              <a:spcBef>
                <a:spcPts val="0"/>
              </a:spcBef>
              <a:spcAft>
                <a:spcPts val="300"/>
              </a:spcAft>
              <a:buFont typeface="Arial" panose="020B0604020202020204" pitchFamily="34" charset="0"/>
              <a:buChar char="•"/>
            </a:pPr>
            <a:r>
              <a:rPr lang="sv-SE" sz="1000" dirty="0">
                <a:latin typeface="+mj-lt"/>
              </a:rPr>
              <a:t>Slutredovisning steg 2</a:t>
            </a:r>
          </a:p>
          <a:p>
            <a:pPr marL="171450" indent="-171450">
              <a:spcBef>
                <a:spcPts val="0"/>
              </a:spcBef>
              <a:spcAft>
                <a:spcPts val="300"/>
              </a:spcAft>
              <a:buFont typeface="Arial" panose="020B0604020202020204" pitchFamily="34" charset="0"/>
              <a:buChar char="•"/>
            </a:pPr>
            <a:r>
              <a:rPr lang="sv-SE" sz="1000" dirty="0">
                <a:latin typeface="+mj-lt"/>
              </a:rPr>
              <a:t>Slutredovisning steg 3</a:t>
            </a:r>
          </a:p>
          <a:p>
            <a:pPr marL="171450" indent="-171450">
              <a:spcBef>
                <a:spcPts val="0"/>
              </a:spcBef>
              <a:spcAft>
                <a:spcPts val="300"/>
              </a:spcAft>
              <a:buFont typeface="Arial" panose="020B0604020202020204" pitchFamily="34" charset="0"/>
              <a:buChar char="•"/>
            </a:pPr>
            <a:r>
              <a:rPr lang="sv-SE" sz="1000" dirty="0">
                <a:latin typeface="+mj-lt"/>
              </a:rPr>
              <a:t>Slutredovisning steg 4</a:t>
            </a: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a:spcBef>
                <a:spcPts val="0"/>
              </a:spcBef>
              <a:spcAft>
                <a:spcPts val="300"/>
              </a:spcAft>
            </a:pPr>
            <a:r>
              <a:rPr lang="sv-SE" sz="1000" b="1" dirty="0">
                <a:latin typeface="+mj-lt"/>
                <a:hlinkClick r:id="rId11" action="ppaction://hlinksldjump"/>
              </a:rPr>
              <a:t>Resultatredovisning</a:t>
            </a:r>
          </a:p>
          <a:p>
            <a:pPr marL="171450" indent="-171450">
              <a:spcBef>
                <a:spcPts val="0"/>
              </a:spcBef>
              <a:spcAft>
                <a:spcPts val="300"/>
              </a:spcAft>
              <a:buFont typeface="Arial" panose="020B0604020202020204" pitchFamily="34" charset="0"/>
              <a:buChar char="•"/>
            </a:pPr>
            <a:r>
              <a:rPr lang="sv-SE" sz="1000" dirty="0">
                <a:latin typeface="+mj-lt"/>
              </a:rPr>
              <a:t>Skapa resultatredovisning 1 och 2</a:t>
            </a:r>
          </a:p>
          <a:p>
            <a:pPr marL="171450" indent="-171450">
              <a:spcBef>
                <a:spcPts val="0"/>
              </a:spcBef>
              <a:spcAft>
                <a:spcPts val="300"/>
              </a:spcAft>
              <a:buFont typeface="Arial" panose="020B0604020202020204" pitchFamily="34" charset="0"/>
              <a:buChar char="•"/>
            </a:pPr>
            <a:r>
              <a:rPr lang="sv-SE" sz="1000" dirty="0">
                <a:latin typeface="+mj-lt"/>
              </a:rPr>
              <a:t>Resultatredovisning steg 1</a:t>
            </a:r>
          </a:p>
          <a:p>
            <a:pPr marL="171450" indent="-171450">
              <a:spcBef>
                <a:spcPts val="0"/>
              </a:spcBef>
              <a:spcAft>
                <a:spcPts val="300"/>
              </a:spcAft>
              <a:buFont typeface="Arial" panose="020B0604020202020204" pitchFamily="34" charset="0"/>
              <a:buChar char="•"/>
            </a:pPr>
            <a:r>
              <a:rPr lang="sv-SE" sz="1000" dirty="0">
                <a:latin typeface="+mj-lt"/>
              </a:rPr>
              <a:t>Resultatredovisning steg 2</a:t>
            </a:r>
          </a:p>
          <a:p>
            <a:pPr>
              <a:spcBef>
                <a:spcPts val="0"/>
              </a:spcBef>
              <a:spcAft>
                <a:spcPts val="300"/>
              </a:spcAft>
            </a:pPr>
            <a:endParaRPr lang="sv-SE" sz="1000" b="1" dirty="0">
              <a:latin typeface="+mj-lt"/>
              <a:hlinkClick r:id="rId11" action="ppaction://hlinksldjump"/>
            </a:endParaRPr>
          </a:p>
          <a:p>
            <a:pPr>
              <a:spcBef>
                <a:spcPts val="0"/>
              </a:spcBef>
              <a:spcAft>
                <a:spcPts val="300"/>
              </a:spcAft>
            </a:pPr>
            <a:r>
              <a:rPr lang="sv-SE" sz="1000" b="1" dirty="0">
                <a:latin typeface="+mj-lt"/>
                <a:hlinkClick r:id="rId11" action="ppaction://hlinksldjump"/>
              </a:rPr>
              <a:t>Se innehåll och status för rapporter och redovisningar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Se innehållet i en redan inskickad rapport</a:t>
            </a:r>
          </a:p>
          <a:p>
            <a:pPr marL="171450" indent="-171450">
              <a:spcBef>
                <a:spcPts val="0"/>
              </a:spcBef>
              <a:spcAft>
                <a:spcPts val="300"/>
              </a:spcAft>
              <a:buFont typeface="Arial" panose="020B0604020202020204" pitchFamily="34" charset="0"/>
              <a:buChar char="•"/>
            </a:pPr>
            <a:r>
              <a:rPr lang="sv-SE" sz="1000" dirty="0">
                <a:latin typeface="+mj-lt"/>
              </a:rPr>
              <a:t>Se status för rapporter och redovisningar</a:t>
            </a:r>
          </a:p>
          <a:p>
            <a:pPr marL="171450" indent="-171450">
              <a:spcBef>
                <a:spcPts val="0"/>
              </a:spcBef>
              <a:spcAft>
                <a:spcPts val="300"/>
              </a:spcAft>
              <a:buFont typeface="Arial" panose="020B0604020202020204" pitchFamily="34" charset="0"/>
              <a:buChar char="•"/>
            </a:pPr>
            <a:r>
              <a:rPr lang="sv-SE" sz="1000" dirty="0">
                <a:latin typeface="+mj-lt"/>
              </a:rPr>
              <a:t>Se motivering till ej godkänd slutredovisning - Deltagarlistan </a:t>
            </a:r>
          </a:p>
          <a:p>
            <a:pPr marL="171450" indent="-171450">
              <a:spcBef>
                <a:spcPts val="0"/>
              </a:spcBef>
              <a:spcAft>
                <a:spcPts val="300"/>
              </a:spcAft>
              <a:buFont typeface="Arial" panose="020B0604020202020204" pitchFamily="34" charset="0"/>
              <a:buChar char="•"/>
            </a:pPr>
            <a:r>
              <a:rPr lang="sv-SE" sz="1000" dirty="0">
                <a:latin typeface="+mj-lt"/>
              </a:rPr>
              <a:t>Se motivering till ej godkänd slutredovisning - Rapporter</a:t>
            </a:r>
            <a:br>
              <a:rPr lang="sv-SE" sz="1000" b="1" dirty="0">
                <a:latin typeface="+mj-lt"/>
              </a:rPr>
            </a:br>
            <a:endParaRPr lang="sv-SE" sz="1000" b="1" dirty="0">
              <a:latin typeface="+mj-lt"/>
            </a:endParaRPr>
          </a:p>
          <a:p>
            <a:pPr>
              <a:spcBef>
                <a:spcPts val="0"/>
              </a:spcBef>
              <a:spcAft>
                <a:spcPts val="300"/>
              </a:spcAft>
            </a:pPr>
            <a:r>
              <a:rPr lang="sv-SE" sz="1000" b="1" dirty="0">
                <a:latin typeface="+mj-lt"/>
                <a:hlinkClick r:id="rId12" action="ppaction://hlinksldjump"/>
              </a:rPr>
              <a:t>Exporter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Exportera deltagarinformation</a:t>
            </a:r>
          </a:p>
          <a:p>
            <a:pPr marL="171450" indent="-171450">
              <a:spcBef>
                <a:spcPts val="0"/>
              </a:spcBef>
              <a:spcAft>
                <a:spcPts val="300"/>
              </a:spcAft>
              <a:buFont typeface="Arial" panose="020B0604020202020204" pitchFamily="34" charset="0"/>
              <a:buChar char="•"/>
            </a:pPr>
            <a:r>
              <a:rPr lang="sv-SE" sz="1000" dirty="0">
                <a:latin typeface="+mj-lt"/>
              </a:rPr>
              <a:t>Exportera underlag ekonomi</a:t>
            </a:r>
          </a:p>
          <a:p>
            <a:pPr marL="0" indent="0">
              <a:spcBef>
                <a:spcPts val="0"/>
              </a:spcBef>
              <a:spcAft>
                <a:spcPts val="300"/>
              </a:spcAft>
              <a:buNone/>
            </a:pPr>
            <a:endParaRPr lang="sv-SE" sz="1000" b="1" dirty="0">
              <a:latin typeface="+mj-lt"/>
            </a:endParaRPr>
          </a:p>
          <a:p>
            <a:pPr marL="0" indent="0">
              <a:spcBef>
                <a:spcPts val="0"/>
              </a:spcBef>
              <a:spcAft>
                <a:spcPts val="300"/>
              </a:spcAft>
              <a:buNone/>
            </a:pPr>
            <a:endParaRPr lang="sv-SE" sz="1000" dirty="0">
              <a:latin typeface="+mj-lt"/>
            </a:endParaRPr>
          </a:p>
          <a:p>
            <a:pPr marL="0" indent="0">
              <a:spcBef>
                <a:spcPts val="0"/>
              </a:spcBef>
              <a:spcAft>
                <a:spcPts val="300"/>
              </a:spcAft>
              <a:buNone/>
            </a:pPr>
            <a:br>
              <a:rPr lang="sv-SE" sz="1000" dirty="0">
                <a:latin typeface="+mj-lt"/>
              </a:rPr>
            </a:br>
            <a:endParaRPr lang="sv-SE" sz="1000" dirty="0">
              <a:latin typeface="+mj-lt"/>
            </a:endParaRPr>
          </a:p>
        </p:txBody>
      </p:sp>
      <p:sp>
        <p:nvSpPr>
          <p:cNvPr id="8" name="textruta 7">
            <a:extLst>
              <a:ext uri="{FF2B5EF4-FFF2-40B4-BE49-F238E27FC236}">
                <a16:creationId xmlns:a16="http://schemas.microsoft.com/office/drawing/2014/main" id="{9EB993FF-F998-4AD1-BCD5-C755573A4276}"/>
              </a:ext>
            </a:extLst>
          </p:cNvPr>
          <p:cNvSpPr txBox="1"/>
          <p:nvPr/>
        </p:nvSpPr>
        <p:spPr>
          <a:xfrm>
            <a:off x="4358081" y="219790"/>
            <a:ext cx="4572000" cy="246221"/>
          </a:xfrm>
          <a:prstGeom prst="rect">
            <a:avLst/>
          </a:prstGeom>
          <a:noFill/>
        </p:spPr>
        <p:txBody>
          <a:bodyPr wrap="square">
            <a:spAutoFit/>
          </a:bodyPr>
          <a:lstStyle/>
          <a:p>
            <a:pPr marL="0" indent="0" algn="r">
              <a:spcBef>
                <a:spcPts val="0"/>
              </a:spcBef>
              <a:spcAft>
                <a:spcPts val="300"/>
              </a:spcAft>
              <a:buNone/>
            </a:pPr>
            <a:r>
              <a:rPr lang="sv-SE" sz="1000" b="1" dirty="0">
                <a:latin typeface="+mj-lt"/>
              </a:rPr>
              <a:t>Behörighet och administration finns i separat användarstöd. </a:t>
            </a:r>
          </a:p>
        </p:txBody>
      </p:sp>
    </p:spTree>
    <p:extLst>
      <p:ext uri="{BB962C8B-B14F-4D97-AF65-F5344CB8AC3E}">
        <p14:creationId xmlns:p14="http://schemas.microsoft.com/office/powerpoint/2010/main" val="132764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8529F-03E2-436E-9BF7-0B73A1D268FE}"/>
              </a:ext>
            </a:extLst>
          </p:cNvPr>
          <p:cNvSpPr>
            <a:spLocks noGrp="1"/>
          </p:cNvSpPr>
          <p:nvPr>
            <p:ph type="title"/>
          </p:nvPr>
        </p:nvSpPr>
        <p:spPr>
          <a:xfrm>
            <a:off x="365270" y="194460"/>
            <a:ext cx="9270706" cy="675000"/>
          </a:xfrm>
        </p:spPr>
        <p:txBody>
          <a:bodyPr/>
          <a:lstStyle/>
          <a:p>
            <a:r>
              <a:rPr lang="sv-SE" sz="2400" dirty="0"/>
              <a:t>Kan inte tillgodogöra sig eller misskötsel</a:t>
            </a:r>
          </a:p>
        </p:txBody>
      </p:sp>
      <p:pic>
        <p:nvPicPr>
          <p:cNvPr id="8" name="Bildobjekt 7" descr="Bilden är ett urklipp från IT systemet Mina sidor för fristående aktörer&#10;">
            <a:extLst>
              <a:ext uri="{FF2B5EF4-FFF2-40B4-BE49-F238E27FC236}">
                <a16:creationId xmlns:a16="http://schemas.microsoft.com/office/drawing/2014/main" id="{0E0031F7-E7A4-B3B0-0CAC-D87DD9DF889A}"/>
              </a:ext>
            </a:extLst>
          </p:cNvPr>
          <p:cNvPicPr>
            <a:picLocks noChangeAspect="1"/>
          </p:cNvPicPr>
          <p:nvPr/>
        </p:nvPicPr>
        <p:blipFill rotWithShape="1">
          <a:blip r:embed="rId2"/>
          <a:srcRect r="31825" b="3441"/>
          <a:stretch/>
        </p:blipFill>
        <p:spPr>
          <a:xfrm>
            <a:off x="197889" y="869460"/>
            <a:ext cx="3293882" cy="3964838"/>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 systemet Mina sidor för fristående aktörer&#10;">
            <a:extLst>
              <a:ext uri="{FF2B5EF4-FFF2-40B4-BE49-F238E27FC236}">
                <a16:creationId xmlns:a16="http://schemas.microsoft.com/office/drawing/2014/main" id="{E2FFB583-BC0E-E90A-944D-FE811B4649B4}"/>
              </a:ext>
            </a:extLst>
          </p:cNvPr>
          <p:cNvPicPr>
            <a:picLocks noChangeAspect="1"/>
          </p:cNvPicPr>
          <p:nvPr/>
        </p:nvPicPr>
        <p:blipFill rotWithShape="1">
          <a:blip r:embed="rId3"/>
          <a:srcRect t="-146" r="27099" b="3444"/>
          <a:stretch/>
        </p:blipFill>
        <p:spPr>
          <a:xfrm>
            <a:off x="2666644" y="1248376"/>
            <a:ext cx="3155507" cy="379720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DE93335A-E1C9-4127-BB74-325274D1483B}"/>
              </a:ext>
            </a:extLst>
          </p:cNvPr>
          <p:cNvSpPr>
            <a:spLocks noGrp="1"/>
          </p:cNvSpPr>
          <p:nvPr>
            <p:ph idx="13"/>
          </p:nvPr>
        </p:nvSpPr>
        <p:spPr>
          <a:xfrm>
            <a:off x="6076950" y="1248376"/>
            <a:ext cx="2869161" cy="3797202"/>
          </a:xfrm>
        </p:spPr>
        <p:txBody>
          <a:bodyPr/>
          <a:lstStyle/>
          <a:p>
            <a:pPr marL="0" indent="0">
              <a:buNone/>
            </a:pPr>
            <a:r>
              <a:rPr lang="sv-SE" sz="1200" dirty="0"/>
              <a:t>Gäller avvikelserapporten en deltagare som inte kan tillgodogöra sig programmet eller en deltagare som misskött sig så ska du först beskriva problemet. </a:t>
            </a:r>
          </a:p>
          <a:p>
            <a:pPr marL="0" indent="0">
              <a:buNone/>
            </a:pPr>
            <a:endParaRPr lang="sv-SE" sz="1200" dirty="0"/>
          </a:p>
          <a:p>
            <a:pPr marL="0" indent="0">
              <a:buNone/>
            </a:pPr>
            <a:r>
              <a:rPr lang="sv-SE" sz="1200" dirty="0"/>
              <a:t>Sen beskriver du vad ni har gjort för att stötta deltagaren, hur ni har försökt anpassa programmet eller vad ni har gjort för att lösa problemet. </a:t>
            </a:r>
          </a:p>
          <a:p>
            <a:pPr marL="0" indent="0">
              <a:buNone/>
            </a:pPr>
            <a:endParaRPr lang="sv-SE" sz="1200" dirty="0"/>
          </a:p>
        </p:txBody>
      </p:sp>
      <p:sp>
        <p:nvSpPr>
          <p:cNvPr id="10" name="Rektangel 9">
            <a:extLst>
              <a:ext uri="{FF2B5EF4-FFF2-40B4-BE49-F238E27FC236}">
                <a16:creationId xmlns:a16="http://schemas.microsoft.com/office/drawing/2014/main" id="{20944A10-BE0B-D272-94DE-999FA51AE441}"/>
              </a:ext>
              <a:ext uri="{C183D7F6-B498-43B3-948B-1728B52AA6E4}">
                <adec:decorative xmlns:adec="http://schemas.microsoft.com/office/drawing/2017/decorative" val="1"/>
              </a:ext>
            </a:extLst>
          </p:cNvPr>
          <p:cNvSpPr/>
          <p:nvPr/>
        </p:nvSpPr>
        <p:spPr>
          <a:xfrm>
            <a:off x="279206" y="1354150"/>
            <a:ext cx="1835780" cy="2512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D6284EE-2476-230A-F7DD-B1DE771B5F46}"/>
              </a:ext>
              <a:ext uri="{C183D7F6-B498-43B3-948B-1728B52AA6E4}">
                <adec:decorative xmlns:adec="http://schemas.microsoft.com/office/drawing/2017/decorative" val="1"/>
              </a:ext>
            </a:extLst>
          </p:cNvPr>
          <p:cNvSpPr/>
          <p:nvPr/>
        </p:nvSpPr>
        <p:spPr>
          <a:xfrm>
            <a:off x="2796823" y="1701973"/>
            <a:ext cx="2387212" cy="2722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758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3011FE-BA4E-43DF-A4A3-FEDFE80238C5}"/>
              </a:ext>
            </a:extLst>
          </p:cNvPr>
          <p:cNvSpPr>
            <a:spLocks noGrp="1"/>
          </p:cNvSpPr>
          <p:nvPr>
            <p:ph type="title"/>
          </p:nvPr>
        </p:nvSpPr>
        <p:spPr>
          <a:xfrm>
            <a:off x="357050" y="381926"/>
            <a:ext cx="7829817" cy="675000"/>
          </a:xfrm>
        </p:spPr>
        <p:txBody>
          <a:bodyPr/>
          <a:lstStyle/>
          <a:p>
            <a:r>
              <a:rPr lang="sv-SE" sz="2400" dirty="0"/>
              <a:t>Ser till att erbjudet arbete inte kommer till stånd</a:t>
            </a:r>
          </a:p>
        </p:txBody>
      </p:sp>
      <p:pic>
        <p:nvPicPr>
          <p:cNvPr id="11" name="Bildobjekt 10" descr="Bilden är ett urklipp från IT systemet Mina sidor för fristående aktörer&#10;">
            <a:extLst>
              <a:ext uri="{FF2B5EF4-FFF2-40B4-BE49-F238E27FC236}">
                <a16:creationId xmlns:a16="http://schemas.microsoft.com/office/drawing/2014/main" id="{8A52F784-2602-8A70-D037-4CAB528AA381}"/>
              </a:ext>
            </a:extLst>
          </p:cNvPr>
          <p:cNvPicPr>
            <a:picLocks noChangeAspect="1"/>
          </p:cNvPicPr>
          <p:nvPr/>
        </p:nvPicPr>
        <p:blipFill rotWithShape="1">
          <a:blip r:embed="rId2"/>
          <a:srcRect r="21580"/>
          <a:stretch/>
        </p:blipFill>
        <p:spPr>
          <a:xfrm>
            <a:off x="357050" y="1143795"/>
            <a:ext cx="4180243" cy="373703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88ACFA9-0FDB-49F6-AFAF-5C11B5C44852}"/>
              </a:ext>
            </a:extLst>
          </p:cNvPr>
          <p:cNvSpPr>
            <a:spLocks noGrp="1"/>
          </p:cNvSpPr>
          <p:nvPr>
            <p:ph idx="13"/>
          </p:nvPr>
        </p:nvSpPr>
        <p:spPr>
          <a:xfrm>
            <a:off x="4852988" y="1143795"/>
            <a:ext cx="3933962" cy="3617779"/>
          </a:xfrm>
        </p:spPr>
        <p:txBody>
          <a:bodyPr/>
          <a:lstStyle/>
          <a:p>
            <a:pPr marL="0" indent="0">
              <a:buNone/>
            </a:pPr>
            <a:r>
              <a:rPr lang="sv-SE" sz="1200" dirty="0"/>
              <a:t>Om deltagaren har blivit erbjuden ett arbete och har agerat så att arbetet inte blir av, beskriver du i fritextfältet på vilket sätt hen har agerat för att inte få arbetet.</a:t>
            </a:r>
          </a:p>
          <a:p>
            <a:pPr marL="0" indent="0">
              <a:buNone/>
            </a:pPr>
            <a:endParaRPr lang="sv-SE" sz="1200" dirty="0"/>
          </a:p>
          <a:p>
            <a:pPr marL="0" indent="0">
              <a:buNone/>
            </a:pPr>
            <a:r>
              <a:rPr lang="sv-SE" sz="1200" dirty="0"/>
              <a:t>Ange vilken dag avvikelsen gäller för. </a:t>
            </a:r>
          </a:p>
          <a:p>
            <a:pPr marL="0" indent="0">
              <a:buNone/>
            </a:pPr>
            <a:r>
              <a:rPr lang="sv-SE" sz="1200" dirty="0"/>
              <a:t>Du kan välja ett datum bakåt i tiden men inte ett framåt i tiden. </a:t>
            </a:r>
          </a:p>
          <a:p>
            <a:pPr marL="0" indent="0">
              <a:buNone/>
            </a:pPr>
            <a:r>
              <a:rPr lang="sv-SE" sz="1200" dirty="0"/>
              <a:t>Du ska alltid rapportera en avvikelse så snart du får kännedom om den. </a:t>
            </a:r>
          </a:p>
          <a:p>
            <a:pPr marL="0" indent="0">
              <a:buNone/>
            </a:pPr>
            <a:endParaRPr lang="sv-SE" sz="1200" dirty="0"/>
          </a:p>
          <a:p>
            <a:pPr marL="0" indent="0">
              <a:buNone/>
            </a:pPr>
            <a:r>
              <a:rPr lang="sv-SE" sz="1200" dirty="0"/>
              <a:t>Eftersom du rapporterar avvikelsen det datum då du får reda på den, behöver du inte ange </a:t>
            </a:r>
            <a:r>
              <a:rPr lang="sv-SE" sz="1200" b="1" dirty="0"/>
              <a:t>kännedomsdatum</a:t>
            </a:r>
            <a:r>
              <a:rPr lang="sv-SE" sz="1200" dirty="0"/>
              <a:t> i </a:t>
            </a:r>
            <a:r>
              <a:rPr lang="sv-SE" sz="1200" b="1" dirty="0"/>
              <a:t>Mina sidor för fristående aktörer</a:t>
            </a:r>
            <a:r>
              <a:rPr lang="sv-SE" sz="1200" dirty="0"/>
              <a:t>.</a:t>
            </a:r>
          </a:p>
          <a:p>
            <a:pPr marL="0" indent="0">
              <a:buNone/>
            </a:pPr>
            <a:endParaRPr lang="sv-SE" sz="1200" dirty="0"/>
          </a:p>
          <a:p>
            <a:pPr marL="0" indent="0">
              <a:buNone/>
            </a:pPr>
            <a:r>
              <a:rPr lang="sv-SE" sz="1200" dirty="0"/>
              <a:t>Klicka på </a:t>
            </a:r>
            <a:r>
              <a:rPr lang="sv-SE" sz="1200" b="1" dirty="0"/>
              <a:t>Förhandsgranska</a:t>
            </a:r>
            <a:r>
              <a:rPr lang="sv-SE" sz="1200" dirty="0"/>
              <a:t> för att gå vidare.</a:t>
            </a:r>
          </a:p>
          <a:p>
            <a:pPr marL="0" indent="0">
              <a:buNone/>
            </a:pPr>
            <a:endParaRPr lang="sv-SE" sz="1200" dirty="0"/>
          </a:p>
        </p:txBody>
      </p:sp>
      <p:sp>
        <p:nvSpPr>
          <p:cNvPr id="12" name="Rektangel 11">
            <a:extLst>
              <a:ext uri="{FF2B5EF4-FFF2-40B4-BE49-F238E27FC236}">
                <a16:creationId xmlns:a16="http://schemas.microsoft.com/office/drawing/2014/main" id="{6C0973DB-B89D-4C88-CBE7-9E747C5C5EBC}"/>
              </a:ext>
              <a:ext uri="{C183D7F6-B498-43B3-948B-1728B52AA6E4}">
                <adec:decorative xmlns:adec="http://schemas.microsoft.com/office/drawing/2017/decorative" val="1"/>
              </a:ext>
            </a:extLst>
          </p:cNvPr>
          <p:cNvSpPr/>
          <p:nvPr/>
        </p:nvSpPr>
        <p:spPr>
          <a:xfrm>
            <a:off x="481824" y="3689775"/>
            <a:ext cx="2073106" cy="6212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99E3AA05-1B2C-63D7-FB6D-5EACFDE7192E}"/>
              </a:ext>
              <a:ext uri="{C183D7F6-B498-43B3-948B-1728B52AA6E4}">
                <adec:decorative xmlns:adec="http://schemas.microsoft.com/office/drawing/2017/decorative" val="1"/>
              </a:ext>
            </a:extLst>
          </p:cNvPr>
          <p:cNvSpPr/>
          <p:nvPr/>
        </p:nvSpPr>
        <p:spPr>
          <a:xfrm>
            <a:off x="1207760" y="4371181"/>
            <a:ext cx="1270388" cy="4423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6273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Skicka in avvikelserapport">
            <a:extLst>
              <a:ext uri="{FF2B5EF4-FFF2-40B4-BE49-F238E27FC236}">
                <a16:creationId xmlns:a16="http://schemas.microsoft.com/office/drawing/2014/main" id="{9F6AF124-5088-43EB-92C5-49B66DFEC4F7}"/>
              </a:ext>
            </a:extLst>
          </p:cNvPr>
          <p:cNvSpPr>
            <a:spLocks noGrp="1"/>
          </p:cNvSpPr>
          <p:nvPr>
            <p:ph type="title"/>
          </p:nvPr>
        </p:nvSpPr>
        <p:spPr>
          <a:xfrm>
            <a:off x="658577" y="324818"/>
            <a:ext cx="7422784" cy="675000"/>
          </a:xfrm>
        </p:spPr>
        <p:txBody>
          <a:bodyPr/>
          <a:lstStyle/>
          <a:p>
            <a:r>
              <a:rPr lang="sv-SE" sz="2400" dirty="0"/>
              <a:t>Skicka in en avvikelserapport</a:t>
            </a:r>
          </a:p>
        </p:txBody>
      </p:sp>
      <p:pic>
        <p:nvPicPr>
          <p:cNvPr id="3" name="Bildobjekt 2" descr="Bilden är ett urklipp från IT systemet Mina sidor för fristående aktörer&#10;">
            <a:extLst>
              <a:ext uri="{FF2B5EF4-FFF2-40B4-BE49-F238E27FC236}">
                <a16:creationId xmlns:a16="http://schemas.microsoft.com/office/drawing/2014/main" id="{C29ABE0B-FE1C-DEB6-F842-2AD9900C0AFA}"/>
              </a:ext>
            </a:extLst>
          </p:cNvPr>
          <p:cNvPicPr>
            <a:picLocks noChangeAspect="1"/>
          </p:cNvPicPr>
          <p:nvPr/>
        </p:nvPicPr>
        <p:blipFill rotWithShape="1">
          <a:blip r:embed="rId2"/>
          <a:srcRect r="10007" b="7184"/>
          <a:stretch/>
        </p:blipFill>
        <p:spPr>
          <a:xfrm>
            <a:off x="658577" y="890280"/>
            <a:ext cx="3152586" cy="387716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C9B72BBB-8911-4789-878E-BFC3300EB371}"/>
              </a:ext>
            </a:extLst>
          </p:cNvPr>
          <p:cNvSpPr txBox="1"/>
          <p:nvPr/>
        </p:nvSpPr>
        <p:spPr>
          <a:xfrm>
            <a:off x="4197192" y="1673595"/>
            <a:ext cx="4594383" cy="1015663"/>
          </a:xfrm>
          <a:prstGeom prst="rect">
            <a:avLst/>
          </a:prstGeom>
          <a:noFill/>
        </p:spPr>
        <p:txBody>
          <a:bodyPr wrap="square" rtlCol="0">
            <a:spAutoFit/>
          </a:bodyPr>
          <a:lstStyle/>
          <a:p>
            <a:r>
              <a:rPr lang="sv-SE" sz="1200" dirty="0"/>
              <a:t>Kontrollera att informationen i avvikelserapporten stämmer.</a:t>
            </a:r>
            <a:br>
              <a:rPr lang="sv-SE" sz="1200" dirty="0"/>
            </a:br>
            <a:endParaRPr lang="sv-SE" sz="1200" dirty="0"/>
          </a:p>
          <a:p>
            <a:r>
              <a:rPr lang="sv-SE" sz="1200" dirty="0"/>
              <a:t>För att skicka in rapporten till Arbetsförmedlingen klicka på </a:t>
            </a:r>
            <a:r>
              <a:rPr lang="sv-SE" sz="1200" b="1" dirty="0"/>
              <a:t>Skicka in</a:t>
            </a:r>
            <a:r>
              <a:rPr lang="sv-SE" sz="1200" dirty="0"/>
              <a:t>. </a:t>
            </a:r>
          </a:p>
          <a:p>
            <a:endParaRPr lang="sv-SE" sz="1200" dirty="0"/>
          </a:p>
        </p:txBody>
      </p:sp>
      <p:sp>
        <p:nvSpPr>
          <p:cNvPr id="4" name="Rektangel 3">
            <a:extLst>
              <a:ext uri="{FF2B5EF4-FFF2-40B4-BE49-F238E27FC236}">
                <a16:creationId xmlns:a16="http://schemas.microsoft.com/office/drawing/2014/main" id="{4F118087-2BDE-C19E-F0D9-455ABFCFE8DC}"/>
              </a:ext>
              <a:ext uri="{C183D7F6-B498-43B3-948B-1728B52AA6E4}">
                <adec:decorative xmlns:adec="http://schemas.microsoft.com/office/drawing/2017/decorative" val="1"/>
              </a:ext>
            </a:extLst>
          </p:cNvPr>
          <p:cNvSpPr/>
          <p:nvPr/>
        </p:nvSpPr>
        <p:spPr>
          <a:xfrm>
            <a:off x="1556316" y="4488238"/>
            <a:ext cx="510771"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B97A00D-AEE8-F17F-1BB0-4F6645E8893C}"/>
              </a:ext>
              <a:ext uri="{C183D7F6-B498-43B3-948B-1728B52AA6E4}">
                <adec:decorative xmlns:adec="http://schemas.microsoft.com/office/drawing/2017/decorative" val="1"/>
              </a:ext>
            </a:extLst>
          </p:cNvPr>
          <p:cNvSpPr/>
          <p:nvPr/>
        </p:nvSpPr>
        <p:spPr>
          <a:xfrm>
            <a:off x="731520" y="1774613"/>
            <a:ext cx="609600" cy="108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9125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(avvikelse) inskickad</a:t>
            </a:r>
          </a:p>
        </p:txBody>
      </p:sp>
      <p:pic>
        <p:nvPicPr>
          <p:cNvPr id="6" name="Bildobjekt 5" descr="Bilden är ett urklipp från IT systemet Mina sidor för fristående aktörer&#10;">
            <a:extLst>
              <a:ext uri="{FF2B5EF4-FFF2-40B4-BE49-F238E27FC236}">
                <a16:creationId xmlns:a16="http://schemas.microsoft.com/office/drawing/2014/main" id="{BF7B30EB-ADC3-15C6-BB94-A38F495BF3EC}"/>
              </a:ext>
            </a:extLst>
          </p:cNvPr>
          <p:cNvPicPr>
            <a:picLocks noChangeAspect="1"/>
          </p:cNvPicPr>
          <p:nvPr/>
        </p:nvPicPr>
        <p:blipFill>
          <a:blip r:embed="rId2"/>
          <a:stretch>
            <a:fillRect/>
          </a:stretch>
        </p:blipFill>
        <p:spPr>
          <a:xfrm>
            <a:off x="721519" y="1191169"/>
            <a:ext cx="2983626" cy="30962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798538" y="4027760"/>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97E3F4F-734F-B398-33A1-10C25D8A250B}"/>
              </a:ext>
              <a:ext uri="{C183D7F6-B498-43B3-948B-1728B52AA6E4}">
                <adec:decorative xmlns:adec="http://schemas.microsoft.com/office/drawing/2017/decorative" val="1"/>
              </a:ext>
            </a:extLst>
          </p:cNvPr>
          <p:cNvSpPr/>
          <p:nvPr/>
        </p:nvSpPr>
        <p:spPr>
          <a:xfrm>
            <a:off x="798538" y="2121792"/>
            <a:ext cx="609600" cy="108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0456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C2F8CB-FFBD-4605-A00C-AC6BC0EDE496}"/>
              </a:ext>
            </a:extLst>
          </p:cNvPr>
          <p:cNvSpPr>
            <a:spLocks noGrp="1"/>
          </p:cNvSpPr>
          <p:nvPr>
            <p:ph type="title"/>
          </p:nvPr>
        </p:nvSpPr>
        <p:spPr>
          <a:xfrm>
            <a:off x="233362" y="364297"/>
            <a:ext cx="7422784" cy="675000"/>
          </a:xfrm>
        </p:spPr>
        <p:txBody>
          <a:bodyPr/>
          <a:lstStyle/>
          <a:p>
            <a:r>
              <a:rPr lang="sv-SE" sz="2400" dirty="0"/>
              <a:t>Rätta fel i inskickad avvikelserapport (avvikelse)</a:t>
            </a:r>
          </a:p>
        </p:txBody>
      </p:sp>
      <p:pic>
        <p:nvPicPr>
          <p:cNvPr id="5" name="Platshållare för innehåll 4" descr="Bild ur systemet.">
            <a:extLst>
              <a:ext uri="{FF2B5EF4-FFF2-40B4-BE49-F238E27FC236}">
                <a16:creationId xmlns:a16="http://schemas.microsoft.com/office/drawing/2014/main" id="{1CD7BC57-38A7-4D7A-BBDC-D4303995C8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3362" y="1244630"/>
            <a:ext cx="2666145" cy="2689581"/>
          </a:xfrm>
          <a:prstGeom prst="rect">
            <a:avLst/>
          </a:prstGeom>
          <a:ln>
            <a:noFill/>
          </a:ln>
          <a:effectLst>
            <a:outerShdw blurRad="292100" dist="139700" dir="2700000" algn="tl" rotWithShape="0">
              <a:srgbClr val="333333">
                <a:alpha val="65000"/>
              </a:srgbClr>
            </a:outerShdw>
          </a:effectLst>
        </p:spPr>
      </p:pic>
      <p:pic>
        <p:nvPicPr>
          <p:cNvPr id="6" name="Bildobjekt 5" descr="Bild ur systemet.">
            <a:extLst>
              <a:ext uri="{FF2B5EF4-FFF2-40B4-BE49-F238E27FC236}">
                <a16:creationId xmlns:a16="http://schemas.microsoft.com/office/drawing/2014/main" id="{06CC3B5A-20AE-41C2-A92C-CC0CBF10A8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9586" y="2124964"/>
            <a:ext cx="2664000" cy="268958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C0CFB58-DBFC-4422-AE0D-8672893AA6BD}"/>
              </a:ext>
            </a:extLst>
          </p:cNvPr>
          <p:cNvSpPr>
            <a:spLocks noGrp="1"/>
          </p:cNvSpPr>
          <p:nvPr>
            <p:ph idx="13"/>
          </p:nvPr>
        </p:nvSpPr>
        <p:spPr>
          <a:xfrm>
            <a:off x="4267201" y="1244630"/>
            <a:ext cx="4643438" cy="3517869"/>
          </a:xfrm>
        </p:spPr>
        <p:txBody>
          <a:bodyPr/>
          <a:lstStyle/>
          <a:p>
            <a:pPr marL="0" indent="0">
              <a:buNone/>
            </a:pPr>
            <a:r>
              <a:rPr lang="sv-SE" sz="1200" dirty="0"/>
              <a:t>För att rätta en felaktig avvikelserapport om avvikelse ska du skicka in en ny avvikelserapport.</a:t>
            </a:r>
          </a:p>
          <a:p>
            <a:pPr marL="0" indent="0">
              <a:buNone/>
            </a:pPr>
            <a:endParaRPr lang="sv-SE" sz="1200" dirty="0"/>
          </a:p>
          <a:p>
            <a:pPr marL="0" indent="0">
              <a:buNone/>
            </a:pPr>
            <a:r>
              <a:rPr lang="sv-SE" sz="1200" dirty="0"/>
              <a:t>Välj samma orsak till avvikelse som du gjorde på den felaktiga rapporten. I fritextfältet skriver du sedan RÄTTELSE eller KOMPLETTERING och det datum då du skickade in den felaktiga avvikelserapporten ex. RÄTTELSE 230517. </a:t>
            </a:r>
          </a:p>
          <a:p>
            <a:pPr marL="0" indent="0">
              <a:buNone/>
            </a:pPr>
            <a:endParaRPr lang="sv-SE" sz="1200" dirty="0"/>
          </a:p>
          <a:p>
            <a:pPr marL="0" indent="0">
              <a:buNone/>
            </a:pPr>
            <a:r>
              <a:rPr lang="sv-SE" sz="1200" dirty="0"/>
              <a:t>Fyll sedan i den korrekta informationen i fritextfälten</a:t>
            </a:r>
            <a:r>
              <a:rPr lang="sv-SE" dirty="0"/>
              <a:t>. </a:t>
            </a:r>
          </a:p>
          <a:p>
            <a:pPr marL="0" indent="0">
              <a:buNone/>
            </a:pPr>
            <a:endParaRPr lang="sv-SE" dirty="0"/>
          </a:p>
          <a:p>
            <a:pPr marL="0" indent="0">
              <a:buNone/>
            </a:pPr>
            <a:r>
              <a:rPr lang="sv-SE" sz="1200" dirty="0"/>
              <a:t>Ange datum för när avvikelsen inträffade och klicka på </a:t>
            </a:r>
            <a:r>
              <a:rPr lang="sv-SE" sz="1200" b="1" dirty="0"/>
              <a:t>Förhandsgranska</a:t>
            </a:r>
            <a:r>
              <a:rPr lang="sv-SE" sz="1200" dirty="0"/>
              <a:t> för att granska och skicka in rättelsen. </a:t>
            </a:r>
          </a:p>
          <a:p>
            <a:pPr marL="0" indent="0">
              <a:buNone/>
            </a:pPr>
            <a:endParaRPr lang="sv-SE" sz="1200" dirty="0"/>
          </a:p>
          <a:p>
            <a:pPr marL="0" indent="0">
              <a:buNone/>
            </a:pPr>
            <a:r>
              <a:rPr lang="sv-SE" sz="1200" dirty="0">
                <a:hlinkClick r:id="rId4" action="ppaction://hlinksldjump"/>
              </a:rPr>
              <a:t>Rättelse av i en inskickad avvikelserapport (frånvaro)</a:t>
            </a:r>
            <a:endParaRPr lang="sv-SE" sz="1200" dirty="0"/>
          </a:p>
        </p:txBody>
      </p:sp>
    </p:spTree>
    <p:extLst>
      <p:ext uri="{BB962C8B-B14F-4D97-AF65-F5344CB8AC3E}">
        <p14:creationId xmlns:p14="http://schemas.microsoft.com/office/powerpoint/2010/main" val="2866042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AB7630-75CA-456F-AD74-F45F9C3283C1}"/>
              </a:ext>
            </a:extLst>
          </p:cNvPr>
          <p:cNvSpPr>
            <a:spLocks noGrp="1"/>
          </p:cNvSpPr>
          <p:nvPr>
            <p:ph type="title"/>
          </p:nvPr>
        </p:nvSpPr>
        <p:spPr>
          <a:xfrm>
            <a:off x="320993" y="344862"/>
            <a:ext cx="7422784" cy="675000"/>
          </a:xfrm>
        </p:spPr>
        <p:txBody>
          <a:bodyPr/>
          <a:lstStyle/>
          <a:p>
            <a:r>
              <a:rPr lang="sv-SE" sz="2400" dirty="0"/>
              <a:t>Skapa periodisk redovisning</a:t>
            </a:r>
          </a:p>
        </p:txBody>
      </p:sp>
      <p:pic>
        <p:nvPicPr>
          <p:cNvPr id="13" name="Bildobjekt 12" descr="Bilden är ett urklipp från IT-systemet MSFA.">
            <a:extLst>
              <a:ext uri="{FF2B5EF4-FFF2-40B4-BE49-F238E27FC236}">
                <a16:creationId xmlns:a16="http://schemas.microsoft.com/office/drawing/2014/main" id="{EB0349BE-AB44-548A-0895-7650D0C0D9EE}"/>
              </a:ext>
            </a:extLst>
          </p:cNvPr>
          <p:cNvPicPr>
            <a:picLocks noChangeAspect="1"/>
          </p:cNvPicPr>
          <p:nvPr/>
        </p:nvPicPr>
        <p:blipFill>
          <a:blip r:embed="rId2"/>
          <a:stretch>
            <a:fillRect/>
          </a:stretch>
        </p:blipFill>
        <p:spPr>
          <a:xfrm>
            <a:off x="373449" y="789462"/>
            <a:ext cx="2218115" cy="412363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2237E89-6120-49AF-9A22-894F76616B50}"/>
              </a:ext>
            </a:extLst>
          </p:cNvPr>
          <p:cNvSpPr>
            <a:spLocks noGrp="1"/>
          </p:cNvSpPr>
          <p:nvPr>
            <p:ph idx="13"/>
          </p:nvPr>
        </p:nvSpPr>
        <p:spPr>
          <a:xfrm>
            <a:off x="4516540" y="1119985"/>
            <a:ext cx="2889750" cy="2565000"/>
          </a:xfrm>
        </p:spPr>
        <p:txBody>
          <a:bodyPr/>
          <a:lstStyle/>
          <a:p>
            <a:pPr marL="0" indent="0">
              <a:buNone/>
            </a:pPr>
            <a:r>
              <a:rPr lang="sv-SE" sz="1200" dirty="0"/>
              <a:t>För att skapa en Periodisk redovisning klicka på knappen </a:t>
            </a:r>
            <a:r>
              <a:rPr lang="sv-SE" sz="1200" b="1" dirty="0"/>
              <a:t>Periodisk redovisning</a:t>
            </a:r>
            <a:r>
              <a:rPr lang="sv-SE" sz="1200" dirty="0"/>
              <a:t> under fliken </a:t>
            </a:r>
            <a:r>
              <a:rPr lang="sv-SE" sz="1200" b="1" dirty="0"/>
              <a:t>Rapportering</a:t>
            </a:r>
            <a:r>
              <a:rPr lang="sv-SE" sz="1200" dirty="0"/>
              <a:t>.</a:t>
            </a:r>
          </a:p>
          <a:p>
            <a:pPr marL="0" indent="0">
              <a:buNone/>
            </a:pPr>
            <a:endParaRPr lang="sv-SE" sz="1200" dirty="0"/>
          </a:p>
          <a:p>
            <a:pPr marL="0" indent="0">
              <a:buNone/>
            </a:pPr>
            <a:r>
              <a:rPr lang="sv-SE" sz="1200" dirty="0"/>
              <a:t>Längst ner på sidan kan du se vilka periodiska redovisningar som skickats in och vilka som kvarstår. Du ser även status för redan inskickade rapporter. </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10" name="Rektangel 9">
            <a:extLst>
              <a:ext uri="{FF2B5EF4-FFF2-40B4-BE49-F238E27FC236}">
                <a16:creationId xmlns:a16="http://schemas.microsoft.com/office/drawing/2014/main" id="{A1504A1E-F22E-42FE-97B2-BF8640A52F90}"/>
              </a:ext>
              <a:ext uri="{C183D7F6-B498-43B3-948B-1728B52AA6E4}">
                <adec:decorative xmlns:adec="http://schemas.microsoft.com/office/drawing/2017/decorative" val="1"/>
              </a:ext>
            </a:extLst>
          </p:cNvPr>
          <p:cNvSpPr/>
          <p:nvPr/>
        </p:nvSpPr>
        <p:spPr>
          <a:xfrm>
            <a:off x="3163113" y="2496203"/>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C0792C75-4EBD-4459-4420-9FBAFA88C14D}"/>
              </a:ext>
              <a:ext uri="{C183D7F6-B498-43B3-948B-1728B52AA6E4}">
                <adec:decorative xmlns:adec="http://schemas.microsoft.com/office/drawing/2017/decorative" val="1"/>
              </a:ext>
            </a:extLst>
          </p:cNvPr>
          <p:cNvSpPr/>
          <p:nvPr/>
        </p:nvSpPr>
        <p:spPr>
          <a:xfrm>
            <a:off x="439200" y="2325600"/>
            <a:ext cx="1245600" cy="17780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8E693AE9-5F9E-3C70-8498-C274CD01EEB4}"/>
              </a:ext>
              <a:ext uri="{C183D7F6-B498-43B3-948B-1728B52AA6E4}">
                <adec:decorative xmlns:adec="http://schemas.microsoft.com/office/drawing/2017/decorative" val="1"/>
              </a:ext>
            </a:extLst>
          </p:cNvPr>
          <p:cNvSpPr/>
          <p:nvPr/>
        </p:nvSpPr>
        <p:spPr>
          <a:xfrm>
            <a:off x="373449" y="3564000"/>
            <a:ext cx="2218115" cy="1349100"/>
          </a:xfrm>
          <a:prstGeom prst="rect">
            <a:avLst/>
          </a:prstGeom>
          <a:noFill/>
          <a:ln>
            <a:solidFill>
              <a:srgbClr val="DA5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0C99943-DEEE-DE5F-565D-B50BD01E13FC}"/>
              </a:ext>
              <a:ext uri="{C183D7F6-B498-43B3-948B-1728B52AA6E4}">
                <adec:decorative xmlns:adec="http://schemas.microsoft.com/office/drawing/2017/decorative" val="1"/>
              </a:ext>
            </a:extLst>
          </p:cNvPr>
          <p:cNvSpPr/>
          <p:nvPr/>
        </p:nvSpPr>
        <p:spPr>
          <a:xfrm>
            <a:off x="373449" y="961813"/>
            <a:ext cx="933804" cy="158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6308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085323-8C0B-442A-9542-BFCDD02D2A7A}"/>
              </a:ext>
            </a:extLst>
          </p:cNvPr>
          <p:cNvSpPr>
            <a:spLocks noGrp="1"/>
          </p:cNvSpPr>
          <p:nvPr>
            <p:ph type="title"/>
          </p:nvPr>
        </p:nvSpPr>
        <p:spPr>
          <a:xfrm>
            <a:off x="377956" y="237494"/>
            <a:ext cx="7422784" cy="675000"/>
          </a:xfrm>
        </p:spPr>
        <p:txBody>
          <a:bodyPr/>
          <a:lstStyle/>
          <a:p>
            <a:r>
              <a:rPr lang="sv-SE" sz="2400" dirty="0"/>
              <a:t>Skapa periodisk redovisning forts</a:t>
            </a:r>
          </a:p>
        </p:txBody>
      </p:sp>
      <p:pic>
        <p:nvPicPr>
          <p:cNvPr id="5" name="Bildobjekt 4" descr="Bilden är ett urklipp från IT-systemet MSFA.">
            <a:extLst>
              <a:ext uri="{FF2B5EF4-FFF2-40B4-BE49-F238E27FC236}">
                <a16:creationId xmlns:a16="http://schemas.microsoft.com/office/drawing/2014/main" id="{A56AE82C-ABB6-7EAC-506A-0F7208E5817D}"/>
              </a:ext>
            </a:extLst>
          </p:cNvPr>
          <p:cNvPicPr>
            <a:picLocks noChangeAspect="1"/>
          </p:cNvPicPr>
          <p:nvPr/>
        </p:nvPicPr>
        <p:blipFill rotWithShape="1">
          <a:blip r:embed="rId3"/>
          <a:srcRect l="14018" t="8066" r="24969"/>
          <a:stretch/>
        </p:blipFill>
        <p:spPr>
          <a:xfrm>
            <a:off x="457201" y="749946"/>
            <a:ext cx="2902173" cy="4156060"/>
          </a:xfrm>
          <a:prstGeom prst="rect">
            <a:avLst/>
          </a:prstGeom>
          <a:ln>
            <a:noFill/>
          </a:ln>
          <a:effectLst>
            <a:outerShdw blurRad="292100" dist="139700" dir="2700000" algn="tl" rotWithShape="0">
              <a:srgbClr val="333333">
                <a:alpha val="65000"/>
              </a:srgbClr>
            </a:outerShdw>
          </a:effectLst>
        </p:spPr>
      </p:pic>
      <p:pic>
        <p:nvPicPr>
          <p:cNvPr id="10" name="Bildobjekt 9" descr="Bilden är ett urklipp från IT-systemet MSFA.">
            <a:extLst>
              <a:ext uri="{FF2B5EF4-FFF2-40B4-BE49-F238E27FC236}">
                <a16:creationId xmlns:a16="http://schemas.microsoft.com/office/drawing/2014/main" id="{8C3EAEFD-7234-E8D9-C344-0E62C122420B}"/>
              </a:ext>
            </a:extLst>
          </p:cNvPr>
          <p:cNvPicPr>
            <a:picLocks noChangeAspect="1"/>
          </p:cNvPicPr>
          <p:nvPr/>
        </p:nvPicPr>
        <p:blipFill rotWithShape="1">
          <a:blip r:embed="rId4"/>
          <a:srcRect l="2559" t="23761"/>
          <a:stretch/>
        </p:blipFill>
        <p:spPr>
          <a:xfrm>
            <a:off x="2617777" y="2586368"/>
            <a:ext cx="2687498" cy="1346200"/>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C74CB85A-054F-4AB9-92C6-F0F5F79F9463}"/>
              </a:ext>
            </a:extLst>
          </p:cNvPr>
          <p:cNvSpPr txBox="1"/>
          <p:nvPr/>
        </p:nvSpPr>
        <p:spPr>
          <a:xfrm>
            <a:off x="5418667" y="1135810"/>
            <a:ext cx="3438155" cy="1938992"/>
          </a:xfrm>
          <a:prstGeom prst="rect">
            <a:avLst/>
          </a:prstGeom>
          <a:noFill/>
        </p:spPr>
        <p:txBody>
          <a:bodyPr wrap="square" rtlCol="0">
            <a:spAutoFit/>
          </a:bodyPr>
          <a:lstStyle/>
          <a:p>
            <a:br>
              <a:rPr lang="sv-SE" sz="1200" dirty="0"/>
            </a:br>
            <a:r>
              <a:rPr lang="sv-SE" sz="1200" dirty="0"/>
              <a:t>I rullistan under </a:t>
            </a:r>
            <a:r>
              <a:rPr lang="sv-SE" sz="1200" b="1" dirty="0"/>
              <a:t>välj period </a:t>
            </a:r>
            <a:r>
              <a:rPr lang="sv-SE" sz="1200" dirty="0"/>
              <a:t>ser du alla avslutade perioder och dess status.</a:t>
            </a:r>
          </a:p>
          <a:p>
            <a:endParaRPr lang="sv-SE" sz="1200" dirty="0"/>
          </a:p>
          <a:p>
            <a:r>
              <a:rPr lang="sv-SE" sz="1200" dirty="0"/>
              <a:t>Välj den period du vill redovisa för.  </a:t>
            </a:r>
          </a:p>
          <a:p>
            <a:endParaRPr lang="sv-SE" sz="1200" dirty="0"/>
          </a:p>
          <a:p>
            <a:endParaRPr lang="sv-SE" sz="1200" dirty="0"/>
          </a:p>
          <a:p>
            <a:endParaRPr lang="sv-SE" sz="1200" dirty="0"/>
          </a:p>
          <a:p>
            <a:endParaRPr lang="sv-SE" sz="1200" dirty="0"/>
          </a:p>
          <a:p>
            <a:endParaRPr lang="sv-SE" sz="1200" dirty="0"/>
          </a:p>
        </p:txBody>
      </p:sp>
      <p:sp>
        <p:nvSpPr>
          <p:cNvPr id="13" name="Rektangel 12">
            <a:extLst>
              <a:ext uri="{FF2B5EF4-FFF2-40B4-BE49-F238E27FC236}">
                <a16:creationId xmlns:a16="http://schemas.microsoft.com/office/drawing/2014/main" id="{2D9D84A1-A5EE-E28C-2F4B-0A315DA4FBC8}"/>
              </a:ext>
              <a:ext uri="{C183D7F6-B498-43B3-948B-1728B52AA6E4}">
                <adec:decorative xmlns:adec="http://schemas.microsoft.com/office/drawing/2017/decorative" val="1"/>
              </a:ext>
            </a:extLst>
          </p:cNvPr>
          <p:cNvSpPr/>
          <p:nvPr/>
        </p:nvSpPr>
        <p:spPr>
          <a:xfrm>
            <a:off x="2617777" y="2586367"/>
            <a:ext cx="2687498" cy="134619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7CBFB9D-082F-A085-9FA0-077A433F90F6}"/>
              </a:ext>
              <a:ext uri="{C183D7F6-B498-43B3-948B-1728B52AA6E4}">
                <adec:decorative xmlns:adec="http://schemas.microsoft.com/office/drawing/2017/decorative" val="1"/>
              </a:ext>
            </a:extLst>
          </p:cNvPr>
          <p:cNvSpPr/>
          <p:nvPr/>
        </p:nvSpPr>
        <p:spPr>
          <a:xfrm>
            <a:off x="457201" y="3344333"/>
            <a:ext cx="1930399" cy="4741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09651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D04265-2A3B-490D-813F-E2666FBC07B8}"/>
              </a:ext>
            </a:extLst>
          </p:cNvPr>
          <p:cNvSpPr>
            <a:spLocks noGrp="1"/>
          </p:cNvSpPr>
          <p:nvPr>
            <p:ph type="title"/>
          </p:nvPr>
        </p:nvSpPr>
        <p:spPr>
          <a:xfrm>
            <a:off x="413113" y="273065"/>
            <a:ext cx="7422784" cy="675000"/>
          </a:xfrm>
        </p:spPr>
        <p:txBody>
          <a:bodyPr/>
          <a:lstStyle/>
          <a:p>
            <a:r>
              <a:rPr lang="sv-SE" sz="2400" dirty="0"/>
              <a:t>Välj aktiviteter</a:t>
            </a:r>
          </a:p>
        </p:txBody>
      </p:sp>
      <p:pic>
        <p:nvPicPr>
          <p:cNvPr id="9" name="Bildobjekt 8" descr="Bilden är ett urklipp från IT systemet Mina sidor för fristående aktörer&#10;">
            <a:extLst>
              <a:ext uri="{FF2B5EF4-FFF2-40B4-BE49-F238E27FC236}">
                <a16:creationId xmlns:a16="http://schemas.microsoft.com/office/drawing/2014/main" id="{59F3BF9B-6CF0-F44D-92A9-82FD7B15BFA8}"/>
              </a:ext>
            </a:extLst>
          </p:cNvPr>
          <p:cNvPicPr>
            <a:picLocks noChangeAspect="1"/>
          </p:cNvPicPr>
          <p:nvPr/>
        </p:nvPicPr>
        <p:blipFill rotWithShape="1">
          <a:blip r:embed="rId3"/>
          <a:srcRect r="29743" b="1235"/>
          <a:stretch/>
        </p:blipFill>
        <p:spPr>
          <a:xfrm>
            <a:off x="413113" y="837320"/>
            <a:ext cx="3080657" cy="41307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3E6FA5F-6590-408C-BC36-CAF1F87816D1}"/>
              </a:ext>
            </a:extLst>
          </p:cNvPr>
          <p:cNvSpPr>
            <a:spLocks noGrp="1"/>
          </p:cNvSpPr>
          <p:nvPr>
            <p:ph idx="13"/>
          </p:nvPr>
        </p:nvSpPr>
        <p:spPr>
          <a:xfrm>
            <a:off x="3980603" y="837320"/>
            <a:ext cx="4958609" cy="4117353"/>
          </a:xfrm>
        </p:spPr>
        <p:txBody>
          <a:bodyPr/>
          <a:lstStyle/>
          <a:p>
            <a:pPr marL="0" indent="0">
              <a:buNone/>
            </a:pPr>
            <a:r>
              <a:rPr lang="sv-SE" sz="1200" dirty="0"/>
              <a:t>Välj de aktiviteter deltagaren har genomfört under den aktuella perioden. </a:t>
            </a:r>
            <a:br>
              <a:rPr lang="sv-SE" sz="1200" dirty="0"/>
            </a:br>
            <a:endParaRPr lang="sv-SE" sz="1200" dirty="0"/>
          </a:p>
          <a:p>
            <a:pPr marL="0" indent="0">
              <a:buNone/>
            </a:pPr>
            <a:r>
              <a:rPr lang="sv-SE" sz="1200" dirty="0"/>
              <a:t>Du kan endast välja aktiviteter som finns med i den inskickade gemensamma planeringen för deltagaren. </a:t>
            </a:r>
          </a:p>
          <a:p>
            <a:pPr marL="0" indent="0">
              <a:buNone/>
            </a:pPr>
            <a:r>
              <a:rPr lang="sv-SE" sz="1200" dirty="0"/>
              <a:t>Vill du lägga till nya aktiviteter behöver du först uppdatera den gemensamma planeringen, innan du kan redovisa aktiviteten i periodisk redovisning.</a:t>
            </a:r>
            <a:br>
              <a:rPr lang="sv-SE" sz="1200" dirty="0"/>
            </a:br>
            <a:endParaRPr lang="sv-SE" sz="1200" dirty="0"/>
          </a:p>
          <a:p>
            <a:pPr marL="0" indent="0">
              <a:buNone/>
            </a:pPr>
            <a:r>
              <a:rPr lang="sv-SE" sz="1200" dirty="0"/>
              <a:t>Ange hur mycket tid du som leverantör tillsammans med deltagaren har lagt på varje aktivitet. Tiden anges i hela timmar och minuter i 15 minuters intervall. </a:t>
            </a:r>
            <a:br>
              <a:rPr lang="sv-SE" sz="1200" dirty="0"/>
            </a:br>
            <a:endParaRPr lang="sv-SE" sz="1200" dirty="0"/>
          </a:p>
          <a:p>
            <a:pPr marL="0" indent="0">
              <a:buNone/>
            </a:pPr>
            <a:r>
              <a:rPr lang="sv-SE" sz="1200" dirty="0"/>
              <a:t>Välj sedan om aktiviteten är utförd på distans och/eller på plats. </a:t>
            </a:r>
            <a:br>
              <a:rPr lang="sv-SE" sz="1200" dirty="0"/>
            </a:br>
            <a:endParaRPr lang="sv-SE" sz="1200" dirty="0"/>
          </a:p>
          <a:p>
            <a:pPr marL="0" indent="0">
              <a:buNone/>
            </a:pPr>
            <a:r>
              <a:rPr lang="sv-SE" sz="1200" dirty="0"/>
              <a:t>Klicka på knappen </a:t>
            </a:r>
            <a:r>
              <a:rPr lang="sv-SE" sz="1200" b="1" dirty="0"/>
              <a:t>Förhandsgranska</a:t>
            </a:r>
            <a:r>
              <a:rPr lang="sv-SE" sz="1200" dirty="0"/>
              <a:t> för att gå vidare och förhandsgranska redovisningen.</a:t>
            </a:r>
          </a:p>
        </p:txBody>
      </p:sp>
      <p:sp>
        <p:nvSpPr>
          <p:cNvPr id="10" name="Rektangel 9">
            <a:extLst>
              <a:ext uri="{FF2B5EF4-FFF2-40B4-BE49-F238E27FC236}">
                <a16:creationId xmlns:a16="http://schemas.microsoft.com/office/drawing/2014/main" id="{05CBB8A5-A4D3-05F1-EFA5-69E1CFBEAFFC}"/>
              </a:ext>
              <a:ext uri="{C183D7F6-B498-43B3-948B-1728B52AA6E4}">
                <adec:decorative xmlns:adec="http://schemas.microsoft.com/office/drawing/2017/decorative" val="1"/>
              </a:ext>
            </a:extLst>
          </p:cNvPr>
          <p:cNvSpPr/>
          <p:nvPr/>
        </p:nvSpPr>
        <p:spPr>
          <a:xfrm>
            <a:off x="549542" y="2338811"/>
            <a:ext cx="2819982" cy="4606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9EDF473-E1F8-5944-A1A2-121F316AC3AB}"/>
              </a:ext>
              <a:ext uri="{C183D7F6-B498-43B3-948B-1728B52AA6E4}">
                <adec:decorative xmlns:adec="http://schemas.microsoft.com/office/drawing/2017/decorative" val="1"/>
              </a:ext>
            </a:extLst>
          </p:cNvPr>
          <p:cNvSpPr/>
          <p:nvPr/>
        </p:nvSpPr>
        <p:spPr>
          <a:xfrm>
            <a:off x="598403" y="2853646"/>
            <a:ext cx="991181" cy="355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DF57A50-E09C-150C-8F07-0346732D0E95}"/>
              </a:ext>
              <a:ext uri="{C183D7F6-B498-43B3-948B-1728B52AA6E4}">
                <adec:decorative xmlns:adec="http://schemas.microsoft.com/office/drawing/2017/decorative" val="1"/>
              </a:ext>
            </a:extLst>
          </p:cNvPr>
          <p:cNvSpPr/>
          <p:nvPr/>
        </p:nvSpPr>
        <p:spPr>
          <a:xfrm>
            <a:off x="1031173" y="4598685"/>
            <a:ext cx="928360" cy="355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537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E93B8A-9DF8-4162-8EEE-1B42E1468394}"/>
              </a:ext>
            </a:extLst>
          </p:cNvPr>
          <p:cNvSpPr>
            <a:spLocks noGrp="1"/>
          </p:cNvSpPr>
          <p:nvPr>
            <p:ph type="title"/>
          </p:nvPr>
        </p:nvSpPr>
        <p:spPr>
          <a:xfrm>
            <a:off x="344077" y="202398"/>
            <a:ext cx="7422784" cy="675000"/>
          </a:xfrm>
        </p:spPr>
        <p:txBody>
          <a:bodyPr/>
          <a:lstStyle/>
          <a:p>
            <a:r>
              <a:rPr lang="sv-SE" sz="2400" dirty="0"/>
              <a:t>Skicka in periodisk redovisning</a:t>
            </a:r>
          </a:p>
        </p:txBody>
      </p:sp>
      <p:pic>
        <p:nvPicPr>
          <p:cNvPr id="6" name="Bildobjekt 5" descr="Bilden är ett urklipp från IT-systemet MSFA.">
            <a:extLst>
              <a:ext uri="{FF2B5EF4-FFF2-40B4-BE49-F238E27FC236}">
                <a16:creationId xmlns:a16="http://schemas.microsoft.com/office/drawing/2014/main" id="{C4574074-9EC0-A8C8-528A-25EBA13B0EFF}"/>
              </a:ext>
            </a:extLst>
          </p:cNvPr>
          <p:cNvPicPr>
            <a:picLocks noChangeAspect="1"/>
          </p:cNvPicPr>
          <p:nvPr/>
        </p:nvPicPr>
        <p:blipFill>
          <a:blip r:embed="rId2"/>
          <a:stretch>
            <a:fillRect/>
          </a:stretch>
        </p:blipFill>
        <p:spPr>
          <a:xfrm>
            <a:off x="450698" y="766293"/>
            <a:ext cx="2519359" cy="4174809"/>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C3CD2B99-5174-4DF4-A8BD-16011DB24A97}"/>
              </a:ext>
            </a:extLst>
          </p:cNvPr>
          <p:cNvSpPr txBox="1"/>
          <p:nvPr/>
        </p:nvSpPr>
        <p:spPr>
          <a:xfrm>
            <a:off x="4119564" y="1828800"/>
            <a:ext cx="4681536" cy="1200329"/>
          </a:xfrm>
          <a:prstGeom prst="rect">
            <a:avLst/>
          </a:prstGeom>
          <a:noFill/>
        </p:spPr>
        <p:txBody>
          <a:bodyPr wrap="square" rtlCol="0">
            <a:spAutoFit/>
          </a:bodyPr>
          <a:lstStyle/>
          <a:p>
            <a:r>
              <a:rPr lang="sv-SE" sz="1200" dirty="0"/>
              <a:t>Kontrollera att du fyllt i redovisningen korrekt och klicka i kryssrutan.</a:t>
            </a:r>
            <a:br>
              <a:rPr lang="sv-SE" sz="1200" dirty="0"/>
            </a:br>
            <a:r>
              <a:rPr lang="sv-SE" sz="1200" dirty="0"/>
              <a:t>Klicka på knappen </a:t>
            </a:r>
            <a:r>
              <a:rPr lang="sv-SE" sz="1200" b="1" dirty="0"/>
              <a:t>Skicka in</a:t>
            </a:r>
            <a:r>
              <a:rPr lang="sv-SE" sz="1200" dirty="0"/>
              <a:t> för att skicka in din redovisning till Arbetsförmedlingen. </a:t>
            </a:r>
          </a:p>
          <a:p>
            <a:endParaRPr lang="sv-SE" sz="1200" dirty="0"/>
          </a:p>
          <a:p>
            <a:endParaRPr lang="sv-SE" sz="1200" dirty="0"/>
          </a:p>
        </p:txBody>
      </p:sp>
      <p:sp>
        <p:nvSpPr>
          <p:cNvPr id="11" name="Rektangel 10">
            <a:extLst>
              <a:ext uri="{FF2B5EF4-FFF2-40B4-BE49-F238E27FC236}">
                <a16:creationId xmlns:a16="http://schemas.microsoft.com/office/drawing/2014/main" id="{5B1AEF6D-5839-2807-B769-556B4AD388E9}"/>
              </a:ext>
              <a:ext uri="{C183D7F6-B498-43B3-948B-1728B52AA6E4}">
                <adec:decorative xmlns:adec="http://schemas.microsoft.com/office/drawing/2017/decorative" val="1"/>
              </a:ext>
            </a:extLst>
          </p:cNvPr>
          <p:cNvSpPr/>
          <p:nvPr/>
        </p:nvSpPr>
        <p:spPr>
          <a:xfrm>
            <a:off x="450698" y="4245064"/>
            <a:ext cx="2350457" cy="3848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F0B31452-627C-A647-DFB7-6B2D841A9089}"/>
              </a:ext>
              <a:ext uri="{C183D7F6-B498-43B3-948B-1728B52AA6E4}">
                <adec:decorative xmlns:adec="http://schemas.microsoft.com/office/drawing/2017/decorative" val="1"/>
              </a:ext>
            </a:extLst>
          </p:cNvPr>
          <p:cNvSpPr/>
          <p:nvPr/>
        </p:nvSpPr>
        <p:spPr>
          <a:xfrm>
            <a:off x="1114024" y="4679276"/>
            <a:ext cx="428707" cy="1825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746E1D9A-3275-BB34-8F40-86C1896A18D4}"/>
              </a:ext>
              <a:ext uri="{C183D7F6-B498-43B3-948B-1728B52AA6E4}">
                <adec:decorative xmlns:adec="http://schemas.microsoft.com/office/drawing/2017/decorative" val="1"/>
              </a:ext>
            </a:extLst>
          </p:cNvPr>
          <p:cNvSpPr/>
          <p:nvPr/>
        </p:nvSpPr>
        <p:spPr>
          <a:xfrm>
            <a:off x="495513" y="1583597"/>
            <a:ext cx="495513" cy="97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2006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620FFA-201D-41FB-9644-DF2D05D476A3}"/>
              </a:ext>
            </a:extLst>
          </p:cNvPr>
          <p:cNvSpPr>
            <a:spLocks noGrp="1"/>
          </p:cNvSpPr>
          <p:nvPr>
            <p:ph type="title"/>
          </p:nvPr>
        </p:nvSpPr>
        <p:spPr>
          <a:xfrm>
            <a:off x="214086" y="373291"/>
            <a:ext cx="7422784" cy="675000"/>
          </a:xfrm>
        </p:spPr>
        <p:txBody>
          <a:bodyPr/>
          <a:lstStyle/>
          <a:p>
            <a:r>
              <a:rPr lang="sv-SE" sz="2400" dirty="0"/>
              <a:t>Skapa informativ rapport</a:t>
            </a:r>
          </a:p>
        </p:txBody>
      </p:sp>
      <p:pic>
        <p:nvPicPr>
          <p:cNvPr id="3" name="Bildobjekt 2" descr="Bilden är ett urklipp från IT-systemet MSFA.&#10;Bilden visar skapa ny informativ rapport under rapporter i deltagarkortet. ">
            <a:extLst>
              <a:ext uri="{FF2B5EF4-FFF2-40B4-BE49-F238E27FC236}">
                <a16:creationId xmlns:a16="http://schemas.microsoft.com/office/drawing/2014/main" id="{FB4C4475-E296-D9C6-9A14-8E775DDF0971}"/>
              </a:ext>
            </a:extLst>
          </p:cNvPr>
          <p:cNvPicPr>
            <a:picLocks noChangeAspect="1"/>
          </p:cNvPicPr>
          <p:nvPr/>
        </p:nvPicPr>
        <p:blipFill rotWithShape="1">
          <a:blip r:embed="rId3"/>
          <a:srcRect r="46599"/>
          <a:stretch/>
        </p:blipFill>
        <p:spPr>
          <a:xfrm>
            <a:off x="214086" y="1048291"/>
            <a:ext cx="3639457" cy="3282938"/>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C70604AB-C915-4AD8-B1BA-3D4459155D8F}"/>
              </a:ext>
            </a:extLst>
          </p:cNvPr>
          <p:cNvSpPr txBox="1"/>
          <p:nvPr/>
        </p:nvSpPr>
        <p:spPr>
          <a:xfrm>
            <a:off x="5057775" y="1497233"/>
            <a:ext cx="2967543" cy="830997"/>
          </a:xfrm>
          <a:prstGeom prst="rect">
            <a:avLst/>
          </a:prstGeom>
          <a:noFill/>
        </p:spPr>
        <p:txBody>
          <a:bodyPr wrap="square" rtlCol="0">
            <a:spAutoFit/>
          </a:bodyPr>
          <a:lstStyle/>
          <a:p>
            <a:r>
              <a:rPr lang="sv-SE" sz="1200" dirty="0"/>
              <a:t>För att skapa en informativ rapport välj </a:t>
            </a:r>
            <a:r>
              <a:rPr lang="sv-SE" sz="1200" b="1" dirty="0"/>
              <a:t>Informativ rapport</a:t>
            </a:r>
            <a:r>
              <a:rPr lang="sv-SE" sz="1200" dirty="0"/>
              <a:t> under fliken </a:t>
            </a:r>
            <a:r>
              <a:rPr lang="sv-SE" sz="1200" b="1" dirty="0"/>
              <a:t>Rapportering</a:t>
            </a:r>
            <a:r>
              <a:rPr lang="sv-SE" sz="1200" dirty="0"/>
              <a:t> i deltagarkortet.</a:t>
            </a:r>
          </a:p>
          <a:p>
            <a:endParaRPr lang="sv-SE" sz="1200" dirty="0"/>
          </a:p>
        </p:txBody>
      </p:sp>
      <p:sp>
        <p:nvSpPr>
          <p:cNvPr id="4" name="Rektangel 3">
            <a:extLst>
              <a:ext uri="{FF2B5EF4-FFF2-40B4-BE49-F238E27FC236}">
                <a16:creationId xmlns:a16="http://schemas.microsoft.com/office/drawing/2014/main" id="{C4BA0527-C517-43C1-8EFD-5CD32A7BD642}"/>
              </a:ext>
              <a:ext uri="{C183D7F6-B498-43B3-948B-1728B52AA6E4}">
                <adec:decorative xmlns:adec="http://schemas.microsoft.com/office/drawing/2017/decorative" val="1"/>
              </a:ext>
            </a:extLst>
          </p:cNvPr>
          <p:cNvSpPr/>
          <p:nvPr/>
        </p:nvSpPr>
        <p:spPr>
          <a:xfrm>
            <a:off x="953589" y="3415937"/>
            <a:ext cx="1365068" cy="202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5966F706-E5ED-D1AA-344E-1B04A61E3465}"/>
              </a:ext>
              <a:ext uri="{C183D7F6-B498-43B3-948B-1728B52AA6E4}">
                <adec:decorative xmlns:adec="http://schemas.microsoft.com/office/drawing/2017/decorative" val="1"/>
              </a:ext>
            </a:extLst>
          </p:cNvPr>
          <p:cNvSpPr/>
          <p:nvPr/>
        </p:nvSpPr>
        <p:spPr>
          <a:xfrm>
            <a:off x="953589" y="1497233"/>
            <a:ext cx="1180011" cy="202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3686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Mina deltagare, deltagarkort</a:t>
            </a:r>
          </a:p>
        </p:txBody>
      </p:sp>
    </p:spTree>
    <p:extLst>
      <p:ext uri="{BB962C8B-B14F-4D97-AF65-F5344CB8AC3E}">
        <p14:creationId xmlns:p14="http://schemas.microsoft.com/office/powerpoint/2010/main" val="1852452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E1DAD-744E-9F87-D20E-58E99B784F2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51FAFED-481E-4943-1F0F-2C46CE8BC4B7}"/>
              </a:ext>
            </a:extLst>
          </p:cNvPr>
          <p:cNvSpPr>
            <a:spLocks noGrp="1"/>
          </p:cNvSpPr>
          <p:nvPr>
            <p:ph type="title"/>
          </p:nvPr>
        </p:nvSpPr>
        <p:spPr>
          <a:xfrm>
            <a:off x="295835" y="248913"/>
            <a:ext cx="6127763" cy="675000"/>
          </a:xfrm>
        </p:spPr>
        <p:txBody>
          <a:bodyPr/>
          <a:lstStyle/>
          <a:p>
            <a:r>
              <a:rPr lang="sv-SE" sz="2400"/>
              <a:t>Skapa informativ rapport utan bilaga</a:t>
            </a:r>
            <a:endParaRPr lang="sv-SE" sz="2400" dirty="0"/>
          </a:p>
        </p:txBody>
      </p:sp>
      <p:pic>
        <p:nvPicPr>
          <p:cNvPr id="10" name="Bildobjekt 9" descr="Bilden är ett urklipp från IT systemet Mina sidor för fristående aktörer&#10;">
            <a:extLst>
              <a:ext uri="{FF2B5EF4-FFF2-40B4-BE49-F238E27FC236}">
                <a16:creationId xmlns:a16="http://schemas.microsoft.com/office/drawing/2014/main" id="{1DF868C6-36FA-855B-9ABB-6EC61F251D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35" y="692884"/>
            <a:ext cx="2170274" cy="4377228"/>
          </a:xfrm>
          <a:prstGeom prst="rect">
            <a:avLst/>
          </a:prstGeom>
          <a:effectLst>
            <a:outerShdw blurRad="292100" dist="139700" dir="2700000" algn="ctr" rotWithShape="0">
              <a:srgbClr val="000000">
                <a:alpha val="65000"/>
              </a:srgbClr>
            </a:outerShdw>
          </a:effectLst>
        </p:spPr>
      </p:pic>
      <p:pic>
        <p:nvPicPr>
          <p:cNvPr id="11" name="Bildobjekt 10" descr="Bilden är ett urklipp från IT systemet Mina sidor för fristående aktörer&#10;">
            <a:extLst>
              <a:ext uri="{FF2B5EF4-FFF2-40B4-BE49-F238E27FC236}">
                <a16:creationId xmlns:a16="http://schemas.microsoft.com/office/drawing/2014/main" id="{24092BA8-87DE-50D0-AB67-81A8D556319B}"/>
              </a:ext>
            </a:extLst>
          </p:cNvPr>
          <p:cNvPicPr>
            <a:picLocks noChangeAspect="1"/>
          </p:cNvPicPr>
          <p:nvPr/>
        </p:nvPicPr>
        <p:blipFill rotWithShape="1">
          <a:blip r:embed="rId3"/>
          <a:srcRect l="12316" t="51200" r="54757" b="33312"/>
          <a:stretch/>
        </p:blipFill>
        <p:spPr>
          <a:xfrm>
            <a:off x="252014" y="3291674"/>
            <a:ext cx="1666263" cy="675000"/>
          </a:xfrm>
          <a:prstGeom prst="rect">
            <a:avLst/>
          </a:prstGeom>
          <a:noFill/>
          <a:ln>
            <a:noFill/>
          </a:ln>
          <a:effectLst/>
        </p:spPr>
      </p:pic>
      <p:pic>
        <p:nvPicPr>
          <p:cNvPr id="17" name="Bildobjekt 16" descr="Bilden är ett urklipp från IT systemet Mina sidor för fristående aktörer">
            <a:extLst>
              <a:ext uri="{FF2B5EF4-FFF2-40B4-BE49-F238E27FC236}">
                <a16:creationId xmlns:a16="http://schemas.microsoft.com/office/drawing/2014/main" id="{C3F28B4E-E2E3-497A-B021-3FAF4F8A9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5896" y="1169551"/>
            <a:ext cx="2821710" cy="3193432"/>
          </a:xfrm>
          <a:prstGeom prst="rect">
            <a:avLst/>
          </a:prstGeom>
          <a:effectLst>
            <a:outerShdw blurRad="292100" dist="139700" dir="2700000" algn="ctr" rotWithShape="0">
              <a:srgbClr val="000000">
                <a:alpha val="65000"/>
              </a:srgbClr>
            </a:outerShdw>
          </a:effectLst>
        </p:spPr>
      </p:pic>
      <p:sp>
        <p:nvSpPr>
          <p:cNvPr id="13" name="textruta 12">
            <a:extLst>
              <a:ext uri="{FF2B5EF4-FFF2-40B4-BE49-F238E27FC236}">
                <a16:creationId xmlns:a16="http://schemas.microsoft.com/office/drawing/2014/main" id="{708DACF5-7992-61D9-9EA8-FFAA401C90A0}"/>
              </a:ext>
            </a:extLst>
          </p:cNvPr>
          <p:cNvSpPr txBox="1"/>
          <p:nvPr/>
        </p:nvSpPr>
        <p:spPr>
          <a:xfrm>
            <a:off x="5591176" y="971550"/>
            <a:ext cx="3192798" cy="2970044"/>
          </a:xfrm>
          <a:prstGeom prst="rect">
            <a:avLst/>
          </a:prstGeom>
          <a:noFill/>
        </p:spPr>
        <p:txBody>
          <a:bodyPr wrap="square" rtlCol="0">
            <a:spAutoFit/>
          </a:bodyPr>
          <a:lstStyle/>
          <a:p>
            <a:r>
              <a:rPr lang="sv-SE" sz="1100" dirty="0"/>
              <a:t>Välj vad ärendet gäller i listan under rubriken </a:t>
            </a:r>
            <a:r>
              <a:rPr lang="sv-SE" sz="1100" b="1" dirty="0"/>
              <a:t>Vad gäller ärendet</a:t>
            </a:r>
            <a:r>
              <a:rPr lang="sv-SE" sz="1100" dirty="0"/>
              <a:t>.</a:t>
            </a:r>
            <a:br>
              <a:rPr lang="sv-SE" sz="1100" dirty="0"/>
            </a:br>
            <a:br>
              <a:rPr lang="sv-SE" sz="1100" dirty="0"/>
            </a:br>
            <a:r>
              <a:rPr lang="sv-SE" sz="1100" dirty="0"/>
              <a:t>Klicka i att du inte vill bifoga dokument. </a:t>
            </a:r>
          </a:p>
          <a:p>
            <a:endParaRPr lang="sv-SE" sz="1100" dirty="0"/>
          </a:p>
          <a:p>
            <a:r>
              <a:rPr lang="sv-SE" sz="1100" dirty="0"/>
              <a:t>Skriv sedan vad du vill informera Arbetsförmedlingen om i fritextfältet. </a:t>
            </a:r>
            <a:br>
              <a:rPr lang="sv-SE" sz="1100" dirty="0"/>
            </a:br>
            <a:br>
              <a:rPr lang="sv-SE" sz="1100" dirty="0"/>
            </a:br>
            <a:r>
              <a:rPr lang="sv-SE" sz="1100" dirty="0"/>
              <a:t>Skriv även dina kontaktuppgifter så att  Arbetsförmedlingen kan komma i kontakt med dig om det behövs i ärendet. Om du väljer ”Behov av dialog med Arbetsförmedlingen” kommer ett fält där du kan ange telefonnummer.</a:t>
            </a:r>
          </a:p>
          <a:p>
            <a:endParaRPr lang="sv-SE" sz="1100" dirty="0"/>
          </a:p>
          <a:p>
            <a:r>
              <a:rPr lang="sv-SE" sz="1100" dirty="0"/>
              <a:t>När du är färdig klicka på knappen </a:t>
            </a:r>
            <a:r>
              <a:rPr lang="sv-SE" sz="1100" b="1" dirty="0"/>
              <a:t>Förhandsgranska</a:t>
            </a:r>
            <a:r>
              <a:rPr lang="sv-SE" sz="1100" dirty="0"/>
              <a:t> för att förhandsgranska och sedan skicka in rapporten.</a:t>
            </a:r>
          </a:p>
        </p:txBody>
      </p:sp>
      <p:sp>
        <p:nvSpPr>
          <p:cNvPr id="7" name="Rektangel 6">
            <a:extLst>
              <a:ext uri="{FF2B5EF4-FFF2-40B4-BE49-F238E27FC236}">
                <a16:creationId xmlns:a16="http://schemas.microsoft.com/office/drawing/2014/main" id="{86717297-2AB5-00F8-5684-4B13AA955229}"/>
              </a:ext>
              <a:ext uri="{C183D7F6-B498-43B3-948B-1728B52AA6E4}">
                <adec:decorative xmlns:adec="http://schemas.microsoft.com/office/drawing/2017/decorative" val="1"/>
              </a:ext>
            </a:extLst>
          </p:cNvPr>
          <p:cNvSpPr/>
          <p:nvPr/>
        </p:nvSpPr>
        <p:spPr>
          <a:xfrm>
            <a:off x="216600" y="3291674"/>
            <a:ext cx="1753169" cy="7545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3D726B2-445C-D9A9-162A-DC8C2A5E8533}"/>
              </a:ext>
              <a:ext uri="{C183D7F6-B498-43B3-948B-1728B52AA6E4}">
                <adec:decorative xmlns:adec="http://schemas.microsoft.com/office/drawing/2017/decorative" val="1"/>
              </a:ext>
            </a:extLst>
          </p:cNvPr>
          <p:cNvSpPr/>
          <p:nvPr/>
        </p:nvSpPr>
        <p:spPr>
          <a:xfrm>
            <a:off x="3180476" y="4046220"/>
            <a:ext cx="817131" cy="31676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0906477-F780-2171-4B4A-496677F63941}"/>
              </a:ext>
              <a:ext uri="{C183D7F6-B498-43B3-948B-1728B52AA6E4}">
                <adec:decorative xmlns:adec="http://schemas.microsoft.com/office/drawing/2017/decorative" val="1"/>
              </a:ext>
            </a:extLst>
          </p:cNvPr>
          <p:cNvSpPr/>
          <p:nvPr/>
        </p:nvSpPr>
        <p:spPr>
          <a:xfrm>
            <a:off x="2695932" y="1911928"/>
            <a:ext cx="2211186" cy="7481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048449E-4E5D-A77D-32BF-07F8F0A43CBA}"/>
              </a:ext>
              <a:ext uri="{C183D7F6-B498-43B3-948B-1728B52AA6E4}">
                <adec:decorative xmlns:adec="http://schemas.microsoft.com/office/drawing/2017/decorative" val="1"/>
              </a:ext>
            </a:extLst>
          </p:cNvPr>
          <p:cNvSpPr/>
          <p:nvPr/>
        </p:nvSpPr>
        <p:spPr>
          <a:xfrm>
            <a:off x="360026" y="1818369"/>
            <a:ext cx="380534" cy="87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7732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0F7E2-FB8C-46D4-982E-6F584A299C9F}"/>
              </a:ext>
            </a:extLst>
          </p:cNvPr>
          <p:cNvSpPr>
            <a:spLocks noGrp="1"/>
          </p:cNvSpPr>
          <p:nvPr>
            <p:ph type="title"/>
          </p:nvPr>
        </p:nvSpPr>
        <p:spPr>
          <a:xfrm>
            <a:off x="158372" y="376153"/>
            <a:ext cx="7422784" cy="675000"/>
          </a:xfrm>
        </p:spPr>
        <p:txBody>
          <a:bodyPr/>
          <a:lstStyle/>
          <a:p>
            <a:r>
              <a:rPr lang="sv-SE" sz="2400" dirty="0"/>
              <a:t>Skapa informativ rapport med bilaga</a:t>
            </a:r>
          </a:p>
        </p:txBody>
      </p:sp>
      <p:pic>
        <p:nvPicPr>
          <p:cNvPr id="9" name="Bildobjekt 8" descr="Bilden är ett urklipp från IT systemet Mina sidor för fristående aktörer. ">
            <a:extLst>
              <a:ext uri="{FF2B5EF4-FFF2-40B4-BE49-F238E27FC236}">
                <a16:creationId xmlns:a16="http://schemas.microsoft.com/office/drawing/2014/main" id="{55B44C00-D8D5-5038-18C9-F13B7645A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14" y="1099082"/>
            <a:ext cx="2935435" cy="3229679"/>
          </a:xfrm>
          <a:prstGeom prst="rect">
            <a:avLst/>
          </a:prstGeom>
          <a:effectLst>
            <a:outerShdw blurRad="292100" dist="139700" dir="2700000" algn="ctr" rotWithShape="0">
              <a:srgbClr val="000000">
                <a:alpha val="65000"/>
              </a:srgbClr>
            </a:outerShdw>
          </a:effectLst>
        </p:spPr>
      </p:pic>
      <p:sp>
        <p:nvSpPr>
          <p:cNvPr id="8" name="textruta 7">
            <a:extLst>
              <a:ext uri="{FF2B5EF4-FFF2-40B4-BE49-F238E27FC236}">
                <a16:creationId xmlns:a16="http://schemas.microsoft.com/office/drawing/2014/main" id="{A3ACC981-16BD-4137-A972-0D83191533A2}"/>
              </a:ext>
            </a:extLst>
          </p:cNvPr>
          <p:cNvSpPr txBox="1"/>
          <p:nvPr/>
        </p:nvSpPr>
        <p:spPr>
          <a:xfrm>
            <a:off x="5505257" y="1527823"/>
            <a:ext cx="3839169" cy="461665"/>
          </a:xfrm>
          <a:prstGeom prst="rect">
            <a:avLst/>
          </a:prstGeom>
          <a:noFill/>
        </p:spPr>
        <p:txBody>
          <a:bodyPr wrap="square">
            <a:spAutoFit/>
          </a:bodyPr>
          <a:lstStyle/>
          <a:p>
            <a:r>
              <a:rPr lang="sv-SE" sz="1200" dirty="0"/>
              <a:t>Välj</a:t>
            </a:r>
            <a:r>
              <a:rPr lang="sv-SE" sz="1200" b="1" dirty="0"/>
              <a:t> </a:t>
            </a:r>
            <a:r>
              <a:rPr lang="sv-SE" sz="1200" dirty="0"/>
              <a:t>vad ärendet gäller i listan under rubriken </a:t>
            </a:r>
          </a:p>
          <a:p>
            <a:r>
              <a:rPr lang="sv-SE" sz="1200" b="1" dirty="0"/>
              <a:t>Vad gäller ärendet.</a:t>
            </a:r>
          </a:p>
        </p:txBody>
      </p:sp>
      <p:pic>
        <p:nvPicPr>
          <p:cNvPr id="6" name="Bild 5" descr="Pil: vänd vänster med hel fyllning">
            <a:extLst>
              <a:ext uri="{FF2B5EF4-FFF2-40B4-BE49-F238E27FC236}">
                <a16:creationId xmlns:a16="http://schemas.microsoft.com/office/drawing/2014/main" id="{4995B4E5-2CAC-48B0-92B6-95E80622C47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5497647">
            <a:off x="2972949" y="2175894"/>
            <a:ext cx="664037" cy="791710"/>
          </a:xfrm>
          <a:prstGeom prst="rect">
            <a:avLst/>
          </a:prstGeom>
        </p:spPr>
      </p:pic>
      <p:pic>
        <p:nvPicPr>
          <p:cNvPr id="11" name="Bildobjekt 10" descr="Bilden är ett urklipp från IT systemet Mina sidor för fristående aktörer&#10;">
            <a:extLst>
              <a:ext uri="{FF2B5EF4-FFF2-40B4-BE49-F238E27FC236}">
                <a16:creationId xmlns:a16="http://schemas.microsoft.com/office/drawing/2014/main" id="{DAE230CF-B530-00FE-9CCA-D327698D3A02}"/>
              </a:ext>
            </a:extLst>
          </p:cNvPr>
          <p:cNvPicPr>
            <a:picLocks noChangeAspect="1"/>
          </p:cNvPicPr>
          <p:nvPr/>
        </p:nvPicPr>
        <p:blipFill rotWithShape="1">
          <a:blip r:embed="rId5"/>
          <a:srcRect l="12316" t="51200" r="54757" b="33312"/>
          <a:stretch/>
        </p:blipFill>
        <p:spPr>
          <a:xfrm>
            <a:off x="3618148" y="2104238"/>
            <a:ext cx="3010051" cy="1219366"/>
          </a:xfrm>
          <a:prstGeom prst="rect">
            <a:avLst/>
          </a:prstGeom>
          <a:noFill/>
          <a:ln>
            <a:noFill/>
          </a:ln>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334181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12FDA-5BBC-AC1C-7803-41DFBAD7A69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D7226B8-E0EA-DB10-B27E-012FD4DCF7B9}"/>
              </a:ext>
            </a:extLst>
          </p:cNvPr>
          <p:cNvSpPr>
            <a:spLocks noGrp="1"/>
          </p:cNvSpPr>
          <p:nvPr>
            <p:ph type="title"/>
          </p:nvPr>
        </p:nvSpPr>
        <p:spPr>
          <a:xfrm>
            <a:off x="329065" y="147228"/>
            <a:ext cx="7422784" cy="675000"/>
          </a:xfrm>
        </p:spPr>
        <p:txBody>
          <a:bodyPr/>
          <a:lstStyle/>
          <a:p>
            <a:r>
              <a:rPr lang="sv-SE" sz="2400" dirty="0"/>
              <a:t>Skapa informativ rapport med bilaga</a:t>
            </a:r>
            <a:br>
              <a:rPr lang="sv-SE" sz="2400" dirty="0"/>
            </a:br>
            <a:r>
              <a:rPr lang="sv-SE" sz="2400" dirty="0"/>
              <a:t>- Välj typ av dokument</a:t>
            </a:r>
          </a:p>
        </p:txBody>
      </p:sp>
      <p:pic>
        <p:nvPicPr>
          <p:cNvPr id="8" name="Bildobjekt 7" descr="Bilden är ett urklipp från IT systemet Mina sidor för fristående aktörer.">
            <a:extLst>
              <a:ext uri="{FF2B5EF4-FFF2-40B4-BE49-F238E27FC236}">
                <a16:creationId xmlns:a16="http://schemas.microsoft.com/office/drawing/2014/main" id="{F20B57D4-0145-532C-DF6A-C69169784347}"/>
              </a:ext>
            </a:extLst>
          </p:cNvPr>
          <p:cNvPicPr>
            <a:picLocks noChangeAspect="1"/>
          </p:cNvPicPr>
          <p:nvPr/>
        </p:nvPicPr>
        <p:blipFill>
          <a:blip r:embed="rId2" cstate="print">
            <a:extLst>
              <a:ext uri="{28A0092B-C50C-407E-A947-70E740481C1C}">
                <a14:useLocalDpi xmlns:a14="http://schemas.microsoft.com/office/drawing/2010/main" val="0"/>
              </a:ext>
            </a:extLst>
          </a:blip>
          <a:srcRect r="11913" b="1397"/>
          <a:stretch/>
        </p:blipFill>
        <p:spPr>
          <a:xfrm>
            <a:off x="366776" y="990975"/>
            <a:ext cx="2821399" cy="3815256"/>
          </a:xfrm>
          <a:prstGeom prst="rect">
            <a:avLst/>
          </a:prstGeom>
          <a:effectLst>
            <a:outerShdw blurRad="292100" dist="139700" dir="2700000" algn="ctr" rotWithShape="0">
              <a:srgbClr val="000000">
                <a:alpha val="65000"/>
              </a:srgbClr>
            </a:outerShdw>
          </a:effectLst>
        </p:spPr>
      </p:pic>
      <p:pic>
        <p:nvPicPr>
          <p:cNvPr id="10" name="Bildobjekt 9" descr="Bilden är ett urklipp från IT systemet Mina sidor för fristående aktörer">
            <a:extLst>
              <a:ext uri="{FF2B5EF4-FFF2-40B4-BE49-F238E27FC236}">
                <a16:creationId xmlns:a16="http://schemas.microsoft.com/office/drawing/2014/main" id="{D9C959F1-3077-8079-D68D-74DC7E9D9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3604" y="1040763"/>
            <a:ext cx="1632794" cy="1154550"/>
          </a:xfrm>
          <a:prstGeom prst="rect">
            <a:avLst/>
          </a:prstGeom>
          <a:effectLst>
            <a:outerShdw blurRad="292100" dist="139700" dir="2700000" algn="ctr" rotWithShape="0">
              <a:srgbClr val="000000">
                <a:alpha val="65000"/>
              </a:srgbClr>
            </a:outerShdw>
          </a:effectLst>
        </p:spPr>
      </p:pic>
      <p:pic>
        <p:nvPicPr>
          <p:cNvPr id="20" name="Bildobjekt 19" descr="Bilden är ett urklipp från IT systemet Mina sidor för fristående aktörer">
            <a:extLst>
              <a:ext uri="{FF2B5EF4-FFF2-40B4-BE49-F238E27FC236}">
                <a16:creationId xmlns:a16="http://schemas.microsoft.com/office/drawing/2014/main" id="{BE544A76-D153-EFF8-F374-DFBA12B98C16}"/>
              </a:ext>
            </a:extLst>
          </p:cNvPr>
          <p:cNvPicPr>
            <a:picLocks noChangeAspect="1"/>
          </p:cNvPicPr>
          <p:nvPr/>
        </p:nvPicPr>
        <p:blipFill>
          <a:blip r:embed="rId4">
            <a:extLst>
              <a:ext uri="{28A0092B-C50C-407E-A947-70E740481C1C}">
                <a14:useLocalDpi xmlns:a14="http://schemas.microsoft.com/office/drawing/2010/main" val="0"/>
              </a:ext>
            </a:extLst>
          </a:blip>
          <a:srcRect t="9259" r="50265" b="45647"/>
          <a:stretch/>
        </p:blipFill>
        <p:spPr>
          <a:xfrm>
            <a:off x="2993604" y="2913806"/>
            <a:ext cx="1846995" cy="788404"/>
          </a:xfrm>
          <a:prstGeom prst="rect">
            <a:avLst/>
          </a:prstGeom>
          <a:effectLst>
            <a:outerShdw blurRad="292100" dist="139700" dir="2700000" algn="ctr" rotWithShape="0">
              <a:srgbClr val="000000">
                <a:alpha val="65000"/>
              </a:srgbClr>
            </a:outerShdw>
          </a:effectLst>
        </p:spPr>
      </p:pic>
      <p:sp>
        <p:nvSpPr>
          <p:cNvPr id="6" name="textruta 5">
            <a:extLst>
              <a:ext uri="{FF2B5EF4-FFF2-40B4-BE49-F238E27FC236}">
                <a16:creationId xmlns:a16="http://schemas.microsoft.com/office/drawing/2014/main" id="{8480C468-D1AC-7B58-7E36-C43F8C0AEE69}"/>
              </a:ext>
            </a:extLst>
          </p:cNvPr>
          <p:cNvSpPr txBox="1"/>
          <p:nvPr/>
        </p:nvSpPr>
        <p:spPr>
          <a:xfrm>
            <a:off x="5043200" y="1218725"/>
            <a:ext cx="4019838" cy="2246769"/>
          </a:xfrm>
          <a:prstGeom prst="rect">
            <a:avLst/>
          </a:prstGeom>
          <a:noFill/>
        </p:spPr>
        <p:txBody>
          <a:bodyPr wrap="square">
            <a:spAutoFit/>
          </a:bodyPr>
          <a:lstStyle/>
          <a:p>
            <a:r>
              <a:rPr lang="sv-SE" sz="1400" dirty="0"/>
              <a:t>Klicka i Ja på frågan vill du bifoga dokument.</a:t>
            </a:r>
          </a:p>
          <a:p>
            <a:r>
              <a:rPr lang="sv-SE" sz="1400" dirty="0"/>
              <a:t>Välj sedan </a:t>
            </a:r>
            <a:r>
              <a:rPr lang="sv-SE" sz="1400" b="1" dirty="0" err="1"/>
              <a:t>filkategori</a:t>
            </a:r>
            <a:r>
              <a:rPr lang="sv-SE" sz="1400" dirty="0"/>
              <a:t>. Du kan välja mellan Komplettering eller Övrigt.</a:t>
            </a:r>
          </a:p>
          <a:p>
            <a:endParaRPr lang="sv-SE" sz="1400" dirty="0"/>
          </a:p>
          <a:p>
            <a:r>
              <a:rPr lang="sv-SE" sz="1400" dirty="0"/>
              <a:t>Bilagan kommer få ett nytt filnamn utifrån vald typ av dokument (Övrigt &gt; OVRIGT)</a:t>
            </a:r>
          </a:p>
          <a:p>
            <a:endParaRPr lang="sv-SE" sz="1400" dirty="0"/>
          </a:p>
          <a:p>
            <a:r>
              <a:rPr lang="sv-SE" sz="1400" dirty="0"/>
              <a:t>Du kan bifoga sex stycken bilagor i PDF-format per informativ rapport. Bilagorna får tillsammans vara max 10 MB. </a:t>
            </a:r>
          </a:p>
        </p:txBody>
      </p:sp>
      <p:sp>
        <p:nvSpPr>
          <p:cNvPr id="17" name="Rektangel 16">
            <a:extLst>
              <a:ext uri="{FF2B5EF4-FFF2-40B4-BE49-F238E27FC236}">
                <a16:creationId xmlns:a16="http://schemas.microsoft.com/office/drawing/2014/main" id="{C75D5BE6-EB07-28F5-312E-6ECA40257665}"/>
              </a:ext>
              <a:ext uri="{C183D7F6-B498-43B3-948B-1728B52AA6E4}">
                <adec:decorative xmlns:adec="http://schemas.microsoft.com/office/drawing/2017/decorative" val="1"/>
              </a:ext>
            </a:extLst>
          </p:cNvPr>
          <p:cNvSpPr/>
          <p:nvPr/>
        </p:nvSpPr>
        <p:spPr>
          <a:xfrm>
            <a:off x="366776" y="938815"/>
            <a:ext cx="2286335" cy="13584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C10313C9-F40F-EAD3-108D-A02AC0A693A6}"/>
              </a:ext>
              <a:ext uri="{C183D7F6-B498-43B3-948B-1728B52AA6E4}">
                <adec:decorative xmlns:adec="http://schemas.microsoft.com/office/drawing/2017/decorative" val="1"/>
              </a:ext>
            </a:extLst>
          </p:cNvPr>
          <p:cNvSpPr/>
          <p:nvPr/>
        </p:nvSpPr>
        <p:spPr>
          <a:xfrm>
            <a:off x="352777" y="2846239"/>
            <a:ext cx="2543574" cy="111766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06967B85-3D4C-B229-CDEF-0BB951DAD0B7}"/>
              </a:ext>
              <a:ext uri="{C183D7F6-B498-43B3-948B-1728B52AA6E4}">
                <adec:decorative xmlns:adec="http://schemas.microsoft.com/office/drawing/2017/decorative" val="1"/>
              </a:ext>
            </a:extLst>
          </p:cNvPr>
          <p:cNvSpPr/>
          <p:nvPr/>
        </p:nvSpPr>
        <p:spPr>
          <a:xfrm>
            <a:off x="2863117" y="990975"/>
            <a:ext cx="1870247" cy="12387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FD69C38B-8D21-5D53-07EB-2B6BB946FFBB}"/>
              </a:ext>
              <a:ext uri="{C183D7F6-B498-43B3-948B-1728B52AA6E4}">
                <adec:decorative xmlns:adec="http://schemas.microsoft.com/office/drawing/2017/decorative" val="1"/>
              </a:ext>
            </a:extLst>
          </p:cNvPr>
          <p:cNvSpPr/>
          <p:nvPr/>
        </p:nvSpPr>
        <p:spPr>
          <a:xfrm>
            <a:off x="2949221" y="2859713"/>
            <a:ext cx="1950398" cy="9820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2775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02B87-8A47-4E85-A27B-382A44145990}"/>
              </a:ext>
            </a:extLst>
          </p:cNvPr>
          <p:cNvSpPr>
            <a:spLocks noGrp="1"/>
          </p:cNvSpPr>
          <p:nvPr>
            <p:ph type="title"/>
          </p:nvPr>
        </p:nvSpPr>
        <p:spPr>
          <a:xfrm>
            <a:off x="250376" y="382704"/>
            <a:ext cx="7422784" cy="675000"/>
          </a:xfrm>
        </p:spPr>
        <p:txBody>
          <a:bodyPr/>
          <a:lstStyle/>
          <a:p>
            <a:r>
              <a:rPr lang="sv-SE" sz="2400" dirty="0"/>
              <a:t>Skapa informativ rapport med bilaga </a:t>
            </a:r>
            <a:br>
              <a:rPr lang="sv-SE" sz="2400" dirty="0"/>
            </a:br>
            <a:endParaRPr lang="sv-SE" sz="2400" dirty="0"/>
          </a:p>
        </p:txBody>
      </p:sp>
      <p:pic>
        <p:nvPicPr>
          <p:cNvPr id="4" name="Bildobjekt 3" descr="Bilden är ett urklipp från IT systemet Mina sidor för fristående aktörer&#10;">
            <a:extLst>
              <a:ext uri="{FF2B5EF4-FFF2-40B4-BE49-F238E27FC236}">
                <a16:creationId xmlns:a16="http://schemas.microsoft.com/office/drawing/2014/main" id="{41E4648D-BD58-185F-1F62-F2BB48E0BF0B}"/>
              </a:ext>
            </a:extLst>
          </p:cNvPr>
          <p:cNvPicPr>
            <a:picLocks noChangeAspect="1"/>
          </p:cNvPicPr>
          <p:nvPr/>
        </p:nvPicPr>
        <p:blipFill>
          <a:blip r:embed="rId2" cstate="print">
            <a:extLst>
              <a:ext uri="{28A0092B-C50C-407E-A947-70E740481C1C}">
                <a14:useLocalDpi xmlns:a14="http://schemas.microsoft.com/office/drawing/2010/main" val="0"/>
              </a:ext>
            </a:extLst>
          </a:blip>
          <a:srcRect r="5708"/>
          <a:stretch/>
        </p:blipFill>
        <p:spPr>
          <a:xfrm>
            <a:off x="217125" y="1057704"/>
            <a:ext cx="4545579" cy="3535680"/>
          </a:xfrm>
          <a:prstGeom prst="rect">
            <a:avLst/>
          </a:prstGeom>
          <a:effectLst>
            <a:outerShdw blurRad="292100" dist="139700" dir="2700000" algn="ctr" rotWithShape="0">
              <a:srgbClr val="000000">
                <a:alpha val="65000"/>
              </a:srgbClr>
            </a:outerShdw>
          </a:effectLst>
        </p:spPr>
      </p:pic>
      <p:sp>
        <p:nvSpPr>
          <p:cNvPr id="6" name="textruta 5">
            <a:extLst>
              <a:ext uri="{FF2B5EF4-FFF2-40B4-BE49-F238E27FC236}">
                <a16:creationId xmlns:a16="http://schemas.microsoft.com/office/drawing/2014/main" id="{E7D17C19-F5A4-4B9B-8F49-5C9FD765A2E1}"/>
              </a:ext>
            </a:extLst>
          </p:cNvPr>
          <p:cNvSpPr txBox="1"/>
          <p:nvPr/>
        </p:nvSpPr>
        <p:spPr>
          <a:xfrm>
            <a:off x="5110163" y="1700033"/>
            <a:ext cx="3943459" cy="1446550"/>
          </a:xfrm>
          <a:prstGeom prst="rect">
            <a:avLst/>
          </a:prstGeom>
          <a:noFill/>
        </p:spPr>
        <p:txBody>
          <a:bodyPr wrap="square">
            <a:spAutoFit/>
          </a:bodyPr>
          <a:lstStyle/>
          <a:p>
            <a:r>
              <a:rPr lang="sv-SE" sz="1100" dirty="0"/>
              <a:t>Fyll i </a:t>
            </a:r>
            <a:r>
              <a:rPr lang="sv-SE" sz="1100" b="1" dirty="0"/>
              <a:t>kompletterande behov </a:t>
            </a:r>
            <a:r>
              <a:rPr lang="sv-SE" sz="1100" dirty="0"/>
              <a:t>som kan vara relevant för ditt ärende. </a:t>
            </a:r>
            <a:br>
              <a:rPr lang="sv-SE" sz="1100" dirty="0"/>
            </a:br>
            <a:br>
              <a:rPr lang="sv-SE" sz="1100" dirty="0"/>
            </a:br>
            <a:r>
              <a:rPr lang="sv-SE" sz="1100" dirty="0"/>
              <a:t>Skriv sedan in ditt telefonnummer så att Arbetsförmedlingen kan komma i kontakt med dig om det behövs i ärendet.</a:t>
            </a:r>
          </a:p>
          <a:p>
            <a:endParaRPr lang="sv-SE" sz="1100" dirty="0"/>
          </a:p>
          <a:p>
            <a:r>
              <a:rPr lang="sv-SE" sz="1100" dirty="0"/>
              <a:t>När du är färdig klicka på knappen </a:t>
            </a:r>
            <a:r>
              <a:rPr lang="sv-SE" sz="1100" b="1" dirty="0"/>
              <a:t>Förhandsgranska</a:t>
            </a:r>
            <a:r>
              <a:rPr lang="sv-SE" sz="1100" dirty="0"/>
              <a:t> för att förhandsgranska och sedan skicka in rapporten.</a:t>
            </a:r>
          </a:p>
        </p:txBody>
      </p:sp>
      <p:sp>
        <p:nvSpPr>
          <p:cNvPr id="12" name="Rektangel 11">
            <a:extLst>
              <a:ext uri="{FF2B5EF4-FFF2-40B4-BE49-F238E27FC236}">
                <a16:creationId xmlns:a16="http://schemas.microsoft.com/office/drawing/2014/main" id="{DB60116B-0B40-785D-5F01-F33BBCE020A7}"/>
              </a:ext>
              <a:ext uri="{C183D7F6-B498-43B3-948B-1728B52AA6E4}">
                <adec:decorative xmlns:adec="http://schemas.microsoft.com/office/drawing/2017/decorative" val="1"/>
              </a:ext>
            </a:extLst>
          </p:cNvPr>
          <p:cNvSpPr/>
          <p:nvPr/>
        </p:nvSpPr>
        <p:spPr>
          <a:xfrm>
            <a:off x="1157548" y="4148398"/>
            <a:ext cx="1352896" cy="39589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23803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B1AE2-B8BD-4DC3-BCE2-63B9B9B8BCA6}"/>
              </a:ext>
            </a:extLst>
          </p:cNvPr>
          <p:cNvSpPr>
            <a:spLocks noGrp="1"/>
          </p:cNvSpPr>
          <p:nvPr>
            <p:ph type="title"/>
          </p:nvPr>
        </p:nvSpPr>
        <p:spPr>
          <a:xfrm>
            <a:off x="340360" y="185891"/>
            <a:ext cx="7422784" cy="675000"/>
          </a:xfrm>
        </p:spPr>
        <p:txBody>
          <a:bodyPr/>
          <a:lstStyle/>
          <a:p>
            <a:r>
              <a:rPr lang="sv-SE" sz="2400" dirty="0"/>
              <a:t>Skapa informativ rapport med bilaga - Förhandsgranska &amp; Skicka in</a:t>
            </a:r>
          </a:p>
        </p:txBody>
      </p:sp>
      <p:pic>
        <p:nvPicPr>
          <p:cNvPr id="4" name="Bildobjekt 3" descr="Bilden är ett urklipp från IT systemet Mina sidor för fristående aktörer">
            <a:extLst>
              <a:ext uri="{FF2B5EF4-FFF2-40B4-BE49-F238E27FC236}">
                <a16:creationId xmlns:a16="http://schemas.microsoft.com/office/drawing/2014/main" id="{90F2D484-0723-C393-539B-95BC7E7A0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91" y="959652"/>
            <a:ext cx="2160071" cy="3791992"/>
          </a:xfrm>
          <a:prstGeom prst="rect">
            <a:avLst/>
          </a:prstGeom>
          <a:effectLst>
            <a:outerShdw blurRad="292100" dist="139700" dir="2700000" algn="ctr" rotWithShape="0">
              <a:srgbClr val="000000">
                <a:alpha val="65000"/>
              </a:srgbClr>
            </a:outerShdw>
          </a:effectLst>
        </p:spPr>
      </p:pic>
      <p:pic>
        <p:nvPicPr>
          <p:cNvPr id="7" name="Bildobjekt 6" descr="En skärmbild från Mina sidor fristående aktörer, skapande av informativ rapport. En bild på en statusruta att allt gått bra när du skickat in den informativa rapporten.">
            <a:extLst>
              <a:ext uri="{FF2B5EF4-FFF2-40B4-BE49-F238E27FC236}">
                <a16:creationId xmlns:a16="http://schemas.microsoft.com/office/drawing/2014/main" id="{79BA270E-5BE4-4D45-9EC4-8E17D3C57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2809" y="2317041"/>
            <a:ext cx="2124649" cy="910222"/>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FA7A3A2E-CB62-4DA9-8618-C3D419340E1D}"/>
              </a:ext>
            </a:extLst>
          </p:cNvPr>
          <p:cNvSpPr txBox="1"/>
          <p:nvPr/>
        </p:nvSpPr>
        <p:spPr>
          <a:xfrm>
            <a:off x="5142759" y="1442771"/>
            <a:ext cx="3556034" cy="830997"/>
          </a:xfrm>
          <a:prstGeom prst="rect">
            <a:avLst/>
          </a:prstGeom>
          <a:noFill/>
        </p:spPr>
        <p:txBody>
          <a:bodyPr wrap="square">
            <a:spAutoFit/>
          </a:bodyPr>
          <a:lstStyle/>
          <a:p>
            <a:r>
              <a:rPr lang="sv-SE" sz="1200" dirty="0"/>
              <a:t>Klicka på </a:t>
            </a:r>
            <a:r>
              <a:rPr lang="sv-SE" sz="1200" b="1" dirty="0"/>
              <a:t>skicka in</a:t>
            </a:r>
            <a:r>
              <a:rPr lang="sv-SE" sz="1200" dirty="0"/>
              <a:t> om all information stämmer.</a:t>
            </a:r>
          </a:p>
          <a:p>
            <a:r>
              <a:rPr lang="sv-SE" sz="1200" dirty="0"/>
              <a:t> </a:t>
            </a:r>
          </a:p>
          <a:p>
            <a:r>
              <a:rPr lang="sv-SE" sz="1200" dirty="0"/>
              <a:t>Om allt gått bra så får du en grön ruta med informationen </a:t>
            </a:r>
            <a:r>
              <a:rPr lang="sv-SE" sz="1200" b="1" dirty="0"/>
              <a:t>allt gick bra</a:t>
            </a:r>
            <a:r>
              <a:rPr lang="sv-SE" sz="1200" dirty="0"/>
              <a:t>.</a:t>
            </a:r>
          </a:p>
        </p:txBody>
      </p:sp>
      <p:sp>
        <p:nvSpPr>
          <p:cNvPr id="10" name="Rektangel 9">
            <a:extLst>
              <a:ext uri="{FF2B5EF4-FFF2-40B4-BE49-F238E27FC236}">
                <a16:creationId xmlns:a16="http://schemas.microsoft.com/office/drawing/2014/main" id="{160368CA-613A-DF0C-6B27-70256BDBBB6D}"/>
              </a:ext>
              <a:ext uri="{C183D7F6-B498-43B3-948B-1728B52AA6E4}">
                <adec:decorative xmlns:adec="http://schemas.microsoft.com/office/drawing/2017/decorative" val="1"/>
              </a:ext>
            </a:extLst>
          </p:cNvPr>
          <p:cNvSpPr/>
          <p:nvPr/>
        </p:nvSpPr>
        <p:spPr>
          <a:xfrm>
            <a:off x="364471" y="2084276"/>
            <a:ext cx="2667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846840B-74B6-6C8A-B566-05194ED76E38}"/>
              </a:ext>
              <a:ext uri="{C183D7F6-B498-43B3-948B-1728B52AA6E4}">
                <adec:decorative xmlns:adec="http://schemas.microsoft.com/office/drawing/2017/decorative" val="1"/>
              </a:ext>
            </a:extLst>
          </p:cNvPr>
          <p:cNvSpPr/>
          <p:nvPr/>
        </p:nvSpPr>
        <p:spPr>
          <a:xfrm>
            <a:off x="882606" y="4530724"/>
            <a:ext cx="406443" cy="1809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1966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005B7-BFF6-D948-DEB7-A7B9D8ED7DB1}"/>
              </a:ext>
            </a:extLst>
          </p:cNvPr>
          <p:cNvSpPr>
            <a:spLocks noGrp="1"/>
          </p:cNvSpPr>
          <p:nvPr>
            <p:ph type="title"/>
          </p:nvPr>
        </p:nvSpPr>
        <p:spPr>
          <a:xfrm>
            <a:off x="336107" y="373218"/>
            <a:ext cx="7422784" cy="675000"/>
          </a:xfrm>
        </p:spPr>
        <p:txBody>
          <a:bodyPr/>
          <a:lstStyle/>
          <a:p>
            <a:r>
              <a:rPr lang="sv-SE" sz="2400" dirty="0"/>
              <a:t>Skapa signal om arbete eller studier</a:t>
            </a:r>
          </a:p>
        </p:txBody>
      </p:sp>
      <p:pic>
        <p:nvPicPr>
          <p:cNvPr id="5" name="Bildobjekt 4" descr="Bilden är ett urklipp från IT-systemet MSFA.&#10;Bilden visar skapa ny signal om arbete eller studier under rapporter i deltagarkortet. ">
            <a:extLst>
              <a:ext uri="{FF2B5EF4-FFF2-40B4-BE49-F238E27FC236}">
                <a16:creationId xmlns:a16="http://schemas.microsoft.com/office/drawing/2014/main" id="{36440B6E-1D5E-92F7-A7CA-FF0C4E6E4DEA}"/>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693AB1BF-FBF7-05A9-BC74-37543E3A4D13}"/>
              </a:ext>
              <a:ext uri="{C183D7F6-B498-43B3-948B-1728B52AA6E4}">
                <adec:decorative xmlns:adec="http://schemas.microsoft.com/office/drawing/2017/decorative" val="1"/>
              </a:ext>
            </a:extLst>
          </p:cNvPr>
          <p:cNvSpPr/>
          <p:nvPr/>
        </p:nvSpPr>
        <p:spPr>
          <a:xfrm>
            <a:off x="1143000" y="3285309"/>
            <a:ext cx="1436914" cy="2155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42E3BE1E-7714-5885-DCCC-25F4BE5D1667}"/>
              </a:ext>
            </a:extLst>
          </p:cNvPr>
          <p:cNvSpPr txBox="1"/>
          <p:nvPr/>
        </p:nvSpPr>
        <p:spPr>
          <a:xfrm>
            <a:off x="5057775" y="1497233"/>
            <a:ext cx="2967543" cy="1015663"/>
          </a:xfrm>
          <a:prstGeom prst="rect">
            <a:avLst/>
          </a:prstGeom>
          <a:noFill/>
        </p:spPr>
        <p:txBody>
          <a:bodyPr wrap="square" rtlCol="0">
            <a:spAutoFit/>
          </a:bodyPr>
          <a:lstStyle/>
          <a:p>
            <a:r>
              <a:rPr lang="sv-SE" sz="1200" dirty="0"/>
              <a:t>För att skapa en signal om arbete eller studier, välj </a:t>
            </a:r>
            <a:r>
              <a:rPr lang="sv-SE" sz="1200" b="1" dirty="0"/>
              <a:t>Signal om arbete eller studier </a:t>
            </a:r>
            <a:r>
              <a:rPr lang="sv-SE" sz="1200" dirty="0"/>
              <a:t>under fliken </a:t>
            </a:r>
            <a:r>
              <a:rPr lang="sv-SE" sz="1200" b="1" dirty="0"/>
              <a:t>Rapportering</a:t>
            </a:r>
            <a:r>
              <a:rPr lang="sv-SE" sz="1200" dirty="0"/>
              <a:t> i deltagarkortet.</a:t>
            </a:r>
          </a:p>
          <a:p>
            <a:endParaRPr lang="sv-SE" sz="1200" dirty="0"/>
          </a:p>
        </p:txBody>
      </p:sp>
      <p:sp>
        <p:nvSpPr>
          <p:cNvPr id="3" name="Rektangel 2">
            <a:extLst>
              <a:ext uri="{FF2B5EF4-FFF2-40B4-BE49-F238E27FC236}">
                <a16:creationId xmlns:a16="http://schemas.microsoft.com/office/drawing/2014/main" id="{1CF10621-DEAA-4AE0-8C5C-56D0FE6EB698}"/>
              </a:ext>
              <a:ext uri="{C183D7F6-B498-43B3-948B-1728B52AA6E4}">
                <adec:decorative xmlns:adec="http://schemas.microsoft.com/office/drawing/2017/decorative" val="1"/>
              </a:ext>
            </a:extLst>
          </p:cNvPr>
          <p:cNvSpPr/>
          <p:nvPr/>
        </p:nvSpPr>
        <p:spPr>
          <a:xfrm>
            <a:off x="1143000" y="1497233"/>
            <a:ext cx="1268307" cy="124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43973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093BCB9-41B9-4709-9182-8E9C0B788C8A}"/>
              </a:ext>
              <a:ext uri="{C183D7F6-B498-43B3-948B-1728B52AA6E4}">
                <adec:decorative xmlns:adec="http://schemas.microsoft.com/office/drawing/2017/decorative" val="1"/>
              </a:ext>
            </a:extLst>
          </p:cNvPr>
          <p:cNvSpPr>
            <a:spLocks noGrp="1"/>
          </p:cNvSpPr>
          <p:nvPr>
            <p:ph idx="14"/>
          </p:nvPr>
        </p:nvSpPr>
        <p:spPr>
          <a:xfrm>
            <a:off x="4129088" y="853069"/>
            <a:ext cx="4863410" cy="3933826"/>
          </a:xfrm>
        </p:spPr>
        <p:txBody>
          <a:bodyPr/>
          <a:lstStyle/>
          <a:p>
            <a:pPr marL="0" indent="0">
              <a:buNone/>
            </a:pPr>
            <a:r>
              <a:rPr lang="sv-SE" sz="1100" dirty="0"/>
              <a:t>Du behöver meddela Arbetsförmedlingen att en deltagare har fått ett arbete eller påbörjat studier. Det gäller oavsett om det är på hel eller deltid. </a:t>
            </a:r>
          </a:p>
          <a:p>
            <a:pPr marL="0" indent="0">
              <a:buNone/>
            </a:pPr>
            <a:endParaRPr lang="sv-SE" sz="1100" dirty="0"/>
          </a:p>
          <a:p>
            <a:pPr marL="0" indent="0">
              <a:buNone/>
            </a:pPr>
            <a:r>
              <a:rPr lang="sv-SE" sz="1100" dirty="0"/>
              <a:t>Det gör du genom att skicka in en </a:t>
            </a:r>
            <a:r>
              <a:rPr lang="sv-SE" sz="1100" b="1" dirty="0"/>
              <a:t>Signal om arbete eller studier</a:t>
            </a:r>
            <a:r>
              <a:rPr lang="sv-SE" sz="1100" dirty="0"/>
              <a:t>. </a:t>
            </a:r>
            <a:br>
              <a:rPr lang="sv-SE" sz="1100" dirty="0"/>
            </a:br>
            <a:r>
              <a:rPr lang="sv-SE" sz="1100" dirty="0"/>
              <a:t>Ange om deltagaren ska arbeta eller studera på hel- eller deltid. </a:t>
            </a:r>
          </a:p>
          <a:p>
            <a:pPr marL="0" indent="0">
              <a:buNone/>
            </a:pPr>
            <a:br>
              <a:rPr lang="sv-SE" sz="1100" dirty="0"/>
            </a:br>
            <a:r>
              <a:rPr lang="sv-SE" sz="1100" dirty="0"/>
              <a:t>Om deltagaren ska arbeta eller studera på </a:t>
            </a:r>
            <a:r>
              <a:rPr lang="sv-SE" sz="1100" b="1" dirty="0"/>
              <a:t>deltid</a:t>
            </a:r>
            <a:r>
              <a:rPr lang="sv-SE" sz="1100" dirty="0"/>
              <a:t> så ska du också fylla i omfattning i rutan som kommer fram.</a:t>
            </a:r>
            <a:r>
              <a:rPr lang="sv-SE" sz="1100" dirty="0">
                <a:solidFill>
                  <a:srgbClr val="44546A"/>
                </a:solidFill>
                <a:effectLst/>
                <a:ea typeface="Calibri" panose="020F0502020204030204" pitchFamily="34" charset="0"/>
              </a:rPr>
              <a:t> </a:t>
            </a:r>
          </a:p>
          <a:p>
            <a:pPr marL="0" indent="0">
              <a:buNone/>
            </a:pPr>
            <a:endParaRPr lang="sv-SE" sz="1100" dirty="0"/>
          </a:p>
          <a:p>
            <a:pPr marL="0" indent="0">
              <a:buNone/>
            </a:pPr>
            <a:r>
              <a:rPr lang="sv-SE" sz="1100" dirty="0"/>
              <a:t>Fyll i </a:t>
            </a:r>
            <a:r>
              <a:rPr lang="sv-SE" sz="1100" b="1" dirty="0"/>
              <a:t>startdatum</a:t>
            </a:r>
            <a:r>
              <a:rPr lang="sv-SE" sz="1100" dirty="0"/>
              <a:t> för arbete eller studier.</a:t>
            </a:r>
            <a:br>
              <a:rPr lang="sv-SE" sz="1100" dirty="0"/>
            </a:br>
            <a:endParaRPr lang="sv-SE" sz="1100" dirty="0"/>
          </a:p>
          <a:p>
            <a:pPr marL="0" indent="0">
              <a:buNone/>
            </a:pPr>
            <a:r>
              <a:rPr lang="sv-SE" sz="1100" dirty="0">
                <a:effectLst/>
                <a:ea typeface="Calibri" panose="020F0502020204030204" pitchFamily="34" charset="0"/>
              </a:rPr>
              <a:t>Om utbildningsstarten sker efter insatsens slut skriver du in datum när sökande ansökte om utbildningen.</a:t>
            </a:r>
          </a:p>
          <a:p>
            <a:pPr marL="0" indent="0">
              <a:buNone/>
            </a:pPr>
            <a:endParaRPr lang="sv-SE" sz="1100" dirty="0">
              <a:effectLst/>
              <a:ea typeface="Calibri" panose="020F0502020204030204" pitchFamily="34" charset="0"/>
            </a:endParaRPr>
          </a:p>
          <a:p>
            <a:pPr marL="0" indent="0">
              <a:buNone/>
            </a:pPr>
            <a:r>
              <a:rPr lang="sv-SE" sz="1100" dirty="0"/>
              <a:t>Klicka på </a:t>
            </a:r>
            <a:r>
              <a:rPr lang="sv-SE" sz="1100" b="1" dirty="0"/>
              <a:t>Förhandsgranska</a:t>
            </a:r>
            <a:r>
              <a:rPr lang="sv-SE" sz="1100" dirty="0"/>
              <a:t> för att granska rapporten innan du skickar in den.</a:t>
            </a:r>
          </a:p>
          <a:p>
            <a:pPr marL="0" indent="0">
              <a:buNone/>
            </a:pPr>
            <a:endParaRPr lang="sv-SE" sz="1100" dirty="0"/>
          </a:p>
          <a:p>
            <a:pPr marL="0" indent="0">
              <a:buNone/>
            </a:pPr>
            <a:endParaRPr lang="sv-SE" sz="1100" dirty="0"/>
          </a:p>
          <a:p>
            <a:pPr marL="0" indent="0">
              <a:buNone/>
            </a:pPr>
            <a:endParaRPr lang="sv-SE" sz="1100" dirty="0"/>
          </a:p>
          <a:p>
            <a:pPr marL="0" indent="0">
              <a:buNone/>
            </a:pPr>
            <a:endParaRPr lang="sv-SE" sz="1100" dirty="0"/>
          </a:p>
          <a:p>
            <a:pPr marL="0" indent="0">
              <a:buNone/>
            </a:pPr>
            <a:br>
              <a:rPr lang="sv-SE" sz="1100" dirty="0"/>
            </a:br>
            <a:endParaRPr lang="sv-SE" sz="1100" dirty="0"/>
          </a:p>
        </p:txBody>
      </p:sp>
      <p:sp>
        <p:nvSpPr>
          <p:cNvPr id="6" name="Rubrik 1">
            <a:extLst>
              <a:ext uri="{FF2B5EF4-FFF2-40B4-BE49-F238E27FC236}">
                <a16:creationId xmlns:a16="http://schemas.microsoft.com/office/drawing/2014/main" id="{9DD31CCC-FD80-4F99-8430-B0306B04C375}"/>
              </a:ext>
            </a:extLst>
          </p:cNvPr>
          <p:cNvSpPr>
            <a:spLocks noGrp="1"/>
          </p:cNvSpPr>
          <p:nvPr>
            <p:ph type="title"/>
          </p:nvPr>
        </p:nvSpPr>
        <p:spPr>
          <a:xfrm>
            <a:off x="151500" y="241855"/>
            <a:ext cx="7422784" cy="675000"/>
          </a:xfrm>
        </p:spPr>
        <p:txBody>
          <a:bodyPr/>
          <a:lstStyle/>
          <a:p>
            <a:r>
              <a:rPr lang="sv-SE" sz="2400" dirty="0">
                <a:solidFill>
                  <a:srgbClr val="002060"/>
                </a:solidFill>
              </a:rPr>
              <a:t>Signal om arbete eller studier</a:t>
            </a:r>
            <a:endParaRPr lang="sv-SE" sz="2400" dirty="0"/>
          </a:p>
        </p:txBody>
      </p:sp>
      <p:pic>
        <p:nvPicPr>
          <p:cNvPr id="2" name="Bildobjekt 1" descr="Bilden är ett urklipp från IT systemet Mina sidor för fristående aktörer&#10;">
            <a:extLst>
              <a:ext uri="{FF2B5EF4-FFF2-40B4-BE49-F238E27FC236}">
                <a16:creationId xmlns:a16="http://schemas.microsoft.com/office/drawing/2014/main" id="{A5B9A96C-9A48-946E-40C2-D887E069E5C7}"/>
              </a:ext>
            </a:extLst>
          </p:cNvPr>
          <p:cNvPicPr>
            <a:picLocks noChangeAspect="1"/>
          </p:cNvPicPr>
          <p:nvPr/>
        </p:nvPicPr>
        <p:blipFill rotWithShape="1">
          <a:blip r:embed="rId3"/>
          <a:srcRect l="16679" t="4776" r="17039" b="1913"/>
          <a:stretch/>
        </p:blipFill>
        <p:spPr>
          <a:xfrm>
            <a:off x="151501" y="779300"/>
            <a:ext cx="2724322" cy="4252518"/>
          </a:xfrm>
          <a:prstGeom prst="rect">
            <a:avLst/>
          </a:prstGeom>
          <a:ln>
            <a:noFill/>
          </a:ln>
          <a:effectLst>
            <a:outerShdw blurRad="292100" dist="139700" dir="2700000" algn="tl" rotWithShape="0">
              <a:srgbClr val="333333">
                <a:alpha val="65000"/>
              </a:srgbClr>
            </a:outerShdw>
          </a:effectLst>
        </p:spPr>
      </p:pic>
      <p:pic>
        <p:nvPicPr>
          <p:cNvPr id="3" name="Bildobjekt 2" descr="Bilden är ett urklipp från IT systemet Mina sidor för fristående aktörer&#10;">
            <a:extLst>
              <a:ext uri="{FF2B5EF4-FFF2-40B4-BE49-F238E27FC236}">
                <a16:creationId xmlns:a16="http://schemas.microsoft.com/office/drawing/2014/main" id="{C719937A-5082-6B98-E5D4-1A8543300754}"/>
              </a:ext>
            </a:extLst>
          </p:cNvPr>
          <p:cNvPicPr>
            <a:picLocks noChangeAspect="1"/>
          </p:cNvPicPr>
          <p:nvPr/>
        </p:nvPicPr>
        <p:blipFill rotWithShape="1">
          <a:blip r:embed="rId4"/>
          <a:srcRect r="57121"/>
          <a:stretch/>
        </p:blipFill>
        <p:spPr bwMode="auto">
          <a:xfrm>
            <a:off x="2293013" y="1991980"/>
            <a:ext cx="1413447" cy="169250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Rektangel 4">
            <a:extLst>
              <a:ext uri="{FF2B5EF4-FFF2-40B4-BE49-F238E27FC236}">
                <a16:creationId xmlns:a16="http://schemas.microsoft.com/office/drawing/2014/main" id="{6ED955BE-C0CE-78A0-CAA8-10D74EC695D8}"/>
              </a:ext>
              <a:ext uri="{C183D7F6-B498-43B3-948B-1728B52AA6E4}">
                <adec:decorative xmlns:adec="http://schemas.microsoft.com/office/drawing/2017/decorative" val="1"/>
              </a:ext>
            </a:extLst>
          </p:cNvPr>
          <p:cNvSpPr/>
          <p:nvPr/>
        </p:nvSpPr>
        <p:spPr>
          <a:xfrm>
            <a:off x="151501" y="2819982"/>
            <a:ext cx="1949525"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ADC6512-54E2-4C26-EDFC-9908FC0F5001}"/>
              </a:ext>
              <a:ext uri="{C183D7F6-B498-43B3-948B-1728B52AA6E4}">
                <adec:decorative xmlns:adec="http://schemas.microsoft.com/office/drawing/2017/decorative" val="1"/>
              </a:ext>
            </a:extLst>
          </p:cNvPr>
          <p:cNvSpPr/>
          <p:nvPr/>
        </p:nvSpPr>
        <p:spPr>
          <a:xfrm>
            <a:off x="151502" y="3515922"/>
            <a:ext cx="1063046" cy="33712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7DEE0334-172A-CC1B-546B-5FE9D5406DFE}"/>
              </a:ext>
              <a:ext uri="{C183D7F6-B498-43B3-948B-1728B52AA6E4}">
                <adec:decorative xmlns:adec="http://schemas.microsoft.com/office/drawing/2017/decorative" val="1"/>
              </a:ext>
            </a:extLst>
          </p:cNvPr>
          <p:cNvSpPr/>
          <p:nvPr/>
        </p:nvSpPr>
        <p:spPr>
          <a:xfrm>
            <a:off x="621233" y="4788385"/>
            <a:ext cx="600295"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1D4C3C2-8EE3-02CE-3F0D-D2EBF27DE4BC}"/>
              </a:ext>
              <a:ext uri="{C183D7F6-B498-43B3-948B-1728B52AA6E4}">
                <adec:decorative xmlns:adec="http://schemas.microsoft.com/office/drawing/2017/decorative" val="1"/>
              </a:ext>
            </a:extLst>
          </p:cNvPr>
          <p:cNvSpPr/>
          <p:nvPr/>
        </p:nvSpPr>
        <p:spPr>
          <a:xfrm>
            <a:off x="223520" y="1625600"/>
            <a:ext cx="508000" cy="8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1731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5B7E5-BCED-4723-964B-742D66485253}"/>
              </a:ext>
            </a:extLst>
          </p:cNvPr>
          <p:cNvSpPr>
            <a:spLocks noGrp="1"/>
          </p:cNvSpPr>
          <p:nvPr>
            <p:ph type="title"/>
          </p:nvPr>
        </p:nvSpPr>
        <p:spPr>
          <a:xfrm>
            <a:off x="351679" y="175705"/>
            <a:ext cx="7422784" cy="675000"/>
          </a:xfrm>
        </p:spPr>
        <p:txBody>
          <a:bodyPr/>
          <a:lstStyle/>
          <a:p>
            <a:r>
              <a:rPr lang="sv-SE" sz="2400" dirty="0"/>
              <a:t>Skicka in ”Signal om arbete eller studier”</a:t>
            </a:r>
          </a:p>
        </p:txBody>
      </p:sp>
      <p:pic>
        <p:nvPicPr>
          <p:cNvPr id="10" name="Bildobjekt 9" descr="Bilden är ett urklipp från IT systemet Mina sidor för fristående aktörer&#10;">
            <a:extLst>
              <a:ext uri="{FF2B5EF4-FFF2-40B4-BE49-F238E27FC236}">
                <a16:creationId xmlns:a16="http://schemas.microsoft.com/office/drawing/2014/main" id="{677560E1-AD7D-0573-C66A-B5A715DAD03F}"/>
              </a:ext>
            </a:extLst>
          </p:cNvPr>
          <p:cNvPicPr>
            <a:picLocks noChangeAspect="1"/>
          </p:cNvPicPr>
          <p:nvPr/>
        </p:nvPicPr>
        <p:blipFill rotWithShape="1">
          <a:blip r:embed="rId2"/>
          <a:srcRect l="17649" t="4746" r="12812"/>
          <a:stretch/>
        </p:blipFill>
        <p:spPr>
          <a:xfrm>
            <a:off x="431585" y="716556"/>
            <a:ext cx="3212053" cy="435016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6D84B80-F8CC-4084-A8C4-FBC493D73C52}"/>
              </a:ext>
            </a:extLst>
          </p:cNvPr>
          <p:cNvSpPr>
            <a:spLocks noGrp="1"/>
          </p:cNvSpPr>
          <p:nvPr>
            <p:ph idx="13"/>
          </p:nvPr>
        </p:nvSpPr>
        <p:spPr>
          <a:xfrm>
            <a:off x="4171950" y="1538288"/>
            <a:ext cx="3818897" cy="2910743"/>
          </a:xfrm>
        </p:spPr>
        <p:txBody>
          <a:bodyPr/>
          <a:lstStyle/>
          <a:p>
            <a:pPr marL="0" indent="0">
              <a:buNone/>
            </a:pPr>
            <a:r>
              <a:rPr lang="sv-SE" sz="1200" dirty="0"/>
              <a:t>Kontrollera att informationen stämmer.</a:t>
            </a:r>
          </a:p>
          <a:p>
            <a:pPr marL="0" indent="0">
              <a:buNone/>
            </a:pPr>
            <a:endParaRPr lang="sv-SE" sz="1200" dirty="0"/>
          </a:p>
          <a:p>
            <a:pPr marL="0" indent="0">
              <a:buNone/>
            </a:pPr>
            <a:r>
              <a:rPr lang="sv-SE" sz="1200" dirty="0"/>
              <a:t>Klicka sedan på knappen </a:t>
            </a:r>
            <a:r>
              <a:rPr lang="sv-SE" sz="1200" b="1" dirty="0"/>
              <a:t>Skicka</a:t>
            </a:r>
            <a:r>
              <a:rPr lang="sv-SE" sz="1200" dirty="0"/>
              <a:t> </a:t>
            </a:r>
            <a:r>
              <a:rPr lang="sv-SE" sz="1200" b="1" dirty="0"/>
              <a:t>in</a:t>
            </a:r>
            <a:r>
              <a:rPr lang="sv-SE" sz="1200" dirty="0"/>
              <a:t> för att skicka in signal om arbete eller studier till Arbetsförmedlingen. </a:t>
            </a:r>
          </a:p>
        </p:txBody>
      </p:sp>
      <p:sp>
        <p:nvSpPr>
          <p:cNvPr id="11" name="Rektangel 10">
            <a:extLst>
              <a:ext uri="{FF2B5EF4-FFF2-40B4-BE49-F238E27FC236}">
                <a16:creationId xmlns:a16="http://schemas.microsoft.com/office/drawing/2014/main" id="{39CAE68C-DABB-CFD5-378A-85F3F664801A}"/>
              </a:ext>
              <a:ext uri="{C183D7F6-B498-43B3-948B-1728B52AA6E4}">
                <adec:decorative xmlns:adec="http://schemas.microsoft.com/office/drawing/2017/decorative" val="1"/>
              </a:ext>
            </a:extLst>
          </p:cNvPr>
          <p:cNvSpPr/>
          <p:nvPr/>
        </p:nvSpPr>
        <p:spPr>
          <a:xfrm>
            <a:off x="1214547" y="4820218"/>
            <a:ext cx="516531" cy="23645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D9566FB-3FFF-538C-F716-B8664AF512AA}"/>
              </a:ext>
              <a:ext uri="{C183D7F6-B498-43B3-948B-1728B52AA6E4}">
                <adec:decorative xmlns:adec="http://schemas.microsoft.com/office/drawing/2017/decorative" val="1"/>
              </a:ext>
            </a:extLst>
          </p:cNvPr>
          <p:cNvSpPr/>
          <p:nvPr/>
        </p:nvSpPr>
        <p:spPr>
          <a:xfrm>
            <a:off x="431585" y="1639147"/>
            <a:ext cx="611508" cy="1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6233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CDBEC8-E83C-4E3B-A142-8AF278E2C7E2}"/>
              </a:ext>
            </a:extLst>
          </p:cNvPr>
          <p:cNvSpPr>
            <a:spLocks noGrp="1"/>
          </p:cNvSpPr>
          <p:nvPr>
            <p:ph type="title"/>
          </p:nvPr>
        </p:nvSpPr>
        <p:spPr>
          <a:xfrm>
            <a:off x="336107" y="299625"/>
            <a:ext cx="7422784" cy="675000"/>
          </a:xfrm>
        </p:spPr>
        <p:txBody>
          <a:bodyPr/>
          <a:lstStyle/>
          <a:p>
            <a:r>
              <a:rPr lang="sv-SE" sz="2400" dirty="0"/>
              <a:t>Skapa slutredovisning</a:t>
            </a:r>
          </a:p>
        </p:txBody>
      </p:sp>
      <p:pic>
        <p:nvPicPr>
          <p:cNvPr id="5" name="Bildobjekt 4" descr="Bilden är ett urklipp från IT-systemet MSFA.&#10;Bilden visar skapa ny slutredovisning under rapporter i deltagarkortet. ">
            <a:extLst>
              <a:ext uri="{FF2B5EF4-FFF2-40B4-BE49-F238E27FC236}">
                <a16:creationId xmlns:a16="http://schemas.microsoft.com/office/drawing/2014/main" id="{AB2CB053-6ED7-6E77-49AB-529D07B3A554}"/>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2714CA8D-E016-4DD2-BE1B-EE5BF2163D5B}"/>
              </a:ext>
            </a:extLst>
          </p:cNvPr>
          <p:cNvSpPr txBox="1"/>
          <p:nvPr/>
        </p:nvSpPr>
        <p:spPr>
          <a:xfrm>
            <a:off x="5053013" y="1488004"/>
            <a:ext cx="3281363" cy="646331"/>
          </a:xfrm>
          <a:prstGeom prst="rect">
            <a:avLst/>
          </a:prstGeom>
          <a:noFill/>
        </p:spPr>
        <p:txBody>
          <a:bodyPr wrap="square" rtlCol="0">
            <a:spAutoFit/>
          </a:bodyPr>
          <a:lstStyle/>
          <a:p>
            <a:r>
              <a:rPr lang="sv-SE" sz="1200" dirty="0"/>
              <a:t>För att skapa en slutredovisning välj </a:t>
            </a:r>
            <a:r>
              <a:rPr lang="sv-SE" sz="1200" b="1" dirty="0"/>
              <a:t>Slutredovisning</a:t>
            </a:r>
            <a:r>
              <a:rPr lang="sv-SE" sz="1200" dirty="0"/>
              <a:t> under fliken </a:t>
            </a:r>
            <a:r>
              <a:rPr lang="sv-SE" sz="1200" b="1" dirty="0"/>
              <a:t>Rapportering</a:t>
            </a:r>
            <a:r>
              <a:rPr lang="sv-SE" sz="1200" dirty="0"/>
              <a:t> på deltagarkortet. </a:t>
            </a:r>
          </a:p>
        </p:txBody>
      </p:sp>
      <p:sp>
        <p:nvSpPr>
          <p:cNvPr id="6" name="Rektangel 5">
            <a:extLst>
              <a:ext uri="{FF2B5EF4-FFF2-40B4-BE49-F238E27FC236}">
                <a16:creationId xmlns:a16="http://schemas.microsoft.com/office/drawing/2014/main" id="{D3E08B62-38E4-0972-0C2B-942152872A21}"/>
              </a:ext>
              <a:ext uri="{C183D7F6-B498-43B3-948B-1728B52AA6E4}">
                <adec:decorative xmlns:adec="http://schemas.microsoft.com/office/drawing/2017/decorative" val="1"/>
              </a:ext>
            </a:extLst>
          </p:cNvPr>
          <p:cNvSpPr/>
          <p:nvPr/>
        </p:nvSpPr>
        <p:spPr>
          <a:xfrm>
            <a:off x="1169126" y="3735978"/>
            <a:ext cx="1417320" cy="2220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3BF8C874-2D33-C0B9-DB12-63EA732F0789}"/>
              </a:ext>
              <a:ext uri="{C183D7F6-B498-43B3-948B-1728B52AA6E4}">
                <adec:decorative xmlns:adec="http://schemas.microsoft.com/office/drawing/2017/decorative" val="1"/>
              </a:ext>
            </a:extLst>
          </p:cNvPr>
          <p:cNvSpPr/>
          <p:nvPr/>
        </p:nvSpPr>
        <p:spPr>
          <a:xfrm>
            <a:off x="1169126" y="1435947"/>
            <a:ext cx="1194767" cy="185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26846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6D6AD3-ABA7-40BB-A248-7B319D434868}"/>
              </a:ext>
            </a:extLst>
          </p:cNvPr>
          <p:cNvSpPr>
            <a:spLocks noGrp="1"/>
          </p:cNvSpPr>
          <p:nvPr>
            <p:ph type="title"/>
          </p:nvPr>
        </p:nvSpPr>
        <p:spPr>
          <a:xfrm>
            <a:off x="452845" y="255278"/>
            <a:ext cx="7422784" cy="675000"/>
          </a:xfrm>
        </p:spPr>
        <p:txBody>
          <a:bodyPr/>
          <a:lstStyle/>
          <a:p>
            <a:r>
              <a:rPr lang="sv-SE" sz="2400" dirty="0"/>
              <a:t>Slutredovisning steg 1</a:t>
            </a:r>
          </a:p>
        </p:txBody>
      </p:sp>
      <p:pic>
        <p:nvPicPr>
          <p:cNvPr id="3" name="Bildobjekt 2" descr="Bilden är ett urklipp från IT systemet Mina sidor för fristående aktörer&#10;">
            <a:extLst>
              <a:ext uri="{FF2B5EF4-FFF2-40B4-BE49-F238E27FC236}">
                <a16:creationId xmlns:a16="http://schemas.microsoft.com/office/drawing/2014/main" id="{49007709-CD46-8B2E-D016-542117800473}"/>
              </a:ext>
            </a:extLst>
          </p:cNvPr>
          <p:cNvPicPr>
            <a:picLocks noChangeAspect="1"/>
          </p:cNvPicPr>
          <p:nvPr/>
        </p:nvPicPr>
        <p:blipFill rotWithShape="1">
          <a:blip r:embed="rId2"/>
          <a:srcRect l="15986" t="5885" r="16894" b="9005"/>
          <a:stretch/>
        </p:blipFill>
        <p:spPr>
          <a:xfrm>
            <a:off x="452845" y="803596"/>
            <a:ext cx="3641897" cy="4217984"/>
          </a:xfrm>
          <a:prstGeom prst="rect">
            <a:avLst/>
          </a:prstGeom>
          <a:ln>
            <a:noFill/>
          </a:ln>
          <a:effectLst>
            <a:outerShdw blurRad="292100" dist="139700" dir="2700000" algn="tl" rotWithShape="0">
              <a:srgbClr val="333333">
                <a:alpha val="65000"/>
              </a:srgbClr>
            </a:outerShdw>
          </a:effectLst>
        </p:spPr>
      </p:pic>
      <p:sp>
        <p:nvSpPr>
          <p:cNvPr id="11" name="textruta 10">
            <a:extLst>
              <a:ext uri="{FF2B5EF4-FFF2-40B4-BE49-F238E27FC236}">
                <a16:creationId xmlns:a16="http://schemas.microsoft.com/office/drawing/2014/main" id="{860D4861-673D-48EB-AE30-021BD30C5995}"/>
              </a:ext>
            </a:extLst>
          </p:cNvPr>
          <p:cNvSpPr txBox="1"/>
          <p:nvPr/>
        </p:nvSpPr>
        <p:spPr>
          <a:xfrm>
            <a:off x="4629152" y="1527496"/>
            <a:ext cx="3952466" cy="2308324"/>
          </a:xfrm>
          <a:prstGeom prst="rect">
            <a:avLst/>
          </a:prstGeom>
          <a:noFill/>
        </p:spPr>
        <p:txBody>
          <a:bodyPr wrap="square" rtlCol="0">
            <a:spAutoFit/>
          </a:bodyPr>
          <a:lstStyle/>
          <a:p>
            <a:r>
              <a:rPr lang="sv-SE" sz="1200" dirty="0"/>
              <a:t>I slutredovisningen ska du beskriva de aktiviteter deltagaren har genomfört, vad som har fungerat eller inte fungerat och ett förslag på lämpligt nästa steg för deltagaren.</a:t>
            </a:r>
          </a:p>
          <a:p>
            <a:endParaRPr lang="sv-SE" sz="1200" dirty="0"/>
          </a:p>
          <a:p>
            <a:r>
              <a:rPr lang="sv-SE" sz="1200" dirty="0"/>
              <a:t>Välj vilken huvudsaklig sysselsättning deltagaren har för tillfället.</a:t>
            </a:r>
          </a:p>
          <a:p>
            <a:endParaRPr lang="sv-SE" sz="1200" dirty="0"/>
          </a:p>
          <a:p>
            <a:r>
              <a:rPr lang="sv-SE" sz="1200" dirty="0"/>
              <a:t>Beroende på vilket val du gör så kommer olika fält fram.</a:t>
            </a:r>
          </a:p>
          <a:p>
            <a:r>
              <a:rPr lang="sv-SE" sz="1200" dirty="0"/>
              <a:t> </a:t>
            </a:r>
          </a:p>
          <a:p>
            <a:r>
              <a:rPr lang="sv-SE" sz="1200" dirty="0"/>
              <a:t>Alla fritextfält i slutredovisningen är obligatoriska. Om du inte fyller i dem kommer du inte vidare.</a:t>
            </a:r>
          </a:p>
        </p:txBody>
      </p:sp>
      <p:sp>
        <p:nvSpPr>
          <p:cNvPr id="4" name="Rektangel 3">
            <a:extLst>
              <a:ext uri="{FF2B5EF4-FFF2-40B4-BE49-F238E27FC236}">
                <a16:creationId xmlns:a16="http://schemas.microsoft.com/office/drawing/2014/main" id="{E156A2A4-8166-7264-9EDE-BA666651785B}"/>
              </a:ext>
              <a:ext uri="{C183D7F6-B498-43B3-948B-1728B52AA6E4}">
                <adec:decorative xmlns:adec="http://schemas.microsoft.com/office/drawing/2017/decorative" val="1"/>
              </a:ext>
            </a:extLst>
          </p:cNvPr>
          <p:cNvSpPr/>
          <p:nvPr/>
        </p:nvSpPr>
        <p:spPr>
          <a:xfrm>
            <a:off x="490499" y="3636660"/>
            <a:ext cx="1919542" cy="96326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5720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50907F-299E-4946-A274-162171A07CB4}"/>
              </a:ext>
            </a:extLst>
          </p:cNvPr>
          <p:cNvSpPr>
            <a:spLocks noGrp="1"/>
          </p:cNvSpPr>
          <p:nvPr>
            <p:ph type="title"/>
          </p:nvPr>
        </p:nvSpPr>
        <p:spPr>
          <a:xfrm>
            <a:off x="120797" y="123596"/>
            <a:ext cx="7422784" cy="466110"/>
          </a:xfrm>
        </p:spPr>
        <p:txBody>
          <a:bodyPr/>
          <a:lstStyle/>
          <a:p>
            <a:r>
              <a:rPr lang="sv-SE" sz="2400" dirty="0"/>
              <a:t>Se mina deltagare</a:t>
            </a:r>
          </a:p>
        </p:txBody>
      </p:sp>
      <p:pic>
        <p:nvPicPr>
          <p:cNvPr id="9" name="Bildobjekt 8" descr="Bilden är ett urklipp från IT-systemet MSFA.">
            <a:extLst>
              <a:ext uri="{FF2B5EF4-FFF2-40B4-BE49-F238E27FC236}">
                <a16:creationId xmlns:a16="http://schemas.microsoft.com/office/drawing/2014/main" id="{A43E8A9F-7E29-393E-3DB8-03C25C70C3D4}"/>
              </a:ext>
            </a:extLst>
          </p:cNvPr>
          <p:cNvPicPr>
            <a:picLocks noChangeAspect="1"/>
          </p:cNvPicPr>
          <p:nvPr/>
        </p:nvPicPr>
        <p:blipFill rotWithShape="1">
          <a:blip r:embed="rId3"/>
          <a:srcRect l="-1" r="37660" b="37038"/>
          <a:stretch/>
        </p:blipFill>
        <p:spPr>
          <a:xfrm>
            <a:off x="120797" y="755026"/>
            <a:ext cx="5158122" cy="3200286"/>
          </a:xfrm>
          <a:prstGeom prst="rect">
            <a:avLst/>
          </a:prstGeom>
          <a:ln>
            <a:noFill/>
          </a:ln>
          <a:effectLst>
            <a:outerShdw blurRad="292100" dist="139700" dir="2700000" algn="tl" rotWithShape="0">
              <a:srgbClr val="333333">
                <a:alpha val="65000"/>
              </a:srgbClr>
            </a:outerShdw>
          </a:effectLst>
        </p:spPr>
      </p:pic>
      <p:pic>
        <p:nvPicPr>
          <p:cNvPr id="20" name="Bildobjekt 19" descr="Bilden är ett urklipp från IT-systemet MSFA.">
            <a:extLst>
              <a:ext uri="{FF2B5EF4-FFF2-40B4-BE49-F238E27FC236}">
                <a16:creationId xmlns:a16="http://schemas.microsoft.com/office/drawing/2014/main" id="{28C20748-EE07-1798-9C1A-C5B7707D1A5B}"/>
              </a:ext>
            </a:extLst>
          </p:cNvPr>
          <p:cNvPicPr>
            <a:picLocks noChangeAspect="1"/>
          </p:cNvPicPr>
          <p:nvPr/>
        </p:nvPicPr>
        <p:blipFill rotWithShape="1">
          <a:blip r:embed="rId4"/>
          <a:srcRect l="7017" t="7770" r="38051" b="76282"/>
          <a:stretch/>
        </p:blipFill>
        <p:spPr>
          <a:xfrm>
            <a:off x="134973" y="4141275"/>
            <a:ext cx="4807312" cy="850643"/>
          </a:xfrm>
          <a:prstGeom prst="rect">
            <a:avLst/>
          </a:prstGeom>
        </p:spPr>
      </p:pic>
      <p:sp>
        <p:nvSpPr>
          <p:cNvPr id="14" name="Platshållare för innehåll 2">
            <a:extLst>
              <a:ext uri="{FF2B5EF4-FFF2-40B4-BE49-F238E27FC236}">
                <a16:creationId xmlns:a16="http://schemas.microsoft.com/office/drawing/2014/main" id="{3576EB36-68ED-47B2-CC49-444684F2160F}"/>
              </a:ext>
            </a:extLst>
          </p:cNvPr>
          <p:cNvSpPr>
            <a:spLocks noGrp="1"/>
          </p:cNvSpPr>
          <p:nvPr>
            <p:ph idx="13"/>
          </p:nvPr>
        </p:nvSpPr>
        <p:spPr>
          <a:xfrm>
            <a:off x="5669545" y="674312"/>
            <a:ext cx="3260355" cy="4224826"/>
          </a:xfrm>
        </p:spPr>
        <p:txBody>
          <a:bodyPr/>
          <a:lstStyle/>
          <a:p>
            <a:pPr marL="0" indent="0">
              <a:buNone/>
            </a:pPr>
            <a:r>
              <a:rPr lang="sv-SE" sz="1050" dirty="0"/>
              <a:t>För att få fram dina tilldelade deltagare gör du följande: </a:t>
            </a:r>
          </a:p>
          <a:p>
            <a:r>
              <a:rPr lang="sv-SE" sz="1050" dirty="0"/>
              <a:t>Klicka på fliken </a:t>
            </a:r>
            <a:r>
              <a:rPr lang="sv-SE" sz="1050" b="1" dirty="0"/>
              <a:t>Deltagarlista i </a:t>
            </a:r>
            <a:r>
              <a:rPr lang="sv-SE" sz="1050" dirty="0"/>
              <a:t>vänsterkolumnen. Du ser då en lista med de deltagare som tillhör din organisation. </a:t>
            </a:r>
          </a:p>
          <a:p>
            <a:pPr>
              <a:buClr>
                <a:srgbClr val="00005A"/>
              </a:buClr>
            </a:pPr>
            <a:r>
              <a:rPr lang="sv-SE" sz="1050" dirty="0"/>
              <a:t>Bocka för rutan </a:t>
            </a:r>
            <a:r>
              <a:rPr lang="sv-SE" sz="1050" b="1" dirty="0"/>
              <a:t>Visa endast mina deltagare </a:t>
            </a:r>
            <a:r>
              <a:rPr lang="sv-SE" sz="1050" dirty="0"/>
              <a:t>för att få fram endast dina deltagare. </a:t>
            </a:r>
          </a:p>
          <a:p>
            <a:pPr>
              <a:buClr>
                <a:srgbClr val="00005A"/>
              </a:buClr>
            </a:pPr>
            <a:r>
              <a:rPr lang="sv-SE" sz="1050" b="1" dirty="0"/>
              <a:t>Välj tjänst att filtrera på</a:t>
            </a:r>
            <a:r>
              <a:rPr lang="sv-SE" sz="1050" dirty="0"/>
              <a:t> klicka i den tjänst du vill se deltagare för. </a:t>
            </a:r>
          </a:p>
          <a:p>
            <a:pPr>
              <a:buClr>
                <a:srgbClr val="00005A"/>
              </a:buClr>
            </a:pPr>
            <a:r>
              <a:rPr lang="sv-SE" sz="1050" dirty="0"/>
              <a:t>Du kan även söka fram en deltagare genom att söka på genomförandereferens eller namn i rutan </a:t>
            </a:r>
            <a:r>
              <a:rPr lang="sv-SE" sz="1050" b="1" dirty="0"/>
              <a:t>Sök deltagare på genomförandereferens eller namn</a:t>
            </a:r>
            <a:r>
              <a:rPr lang="sv-SE" sz="1050" dirty="0"/>
              <a:t>.</a:t>
            </a:r>
          </a:p>
          <a:p>
            <a:pPr marL="0" indent="0">
              <a:buClr>
                <a:srgbClr val="00005A"/>
              </a:buClr>
              <a:buNone/>
            </a:pPr>
            <a:endParaRPr lang="sv-SE" sz="1050" dirty="0"/>
          </a:p>
          <a:p>
            <a:pPr marL="0" indent="0">
              <a:buClr>
                <a:srgbClr val="00005A"/>
              </a:buClr>
              <a:buNone/>
            </a:pPr>
            <a:r>
              <a:rPr lang="sv-SE" sz="1050" dirty="0"/>
              <a:t>Du kan se de senaste händelserna för en deltagare genom att klicka på </a:t>
            </a:r>
            <a:r>
              <a:rPr lang="sv-SE" sz="1050" b="1" dirty="0"/>
              <a:t>Visa händelser</a:t>
            </a:r>
            <a:r>
              <a:rPr lang="sv-SE" sz="1050" dirty="0"/>
              <a:t>. </a:t>
            </a:r>
            <a:br>
              <a:rPr lang="sv-SE" sz="1050" dirty="0"/>
            </a:br>
            <a:r>
              <a:rPr lang="sv-SE" sz="1050" dirty="0"/>
              <a:t>Har deltagarens </a:t>
            </a:r>
            <a:r>
              <a:rPr lang="sv-SE" sz="1050" b="1" dirty="0"/>
              <a:t>deltagandegrad</a:t>
            </a:r>
            <a:r>
              <a:rPr lang="sv-SE" sz="1050" dirty="0"/>
              <a:t> ändrats, ser du den tidigare deltagandegraden under händelser. </a:t>
            </a:r>
            <a:r>
              <a:rPr lang="sv-SE" sz="1050" b="1" dirty="0"/>
              <a:t>Observera att du endast kan se ändringar av deltagandegrad utförda från den 17 januari 2024 och framåt. </a:t>
            </a:r>
          </a:p>
          <a:p>
            <a:pPr marL="0" indent="0">
              <a:buClr>
                <a:srgbClr val="00005A"/>
              </a:buClr>
              <a:buNone/>
            </a:pPr>
            <a:br>
              <a:rPr lang="sv-SE" sz="1050" dirty="0"/>
            </a:br>
            <a:r>
              <a:rPr lang="sv-SE" sz="1050" dirty="0"/>
              <a:t>Klicka på en deltagares namn i listan för komma till deltagarkortet.</a:t>
            </a:r>
          </a:p>
          <a:p>
            <a:endParaRPr lang="sv-SE" sz="1200" dirty="0"/>
          </a:p>
        </p:txBody>
      </p:sp>
      <p:sp>
        <p:nvSpPr>
          <p:cNvPr id="10" name="Rektangel 9">
            <a:extLst>
              <a:ext uri="{FF2B5EF4-FFF2-40B4-BE49-F238E27FC236}">
                <a16:creationId xmlns:a16="http://schemas.microsoft.com/office/drawing/2014/main" id="{639A9401-20B7-715C-E468-D3CEB911DDF6}"/>
              </a:ext>
              <a:ext uri="{C183D7F6-B498-43B3-948B-1728B52AA6E4}">
                <adec:decorative xmlns:adec="http://schemas.microsoft.com/office/drawing/2017/decorative" val="1"/>
              </a:ext>
            </a:extLst>
          </p:cNvPr>
          <p:cNvSpPr/>
          <p:nvPr/>
        </p:nvSpPr>
        <p:spPr>
          <a:xfrm>
            <a:off x="134973" y="1263663"/>
            <a:ext cx="502980" cy="16818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5206F58A-6478-ED06-37AF-E80ED34E39E6}"/>
              </a:ext>
              <a:ext uri="{C183D7F6-B498-43B3-948B-1728B52AA6E4}">
                <adec:decorative xmlns:adec="http://schemas.microsoft.com/office/drawing/2017/decorative" val="1"/>
              </a:ext>
            </a:extLst>
          </p:cNvPr>
          <p:cNvSpPr/>
          <p:nvPr/>
        </p:nvSpPr>
        <p:spPr>
          <a:xfrm>
            <a:off x="736900" y="3005470"/>
            <a:ext cx="621774" cy="921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ECA21BF-5D74-CA27-FD6F-05355E2BA9F2}"/>
              </a:ext>
              <a:ext uri="{C183D7F6-B498-43B3-948B-1728B52AA6E4}">
                <adec:decorative xmlns:adec="http://schemas.microsoft.com/office/drawing/2017/decorative" val="1"/>
              </a:ext>
            </a:extLst>
          </p:cNvPr>
          <p:cNvSpPr/>
          <p:nvPr/>
        </p:nvSpPr>
        <p:spPr>
          <a:xfrm>
            <a:off x="701750" y="2112338"/>
            <a:ext cx="3097617" cy="5174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C3017D63-F4DA-E399-B333-CEAA2BA80294}"/>
              </a:ext>
              <a:ext uri="{C183D7F6-B498-43B3-948B-1728B52AA6E4}">
                <adec:decorative xmlns:adec="http://schemas.microsoft.com/office/drawing/2017/decorative" val="1"/>
              </a:ext>
            </a:extLst>
          </p:cNvPr>
          <p:cNvSpPr/>
          <p:nvPr/>
        </p:nvSpPr>
        <p:spPr>
          <a:xfrm>
            <a:off x="4572000" y="2849525"/>
            <a:ext cx="621775" cy="10774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0D953540-DB67-31FC-3FCA-525D5FDFF687}"/>
              </a:ext>
              <a:ext uri="{C183D7F6-B498-43B3-948B-1728B52AA6E4}">
                <adec:decorative xmlns:adec="http://schemas.microsoft.com/office/drawing/2017/decorative" val="1"/>
              </a:ext>
            </a:extLst>
          </p:cNvPr>
          <p:cNvSpPr/>
          <p:nvPr/>
        </p:nvSpPr>
        <p:spPr>
          <a:xfrm>
            <a:off x="736902" y="1793357"/>
            <a:ext cx="1304549" cy="31188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49578207-9AAF-7D6B-0714-08D11A9ED8A7}"/>
              </a:ext>
              <a:ext uri="{C183D7F6-B498-43B3-948B-1728B52AA6E4}">
                <adec:decorative xmlns:adec="http://schemas.microsoft.com/office/drawing/2017/decorative" val="1"/>
              </a:ext>
            </a:extLst>
          </p:cNvPr>
          <p:cNvSpPr/>
          <p:nvPr/>
        </p:nvSpPr>
        <p:spPr>
          <a:xfrm>
            <a:off x="134973" y="4143375"/>
            <a:ext cx="4803740" cy="8502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6B629181-9582-797D-DF57-B6A0001C9A47}"/>
              </a:ext>
              <a:ext uri="{C183D7F6-B498-43B3-948B-1728B52AA6E4}">
                <adec:decorative xmlns:adec="http://schemas.microsoft.com/office/drawing/2017/decorative" val="1"/>
              </a:ext>
            </a:extLst>
          </p:cNvPr>
          <p:cNvSpPr/>
          <p:nvPr/>
        </p:nvSpPr>
        <p:spPr>
          <a:xfrm>
            <a:off x="890588" y="4190219"/>
            <a:ext cx="471487" cy="102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7E1ADA-1945-19EB-A525-9774CB44B7BE}"/>
              </a:ext>
              <a:ext uri="{C183D7F6-B498-43B3-948B-1728B52AA6E4}">
                <adec:decorative xmlns:adec="http://schemas.microsoft.com/office/drawing/2017/decorative" val="1"/>
              </a:ext>
            </a:extLst>
          </p:cNvPr>
          <p:cNvSpPr/>
          <p:nvPr/>
        </p:nvSpPr>
        <p:spPr>
          <a:xfrm>
            <a:off x="200024" y="4571359"/>
            <a:ext cx="4600575" cy="1028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3412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552766" y="194075"/>
            <a:ext cx="7422784" cy="675000"/>
          </a:xfrm>
        </p:spPr>
        <p:txBody>
          <a:bodyPr/>
          <a:lstStyle/>
          <a:p>
            <a:r>
              <a:rPr lang="sv-SE" sz="2400" dirty="0"/>
              <a:t>Slutredovisning</a:t>
            </a:r>
            <a:r>
              <a:rPr lang="sv-SE" dirty="0"/>
              <a:t> - </a:t>
            </a:r>
            <a:r>
              <a:rPr lang="sv-SE" sz="2000" dirty="0"/>
              <a:t>Huvudsaklig sysselsättning arbete</a:t>
            </a:r>
          </a:p>
        </p:txBody>
      </p:sp>
      <p:pic>
        <p:nvPicPr>
          <p:cNvPr id="5" name="Bildobjekt 4" descr="Bilden är ett urklipp från IT systemet Mina sidor för fristående aktörer&#10;">
            <a:extLst>
              <a:ext uri="{FF2B5EF4-FFF2-40B4-BE49-F238E27FC236}">
                <a16:creationId xmlns:a16="http://schemas.microsoft.com/office/drawing/2014/main" id="{33A8C9FD-E02C-67BA-DE72-6B470CDED22A}"/>
              </a:ext>
            </a:extLst>
          </p:cNvPr>
          <p:cNvPicPr>
            <a:picLocks noChangeAspect="1"/>
          </p:cNvPicPr>
          <p:nvPr/>
        </p:nvPicPr>
        <p:blipFill rotWithShape="1">
          <a:blip r:embed="rId2"/>
          <a:srcRect l="2079" t="740" r="20673" b="2209"/>
          <a:stretch/>
        </p:blipFill>
        <p:spPr>
          <a:xfrm>
            <a:off x="496388" y="687977"/>
            <a:ext cx="3188589" cy="438041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220772" y="1672858"/>
            <a:ext cx="4448176" cy="2099043"/>
          </a:xfrm>
        </p:spPr>
        <p:txBody>
          <a:bodyPr/>
          <a:lstStyle/>
          <a:p>
            <a:pPr marL="0" indent="0">
              <a:buNone/>
            </a:pPr>
            <a:r>
              <a:rPr lang="sv-SE" sz="1200" dirty="0"/>
              <a:t>Välj yrkesområde i listan under rubriken </a:t>
            </a:r>
            <a:r>
              <a:rPr lang="sv-SE" sz="1200" b="1" dirty="0"/>
              <a:t>Yrkesområde.</a:t>
            </a:r>
            <a:endParaRPr lang="sv-SE" sz="1200" dirty="0"/>
          </a:p>
          <a:p>
            <a:pPr marL="0" indent="0">
              <a:buNone/>
            </a:pPr>
            <a:endParaRPr lang="sv-SE" sz="1200" dirty="0"/>
          </a:p>
          <a:p>
            <a:pPr marL="0" indent="0">
              <a:buNone/>
            </a:pPr>
            <a:r>
              <a:rPr lang="sv-SE" sz="1200" dirty="0"/>
              <a:t>Välj sedan </a:t>
            </a:r>
            <a:r>
              <a:rPr lang="sv-SE" sz="1200" b="1" dirty="0"/>
              <a:t>Yrkesgrupp</a:t>
            </a:r>
            <a:r>
              <a:rPr lang="sv-SE" sz="1200" dirty="0"/>
              <a:t> i listan som kommer fram.</a:t>
            </a:r>
          </a:p>
          <a:p>
            <a:pPr marL="0" indent="0">
              <a:buNone/>
            </a:pPr>
            <a:endParaRPr lang="sv-SE" sz="1200" dirty="0"/>
          </a:p>
          <a:p>
            <a:pPr marL="0" indent="0">
              <a:buNone/>
            </a:pPr>
            <a:r>
              <a:rPr lang="sv-SE" sz="1200" dirty="0"/>
              <a:t>Ange </a:t>
            </a:r>
            <a:r>
              <a:rPr lang="sv-SE" sz="1200" b="1" dirty="0"/>
              <a:t>anställningsform</a:t>
            </a:r>
            <a:r>
              <a:rPr lang="sv-SE" sz="1200" dirty="0"/>
              <a:t> och i vilken omfattning deltagaren jobbar.</a:t>
            </a:r>
          </a:p>
          <a:p>
            <a:pPr marL="0" indent="0">
              <a:buNone/>
            </a:pPr>
            <a:endParaRPr lang="sv-SE" sz="1200" dirty="0"/>
          </a:p>
          <a:p>
            <a:pPr marL="0" indent="0">
              <a:buNone/>
            </a:pPr>
            <a:r>
              <a:rPr lang="sv-SE" sz="1200" dirty="0"/>
              <a:t>Klicka på knappen </a:t>
            </a:r>
            <a:r>
              <a:rPr lang="sv-SE" sz="1200" b="1" dirty="0"/>
              <a:t>vidare till steg 2</a:t>
            </a:r>
            <a:r>
              <a:rPr lang="sv-SE" sz="1200" dirty="0"/>
              <a:t> för att komma vidare och redovisa genomförda aktiviteter.</a:t>
            </a:r>
          </a:p>
        </p:txBody>
      </p:sp>
      <p:sp>
        <p:nvSpPr>
          <p:cNvPr id="7" name="Rektangel 6">
            <a:extLst>
              <a:ext uri="{FF2B5EF4-FFF2-40B4-BE49-F238E27FC236}">
                <a16:creationId xmlns:a16="http://schemas.microsoft.com/office/drawing/2014/main" id="{6EA65747-CAB7-5242-9489-CED488E7DD08}"/>
              </a:ext>
              <a:ext uri="{C183D7F6-B498-43B3-948B-1728B52AA6E4}">
                <adec:decorative xmlns:adec="http://schemas.microsoft.com/office/drawing/2017/decorative" val="1"/>
              </a:ext>
            </a:extLst>
          </p:cNvPr>
          <p:cNvSpPr/>
          <p:nvPr/>
        </p:nvSpPr>
        <p:spPr>
          <a:xfrm>
            <a:off x="966651" y="4781006"/>
            <a:ext cx="757646" cy="28738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44165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220374" y="114749"/>
            <a:ext cx="7717788" cy="675000"/>
          </a:xfrm>
        </p:spPr>
        <p:txBody>
          <a:bodyPr/>
          <a:lstStyle/>
          <a:p>
            <a:r>
              <a:rPr lang="sv-SE" sz="2400" dirty="0"/>
              <a:t>Slutredovisning</a:t>
            </a:r>
            <a:r>
              <a:rPr lang="sv-SE" dirty="0"/>
              <a:t> - </a:t>
            </a:r>
            <a:r>
              <a:rPr lang="sv-SE" sz="2000" dirty="0"/>
              <a:t>Huvudsaklig sysselsättning utbildning</a:t>
            </a:r>
          </a:p>
        </p:txBody>
      </p:sp>
      <p:pic>
        <p:nvPicPr>
          <p:cNvPr id="4" name="Bildobjekt 3" descr="Bilden är ett urklipp från IT systemet Mina sidor för fristående aktörer&#10;">
            <a:extLst>
              <a:ext uri="{FF2B5EF4-FFF2-40B4-BE49-F238E27FC236}">
                <a16:creationId xmlns:a16="http://schemas.microsoft.com/office/drawing/2014/main" id="{EF564EDD-9112-033B-6405-EEB230C3B612}"/>
              </a:ext>
            </a:extLst>
          </p:cNvPr>
          <p:cNvPicPr>
            <a:picLocks noChangeAspect="1"/>
          </p:cNvPicPr>
          <p:nvPr/>
        </p:nvPicPr>
        <p:blipFill rotWithShape="1">
          <a:blip r:embed="rId2"/>
          <a:srcRect r="37755" b="1725"/>
          <a:stretch/>
        </p:blipFill>
        <p:spPr>
          <a:xfrm>
            <a:off x="524691" y="789749"/>
            <a:ext cx="2627811" cy="400447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3786189" y="1414463"/>
            <a:ext cx="4559074" cy="1911541"/>
          </a:xfrm>
        </p:spPr>
        <p:txBody>
          <a:bodyPr/>
          <a:lstStyle/>
          <a:p>
            <a:pPr marL="0" indent="0">
              <a:buNone/>
            </a:pPr>
            <a:r>
              <a:rPr lang="sv-SE" sz="1200" dirty="0"/>
              <a:t>Välj utbildningsnivå under rubriken </a:t>
            </a:r>
            <a:r>
              <a:rPr lang="sv-SE" sz="1200" b="1" dirty="0"/>
              <a:t>Utbildningsnivå</a:t>
            </a:r>
            <a:r>
              <a:rPr lang="sv-SE" sz="1200" dirty="0"/>
              <a:t>.</a:t>
            </a:r>
          </a:p>
          <a:p>
            <a:pPr marL="0" indent="0">
              <a:buNone/>
            </a:pPr>
            <a:endParaRPr lang="sv-SE" sz="1200" dirty="0"/>
          </a:p>
          <a:p>
            <a:pPr marL="0" indent="0">
              <a:buNone/>
            </a:pPr>
            <a:r>
              <a:rPr lang="sv-SE" sz="1200" dirty="0"/>
              <a:t>Välj sedan hur lång utbildningen är under rubriken </a:t>
            </a:r>
            <a:r>
              <a:rPr lang="sv-SE" sz="1200" b="1" dirty="0"/>
              <a:t>Utbildningens längd</a:t>
            </a:r>
            <a:r>
              <a:rPr lang="sv-SE" sz="1200" dirty="0"/>
              <a:t>.</a:t>
            </a:r>
          </a:p>
          <a:p>
            <a:pPr marL="0" indent="0">
              <a:buNone/>
            </a:pPr>
            <a:endParaRPr lang="sv-SE" sz="1200" dirty="0"/>
          </a:p>
          <a:p>
            <a:pPr marL="0" indent="0">
              <a:buNone/>
            </a:pPr>
            <a:r>
              <a:rPr lang="sv-SE" sz="1200" dirty="0"/>
              <a:t>I fritextfältet anger du vilken inriktning utbildningen har.</a:t>
            </a:r>
            <a:br>
              <a:rPr lang="sv-SE" sz="1200" dirty="0"/>
            </a:br>
            <a:endParaRPr lang="sv-SE" sz="1200" dirty="0"/>
          </a:p>
          <a:p>
            <a:pPr marL="0" indent="0">
              <a:buNone/>
            </a:pPr>
            <a:r>
              <a:rPr lang="sv-SE" sz="1200" dirty="0"/>
              <a:t>Klicka på knappen </a:t>
            </a:r>
            <a:r>
              <a:rPr lang="sv-SE" sz="1200" b="1" dirty="0"/>
              <a:t>vidare till steg 2</a:t>
            </a:r>
            <a:r>
              <a:rPr lang="sv-SE" sz="1200" dirty="0"/>
              <a:t> för att komma vidare och redovisa genomförda aktiviteter.</a:t>
            </a:r>
          </a:p>
          <a:p>
            <a:pPr marL="0" indent="0">
              <a:buNone/>
            </a:pPr>
            <a:endParaRPr lang="sv-SE" sz="1200" dirty="0"/>
          </a:p>
        </p:txBody>
      </p:sp>
      <p:sp>
        <p:nvSpPr>
          <p:cNvPr id="6" name="Rektangel 5">
            <a:extLst>
              <a:ext uri="{FF2B5EF4-FFF2-40B4-BE49-F238E27FC236}">
                <a16:creationId xmlns:a16="http://schemas.microsoft.com/office/drawing/2014/main" id="{9D78286A-8E61-0073-6A1D-8A77CBAC6DE4}"/>
              </a:ext>
              <a:ext uri="{C183D7F6-B498-43B3-948B-1728B52AA6E4}">
                <adec:decorative xmlns:adec="http://schemas.microsoft.com/office/drawing/2017/decorative" val="1"/>
              </a:ext>
            </a:extLst>
          </p:cNvPr>
          <p:cNvSpPr/>
          <p:nvPr/>
        </p:nvSpPr>
        <p:spPr>
          <a:xfrm>
            <a:off x="1195562" y="4481258"/>
            <a:ext cx="900440" cy="3129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66253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304134" y="170590"/>
            <a:ext cx="8336097" cy="675000"/>
          </a:xfrm>
        </p:spPr>
        <p:txBody>
          <a:bodyPr/>
          <a:lstStyle/>
          <a:p>
            <a:r>
              <a:rPr lang="sv-SE" sz="2400" dirty="0"/>
              <a:t>Slutredovisning</a:t>
            </a:r>
            <a:r>
              <a:rPr lang="sv-SE" dirty="0"/>
              <a:t> - </a:t>
            </a:r>
            <a:r>
              <a:rPr lang="sv-SE" sz="2000" dirty="0"/>
              <a:t>Huvudsaklig sysselsättning arbetssökande</a:t>
            </a:r>
          </a:p>
        </p:txBody>
      </p:sp>
      <p:pic>
        <p:nvPicPr>
          <p:cNvPr id="4" name="Bildobjekt 3" descr="Bilden är ett urklipp från IT systemet Mina sidor för fristående aktörer&#10;">
            <a:extLst>
              <a:ext uri="{FF2B5EF4-FFF2-40B4-BE49-F238E27FC236}">
                <a16:creationId xmlns:a16="http://schemas.microsoft.com/office/drawing/2014/main" id="{BABE5CC1-E9AA-D81C-CD29-61C3A7FC6BFE}"/>
              </a:ext>
            </a:extLst>
          </p:cNvPr>
          <p:cNvPicPr>
            <a:picLocks noChangeAspect="1"/>
          </p:cNvPicPr>
          <p:nvPr/>
        </p:nvPicPr>
        <p:blipFill rotWithShape="1">
          <a:blip r:embed="rId2"/>
          <a:srcRect r="10393" b="2856"/>
          <a:stretch/>
        </p:blipFill>
        <p:spPr>
          <a:xfrm>
            <a:off x="415735" y="740229"/>
            <a:ext cx="3761619" cy="423268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491036" y="1372820"/>
            <a:ext cx="3924301" cy="2222868"/>
          </a:xfrm>
        </p:spPr>
        <p:txBody>
          <a:bodyPr/>
          <a:lstStyle/>
          <a:p>
            <a:pPr marL="0" indent="0">
              <a:buNone/>
            </a:pPr>
            <a:r>
              <a:rPr lang="sv-SE" sz="1200" dirty="0"/>
              <a:t>Välj anledning till att deltagaren fortfarande är arbetssökande.</a:t>
            </a:r>
          </a:p>
          <a:p>
            <a:pPr marL="0" indent="0">
              <a:buNone/>
            </a:pPr>
            <a:endParaRPr lang="sv-SE" sz="1200" dirty="0"/>
          </a:p>
          <a:p>
            <a:pPr marL="0" indent="0">
              <a:buNone/>
            </a:pPr>
            <a:r>
              <a:rPr lang="sv-SE" sz="1200" dirty="0"/>
              <a:t>Om du väljer </a:t>
            </a:r>
            <a:r>
              <a:rPr lang="sv-SE" sz="1200" b="1" dirty="0"/>
              <a:t>Annat</a:t>
            </a:r>
            <a:r>
              <a:rPr lang="sv-SE" sz="1200" dirty="0"/>
              <a:t> ska du fylla i orsaken i fritextfältet. Det är obligatoriskt att fylla i orsaken. </a:t>
            </a:r>
          </a:p>
          <a:p>
            <a:pPr marL="0" indent="0">
              <a:buNone/>
            </a:pPr>
            <a:endParaRPr lang="sv-SE" sz="1200" dirty="0"/>
          </a:p>
          <a:p>
            <a:pPr marL="0" indent="0">
              <a:buNone/>
            </a:pPr>
            <a:r>
              <a:rPr lang="sv-SE" sz="1200" dirty="0"/>
              <a:t>Du kommer inte vidare om du inte gör det</a:t>
            </a:r>
          </a:p>
          <a:p>
            <a:pPr marL="0" indent="0">
              <a:buNone/>
            </a:pPr>
            <a:endParaRPr lang="sv-SE" sz="1200" dirty="0"/>
          </a:p>
          <a:p>
            <a:pPr marL="0" indent="0">
              <a:buNone/>
            </a:pPr>
            <a:r>
              <a:rPr lang="sv-SE" sz="1200" dirty="0"/>
              <a:t>Klicka sedan på knappen </a:t>
            </a:r>
            <a:r>
              <a:rPr lang="sv-SE" sz="1200" b="1" dirty="0"/>
              <a:t>Vidare till steg 2</a:t>
            </a:r>
            <a:r>
              <a:rPr lang="sv-SE" sz="1200" dirty="0"/>
              <a:t>.</a:t>
            </a:r>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859E8964-7D18-63BE-85BE-95145D27323B}"/>
              </a:ext>
              <a:ext uri="{C183D7F6-B498-43B3-948B-1728B52AA6E4}">
                <adec:decorative xmlns:adec="http://schemas.microsoft.com/office/drawing/2017/decorative" val="1"/>
              </a:ext>
            </a:extLst>
          </p:cNvPr>
          <p:cNvSpPr/>
          <p:nvPr/>
        </p:nvSpPr>
        <p:spPr>
          <a:xfrm>
            <a:off x="1135799" y="4604489"/>
            <a:ext cx="1036320" cy="3222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4164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167020" y="172099"/>
            <a:ext cx="8336097" cy="675000"/>
          </a:xfrm>
        </p:spPr>
        <p:txBody>
          <a:bodyPr/>
          <a:lstStyle/>
          <a:p>
            <a:r>
              <a:rPr lang="sv-SE" sz="2400" dirty="0"/>
              <a:t>Slutredovisning</a:t>
            </a:r>
            <a:r>
              <a:rPr lang="sv-SE" dirty="0"/>
              <a:t> - </a:t>
            </a:r>
            <a:r>
              <a:rPr lang="sv-SE" sz="2000" dirty="0"/>
              <a:t>Huvudsaklig sysselsättning annat</a:t>
            </a:r>
          </a:p>
        </p:txBody>
      </p:sp>
      <p:pic>
        <p:nvPicPr>
          <p:cNvPr id="4" name="Bildobjekt 3" descr="Bilden är ett urklipp från IT systemet Mina sidor för fristående aktörer&#10;">
            <a:extLst>
              <a:ext uri="{FF2B5EF4-FFF2-40B4-BE49-F238E27FC236}">
                <a16:creationId xmlns:a16="http://schemas.microsoft.com/office/drawing/2014/main" id="{58A87914-9C59-E115-DC6F-C30E00CF8682}"/>
              </a:ext>
            </a:extLst>
          </p:cNvPr>
          <p:cNvPicPr>
            <a:picLocks noChangeAspect="1"/>
          </p:cNvPicPr>
          <p:nvPr/>
        </p:nvPicPr>
        <p:blipFill rotWithShape="1">
          <a:blip r:embed="rId2"/>
          <a:srcRect r="22273" b="3708"/>
          <a:stretch/>
        </p:blipFill>
        <p:spPr>
          <a:xfrm>
            <a:off x="283833" y="1297500"/>
            <a:ext cx="3369006" cy="360957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162426" y="1514476"/>
            <a:ext cx="4340692" cy="1476028"/>
          </a:xfrm>
        </p:spPr>
        <p:txBody>
          <a:bodyPr/>
          <a:lstStyle/>
          <a:p>
            <a:pPr marL="0" indent="0">
              <a:buNone/>
            </a:pPr>
            <a:r>
              <a:rPr lang="sv-SE" sz="1200" dirty="0"/>
              <a:t>Om väljer </a:t>
            </a:r>
            <a:r>
              <a:rPr lang="sv-SE" sz="1200" b="1" dirty="0"/>
              <a:t>Annat</a:t>
            </a:r>
            <a:r>
              <a:rPr lang="sv-SE" sz="1200" dirty="0"/>
              <a:t> som deltagarens huvudsakliga sysselsättning så måste du beskriva vad annat innebär i fritextfältet. </a:t>
            </a:r>
          </a:p>
          <a:p>
            <a:pPr marL="0" indent="0">
              <a:buNone/>
            </a:pPr>
            <a:endParaRPr lang="sv-SE" sz="1200" dirty="0"/>
          </a:p>
          <a:p>
            <a:pPr marL="0" indent="0">
              <a:buNone/>
            </a:pPr>
            <a:r>
              <a:rPr lang="sv-SE" sz="1200" dirty="0"/>
              <a:t>Om du inte gör det kommer du inte vidare i systemet. </a:t>
            </a:r>
          </a:p>
          <a:p>
            <a:pPr marL="0" indent="0">
              <a:buNone/>
            </a:pPr>
            <a:endParaRPr lang="sv-SE" sz="1200" dirty="0"/>
          </a:p>
          <a:p>
            <a:pPr marL="0" indent="0">
              <a:buNone/>
            </a:pPr>
            <a:r>
              <a:rPr lang="sv-SE" sz="1200" dirty="0"/>
              <a:t>Klicka sedan på knappen </a:t>
            </a:r>
            <a:r>
              <a:rPr lang="sv-SE" sz="1200" b="1" dirty="0"/>
              <a:t>Vidare till steg 2</a:t>
            </a:r>
            <a:r>
              <a:rPr lang="sv-SE" sz="1200" dirty="0"/>
              <a:t>.</a:t>
            </a:r>
          </a:p>
          <a:p>
            <a:pPr marL="0" indent="0">
              <a:buNone/>
            </a:pPr>
            <a:endParaRPr lang="sv-SE" sz="1200" dirty="0"/>
          </a:p>
        </p:txBody>
      </p:sp>
      <p:sp>
        <p:nvSpPr>
          <p:cNvPr id="5" name="Rektangel 4">
            <a:extLst>
              <a:ext uri="{FF2B5EF4-FFF2-40B4-BE49-F238E27FC236}">
                <a16:creationId xmlns:a16="http://schemas.microsoft.com/office/drawing/2014/main" id="{984D26EC-AABB-D03A-C2EE-4B235D8BCDDA}"/>
              </a:ext>
              <a:ext uri="{C183D7F6-B498-43B3-948B-1728B52AA6E4}">
                <adec:decorative xmlns:adec="http://schemas.microsoft.com/office/drawing/2017/decorative" val="1"/>
              </a:ext>
            </a:extLst>
          </p:cNvPr>
          <p:cNvSpPr/>
          <p:nvPr/>
        </p:nvSpPr>
        <p:spPr>
          <a:xfrm>
            <a:off x="1224699" y="4471987"/>
            <a:ext cx="1270851" cy="4350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56131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632995" y="211842"/>
            <a:ext cx="7422784" cy="675000"/>
          </a:xfrm>
        </p:spPr>
        <p:txBody>
          <a:bodyPr/>
          <a:lstStyle/>
          <a:p>
            <a:r>
              <a:rPr lang="sv-SE" sz="2400" dirty="0"/>
              <a:t>Slutredovisning steg 2</a:t>
            </a:r>
          </a:p>
        </p:txBody>
      </p:sp>
      <p:pic>
        <p:nvPicPr>
          <p:cNvPr id="3" name="Bildobjekt 2" descr="Bilden är ett urklipp från IT systemet Mina sidor för fristående aktörer&#10;">
            <a:extLst>
              <a:ext uri="{FF2B5EF4-FFF2-40B4-BE49-F238E27FC236}">
                <a16:creationId xmlns:a16="http://schemas.microsoft.com/office/drawing/2014/main" id="{0373A54B-C243-5D1D-9110-13495135D696}"/>
              </a:ext>
            </a:extLst>
          </p:cNvPr>
          <p:cNvPicPr>
            <a:picLocks noChangeAspect="1"/>
          </p:cNvPicPr>
          <p:nvPr/>
        </p:nvPicPr>
        <p:blipFill rotWithShape="1">
          <a:blip r:embed="rId2"/>
          <a:srcRect t="2061" r="25040" b="2938"/>
          <a:stretch/>
        </p:blipFill>
        <p:spPr>
          <a:xfrm>
            <a:off x="632995" y="903145"/>
            <a:ext cx="2921735" cy="4028513"/>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60A0BD09-6086-4951-A8F2-163F8CC75192}"/>
              </a:ext>
            </a:extLst>
          </p:cNvPr>
          <p:cNvSpPr txBox="1"/>
          <p:nvPr/>
        </p:nvSpPr>
        <p:spPr>
          <a:xfrm>
            <a:off x="3686175" y="1592750"/>
            <a:ext cx="5157788" cy="1000274"/>
          </a:xfrm>
          <a:prstGeom prst="rect">
            <a:avLst/>
          </a:prstGeom>
          <a:noFill/>
        </p:spPr>
        <p:txBody>
          <a:bodyPr wrap="square" rtlCol="0">
            <a:spAutoFit/>
          </a:bodyPr>
          <a:lstStyle/>
          <a:p>
            <a:r>
              <a:rPr lang="sv-SE" sz="1200" dirty="0"/>
              <a:t>Beskriv i fritextfälten vad deltagaren har gjort inom de olika aktiviteterna.</a:t>
            </a:r>
          </a:p>
          <a:p>
            <a:endParaRPr lang="sv-SE" sz="1200" dirty="0"/>
          </a:p>
          <a:p>
            <a:r>
              <a:rPr lang="sv-SE" sz="1200" dirty="0"/>
              <a:t>Klicka sedan på knappen </a:t>
            </a:r>
            <a:r>
              <a:rPr lang="sv-SE" sz="1200" b="1" dirty="0"/>
              <a:t>Vidare till steg 3</a:t>
            </a:r>
            <a:r>
              <a:rPr lang="sv-SE" sz="1200" dirty="0"/>
              <a:t>.</a:t>
            </a:r>
          </a:p>
          <a:p>
            <a:endParaRPr lang="sv-SE" sz="1200" dirty="0"/>
          </a:p>
          <a:p>
            <a:endParaRPr lang="sv-SE" sz="1100" dirty="0"/>
          </a:p>
        </p:txBody>
      </p:sp>
      <p:sp>
        <p:nvSpPr>
          <p:cNvPr id="4" name="Rektangel 3">
            <a:extLst>
              <a:ext uri="{FF2B5EF4-FFF2-40B4-BE49-F238E27FC236}">
                <a16:creationId xmlns:a16="http://schemas.microsoft.com/office/drawing/2014/main" id="{22C98549-A4E7-8AA1-177A-416D427A3507}"/>
              </a:ext>
              <a:ext uri="{C183D7F6-B498-43B3-948B-1728B52AA6E4}">
                <adec:decorative xmlns:adec="http://schemas.microsoft.com/office/drawing/2017/decorative" val="1"/>
              </a:ext>
            </a:extLst>
          </p:cNvPr>
          <p:cNvSpPr/>
          <p:nvPr/>
        </p:nvSpPr>
        <p:spPr>
          <a:xfrm>
            <a:off x="1675230" y="4632182"/>
            <a:ext cx="863443" cy="2994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73347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460501" y="367822"/>
            <a:ext cx="7422784" cy="675000"/>
          </a:xfrm>
        </p:spPr>
        <p:txBody>
          <a:bodyPr/>
          <a:lstStyle/>
          <a:p>
            <a:r>
              <a:rPr lang="sv-SE" sz="2400" dirty="0"/>
              <a:t>Slutredovisning steg 3</a:t>
            </a:r>
          </a:p>
        </p:txBody>
      </p:sp>
      <p:pic>
        <p:nvPicPr>
          <p:cNvPr id="4" name="Bildobjekt 3" descr="Bilden är ett urklipp från IT systemet Mina sidor för fristående aktörer&#10;">
            <a:extLst>
              <a:ext uri="{FF2B5EF4-FFF2-40B4-BE49-F238E27FC236}">
                <a16:creationId xmlns:a16="http://schemas.microsoft.com/office/drawing/2014/main" id="{D7EF2B70-E44E-3D30-1D0B-1145A7DE52FE}"/>
              </a:ext>
            </a:extLst>
          </p:cNvPr>
          <p:cNvPicPr>
            <a:picLocks noChangeAspect="1"/>
          </p:cNvPicPr>
          <p:nvPr/>
        </p:nvPicPr>
        <p:blipFill rotWithShape="1">
          <a:blip r:embed="rId2"/>
          <a:srcRect l="1896" t="6807" r="27099" b="2264"/>
          <a:stretch/>
        </p:blipFill>
        <p:spPr>
          <a:xfrm>
            <a:off x="460501" y="904709"/>
            <a:ext cx="2820171" cy="4007499"/>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D66FD455-22D2-44D7-884F-B7C37F629E52}"/>
              </a:ext>
            </a:extLst>
          </p:cNvPr>
          <p:cNvSpPr txBox="1"/>
          <p:nvPr/>
        </p:nvSpPr>
        <p:spPr>
          <a:xfrm>
            <a:off x="3543299" y="1620579"/>
            <a:ext cx="4986338" cy="1938992"/>
          </a:xfrm>
          <a:prstGeom prst="rect">
            <a:avLst/>
          </a:prstGeom>
          <a:noFill/>
        </p:spPr>
        <p:txBody>
          <a:bodyPr wrap="square" rtlCol="0">
            <a:spAutoFit/>
          </a:bodyPr>
          <a:lstStyle/>
          <a:p>
            <a:r>
              <a:rPr lang="sv-SE" sz="1200" dirty="0"/>
              <a:t>Berätta om deltagarens framsteg och utveckling under tiden hen har deltagit i rusta och matcha 2. </a:t>
            </a:r>
          </a:p>
          <a:p>
            <a:endParaRPr lang="sv-SE" sz="1200" dirty="0"/>
          </a:p>
          <a:p>
            <a:endParaRPr lang="sv-SE" sz="1200" dirty="0"/>
          </a:p>
          <a:p>
            <a:br>
              <a:rPr lang="sv-SE" sz="1200" dirty="0"/>
            </a:br>
            <a:r>
              <a:rPr lang="sv-SE" sz="1200" dirty="0"/>
              <a:t>Beskriv sedan vad nästa steg bör vara för deltagaren. </a:t>
            </a:r>
          </a:p>
          <a:p>
            <a:endParaRPr lang="sv-SE" sz="1200" dirty="0"/>
          </a:p>
          <a:p>
            <a:endParaRPr lang="sv-SE" sz="1200" dirty="0"/>
          </a:p>
          <a:p>
            <a:endParaRPr lang="sv-SE" sz="1200" dirty="0"/>
          </a:p>
          <a:p>
            <a:r>
              <a:rPr lang="sv-SE" sz="1200" dirty="0"/>
              <a:t>Klicka på </a:t>
            </a:r>
            <a:r>
              <a:rPr lang="sv-SE" sz="1200" b="1" dirty="0"/>
              <a:t>förhandsgranska</a:t>
            </a:r>
            <a:r>
              <a:rPr lang="sv-SE" sz="1200" dirty="0"/>
              <a:t> för att förhandsgranska slutredovisningen.</a:t>
            </a:r>
          </a:p>
        </p:txBody>
      </p:sp>
      <p:sp>
        <p:nvSpPr>
          <p:cNvPr id="5" name="Rektangel 4">
            <a:extLst>
              <a:ext uri="{FF2B5EF4-FFF2-40B4-BE49-F238E27FC236}">
                <a16:creationId xmlns:a16="http://schemas.microsoft.com/office/drawing/2014/main" id="{346EC2EA-A57E-1659-D595-2F8F1E140B6C}"/>
              </a:ext>
              <a:ext uri="{C183D7F6-B498-43B3-948B-1728B52AA6E4}">
                <adec:decorative xmlns:adec="http://schemas.microsoft.com/office/drawing/2017/decorative" val="1"/>
              </a:ext>
            </a:extLst>
          </p:cNvPr>
          <p:cNvSpPr/>
          <p:nvPr/>
        </p:nvSpPr>
        <p:spPr>
          <a:xfrm>
            <a:off x="1549594" y="4593972"/>
            <a:ext cx="1060983" cy="3132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2583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530811" y="275535"/>
            <a:ext cx="7422784" cy="675000"/>
          </a:xfrm>
        </p:spPr>
        <p:txBody>
          <a:bodyPr/>
          <a:lstStyle/>
          <a:p>
            <a:r>
              <a:rPr lang="sv-SE" sz="2400" dirty="0"/>
              <a:t>Slutredovisning steg 4</a:t>
            </a:r>
          </a:p>
        </p:txBody>
      </p:sp>
      <p:pic>
        <p:nvPicPr>
          <p:cNvPr id="3" name="Bildobjekt 2" descr="Bilden är ett urklipp från IT systemet Mina sidor för fristående aktörer&#10;">
            <a:extLst>
              <a:ext uri="{FF2B5EF4-FFF2-40B4-BE49-F238E27FC236}">
                <a16:creationId xmlns:a16="http://schemas.microsoft.com/office/drawing/2014/main" id="{8B7012B6-4547-D07D-B7D2-E0B90AF32147}"/>
              </a:ext>
            </a:extLst>
          </p:cNvPr>
          <p:cNvPicPr>
            <a:picLocks noChangeAspect="1"/>
          </p:cNvPicPr>
          <p:nvPr/>
        </p:nvPicPr>
        <p:blipFill rotWithShape="1">
          <a:blip r:embed="rId2"/>
          <a:srcRect l="16440" t="4967" r="6614" b="1275"/>
          <a:stretch/>
        </p:blipFill>
        <p:spPr>
          <a:xfrm>
            <a:off x="530811" y="780884"/>
            <a:ext cx="3170332" cy="4205557"/>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D66FD455-22D2-44D7-884F-B7C37F629E52}"/>
              </a:ext>
            </a:extLst>
          </p:cNvPr>
          <p:cNvSpPr txBox="1"/>
          <p:nvPr/>
        </p:nvSpPr>
        <p:spPr>
          <a:xfrm>
            <a:off x="4013699" y="1994281"/>
            <a:ext cx="3820613" cy="830997"/>
          </a:xfrm>
          <a:prstGeom prst="rect">
            <a:avLst/>
          </a:prstGeom>
          <a:noFill/>
        </p:spPr>
        <p:txBody>
          <a:bodyPr wrap="square" rtlCol="0">
            <a:spAutoFit/>
          </a:bodyPr>
          <a:lstStyle/>
          <a:p>
            <a:r>
              <a:rPr lang="sv-SE" sz="1200" dirty="0"/>
              <a:t>Här kan du förhandsgranska din slutredovisning.</a:t>
            </a:r>
          </a:p>
          <a:p>
            <a:endParaRPr lang="sv-SE" sz="1200" dirty="0"/>
          </a:p>
          <a:p>
            <a:r>
              <a:rPr lang="sv-SE" sz="1200" dirty="0"/>
              <a:t>Klicka på </a:t>
            </a:r>
            <a:r>
              <a:rPr lang="sv-SE" sz="1200" b="1" dirty="0"/>
              <a:t>skicka in</a:t>
            </a:r>
            <a:r>
              <a:rPr lang="sv-SE" sz="1200" dirty="0"/>
              <a:t> för att skicka in din redovisning till Arbetsförmedling. </a:t>
            </a:r>
          </a:p>
        </p:txBody>
      </p:sp>
      <p:sp>
        <p:nvSpPr>
          <p:cNvPr id="6" name="Rektangel 5">
            <a:extLst>
              <a:ext uri="{FF2B5EF4-FFF2-40B4-BE49-F238E27FC236}">
                <a16:creationId xmlns:a16="http://schemas.microsoft.com/office/drawing/2014/main" id="{99AC74C9-C156-0624-363E-5F343047D79B}"/>
              </a:ext>
              <a:ext uri="{C183D7F6-B498-43B3-948B-1728B52AA6E4}">
                <adec:decorative xmlns:adec="http://schemas.microsoft.com/office/drawing/2017/decorative" val="1"/>
              </a:ext>
            </a:extLst>
          </p:cNvPr>
          <p:cNvSpPr/>
          <p:nvPr/>
        </p:nvSpPr>
        <p:spPr>
          <a:xfrm>
            <a:off x="1228507" y="4774424"/>
            <a:ext cx="418809" cy="1745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4077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23DCEE-3DF2-2191-5B64-8D45E8CED137}"/>
              </a:ext>
            </a:extLst>
          </p:cNvPr>
          <p:cNvSpPr>
            <a:spLocks noGrp="1"/>
          </p:cNvSpPr>
          <p:nvPr>
            <p:ph type="title"/>
          </p:nvPr>
        </p:nvSpPr>
        <p:spPr>
          <a:xfrm>
            <a:off x="336107" y="373293"/>
            <a:ext cx="7422784" cy="675000"/>
          </a:xfrm>
        </p:spPr>
        <p:txBody>
          <a:bodyPr/>
          <a:lstStyle/>
          <a:p>
            <a:r>
              <a:rPr lang="sv-SE" sz="2400" dirty="0"/>
              <a:t>Skapa resultatredovisning 1 och 2</a:t>
            </a:r>
          </a:p>
        </p:txBody>
      </p:sp>
      <p:pic>
        <p:nvPicPr>
          <p:cNvPr id="5" name="Bildobjekt 4" descr="Bilden är ett urklipp från IT-systemet MSFA.&#10;Bilden visar skapa ny resultatredovisning 1 eller 2 under rapporter i deltagarkortet. ">
            <a:extLst>
              <a:ext uri="{FF2B5EF4-FFF2-40B4-BE49-F238E27FC236}">
                <a16:creationId xmlns:a16="http://schemas.microsoft.com/office/drawing/2014/main" id="{11968555-04CA-D960-6FA2-DBCF716903DA}"/>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14977D04-9722-EEC1-1474-B864F9287417}"/>
              </a:ext>
              <a:ext uri="{C183D7F6-B498-43B3-948B-1728B52AA6E4}">
                <adec:decorative xmlns:adec="http://schemas.microsoft.com/office/drawing/2017/decorative" val="1"/>
              </a:ext>
            </a:extLst>
          </p:cNvPr>
          <p:cNvSpPr/>
          <p:nvPr/>
        </p:nvSpPr>
        <p:spPr>
          <a:xfrm>
            <a:off x="1156062" y="3964577"/>
            <a:ext cx="1410789" cy="4441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FB6952EA-4489-852B-016A-778EEA31D871}"/>
              </a:ext>
            </a:extLst>
          </p:cNvPr>
          <p:cNvSpPr txBox="1"/>
          <p:nvPr/>
        </p:nvSpPr>
        <p:spPr>
          <a:xfrm>
            <a:off x="5057775" y="1497233"/>
            <a:ext cx="2967543" cy="1015663"/>
          </a:xfrm>
          <a:prstGeom prst="rect">
            <a:avLst/>
          </a:prstGeom>
          <a:noFill/>
        </p:spPr>
        <p:txBody>
          <a:bodyPr wrap="square" rtlCol="0">
            <a:spAutoFit/>
          </a:bodyPr>
          <a:lstStyle/>
          <a:p>
            <a:r>
              <a:rPr lang="sv-SE" sz="1200" dirty="0"/>
              <a:t>För att skapa en resultatredovisning 1 eller 2, välj </a:t>
            </a:r>
            <a:r>
              <a:rPr lang="sv-SE" sz="1200" b="1" dirty="0"/>
              <a:t>Resultatredovisning 1 </a:t>
            </a:r>
            <a:r>
              <a:rPr lang="sv-SE" sz="1200" dirty="0"/>
              <a:t>eller</a:t>
            </a:r>
            <a:r>
              <a:rPr lang="sv-SE" sz="1200" b="1" dirty="0"/>
              <a:t> Resultatredovisning 2 </a:t>
            </a:r>
            <a:r>
              <a:rPr lang="sv-SE" sz="1200" dirty="0"/>
              <a:t>under fliken </a:t>
            </a:r>
            <a:r>
              <a:rPr lang="sv-SE" sz="1200" b="1" dirty="0"/>
              <a:t>Rapportering</a:t>
            </a:r>
            <a:r>
              <a:rPr lang="sv-SE" sz="1200" dirty="0"/>
              <a:t> i deltagarkortet.</a:t>
            </a:r>
          </a:p>
          <a:p>
            <a:endParaRPr lang="sv-SE" sz="1200" dirty="0"/>
          </a:p>
        </p:txBody>
      </p:sp>
      <p:sp>
        <p:nvSpPr>
          <p:cNvPr id="3" name="Rektangel 2">
            <a:extLst>
              <a:ext uri="{FF2B5EF4-FFF2-40B4-BE49-F238E27FC236}">
                <a16:creationId xmlns:a16="http://schemas.microsoft.com/office/drawing/2014/main" id="{3FFFE3E0-5B8B-5026-9E22-057DA8868D58}"/>
              </a:ext>
              <a:ext uri="{C183D7F6-B498-43B3-948B-1728B52AA6E4}">
                <adec:decorative xmlns:adec="http://schemas.microsoft.com/office/drawing/2017/decorative" val="1"/>
              </a:ext>
            </a:extLst>
          </p:cNvPr>
          <p:cNvSpPr/>
          <p:nvPr/>
        </p:nvSpPr>
        <p:spPr>
          <a:xfrm>
            <a:off x="1156062" y="1442720"/>
            <a:ext cx="1228151" cy="250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1208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679BF6-1019-B0D6-7FDE-572F7636054F}"/>
              </a:ext>
            </a:extLst>
          </p:cNvPr>
          <p:cNvSpPr>
            <a:spLocks noGrp="1"/>
          </p:cNvSpPr>
          <p:nvPr>
            <p:ph type="title"/>
          </p:nvPr>
        </p:nvSpPr>
        <p:spPr>
          <a:xfrm>
            <a:off x="322380" y="155178"/>
            <a:ext cx="7422784" cy="675000"/>
          </a:xfrm>
        </p:spPr>
        <p:txBody>
          <a:bodyPr/>
          <a:lstStyle/>
          <a:p>
            <a:r>
              <a:rPr lang="sv-SE" sz="2400" dirty="0"/>
              <a:t>Resultatredovisning 1 och 2</a:t>
            </a:r>
          </a:p>
        </p:txBody>
      </p:sp>
      <p:pic>
        <p:nvPicPr>
          <p:cNvPr id="5" name="Bildobjekt 4" descr="Bilden är ett urklipp från IT-systemet MSFA.&#10;Bilden visar resultatredovisning 1. ">
            <a:extLst>
              <a:ext uri="{FF2B5EF4-FFF2-40B4-BE49-F238E27FC236}">
                <a16:creationId xmlns:a16="http://schemas.microsoft.com/office/drawing/2014/main" id="{FB46D418-A522-7ED3-5A7C-6E60B249B3B7}"/>
              </a:ext>
            </a:extLst>
          </p:cNvPr>
          <p:cNvPicPr>
            <a:picLocks noChangeAspect="1"/>
          </p:cNvPicPr>
          <p:nvPr/>
        </p:nvPicPr>
        <p:blipFill rotWithShape="1">
          <a:blip r:embed="rId2"/>
          <a:srcRect l="7797" t="5149" r="48853"/>
          <a:stretch/>
        </p:blipFill>
        <p:spPr>
          <a:xfrm>
            <a:off x="322380" y="600288"/>
            <a:ext cx="2234331" cy="4304624"/>
          </a:xfrm>
          <a:prstGeom prst="rect">
            <a:avLst/>
          </a:prstGeom>
          <a:ln>
            <a:noFill/>
          </a:ln>
          <a:effectLst>
            <a:outerShdw blurRad="292100" dist="139700" dir="2700000" algn="tl" rotWithShape="0">
              <a:srgbClr val="333333">
                <a:alpha val="65000"/>
              </a:srgbClr>
            </a:outerShdw>
          </a:effectLst>
        </p:spPr>
      </p:pic>
      <p:pic>
        <p:nvPicPr>
          <p:cNvPr id="6" name="Bildobjekt 5" descr="Bilden är ett urklipp från IT-systemet MSFA.&#10;Bilden visar resultatredovisning 2. ">
            <a:extLst>
              <a:ext uri="{FF2B5EF4-FFF2-40B4-BE49-F238E27FC236}">
                <a16:creationId xmlns:a16="http://schemas.microsoft.com/office/drawing/2014/main" id="{3F188969-B744-9C2A-51CE-339615FF4D50}"/>
              </a:ext>
            </a:extLst>
          </p:cNvPr>
          <p:cNvPicPr>
            <a:picLocks noChangeAspect="1"/>
          </p:cNvPicPr>
          <p:nvPr/>
        </p:nvPicPr>
        <p:blipFill rotWithShape="1">
          <a:blip r:embed="rId3"/>
          <a:srcRect l="10678" t="5454" r="40350" b="2125"/>
          <a:stretch/>
        </p:blipFill>
        <p:spPr>
          <a:xfrm>
            <a:off x="2264584" y="600287"/>
            <a:ext cx="2157022" cy="4504916"/>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70D77C99-0C01-9002-47C6-EE54AE6B222A}"/>
              </a:ext>
            </a:extLst>
          </p:cNvPr>
          <p:cNvSpPr txBox="1"/>
          <p:nvPr/>
        </p:nvSpPr>
        <p:spPr>
          <a:xfrm>
            <a:off x="5128297" y="279477"/>
            <a:ext cx="3218449" cy="4755148"/>
          </a:xfrm>
          <a:prstGeom prst="rect">
            <a:avLst/>
          </a:prstGeom>
          <a:noFill/>
        </p:spPr>
        <p:txBody>
          <a:bodyPr wrap="square" rtlCol="0">
            <a:spAutoFit/>
          </a:bodyPr>
          <a:lstStyle/>
          <a:p>
            <a:endParaRPr lang="sv-SE" sz="1200" dirty="0"/>
          </a:p>
          <a:p>
            <a:r>
              <a:rPr lang="sv-SE" sz="1200" b="1" dirty="0"/>
              <a:t>Resultatredovisning 1</a:t>
            </a:r>
            <a:r>
              <a:rPr lang="sv-SE" sz="1200" dirty="0"/>
              <a:t> kan skickas in 3 månader efter startdatum för utbildning/arbete.</a:t>
            </a:r>
            <a:br>
              <a:rPr lang="sv-SE" sz="1200" dirty="0"/>
            </a:br>
            <a:r>
              <a:rPr lang="sv-SE" sz="1200" dirty="0"/>
              <a:t>Den kan skickas in under tiden tjänsten pågår eller efter avslutad tjänst. </a:t>
            </a:r>
            <a:br>
              <a:rPr lang="sv-SE" sz="1200" dirty="0"/>
            </a:br>
            <a:br>
              <a:rPr lang="sv-SE" sz="1200" dirty="0"/>
            </a:br>
            <a:r>
              <a:rPr lang="sv-SE" sz="1200" b="1" dirty="0"/>
              <a:t>Resultatredovisning 2</a:t>
            </a:r>
            <a:r>
              <a:rPr lang="sv-SE" sz="1200" dirty="0"/>
              <a:t> kan skickas 6 månader efter startdatum för utbildning/arbete.</a:t>
            </a:r>
            <a:br>
              <a:rPr lang="sv-SE" sz="1200" dirty="0"/>
            </a:br>
            <a:r>
              <a:rPr lang="sv-SE" sz="1200" dirty="0"/>
              <a:t>Den kan skickas in först efter tjänsten är avslutad.  </a:t>
            </a:r>
          </a:p>
          <a:p>
            <a:endParaRPr lang="sv-SE" dirty="0"/>
          </a:p>
          <a:p>
            <a:r>
              <a:rPr lang="sv-SE" sz="1200" dirty="0"/>
              <a:t>Oavsett om du som leverantör ska skicka in en resultatredovisning 1 eller 2, kommer gränssnittet i systemet och uppgifterna som ska fyllas i för redovisningen vara densamma. </a:t>
            </a:r>
          </a:p>
          <a:p>
            <a:endParaRPr lang="sv-SE" sz="1200" dirty="0"/>
          </a:p>
          <a:p>
            <a:r>
              <a:rPr lang="sv-SE" sz="1200" dirty="0"/>
              <a:t>I steg ett i resultatredovisning 1 och 2 fyller du som leverantör i information om sysselsättningen och i steg två förhandsgranskar samt skickar du in din resultatredovisning. </a:t>
            </a:r>
          </a:p>
          <a:p>
            <a:endParaRPr lang="sv-SE" dirty="0"/>
          </a:p>
        </p:txBody>
      </p:sp>
      <p:sp>
        <p:nvSpPr>
          <p:cNvPr id="8" name="Rektangel 7">
            <a:extLst>
              <a:ext uri="{FF2B5EF4-FFF2-40B4-BE49-F238E27FC236}">
                <a16:creationId xmlns:a16="http://schemas.microsoft.com/office/drawing/2014/main" id="{F96C333E-02FB-F5E9-BE84-CD3C6E5DB811}"/>
              </a:ext>
              <a:ext uri="{C183D7F6-B498-43B3-948B-1728B52AA6E4}">
                <adec:decorative xmlns:adec="http://schemas.microsoft.com/office/drawing/2017/decorative" val="1"/>
              </a:ext>
            </a:extLst>
          </p:cNvPr>
          <p:cNvSpPr/>
          <p:nvPr/>
        </p:nvSpPr>
        <p:spPr>
          <a:xfrm>
            <a:off x="342901" y="601578"/>
            <a:ext cx="854242" cy="1624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961A9B5-380B-2DB7-75FE-D18B05ADA44E}"/>
              </a:ext>
              <a:ext uri="{C183D7F6-B498-43B3-948B-1728B52AA6E4}">
                <adec:decorative xmlns:adec="http://schemas.microsoft.com/office/drawing/2017/decorative" val="1"/>
              </a:ext>
            </a:extLst>
          </p:cNvPr>
          <p:cNvSpPr/>
          <p:nvPr/>
        </p:nvSpPr>
        <p:spPr>
          <a:xfrm>
            <a:off x="2276609" y="600287"/>
            <a:ext cx="941832" cy="18176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CA8D7583-7DE6-54CF-7245-DD65E93D198B}"/>
              </a:ext>
              <a:ext uri="{C183D7F6-B498-43B3-948B-1728B52AA6E4}">
                <adec:decorative xmlns:adec="http://schemas.microsoft.com/office/drawing/2017/decorative" val="1"/>
              </a:ext>
            </a:extLst>
          </p:cNvPr>
          <p:cNvSpPr/>
          <p:nvPr/>
        </p:nvSpPr>
        <p:spPr>
          <a:xfrm>
            <a:off x="342901" y="1009859"/>
            <a:ext cx="39062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9597B72A-C623-934E-835F-BF961C2D3ADF}"/>
              </a:ext>
              <a:ext uri="{C183D7F6-B498-43B3-948B-1728B52AA6E4}">
                <adec:decorative xmlns:adec="http://schemas.microsoft.com/office/drawing/2017/decorative" val="1"/>
              </a:ext>
            </a:extLst>
          </p:cNvPr>
          <p:cNvSpPr/>
          <p:nvPr/>
        </p:nvSpPr>
        <p:spPr>
          <a:xfrm>
            <a:off x="2276609" y="1055578"/>
            <a:ext cx="399125" cy="49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9421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BB29C5-5F24-882D-9B6A-82C5E9EAAE59}"/>
              </a:ext>
            </a:extLst>
          </p:cNvPr>
          <p:cNvSpPr>
            <a:spLocks noGrp="1"/>
          </p:cNvSpPr>
          <p:nvPr>
            <p:ph type="title"/>
          </p:nvPr>
        </p:nvSpPr>
        <p:spPr>
          <a:xfrm>
            <a:off x="364490" y="131115"/>
            <a:ext cx="7422784" cy="675000"/>
          </a:xfrm>
        </p:spPr>
        <p:txBody>
          <a:bodyPr/>
          <a:lstStyle/>
          <a:p>
            <a:r>
              <a:rPr lang="sv-SE" sz="2400" dirty="0"/>
              <a:t>Resultatredovisning steg 1</a:t>
            </a:r>
          </a:p>
        </p:txBody>
      </p:sp>
      <p:pic>
        <p:nvPicPr>
          <p:cNvPr id="19" name="Bildobjekt 18" descr="Bilden är ett urklipp från IT-systemet MSFA.&#10;Bilden visar resultatredovisning steg 1. ">
            <a:extLst>
              <a:ext uri="{FF2B5EF4-FFF2-40B4-BE49-F238E27FC236}">
                <a16:creationId xmlns:a16="http://schemas.microsoft.com/office/drawing/2014/main" id="{47CA5089-4327-43FA-122D-7065804557D0}"/>
              </a:ext>
            </a:extLst>
          </p:cNvPr>
          <p:cNvPicPr>
            <a:picLocks noChangeAspect="1"/>
          </p:cNvPicPr>
          <p:nvPr/>
        </p:nvPicPr>
        <p:blipFill rotWithShape="1">
          <a:blip r:embed="rId2"/>
          <a:srcRect r="3249"/>
          <a:stretch/>
        </p:blipFill>
        <p:spPr>
          <a:xfrm>
            <a:off x="364489" y="614843"/>
            <a:ext cx="2697547" cy="4397542"/>
          </a:xfrm>
          <a:prstGeom prst="rect">
            <a:avLst/>
          </a:prstGeom>
          <a:ln>
            <a:noFill/>
          </a:ln>
          <a:effectLst>
            <a:outerShdw blurRad="292100" dist="139700" dir="2700000" algn="tl" rotWithShape="0">
              <a:srgbClr val="333333">
                <a:alpha val="65000"/>
              </a:srgbClr>
            </a:outerShdw>
          </a:effectLst>
        </p:spPr>
      </p:pic>
      <p:sp>
        <p:nvSpPr>
          <p:cNvPr id="23" name="textruta 22">
            <a:extLst>
              <a:ext uri="{FF2B5EF4-FFF2-40B4-BE49-F238E27FC236}">
                <a16:creationId xmlns:a16="http://schemas.microsoft.com/office/drawing/2014/main" id="{B330397C-BA5F-3DD8-9275-B28CB7E21C65}"/>
              </a:ext>
            </a:extLst>
          </p:cNvPr>
          <p:cNvSpPr txBox="1"/>
          <p:nvPr/>
        </p:nvSpPr>
        <p:spPr>
          <a:xfrm>
            <a:off x="4572000" y="614843"/>
            <a:ext cx="3862136" cy="4508927"/>
          </a:xfrm>
          <a:prstGeom prst="rect">
            <a:avLst/>
          </a:prstGeom>
          <a:noFill/>
        </p:spPr>
        <p:txBody>
          <a:bodyPr wrap="square" rtlCol="0">
            <a:spAutoFit/>
          </a:bodyPr>
          <a:lstStyle/>
          <a:p>
            <a:r>
              <a:rPr lang="sv-SE" sz="1100" b="1" dirty="0"/>
              <a:t>Obligatoriska uppgifter att fylla i:</a:t>
            </a:r>
          </a:p>
          <a:p>
            <a:r>
              <a:rPr lang="sv-SE" sz="1100" dirty="0"/>
              <a:t> </a:t>
            </a:r>
          </a:p>
          <a:p>
            <a:r>
              <a:rPr lang="sv-SE" sz="1100" b="1" dirty="0"/>
              <a:t>Typ av sysselsättning</a:t>
            </a:r>
          </a:p>
          <a:p>
            <a:r>
              <a:rPr lang="sv-SE" sz="1100" b="1" dirty="0"/>
              <a:t>Omfattning på sysselsättningen </a:t>
            </a:r>
          </a:p>
          <a:p>
            <a:r>
              <a:rPr lang="sv-SE" sz="1100" b="1" dirty="0"/>
              <a:t>Startdatum</a:t>
            </a:r>
          </a:p>
          <a:p>
            <a:endParaRPr lang="sv-SE" sz="1100" dirty="0"/>
          </a:p>
          <a:p>
            <a:r>
              <a:rPr lang="sv-SE" sz="1100" dirty="0"/>
              <a:t>Om det är en sysselsättning på deltid anger du </a:t>
            </a:r>
            <a:r>
              <a:rPr lang="sv-SE" sz="1100" b="1" dirty="0"/>
              <a:t>deltid</a:t>
            </a:r>
            <a:r>
              <a:rPr lang="sv-SE" sz="1100" dirty="0"/>
              <a:t> och sedan </a:t>
            </a:r>
            <a:r>
              <a:rPr lang="sv-SE" sz="1100" b="1" dirty="0"/>
              <a:t>omfattningen i procent</a:t>
            </a:r>
            <a:r>
              <a:rPr lang="sv-SE" sz="1100" dirty="0"/>
              <a:t>.</a:t>
            </a:r>
          </a:p>
          <a:p>
            <a:endParaRPr lang="sv-SE" sz="1100" dirty="0"/>
          </a:p>
          <a:p>
            <a:r>
              <a:rPr lang="sv-SE" sz="1100" dirty="0"/>
              <a:t>Om en deltagare fått arbete på deltid och omfattningen motsvarar deltagarens önskade omfattning, ska du välja önskad omfattning.</a:t>
            </a:r>
          </a:p>
          <a:p>
            <a:endParaRPr lang="sv-SE" sz="1100" dirty="0"/>
          </a:p>
          <a:p>
            <a:r>
              <a:rPr lang="sv-SE" sz="1100" b="1" dirty="0"/>
              <a:t>Valfria uppgifter att fylla i:</a:t>
            </a:r>
            <a:br>
              <a:rPr lang="sv-SE" sz="1100" b="1" dirty="0"/>
            </a:br>
            <a:endParaRPr lang="sv-SE" sz="1100" b="1" dirty="0"/>
          </a:p>
          <a:p>
            <a:r>
              <a:rPr lang="sv-SE" sz="1100" b="1" dirty="0"/>
              <a:t>Arbetsgivare/Utbildningsanordnare</a:t>
            </a:r>
            <a:r>
              <a:rPr lang="sv-SE" sz="1100" dirty="0"/>
              <a:t>, </a:t>
            </a:r>
            <a:r>
              <a:rPr lang="sv-SE" sz="1100" b="1" dirty="0"/>
              <a:t>Organisationsnummer</a:t>
            </a:r>
            <a:r>
              <a:rPr lang="sv-SE" sz="1100" dirty="0"/>
              <a:t> </a:t>
            </a:r>
          </a:p>
          <a:p>
            <a:r>
              <a:rPr lang="sv-SE" sz="1100" b="1" dirty="0"/>
              <a:t>Slutdatum</a:t>
            </a:r>
            <a:r>
              <a:rPr lang="sv-SE" sz="1100" dirty="0"/>
              <a:t> </a:t>
            </a:r>
          </a:p>
          <a:p>
            <a:endParaRPr lang="sv-SE" sz="1100" dirty="0"/>
          </a:p>
          <a:p>
            <a:r>
              <a:rPr lang="sv-SE" sz="1100" dirty="0"/>
              <a:t>Finns ett känt slutdatum på sysselsättningen fyller du även i detta, för att ge myndigheten korrekt information. </a:t>
            </a:r>
          </a:p>
          <a:p>
            <a:endParaRPr lang="sv-SE" sz="1100" dirty="0"/>
          </a:p>
          <a:p>
            <a:r>
              <a:rPr lang="sv-SE" sz="1100" dirty="0"/>
              <a:t>Du har möjlighet att </a:t>
            </a:r>
            <a:r>
              <a:rPr lang="sv-SE" sz="1100" b="1" dirty="0"/>
              <a:t>lägga till sysselsättningar</a:t>
            </a:r>
            <a:r>
              <a:rPr lang="sv-SE" sz="1100" dirty="0"/>
              <a:t>. Du kan lägga till max 6 stycken sysselsättningar. </a:t>
            </a:r>
          </a:p>
          <a:p>
            <a:endParaRPr lang="sv-SE" sz="1100" dirty="0"/>
          </a:p>
          <a:p>
            <a:endParaRPr lang="sv-SE" sz="1200" dirty="0"/>
          </a:p>
        </p:txBody>
      </p:sp>
      <p:sp>
        <p:nvSpPr>
          <p:cNvPr id="24" name="Rektangel 23">
            <a:extLst>
              <a:ext uri="{FF2B5EF4-FFF2-40B4-BE49-F238E27FC236}">
                <a16:creationId xmlns:a16="http://schemas.microsoft.com/office/drawing/2014/main" id="{F5D4A181-ECC2-B8D1-F1E4-D3DBF2A4AD2B}"/>
              </a:ext>
              <a:ext uri="{C183D7F6-B498-43B3-948B-1728B52AA6E4}">
                <adec:decorative xmlns:adec="http://schemas.microsoft.com/office/drawing/2017/decorative" val="1"/>
              </a:ext>
            </a:extLst>
          </p:cNvPr>
          <p:cNvSpPr/>
          <p:nvPr/>
        </p:nvSpPr>
        <p:spPr>
          <a:xfrm>
            <a:off x="391026" y="2448426"/>
            <a:ext cx="739942" cy="372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DB9287FB-8C15-2658-16D1-02589BCA45DA}"/>
              </a:ext>
              <a:ext uri="{C183D7F6-B498-43B3-948B-1728B52AA6E4}">
                <adec:decorative xmlns:adec="http://schemas.microsoft.com/office/drawing/2017/decorative" val="1"/>
              </a:ext>
            </a:extLst>
          </p:cNvPr>
          <p:cNvSpPr/>
          <p:nvPr/>
        </p:nvSpPr>
        <p:spPr>
          <a:xfrm>
            <a:off x="397041" y="3123426"/>
            <a:ext cx="842211" cy="372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2C059713-E70D-0CD8-0B84-9247A54C3CEF}"/>
              </a:ext>
              <a:ext uri="{C183D7F6-B498-43B3-948B-1728B52AA6E4}">
                <adec:decorative xmlns:adec="http://schemas.microsoft.com/office/drawing/2017/decorative" val="1"/>
              </a:ext>
            </a:extLst>
          </p:cNvPr>
          <p:cNvSpPr/>
          <p:nvPr/>
        </p:nvSpPr>
        <p:spPr>
          <a:xfrm>
            <a:off x="397041" y="4150895"/>
            <a:ext cx="1937085" cy="3128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5F017C35-1A4F-C74B-1DA5-F854749FFA66}"/>
              </a:ext>
              <a:ext uri="{C183D7F6-B498-43B3-948B-1728B52AA6E4}">
                <adec:decorative xmlns:adec="http://schemas.microsoft.com/office/drawing/2017/decorative" val="1"/>
              </a:ext>
            </a:extLst>
          </p:cNvPr>
          <p:cNvSpPr/>
          <p:nvPr/>
        </p:nvSpPr>
        <p:spPr>
          <a:xfrm>
            <a:off x="376520" y="4825895"/>
            <a:ext cx="928907" cy="1864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4C6BF8B8-EF67-6C79-978E-A3587223799E}"/>
              </a:ext>
              <a:ext uri="{C183D7F6-B498-43B3-948B-1728B52AA6E4}">
                <adec:decorative xmlns:adec="http://schemas.microsoft.com/office/drawing/2017/decorative" val="1"/>
              </a:ext>
            </a:extLst>
          </p:cNvPr>
          <p:cNvSpPr/>
          <p:nvPr/>
        </p:nvSpPr>
        <p:spPr>
          <a:xfrm>
            <a:off x="2658979" y="1311442"/>
            <a:ext cx="354932" cy="1985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AA321F9C-2421-9334-D923-04759AE8CAC5}"/>
              </a:ext>
              <a:ext uri="{C183D7F6-B498-43B3-948B-1728B52AA6E4}">
                <adec:decorative xmlns:adec="http://schemas.microsoft.com/office/drawing/2017/decorative" val="1"/>
              </a:ext>
            </a:extLst>
          </p:cNvPr>
          <p:cNvSpPr/>
          <p:nvPr/>
        </p:nvSpPr>
        <p:spPr>
          <a:xfrm>
            <a:off x="452176" y="1396721"/>
            <a:ext cx="48734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913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910165-B202-A7DB-5720-A115863C0AAA}"/>
              </a:ext>
            </a:extLst>
          </p:cNvPr>
          <p:cNvSpPr>
            <a:spLocks noGrp="1"/>
          </p:cNvSpPr>
          <p:nvPr>
            <p:ph type="title"/>
          </p:nvPr>
        </p:nvSpPr>
        <p:spPr>
          <a:xfrm>
            <a:off x="375545" y="138027"/>
            <a:ext cx="7422784" cy="435196"/>
          </a:xfrm>
        </p:spPr>
        <p:txBody>
          <a:bodyPr/>
          <a:lstStyle/>
          <a:p>
            <a:r>
              <a:rPr lang="sv-SE" sz="2400" dirty="0"/>
              <a:t>Händelseöversikt</a:t>
            </a:r>
          </a:p>
        </p:txBody>
      </p:sp>
      <p:pic>
        <p:nvPicPr>
          <p:cNvPr id="5" name="Bildobjekt 4" descr="Bilden är ett urklipp från IT-systemet MSFA.">
            <a:extLst>
              <a:ext uri="{FF2B5EF4-FFF2-40B4-BE49-F238E27FC236}">
                <a16:creationId xmlns:a16="http://schemas.microsoft.com/office/drawing/2014/main" id="{38886FA2-2DF9-9C45-BD59-5A70943B4EF6}"/>
              </a:ext>
            </a:extLst>
          </p:cNvPr>
          <p:cNvPicPr>
            <a:picLocks noChangeAspect="1"/>
          </p:cNvPicPr>
          <p:nvPr/>
        </p:nvPicPr>
        <p:blipFill rotWithShape="1">
          <a:blip r:embed="rId2"/>
          <a:srcRect r="8821"/>
          <a:stretch/>
        </p:blipFill>
        <p:spPr>
          <a:xfrm>
            <a:off x="220382" y="902697"/>
            <a:ext cx="5039993" cy="3633677"/>
          </a:xfrm>
          <a:prstGeom prst="rect">
            <a:avLst/>
          </a:prstGeom>
          <a:ln>
            <a:noFill/>
          </a:ln>
          <a:effectLst>
            <a:outerShdw blurRad="292100" dist="139700" dir="2700000" algn="tl" rotWithShape="0">
              <a:srgbClr val="333333">
                <a:alpha val="65000"/>
              </a:srgbClr>
            </a:outerShdw>
          </a:effectLst>
        </p:spPr>
      </p:pic>
      <p:pic>
        <p:nvPicPr>
          <p:cNvPr id="14" name="Bildobjekt 13" descr="Bilden är ett urklipp från IT-systemet MSFA.">
            <a:extLst>
              <a:ext uri="{FF2B5EF4-FFF2-40B4-BE49-F238E27FC236}">
                <a16:creationId xmlns:a16="http://schemas.microsoft.com/office/drawing/2014/main" id="{47FF9FCA-0010-E165-5180-BC052558274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71048" y="1065237"/>
            <a:ext cx="1156279" cy="1162224"/>
          </a:xfrm>
          <a:prstGeom prst="rect">
            <a:avLst/>
          </a:prstGeom>
          <a:ln>
            <a:noFill/>
          </a:ln>
          <a:effectLst>
            <a:outerShdw blurRad="292100" dist="139700" dir="2700000" algn="tl" rotWithShape="0">
              <a:srgbClr val="333333">
                <a:alpha val="65000"/>
              </a:srgbClr>
            </a:outerShdw>
          </a:effectLst>
        </p:spPr>
      </p:pic>
      <p:pic>
        <p:nvPicPr>
          <p:cNvPr id="15" name="Bildobjekt 14" descr="Bilden är ett urklipp från IT-systemet MSFA.">
            <a:extLst>
              <a:ext uri="{FF2B5EF4-FFF2-40B4-BE49-F238E27FC236}">
                <a16:creationId xmlns:a16="http://schemas.microsoft.com/office/drawing/2014/main" id="{13810802-06E4-CAB9-BABA-E131CE083BCB}"/>
              </a:ext>
            </a:extLst>
          </p:cNvPr>
          <p:cNvPicPr>
            <a:picLocks noChangeAspect="1"/>
          </p:cNvPicPr>
          <p:nvPr/>
        </p:nvPicPr>
        <p:blipFill rotWithShape="1">
          <a:blip r:embed="rId4"/>
          <a:srcRect r="3676"/>
          <a:stretch/>
        </p:blipFill>
        <p:spPr>
          <a:xfrm>
            <a:off x="4276584" y="1065237"/>
            <a:ext cx="898732" cy="1220496"/>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C0D03584-1EE1-7A5C-8C98-0CFCAAAB4EA9}"/>
              </a:ext>
            </a:extLst>
          </p:cNvPr>
          <p:cNvSpPr txBox="1"/>
          <p:nvPr/>
        </p:nvSpPr>
        <p:spPr>
          <a:xfrm>
            <a:off x="5484924" y="958912"/>
            <a:ext cx="3608294" cy="3308598"/>
          </a:xfrm>
          <a:prstGeom prst="rect">
            <a:avLst/>
          </a:prstGeom>
          <a:noFill/>
        </p:spPr>
        <p:txBody>
          <a:bodyPr wrap="square">
            <a:spAutoFit/>
          </a:bodyPr>
          <a:lstStyle/>
          <a:p>
            <a:r>
              <a:rPr lang="sv-SE" sz="1100" dirty="0"/>
              <a:t>I händelseöversikten ser du händelser/status kopplat till de rapporter som skickats in för deltagare.</a:t>
            </a:r>
          </a:p>
          <a:p>
            <a:endParaRPr lang="sv-SE" sz="1100" dirty="0"/>
          </a:p>
          <a:p>
            <a:r>
              <a:rPr lang="sv-SE" sz="1100" dirty="0"/>
              <a:t>Du som har behörighet för </a:t>
            </a:r>
            <a:r>
              <a:rPr lang="sv-SE" sz="1100" b="1" dirty="0"/>
              <a:t>rapportering, planering och information om deltagare </a:t>
            </a:r>
            <a:r>
              <a:rPr lang="sv-SE" sz="1100" dirty="0"/>
              <a:t>har tillgång till händelseöversikten och</a:t>
            </a:r>
            <a:r>
              <a:rPr lang="sv-SE" sz="1100" b="1" dirty="0"/>
              <a:t> </a:t>
            </a:r>
            <a:r>
              <a:rPr lang="sv-SE" sz="1100" dirty="0"/>
              <a:t>kan se händelser för dina deltagare. Du har möjlighet att filtrera på </a:t>
            </a:r>
            <a:r>
              <a:rPr lang="sv-SE" sz="1100" b="1" dirty="0"/>
              <a:t>status</a:t>
            </a:r>
            <a:r>
              <a:rPr lang="sv-SE" sz="1100" dirty="0"/>
              <a:t> och </a:t>
            </a:r>
            <a:r>
              <a:rPr lang="sv-SE" sz="1100" b="1" dirty="0"/>
              <a:t>rapporter</a:t>
            </a:r>
            <a:r>
              <a:rPr lang="sv-SE" sz="1100" dirty="0"/>
              <a:t>. </a:t>
            </a:r>
            <a:br>
              <a:rPr lang="sv-SE" sz="1100" dirty="0"/>
            </a:br>
            <a:endParaRPr lang="sv-SE" sz="1100" dirty="0"/>
          </a:p>
          <a:p>
            <a:r>
              <a:rPr lang="sv-SE" sz="1100" dirty="0"/>
              <a:t>En notis visas för antalet nya händelser som skett den senaste dagen, de visas även högst upp i listan med en röd markering. </a:t>
            </a:r>
            <a:br>
              <a:rPr lang="sv-SE" sz="1100" dirty="0"/>
            </a:br>
            <a:br>
              <a:rPr lang="sv-SE" sz="1100" dirty="0"/>
            </a:br>
            <a:r>
              <a:rPr lang="sv-SE" sz="1100" b="1" dirty="0"/>
              <a:t>Observera att andra typer av händelser inte visas här. </a:t>
            </a:r>
            <a:r>
              <a:rPr lang="sv-SE" sz="1100" dirty="0"/>
              <a:t>Exempelvis ny period, avbrott och ändrad deltagandegrad finner du under </a:t>
            </a:r>
            <a:r>
              <a:rPr lang="sv-SE" sz="1100" b="1" dirty="0"/>
              <a:t>visa händelser</a:t>
            </a:r>
            <a:r>
              <a:rPr lang="sv-SE" sz="1100" dirty="0"/>
              <a:t> i </a:t>
            </a:r>
            <a:r>
              <a:rPr lang="sv-SE" sz="1100" b="1" dirty="0"/>
              <a:t>deltagarlistan</a:t>
            </a:r>
            <a:r>
              <a:rPr lang="sv-SE" sz="1100" dirty="0"/>
              <a:t>, se bild 5.</a:t>
            </a:r>
          </a:p>
          <a:p>
            <a:endParaRPr lang="sv-SE" sz="1100" dirty="0"/>
          </a:p>
          <a:p>
            <a:endParaRPr lang="sv-SE" sz="1100" dirty="0"/>
          </a:p>
        </p:txBody>
      </p:sp>
      <p:sp>
        <p:nvSpPr>
          <p:cNvPr id="16" name="Rektangel 15">
            <a:extLst>
              <a:ext uri="{FF2B5EF4-FFF2-40B4-BE49-F238E27FC236}">
                <a16:creationId xmlns:a16="http://schemas.microsoft.com/office/drawing/2014/main" id="{BD367C1D-3C63-088D-5676-7C84CA23D40C}"/>
              </a:ext>
              <a:ext uri="{C183D7F6-B498-43B3-948B-1728B52AA6E4}">
                <adec:decorative xmlns:adec="http://schemas.microsoft.com/office/drawing/2017/decorative" val="1"/>
              </a:ext>
            </a:extLst>
          </p:cNvPr>
          <p:cNvSpPr/>
          <p:nvPr/>
        </p:nvSpPr>
        <p:spPr>
          <a:xfrm>
            <a:off x="3671048" y="1073759"/>
            <a:ext cx="605536" cy="1136351"/>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50F6B474-06DD-3E8E-C0BD-D604F2F17050}"/>
              </a:ext>
              <a:ext uri="{C183D7F6-B498-43B3-948B-1728B52AA6E4}">
                <adec:decorative xmlns:adec="http://schemas.microsoft.com/office/drawing/2017/decorative" val="1"/>
              </a:ext>
            </a:extLst>
          </p:cNvPr>
          <p:cNvSpPr/>
          <p:nvPr/>
        </p:nvSpPr>
        <p:spPr>
          <a:xfrm>
            <a:off x="4291097" y="1054134"/>
            <a:ext cx="883070" cy="1249057"/>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5A1175-4B0C-648C-E350-00E9E66DA922}"/>
              </a:ext>
              <a:ext uri="{C183D7F6-B498-43B3-948B-1728B52AA6E4}">
                <adec:decorative xmlns:adec="http://schemas.microsoft.com/office/drawing/2017/decorative" val="1"/>
              </a:ext>
            </a:extLst>
          </p:cNvPr>
          <p:cNvSpPr/>
          <p:nvPr/>
        </p:nvSpPr>
        <p:spPr>
          <a:xfrm>
            <a:off x="219740" y="1233377"/>
            <a:ext cx="609600" cy="1488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1ECF7C0-0112-FA6A-2FF8-E0D1AB112CB3}"/>
              </a:ext>
              <a:ext uri="{C183D7F6-B498-43B3-948B-1728B52AA6E4}">
                <adec:decorative xmlns:adec="http://schemas.microsoft.com/office/drawing/2017/decorative" val="1"/>
              </a:ext>
            </a:extLst>
          </p:cNvPr>
          <p:cNvSpPr/>
          <p:nvPr/>
        </p:nvSpPr>
        <p:spPr>
          <a:xfrm>
            <a:off x="1254642" y="1786270"/>
            <a:ext cx="212651" cy="1205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9B08427-ABAC-1142-0325-3CA5DAB2A815}"/>
              </a:ext>
              <a:ext uri="{C183D7F6-B498-43B3-948B-1728B52AA6E4}">
                <adec:decorative xmlns:adec="http://schemas.microsoft.com/office/drawing/2017/decorative" val="1"/>
              </a:ext>
            </a:extLst>
          </p:cNvPr>
          <p:cNvSpPr/>
          <p:nvPr/>
        </p:nvSpPr>
        <p:spPr>
          <a:xfrm>
            <a:off x="929066" y="2646288"/>
            <a:ext cx="134189" cy="58124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9FFC802D-3D2F-B937-B8D4-39BFEEFF2B36}"/>
              </a:ext>
              <a:ext uri="{C183D7F6-B498-43B3-948B-1728B52AA6E4}">
                <adec:decorative xmlns:adec="http://schemas.microsoft.com/office/drawing/2017/decorative" val="1"/>
              </a:ext>
            </a:extLst>
          </p:cNvPr>
          <p:cNvSpPr/>
          <p:nvPr/>
        </p:nvSpPr>
        <p:spPr>
          <a:xfrm>
            <a:off x="4699591" y="2502195"/>
            <a:ext cx="474576" cy="1679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21911BC9-D8EA-922D-D0A5-0F0BEE506E33}"/>
              </a:ext>
              <a:ext uri="{C183D7F6-B498-43B3-948B-1728B52AA6E4}">
                <adec:decorative xmlns:adec="http://schemas.microsoft.com/office/drawing/2017/decorative" val="1"/>
              </a:ext>
            </a:extLst>
          </p:cNvPr>
          <p:cNvSpPr/>
          <p:nvPr/>
        </p:nvSpPr>
        <p:spPr>
          <a:xfrm>
            <a:off x="927917" y="2052638"/>
            <a:ext cx="1210446" cy="1836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7959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EB7201-CCC4-39C6-D7D6-1A4FF81F4914}"/>
              </a:ext>
            </a:extLst>
          </p:cNvPr>
          <p:cNvSpPr>
            <a:spLocks noGrp="1"/>
          </p:cNvSpPr>
          <p:nvPr>
            <p:ph type="title"/>
          </p:nvPr>
        </p:nvSpPr>
        <p:spPr>
          <a:xfrm>
            <a:off x="412617" y="142164"/>
            <a:ext cx="7422784" cy="675000"/>
          </a:xfrm>
        </p:spPr>
        <p:txBody>
          <a:bodyPr/>
          <a:lstStyle/>
          <a:p>
            <a:r>
              <a:rPr lang="sv-SE" sz="2400" dirty="0"/>
              <a:t>Resultatredovisning steg 1 forts</a:t>
            </a:r>
          </a:p>
        </p:txBody>
      </p:sp>
      <p:pic>
        <p:nvPicPr>
          <p:cNvPr id="3" name="Bildobjekt 2" descr="Bilden är ett urklipp från IT-systemet MSFA.&#10;">
            <a:extLst>
              <a:ext uri="{FF2B5EF4-FFF2-40B4-BE49-F238E27FC236}">
                <a16:creationId xmlns:a16="http://schemas.microsoft.com/office/drawing/2014/main" id="{2B26FCBC-5CB2-74FE-CB57-07A0C47286D9}"/>
              </a:ext>
            </a:extLst>
          </p:cNvPr>
          <p:cNvPicPr>
            <a:picLocks noChangeAspect="1"/>
          </p:cNvPicPr>
          <p:nvPr/>
        </p:nvPicPr>
        <p:blipFill rotWithShape="1">
          <a:blip r:embed="rId2"/>
          <a:srcRect t="10278" r="17493" b="-10278"/>
          <a:stretch/>
        </p:blipFill>
        <p:spPr>
          <a:xfrm>
            <a:off x="122795" y="734976"/>
            <a:ext cx="2476745" cy="4264692"/>
          </a:xfrm>
          <a:prstGeom prst="rect">
            <a:avLst/>
          </a:prstGeom>
          <a:ln>
            <a:noFill/>
          </a:ln>
          <a:effectLst>
            <a:outerShdw blurRad="292100" dist="139700" dir="2700000" algn="tl" rotWithShape="0">
              <a:srgbClr val="333333">
                <a:alpha val="65000"/>
              </a:srgbClr>
            </a:outerShdw>
          </a:effectLst>
        </p:spPr>
      </p:pic>
      <p:pic>
        <p:nvPicPr>
          <p:cNvPr id="4" name="Bildobjekt 3" descr="Bilden är ett urklipp från IT-systemet MSFA.&#10;">
            <a:extLst>
              <a:ext uri="{FF2B5EF4-FFF2-40B4-BE49-F238E27FC236}">
                <a16:creationId xmlns:a16="http://schemas.microsoft.com/office/drawing/2014/main" id="{9EEDE0F4-F54F-89D6-15F7-CF285A2A3FD2}"/>
              </a:ext>
            </a:extLst>
          </p:cNvPr>
          <p:cNvPicPr>
            <a:picLocks noChangeAspect="1"/>
          </p:cNvPicPr>
          <p:nvPr/>
        </p:nvPicPr>
        <p:blipFill rotWithShape="1">
          <a:blip r:embed="rId3"/>
          <a:srcRect r="4751"/>
          <a:stretch/>
        </p:blipFill>
        <p:spPr>
          <a:xfrm>
            <a:off x="2718344" y="734976"/>
            <a:ext cx="1968443" cy="4321843"/>
          </a:xfrm>
          <a:prstGeom prst="rect">
            <a:avLst/>
          </a:prstGeom>
          <a:ln>
            <a:noFill/>
          </a:ln>
          <a:effectLst>
            <a:outerShdw blurRad="292100" dist="139700" dir="2700000" algn="tl" rotWithShape="0">
              <a:srgbClr val="333333">
                <a:alpha val="65000"/>
              </a:srgbClr>
            </a:outerShdw>
          </a:effectLst>
        </p:spPr>
      </p:pic>
      <p:sp>
        <p:nvSpPr>
          <p:cNvPr id="21" name="textruta 20">
            <a:extLst>
              <a:ext uri="{FF2B5EF4-FFF2-40B4-BE49-F238E27FC236}">
                <a16:creationId xmlns:a16="http://schemas.microsoft.com/office/drawing/2014/main" id="{A67B1DEC-641A-97AD-FD97-ABFB7EA160CF}"/>
              </a:ext>
            </a:extLst>
          </p:cNvPr>
          <p:cNvSpPr txBox="1"/>
          <p:nvPr/>
        </p:nvSpPr>
        <p:spPr>
          <a:xfrm>
            <a:off x="4977041" y="1033385"/>
            <a:ext cx="3489158" cy="3070071"/>
          </a:xfrm>
          <a:prstGeom prst="rect">
            <a:avLst/>
          </a:prstGeom>
          <a:noFill/>
        </p:spPr>
        <p:txBody>
          <a:bodyPr wrap="square" rtlCol="0">
            <a:spAutoFit/>
          </a:bodyPr>
          <a:lstStyle/>
          <a:p>
            <a:r>
              <a:rPr lang="sv-SE" sz="1200" dirty="0"/>
              <a:t>Som leverantör har du möjlighet att bifoga en bilaga i PDF-format per sysselsättning</a:t>
            </a:r>
            <a:r>
              <a:rPr lang="sv-SE" sz="1200" b="1" dirty="0"/>
              <a:t> </a:t>
            </a:r>
            <a:r>
              <a:rPr lang="sv-SE" sz="1200" dirty="0"/>
              <a:t>i resultatredovisningen. Du kan ha max sex stycken sysselsättningar med tillhörande bilaga.</a:t>
            </a:r>
          </a:p>
          <a:p>
            <a:endParaRPr lang="sv-SE" sz="1200" dirty="0"/>
          </a:p>
          <a:p>
            <a:r>
              <a:rPr lang="sv-SE" sz="1200" dirty="0"/>
              <a:t>Bilagan ändrar per automatik filnamn när du laddat upp den. </a:t>
            </a:r>
          </a:p>
          <a:p>
            <a:endParaRPr lang="sv-SE" sz="1200" dirty="0"/>
          </a:p>
          <a:p>
            <a:r>
              <a:rPr lang="sv-SE" sz="1200" dirty="0"/>
              <a:t>Bilagor ska vara i </a:t>
            </a:r>
            <a:r>
              <a:rPr lang="sv-SE" sz="1200" b="1" dirty="0"/>
              <a:t>PDF-format</a:t>
            </a:r>
            <a:r>
              <a:rPr lang="sv-SE" sz="1200" dirty="0"/>
              <a:t> och får tillsammans vara </a:t>
            </a:r>
            <a:r>
              <a:rPr lang="sv-SE" sz="1200" b="1" dirty="0"/>
              <a:t>max 10 MB</a:t>
            </a:r>
            <a:r>
              <a:rPr lang="sv-SE" sz="1200" dirty="0"/>
              <a:t>.</a:t>
            </a:r>
          </a:p>
          <a:p>
            <a:endParaRPr lang="sv-SE" sz="1200" dirty="0"/>
          </a:p>
          <a:p>
            <a:r>
              <a:rPr lang="sv-SE" sz="1200" dirty="0"/>
              <a:t>Du har även möjlighet att skriva </a:t>
            </a:r>
            <a:r>
              <a:rPr lang="sv-SE" sz="1200" b="1" dirty="0"/>
              <a:t>Övrig information</a:t>
            </a:r>
            <a:r>
              <a:rPr lang="sv-SE" sz="1200" dirty="0"/>
              <a:t> på max 2000 tecken. </a:t>
            </a:r>
          </a:p>
          <a:p>
            <a:endParaRPr lang="sv-SE" dirty="0"/>
          </a:p>
          <a:p>
            <a:r>
              <a:rPr lang="sv-SE" sz="1200" dirty="0"/>
              <a:t>Klicka på </a:t>
            </a:r>
            <a:r>
              <a:rPr lang="sv-SE" sz="1200" b="1" dirty="0"/>
              <a:t>Förhandsgranska</a:t>
            </a:r>
            <a:r>
              <a:rPr lang="sv-SE" sz="1200" dirty="0"/>
              <a:t> för att gå vidare till steg två. </a:t>
            </a:r>
          </a:p>
        </p:txBody>
      </p:sp>
      <p:sp>
        <p:nvSpPr>
          <p:cNvPr id="5" name="Rektangel 4">
            <a:extLst>
              <a:ext uri="{FF2B5EF4-FFF2-40B4-BE49-F238E27FC236}">
                <a16:creationId xmlns:a16="http://schemas.microsoft.com/office/drawing/2014/main" id="{A43D324D-2C11-8BBC-F1FA-85A6D5093785}"/>
              </a:ext>
              <a:ext uri="{C183D7F6-B498-43B3-948B-1728B52AA6E4}">
                <adec:decorative xmlns:adec="http://schemas.microsoft.com/office/drawing/2017/decorative" val="1"/>
              </a:ext>
            </a:extLst>
          </p:cNvPr>
          <p:cNvSpPr/>
          <p:nvPr/>
        </p:nvSpPr>
        <p:spPr>
          <a:xfrm>
            <a:off x="252411" y="3681413"/>
            <a:ext cx="2224087" cy="8191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FEAD6111-EFD7-7EB2-0737-CC6504B8FCAB}"/>
              </a:ext>
              <a:ext uri="{C183D7F6-B498-43B3-948B-1728B52AA6E4}">
                <adec:decorative xmlns:adec="http://schemas.microsoft.com/office/drawing/2017/decorative" val="1"/>
              </a:ext>
            </a:extLst>
          </p:cNvPr>
          <p:cNvSpPr/>
          <p:nvPr/>
        </p:nvSpPr>
        <p:spPr>
          <a:xfrm>
            <a:off x="2771775" y="2524125"/>
            <a:ext cx="1795462" cy="6286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ACAEA4A-ACBD-25A4-2CE5-CED3FA79B659}"/>
              </a:ext>
              <a:ext uri="{C183D7F6-B498-43B3-948B-1728B52AA6E4}">
                <adec:decorative xmlns:adec="http://schemas.microsoft.com/office/drawing/2017/decorative" val="1"/>
              </a:ext>
            </a:extLst>
          </p:cNvPr>
          <p:cNvSpPr/>
          <p:nvPr/>
        </p:nvSpPr>
        <p:spPr>
          <a:xfrm>
            <a:off x="3028949" y="4829175"/>
            <a:ext cx="485775" cy="17049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58625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532C88-6BA6-EDB4-13C0-5CC0FCCC601B}"/>
              </a:ext>
            </a:extLst>
          </p:cNvPr>
          <p:cNvSpPr>
            <a:spLocks noGrp="1"/>
          </p:cNvSpPr>
          <p:nvPr>
            <p:ph type="title"/>
          </p:nvPr>
        </p:nvSpPr>
        <p:spPr>
          <a:xfrm>
            <a:off x="311797" y="132150"/>
            <a:ext cx="7422784" cy="675000"/>
          </a:xfrm>
        </p:spPr>
        <p:txBody>
          <a:bodyPr/>
          <a:lstStyle/>
          <a:p>
            <a:r>
              <a:rPr lang="sv-SE" sz="2400" dirty="0"/>
              <a:t>Resultatredovisning steg 2</a:t>
            </a:r>
          </a:p>
        </p:txBody>
      </p:sp>
      <p:pic>
        <p:nvPicPr>
          <p:cNvPr id="7" name="Bildobjekt 6" descr="Bilden är ett urklipp från IT-systemet MSFA.&#10;">
            <a:extLst>
              <a:ext uri="{FF2B5EF4-FFF2-40B4-BE49-F238E27FC236}">
                <a16:creationId xmlns:a16="http://schemas.microsoft.com/office/drawing/2014/main" id="{AC96DDD2-49C3-1D61-5D2C-3B693528159D}"/>
              </a:ext>
            </a:extLst>
          </p:cNvPr>
          <p:cNvPicPr>
            <a:picLocks noChangeAspect="1"/>
          </p:cNvPicPr>
          <p:nvPr/>
        </p:nvPicPr>
        <p:blipFill rotWithShape="1">
          <a:blip r:embed="rId2"/>
          <a:srcRect r="36586"/>
          <a:stretch/>
        </p:blipFill>
        <p:spPr>
          <a:xfrm>
            <a:off x="290513" y="618456"/>
            <a:ext cx="1796338" cy="4311768"/>
          </a:xfrm>
          <a:prstGeom prst="rect">
            <a:avLst/>
          </a:prstGeom>
          <a:ln>
            <a:noFill/>
          </a:ln>
          <a:effectLst>
            <a:outerShdw blurRad="292100" dist="139700" dir="2700000" algn="tl" rotWithShape="0">
              <a:srgbClr val="333333">
                <a:alpha val="65000"/>
              </a:srgbClr>
            </a:outerShdw>
          </a:effectLst>
        </p:spPr>
      </p:pic>
      <p:pic>
        <p:nvPicPr>
          <p:cNvPr id="8" name="Bildobjekt 7" descr="Bilden är ett urklipp från IT-systemet MSFA.&#10;">
            <a:extLst>
              <a:ext uri="{FF2B5EF4-FFF2-40B4-BE49-F238E27FC236}">
                <a16:creationId xmlns:a16="http://schemas.microsoft.com/office/drawing/2014/main" id="{61151982-7C33-4F42-4394-A60303EE0DD5}"/>
              </a:ext>
            </a:extLst>
          </p:cNvPr>
          <p:cNvPicPr>
            <a:picLocks noChangeAspect="1"/>
          </p:cNvPicPr>
          <p:nvPr/>
        </p:nvPicPr>
        <p:blipFill rotWithShape="1">
          <a:blip r:embed="rId3"/>
          <a:srcRect r="15909"/>
          <a:stretch/>
        </p:blipFill>
        <p:spPr>
          <a:xfrm>
            <a:off x="2122390" y="618456"/>
            <a:ext cx="2042490" cy="4392894"/>
          </a:xfrm>
          <a:prstGeom prst="rect">
            <a:avLst/>
          </a:prstGeom>
          <a:ln>
            <a:noFill/>
          </a:ln>
          <a:effectLst>
            <a:outerShdw blurRad="292100" dist="139700" dir="2700000" algn="tl" rotWithShape="0">
              <a:srgbClr val="333333">
                <a:alpha val="65000"/>
              </a:srgbClr>
            </a:outerShdw>
          </a:effectLst>
        </p:spPr>
      </p:pic>
      <p:sp>
        <p:nvSpPr>
          <p:cNvPr id="13" name="textruta 12">
            <a:extLst>
              <a:ext uri="{FF2B5EF4-FFF2-40B4-BE49-F238E27FC236}">
                <a16:creationId xmlns:a16="http://schemas.microsoft.com/office/drawing/2014/main" id="{F3A5F941-7092-D8E1-3D4D-6A11F9AEE791}"/>
              </a:ext>
            </a:extLst>
          </p:cNvPr>
          <p:cNvSpPr txBox="1"/>
          <p:nvPr/>
        </p:nvSpPr>
        <p:spPr>
          <a:xfrm>
            <a:off x="4986338" y="722484"/>
            <a:ext cx="3793478" cy="1777410"/>
          </a:xfrm>
          <a:prstGeom prst="rect">
            <a:avLst/>
          </a:prstGeom>
          <a:noFill/>
        </p:spPr>
        <p:txBody>
          <a:bodyPr wrap="square" rtlCol="0">
            <a:spAutoFit/>
          </a:bodyPr>
          <a:lstStyle/>
          <a:p>
            <a:r>
              <a:rPr lang="sv-SE" sz="1200" dirty="0"/>
              <a:t>I steg 2 granskar du uppgifterna du fyllt i.</a:t>
            </a:r>
          </a:p>
          <a:p>
            <a:endParaRPr lang="sv-SE" sz="1200" dirty="0"/>
          </a:p>
          <a:p>
            <a:r>
              <a:rPr lang="sv-SE" sz="1200" dirty="0"/>
              <a:t>Är någon uppgift felaktig klickar du på </a:t>
            </a:r>
            <a:r>
              <a:rPr lang="sv-SE" sz="1200" b="1" dirty="0"/>
              <a:t>Tillbaka till steg 1 </a:t>
            </a:r>
            <a:r>
              <a:rPr lang="sv-SE" sz="1200" dirty="0"/>
              <a:t>för att korrigera. </a:t>
            </a:r>
            <a:br>
              <a:rPr lang="sv-SE" sz="1200" dirty="0"/>
            </a:br>
            <a:r>
              <a:rPr lang="sv-SE" sz="1200" dirty="0"/>
              <a:t>Är uppgifterna korrekta klickar du på </a:t>
            </a:r>
            <a:r>
              <a:rPr lang="sv-SE" sz="1200" b="1" dirty="0"/>
              <a:t>Skicka in</a:t>
            </a:r>
            <a:r>
              <a:rPr lang="sv-SE" sz="1200" dirty="0"/>
              <a:t>. </a:t>
            </a:r>
          </a:p>
          <a:p>
            <a:endParaRPr lang="sv-SE" sz="1200" dirty="0"/>
          </a:p>
          <a:p>
            <a:r>
              <a:rPr lang="sv-SE" sz="1200" dirty="0"/>
              <a:t>Du har även tillgång till mer specificerad information kopplat till resultatredovisning 1 och 2. </a:t>
            </a:r>
          </a:p>
          <a:p>
            <a:endParaRPr lang="sv-SE" dirty="0"/>
          </a:p>
        </p:txBody>
      </p:sp>
      <p:sp>
        <p:nvSpPr>
          <p:cNvPr id="4" name="Rektangel 3">
            <a:extLst>
              <a:ext uri="{FF2B5EF4-FFF2-40B4-BE49-F238E27FC236}">
                <a16:creationId xmlns:a16="http://schemas.microsoft.com/office/drawing/2014/main" id="{815D5241-3B02-8662-C54F-FA92E476B3CE}"/>
              </a:ext>
              <a:ext uri="{C183D7F6-B498-43B3-948B-1728B52AA6E4}">
                <adec:decorative xmlns:adec="http://schemas.microsoft.com/office/drawing/2017/decorative" val="1"/>
              </a:ext>
            </a:extLst>
          </p:cNvPr>
          <p:cNvSpPr/>
          <p:nvPr/>
        </p:nvSpPr>
        <p:spPr>
          <a:xfrm>
            <a:off x="2617524" y="1090511"/>
            <a:ext cx="422856" cy="67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098F2B8E-E07C-3756-420F-C735E17F2A5A}"/>
              </a:ext>
              <a:ext uri="{C183D7F6-B498-43B3-948B-1728B52AA6E4}">
                <adec:decorative xmlns:adec="http://schemas.microsoft.com/office/drawing/2017/decorative" val="1"/>
              </a:ext>
            </a:extLst>
          </p:cNvPr>
          <p:cNvSpPr/>
          <p:nvPr/>
        </p:nvSpPr>
        <p:spPr>
          <a:xfrm>
            <a:off x="2143118" y="4833938"/>
            <a:ext cx="919162" cy="1774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D6E1C7A2-9956-2F50-76BC-65E4EF7CFB4A}"/>
              </a:ext>
              <a:ext uri="{C183D7F6-B498-43B3-948B-1728B52AA6E4}">
                <adec:decorative xmlns:adec="http://schemas.microsoft.com/office/drawing/2017/decorative" val="1"/>
              </a:ext>
            </a:extLst>
          </p:cNvPr>
          <p:cNvSpPr/>
          <p:nvPr/>
        </p:nvSpPr>
        <p:spPr>
          <a:xfrm>
            <a:off x="357201" y="1357314"/>
            <a:ext cx="295275" cy="6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EA572B83-E011-1E84-A21B-9B812F276474}"/>
              </a:ext>
              <a:ext uri="{C183D7F6-B498-43B3-948B-1728B52AA6E4}">
                <adec:decorative xmlns:adec="http://schemas.microsoft.com/office/drawing/2017/decorative" val="1"/>
              </a:ext>
            </a:extLst>
          </p:cNvPr>
          <p:cNvSpPr/>
          <p:nvPr/>
        </p:nvSpPr>
        <p:spPr>
          <a:xfrm>
            <a:off x="2176464" y="3128964"/>
            <a:ext cx="1890712" cy="13192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a:extLst>
              <a:ext uri="{FF2B5EF4-FFF2-40B4-BE49-F238E27FC236}">
                <a16:creationId xmlns:a16="http://schemas.microsoft.com/office/drawing/2014/main" id="{F6D9E810-FE25-BE8C-B1B3-943345098EE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7674" y="1720895"/>
            <a:ext cx="594978" cy="79330"/>
          </a:xfrm>
          <a:prstGeom prst="rect">
            <a:avLst/>
          </a:prstGeom>
        </p:spPr>
      </p:pic>
      <p:pic>
        <p:nvPicPr>
          <p:cNvPr id="31" name="Bildobjekt 30" descr="Bilden är ett urklipp från IT-systemet MSFA.&#10;">
            <a:extLst>
              <a:ext uri="{FF2B5EF4-FFF2-40B4-BE49-F238E27FC236}">
                <a16:creationId xmlns:a16="http://schemas.microsoft.com/office/drawing/2014/main" id="{D836CFAA-875B-B3DF-F312-D672A675579C}"/>
              </a:ext>
            </a:extLst>
          </p:cNvPr>
          <p:cNvPicPr>
            <a:picLocks noChangeAspect="1"/>
          </p:cNvPicPr>
          <p:nvPr/>
        </p:nvPicPr>
        <p:blipFill>
          <a:blip r:embed="rId5"/>
          <a:stretch>
            <a:fillRect/>
          </a:stretch>
        </p:blipFill>
        <p:spPr>
          <a:xfrm>
            <a:off x="4363065" y="2840259"/>
            <a:ext cx="2494246" cy="185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860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201490" y="259611"/>
            <a:ext cx="7422784" cy="675000"/>
          </a:xfrm>
        </p:spPr>
        <p:txBody>
          <a:bodyPr/>
          <a:lstStyle/>
          <a:p>
            <a:r>
              <a:rPr lang="sv-SE" sz="2400" dirty="0"/>
              <a:t>Se innehållet i en redan inskickad rapport</a:t>
            </a:r>
          </a:p>
        </p:txBody>
      </p:sp>
      <p:pic>
        <p:nvPicPr>
          <p:cNvPr id="4" name="Bildobjekt 3" descr="Bilden är ett urklipp från IT systemet Mina sidor för fristående aktörer&#10;">
            <a:extLst>
              <a:ext uri="{FF2B5EF4-FFF2-40B4-BE49-F238E27FC236}">
                <a16:creationId xmlns:a16="http://schemas.microsoft.com/office/drawing/2014/main" id="{468190AC-C343-0B26-17C7-09C24786F7EC}"/>
              </a:ext>
            </a:extLst>
          </p:cNvPr>
          <p:cNvPicPr>
            <a:picLocks noChangeAspect="1"/>
          </p:cNvPicPr>
          <p:nvPr/>
        </p:nvPicPr>
        <p:blipFill>
          <a:blip r:embed="rId3"/>
          <a:stretch>
            <a:fillRect/>
          </a:stretch>
        </p:blipFill>
        <p:spPr>
          <a:xfrm>
            <a:off x="201490" y="835319"/>
            <a:ext cx="4765001" cy="4048570"/>
          </a:xfrm>
          <a:prstGeom prst="rect">
            <a:avLst/>
          </a:prstGeom>
          <a:ln>
            <a:noFill/>
          </a:ln>
          <a:effectLst>
            <a:outerShdw blurRad="292100" dist="139700" dir="2700000" algn="tl" rotWithShape="0">
              <a:srgbClr val="333333">
                <a:alpha val="65000"/>
              </a:srgbClr>
            </a:outerShdw>
          </a:effectLst>
        </p:spPr>
      </p:pic>
      <p:pic>
        <p:nvPicPr>
          <p:cNvPr id="12" name="Bildobjekt 11" descr="Bilden är ett urklipp från IT systemet Mina sidor för fristående aktörer&#10;">
            <a:extLst>
              <a:ext uri="{FF2B5EF4-FFF2-40B4-BE49-F238E27FC236}">
                <a16:creationId xmlns:a16="http://schemas.microsoft.com/office/drawing/2014/main" id="{3FDCCC9F-D3FB-29F6-5717-E285553B280A}"/>
              </a:ext>
            </a:extLst>
          </p:cNvPr>
          <p:cNvPicPr>
            <a:picLocks noChangeAspect="1"/>
          </p:cNvPicPr>
          <p:nvPr/>
        </p:nvPicPr>
        <p:blipFill rotWithShape="1">
          <a:blip r:embed="rId4"/>
          <a:srcRect l="1048" t="1672" r="32065" b="3960"/>
          <a:stretch/>
        </p:blipFill>
        <p:spPr>
          <a:xfrm>
            <a:off x="3762302" y="1802683"/>
            <a:ext cx="1619396" cy="276931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5676899" y="1849241"/>
            <a:ext cx="3265611" cy="1445017"/>
          </a:xfrm>
        </p:spPr>
        <p:txBody>
          <a:bodyPr/>
          <a:lstStyle/>
          <a:p>
            <a:pPr marL="0" indent="0">
              <a:buNone/>
            </a:pPr>
            <a:r>
              <a:rPr lang="sv-SE" sz="1200" dirty="0"/>
              <a:t>För att se innehållet i en rapport du har skickat in till Arbetsförmedlingen, klicka på rapportens namn i listan </a:t>
            </a:r>
            <a:r>
              <a:rPr lang="sv-SE" sz="1200" b="1" dirty="0"/>
              <a:t>Inskickade rapporter</a:t>
            </a:r>
            <a:r>
              <a:rPr lang="sv-SE" sz="1200" dirty="0"/>
              <a:t>. </a:t>
            </a:r>
          </a:p>
          <a:p>
            <a:pPr marL="0" indent="0">
              <a:buNone/>
            </a:pPr>
            <a:br>
              <a:rPr lang="sv-SE" sz="1200" dirty="0"/>
            </a:br>
            <a:r>
              <a:rPr lang="sv-SE" sz="1200" dirty="0"/>
              <a:t>Du ser då en sammanställning över de uppgifter du har skickat in i vald rapport.</a:t>
            </a:r>
          </a:p>
          <a:p>
            <a:pPr marL="0" indent="0">
              <a:buNone/>
            </a:pPr>
            <a:endParaRPr lang="sv-SE" sz="1200" dirty="0"/>
          </a:p>
        </p:txBody>
      </p:sp>
      <p:sp>
        <p:nvSpPr>
          <p:cNvPr id="7" name="Rektangel 6">
            <a:extLst>
              <a:ext uri="{FF2B5EF4-FFF2-40B4-BE49-F238E27FC236}">
                <a16:creationId xmlns:a16="http://schemas.microsoft.com/office/drawing/2014/main" id="{0E7D582A-ECB8-47D1-9337-C69F9FEE75A2}"/>
              </a:ext>
              <a:ext uri="{C183D7F6-B498-43B3-948B-1728B52AA6E4}">
                <adec:decorative xmlns:adec="http://schemas.microsoft.com/office/drawing/2017/decorative" val="1"/>
              </a:ext>
            </a:extLst>
          </p:cNvPr>
          <p:cNvSpPr/>
          <p:nvPr/>
        </p:nvSpPr>
        <p:spPr>
          <a:xfrm>
            <a:off x="3069029" y="2166138"/>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3DED4EC5-B8AD-F27C-806E-58E8565B0B85}"/>
              </a:ext>
              <a:ext uri="{C183D7F6-B498-43B3-948B-1728B52AA6E4}">
                <adec:decorative xmlns:adec="http://schemas.microsoft.com/office/drawing/2017/decorative" val="1"/>
              </a:ext>
            </a:extLst>
          </p:cNvPr>
          <p:cNvSpPr/>
          <p:nvPr/>
        </p:nvSpPr>
        <p:spPr>
          <a:xfrm>
            <a:off x="844598" y="3517996"/>
            <a:ext cx="753857" cy="160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158C647B-E5CC-7E36-D324-99DFBA0B83B3}"/>
              </a:ext>
              <a:ext uri="{C183D7F6-B498-43B3-948B-1728B52AA6E4}">
                <adec:decorative xmlns:adec="http://schemas.microsoft.com/office/drawing/2017/decorative" val="1"/>
              </a:ext>
            </a:extLst>
          </p:cNvPr>
          <p:cNvSpPr/>
          <p:nvPr/>
        </p:nvSpPr>
        <p:spPr>
          <a:xfrm>
            <a:off x="844598" y="4439377"/>
            <a:ext cx="753857" cy="1326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4F411FB1-1802-413E-CF3F-1E169CB2E3E4}"/>
              </a:ext>
              <a:ext uri="{C183D7F6-B498-43B3-948B-1728B52AA6E4}">
                <adec:decorative xmlns:adec="http://schemas.microsoft.com/office/drawing/2017/decorative" val="1"/>
              </a:ext>
            </a:extLst>
          </p:cNvPr>
          <p:cNvSpPr/>
          <p:nvPr/>
        </p:nvSpPr>
        <p:spPr>
          <a:xfrm>
            <a:off x="844598" y="1230630"/>
            <a:ext cx="885142" cy="132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EFADFB8-6BFD-9A26-91D9-C82D6848A115}"/>
              </a:ext>
              <a:ext uri="{C183D7F6-B498-43B3-948B-1728B52AA6E4}">
                <adec:decorative xmlns:adec="http://schemas.microsoft.com/office/drawing/2017/decorative" val="1"/>
              </a:ext>
            </a:extLst>
          </p:cNvPr>
          <p:cNvSpPr/>
          <p:nvPr/>
        </p:nvSpPr>
        <p:spPr>
          <a:xfrm>
            <a:off x="3806190" y="2335530"/>
            <a:ext cx="453390" cy="8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50029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290500" y="157594"/>
            <a:ext cx="7422784" cy="675000"/>
          </a:xfrm>
        </p:spPr>
        <p:txBody>
          <a:bodyPr/>
          <a:lstStyle/>
          <a:p>
            <a:r>
              <a:rPr lang="sv-SE" sz="2400" dirty="0"/>
              <a:t>Se status för rapporter och redovisningar</a:t>
            </a:r>
          </a:p>
        </p:txBody>
      </p:sp>
      <p:pic>
        <p:nvPicPr>
          <p:cNvPr id="3" name="Bildobjekt 2" descr="Bilden är ett urklipp från IT systemet Mina sidor för fristående aktörer&#10;">
            <a:extLst>
              <a:ext uri="{FF2B5EF4-FFF2-40B4-BE49-F238E27FC236}">
                <a16:creationId xmlns:a16="http://schemas.microsoft.com/office/drawing/2014/main" id="{3B432012-34FA-C233-B8C0-2097F41A7267}"/>
              </a:ext>
            </a:extLst>
          </p:cNvPr>
          <p:cNvPicPr>
            <a:picLocks noChangeAspect="1"/>
          </p:cNvPicPr>
          <p:nvPr/>
        </p:nvPicPr>
        <p:blipFill rotWithShape="1">
          <a:blip r:embed="rId2"/>
          <a:srcRect l="13043" t="7060" r="927" b="13478"/>
          <a:stretch/>
        </p:blipFill>
        <p:spPr>
          <a:xfrm>
            <a:off x="98850" y="858707"/>
            <a:ext cx="3587325" cy="2490577"/>
          </a:xfrm>
          <a:prstGeom prst="rect">
            <a:avLst/>
          </a:prstGeom>
          <a:ln>
            <a:noFill/>
          </a:ln>
          <a:effectLst>
            <a:outerShdw blurRad="292100" dist="139700" dir="2700000" algn="tl" rotWithShape="0">
              <a:srgbClr val="333333">
                <a:alpha val="65000"/>
              </a:srgbClr>
            </a:outerShdw>
          </a:effectLst>
        </p:spPr>
      </p:pic>
      <p:pic>
        <p:nvPicPr>
          <p:cNvPr id="11" name="Bildobjekt 10" descr="Bilden är ett urklipp från IT systemet Mina sidor för fristående aktörer&#10;">
            <a:extLst>
              <a:ext uri="{FF2B5EF4-FFF2-40B4-BE49-F238E27FC236}">
                <a16:creationId xmlns:a16="http://schemas.microsoft.com/office/drawing/2014/main" id="{F7BEB88A-A074-E04F-E60C-A6060800724B}"/>
              </a:ext>
            </a:extLst>
          </p:cNvPr>
          <p:cNvPicPr>
            <a:picLocks noChangeAspect="1"/>
          </p:cNvPicPr>
          <p:nvPr/>
        </p:nvPicPr>
        <p:blipFill rotWithShape="1">
          <a:blip r:embed="rId3"/>
          <a:srcRect t="1106"/>
          <a:stretch/>
        </p:blipFill>
        <p:spPr>
          <a:xfrm>
            <a:off x="3540408" y="1859397"/>
            <a:ext cx="2484828" cy="1121678"/>
          </a:xfrm>
          <a:prstGeom prst="rect">
            <a:avLst/>
          </a:prstGeom>
          <a:ln>
            <a:noFill/>
          </a:ln>
          <a:effectLst>
            <a:outerShdw blurRad="292100" dist="139700" dir="2700000" algn="tl" rotWithShape="0">
              <a:srgbClr val="333333">
                <a:alpha val="65000"/>
              </a:srgbClr>
            </a:outerShdw>
          </a:effectLst>
        </p:spPr>
      </p:pic>
      <p:pic>
        <p:nvPicPr>
          <p:cNvPr id="16" name="Bildobjekt 15" descr="Bilden är ett urklipp från IT systemet Mina sidor för fristående aktörer&#10;">
            <a:extLst>
              <a:ext uri="{FF2B5EF4-FFF2-40B4-BE49-F238E27FC236}">
                <a16:creationId xmlns:a16="http://schemas.microsoft.com/office/drawing/2014/main" id="{1B535C79-F35F-02FB-64EF-8BAD51EBB91B}"/>
              </a:ext>
            </a:extLst>
          </p:cNvPr>
          <p:cNvPicPr>
            <a:picLocks noChangeAspect="1"/>
          </p:cNvPicPr>
          <p:nvPr/>
        </p:nvPicPr>
        <p:blipFill rotWithShape="1">
          <a:blip r:embed="rId4"/>
          <a:srcRect t="-1" b="32839"/>
          <a:stretch/>
        </p:blipFill>
        <p:spPr>
          <a:xfrm>
            <a:off x="1066835" y="3412729"/>
            <a:ext cx="3788695" cy="1589234"/>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3C360633-7293-42A1-950C-EE899B62DCCB}"/>
              </a:ext>
            </a:extLst>
          </p:cNvPr>
          <p:cNvSpPr txBox="1"/>
          <p:nvPr/>
        </p:nvSpPr>
        <p:spPr>
          <a:xfrm>
            <a:off x="6025236" y="1794216"/>
            <a:ext cx="2943225" cy="1446550"/>
          </a:xfrm>
          <a:prstGeom prst="rect">
            <a:avLst/>
          </a:prstGeom>
          <a:noFill/>
        </p:spPr>
        <p:txBody>
          <a:bodyPr wrap="square">
            <a:spAutoFit/>
          </a:bodyPr>
          <a:lstStyle/>
          <a:p>
            <a:r>
              <a:rPr lang="sv-SE" sz="1100" dirty="0">
                <a:solidFill>
                  <a:schemeClr val="accent6"/>
                </a:solidFill>
                <a:latin typeface="+mj-lt"/>
              </a:rPr>
              <a:t>Du kan se vilken status en rapport eller redovisning har via deltagarlistan.</a:t>
            </a:r>
          </a:p>
          <a:p>
            <a:r>
              <a:rPr lang="sv-SE" sz="1100" dirty="0">
                <a:solidFill>
                  <a:schemeClr val="accent6"/>
                </a:solidFill>
                <a:latin typeface="+mj-lt"/>
              </a:rPr>
              <a:t> </a:t>
            </a:r>
            <a:br>
              <a:rPr lang="sv-SE" sz="1100" dirty="0">
                <a:solidFill>
                  <a:schemeClr val="accent6"/>
                </a:solidFill>
                <a:latin typeface="+mj-lt"/>
              </a:rPr>
            </a:br>
            <a:r>
              <a:rPr lang="sv-SE" sz="1100" dirty="0">
                <a:solidFill>
                  <a:schemeClr val="accent6"/>
                </a:solidFill>
                <a:latin typeface="+mj-lt"/>
              </a:rPr>
              <a:t>Klicka på </a:t>
            </a:r>
            <a:r>
              <a:rPr lang="sv-SE" sz="1100" b="1" dirty="0">
                <a:solidFill>
                  <a:schemeClr val="accent6"/>
                </a:solidFill>
                <a:latin typeface="+mj-lt"/>
              </a:rPr>
              <a:t>Visa händelser</a:t>
            </a:r>
            <a:r>
              <a:rPr lang="sv-SE" sz="1100" dirty="0">
                <a:solidFill>
                  <a:schemeClr val="accent6"/>
                </a:solidFill>
                <a:latin typeface="+mj-lt"/>
              </a:rPr>
              <a:t>,</a:t>
            </a:r>
            <a:r>
              <a:rPr lang="sv-SE" sz="1100" b="1" dirty="0">
                <a:solidFill>
                  <a:schemeClr val="accent6"/>
                </a:solidFill>
                <a:latin typeface="+mj-lt"/>
              </a:rPr>
              <a:t> </a:t>
            </a:r>
            <a:r>
              <a:rPr lang="sv-SE" sz="1100" dirty="0">
                <a:solidFill>
                  <a:schemeClr val="accent6"/>
                </a:solidFill>
                <a:latin typeface="+mj-lt"/>
              </a:rPr>
              <a:t>då får du fram en lista på händelser för deltagaren och ser där även statusen för rapporten.</a:t>
            </a:r>
          </a:p>
          <a:p>
            <a:endParaRPr lang="sv-SE" sz="1100" dirty="0">
              <a:solidFill>
                <a:schemeClr val="accent6"/>
              </a:solidFill>
              <a:latin typeface="+mj-lt"/>
            </a:endParaRPr>
          </a:p>
          <a:p>
            <a:endParaRPr lang="sv-SE" sz="1100" dirty="0">
              <a:solidFill>
                <a:schemeClr val="accent6"/>
              </a:solidFill>
              <a:latin typeface="+mj-lt"/>
            </a:endParaRPr>
          </a:p>
        </p:txBody>
      </p:sp>
      <p:sp>
        <p:nvSpPr>
          <p:cNvPr id="7" name="textruta 6">
            <a:extLst>
              <a:ext uri="{FF2B5EF4-FFF2-40B4-BE49-F238E27FC236}">
                <a16:creationId xmlns:a16="http://schemas.microsoft.com/office/drawing/2014/main" id="{23E69EC9-C073-4B78-1CD5-A8A115805C5A}"/>
              </a:ext>
            </a:extLst>
          </p:cNvPr>
          <p:cNvSpPr txBox="1"/>
          <p:nvPr/>
        </p:nvSpPr>
        <p:spPr>
          <a:xfrm>
            <a:off x="4989906" y="3349284"/>
            <a:ext cx="3876878" cy="769441"/>
          </a:xfrm>
          <a:prstGeom prst="rect">
            <a:avLst/>
          </a:prstGeom>
          <a:noFill/>
        </p:spPr>
        <p:txBody>
          <a:bodyPr wrap="square">
            <a:spAutoFit/>
          </a:bodyPr>
          <a:lstStyle/>
          <a:p>
            <a:r>
              <a:rPr lang="sv-SE" sz="1100" dirty="0"/>
              <a:t>Du kan även se statusen för en rapport eller redovisning under </a:t>
            </a:r>
            <a:r>
              <a:rPr lang="sv-SE" sz="1100" b="1" dirty="0"/>
              <a:t>Inskickade rapporter</a:t>
            </a:r>
            <a:r>
              <a:rPr lang="sv-SE" sz="1100" dirty="0"/>
              <a:t> som du hittar under rubriken </a:t>
            </a:r>
            <a:r>
              <a:rPr lang="sv-SE" sz="1100" b="1" dirty="0"/>
              <a:t>Rapportering</a:t>
            </a:r>
            <a:r>
              <a:rPr lang="sv-SE" sz="1100" dirty="0"/>
              <a:t> i deltagarkortet. </a:t>
            </a:r>
          </a:p>
          <a:p>
            <a:endParaRPr lang="sv-SE" sz="1100" dirty="0"/>
          </a:p>
        </p:txBody>
      </p:sp>
      <p:sp>
        <p:nvSpPr>
          <p:cNvPr id="9" name="Rektangel 8">
            <a:extLst>
              <a:ext uri="{FF2B5EF4-FFF2-40B4-BE49-F238E27FC236}">
                <a16:creationId xmlns:a16="http://schemas.microsoft.com/office/drawing/2014/main" id="{D48008EC-1ADB-BDD0-9D87-318AC8F5E77C}"/>
              </a:ext>
              <a:ext uri="{C183D7F6-B498-43B3-948B-1728B52AA6E4}">
                <adec:decorative xmlns:adec="http://schemas.microsoft.com/office/drawing/2017/decorative" val="1"/>
              </a:ext>
            </a:extLst>
          </p:cNvPr>
          <p:cNvSpPr/>
          <p:nvPr/>
        </p:nvSpPr>
        <p:spPr>
          <a:xfrm>
            <a:off x="3051995" y="2640224"/>
            <a:ext cx="553218" cy="64511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4CFEBBAB-EB36-485B-782C-E1CA95E4BFA6}"/>
              </a:ext>
              <a:ext uri="{C183D7F6-B498-43B3-948B-1728B52AA6E4}">
                <adec:decorative xmlns:adec="http://schemas.microsoft.com/office/drawing/2017/decorative" val="1"/>
              </a:ext>
            </a:extLst>
          </p:cNvPr>
          <p:cNvSpPr/>
          <p:nvPr/>
        </p:nvSpPr>
        <p:spPr>
          <a:xfrm>
            <a:off x="1066835" y="3386616"/>
            <a:ext cx="753857" cy="160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9863E69-F556-467D-6A7D-136C1CCDF864}"/>
              </a:ext>
              <a:ext uri="{C183D7F6-B498-43B3-948B-1728B52AA6E4}">
                <adec:decorative xmlns:adec="http://schemas.microsoft.com/office/drawing/2017/decorative" val="1"/>
              </a:ext>
            </a:extLst>
          </p:cNvPr>
          <p:cNvSpPr/>
          <p:nvPr/>
        </p:nvSpPr>
        <p:spPr>
          <a:xfrm>
            <a:off x="156210" y="2880360"/>
            <a:ext cx="396240" cy="360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2957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952488" y="500494"/>
            <a:ext cx="7422784" cy="675000"/>
          </a:xfrm>
        </p:spPr>
        <p:txBody>
          <a:bodyPr/>
          <a:lstStyle/>
          <a:p>
            <a:r>
              <a:rPr lang="sv-SE" sz="2400" dirty="0"/>
              <a:t>Forts. status för rapporter och redovisningar</a:t>
            </a:r>
          </a:p>
        </p:txBody>
      </p:sp>
      <p:sp>
        <p:nvSpPr>
          <p:cNvPr id="4" name="Rektangel 3">
            <a:extLst>
              <a:ext uri="{FF2B5EF4-FFF2-40B4-BE49-F238E27FC236}">
                <a16:creationId xmlns:a16="http://schemas.microsoft.com/office/drawing/2014/main" id="{16ECCE7D-BC25-5C31-8F7F-0707A418A670}"/>
              </a:ext>
            </a:extLst>
          </p:cNvPr>
          <p:cNvSpPr/>
          <p:nvPr/>
        </p:nvSpPr>
        <p:spPr>
          <a:xfrm>
            <a:off x="1590674" y="1438274"/>
            <a:ext cx="5119688" cy="301466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sv-SE" sz="1400" dirty="0"/>
              <a:t>Om en rapport har status misslyckad innebär det att den inte har kunnat mottas i Arbetsförmedlingens interna system, du behöver därför skicka om denna rapport. </a:t>
            </a:r>
          </a:p>
          <a:p>
            <a:pPr algn="ctr"/>
            <a:endParaRPr lang="sv-SE" sz="1400" dirty="0"/>
          </a:p>
          <a:p>
            <a:pPr algn="ctr"/>
            <a:r>
              <a:rPr lang="sv-SE" sz="1400" dirty="0"/>
              <a:t>Notera att du kan komma att få ett meddelande som förklarar orsaken till att den blir misslyckad och behöver då agera utifrån den informationen.</a:t>
            </a:r>
          </a:p>
        </p:txBody>
      </p:sp>
      <p:pic>
        <p:nvPicPr>
          <p:cNvPr id="14" name="Bildobjekt 13">
            <a:extLst>
              <a:ext uri="{FF2B5EF4-FFF2-40B4-BE49-F238E27FC236}">
                <a16:creationId xmlns:a16="http://schemas.microsoft.com/office/drawing/2014/main" id="{7C86D14B-5FF4-00CB-B540-F319B05183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06964" y="3198668"/>
            <a:ext cx="1225194" cy="1178070"/>
          </a:xfrm>
          <a:prstGeom prst="rect">
            <a:avLst/>
          </a:prstGeom>
        </p:spPr>
      </p:pic>
    </p:spTree>
    <p:extLst>
      <p:ext uri="{BB962C8B-B14F-4D97-AF65-F5344CB8AC3E}">
        <p14:creationId xmlns:p14="http://schemas.microsoft.com/office/powerpoint/2010/main" val="1733829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124705" y="236141"/>
            <a:ext cx="8799342" cy="675000"/>
          </a:xfrm>
        </p:spPr>
        <p:txBody>
          <a:bodyPr/>
          <a:lstStyle/>
          <a:p>
            <a:r>
              <a:rPr lang="sv-SE" sz="2400" dirty="0"/>
              <a:t>Se motivering till ej godkänd slutredovisning</a:t>
            </a:r>
            <a:br>
              <a:rPr lang="sv-SE" sz="2400" dirty="0"/>
            </a:br>
            <a:r>
              <a:rPr lang="sv-SE" sz="2400" dirty="0"/>
              <a:t>-Deltagarlistan</a:t>
            </a:r>
          </a:p>
        </p:txBody>
      </p:sp>
      <p:pic>
        <p:nvPicPr>
          <p:cNvPr id="6" name="Bildobjekt 5" descr="Bild som visar hur systemet ser ut.">
            <a:extLst>
              <a:ext uri="{FF2B5EF4-FFF2-40B4-BE49-F238E27FC236}">
                <a16:creationId xmlns:a16="http://schemas.microsoft.com/office/drawing/2014/main" id="{3FDF6EC6-1BE3-43FF-A970-5288AEFEFD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463" y="1038596"/>
            <a:ext cx="4233553" cy="2476325"/>
          </a:xfrm>
          <a:prstGeom prst="rect">
            <a:avLst/>
          </a:prstGeom>
          <a:ln>
            <a:noFill/>
          </a:ln>
          <a:effectLst>
            <a:outerShdw blurRad="292100" dist="139700" dir="2700000" algn="tl" rotWithShape="0">
              <a:srgbClr val="333333">
                <a:alpha val="65000"/>
              </a:srgbClr>
            </a:outerShdw>
          </a:effectLst>
        </p:spPr>
      </p:pic>
      <p:pic>
        <p:nvPicPr>
          <p:cNvPr id="13" name="Bildobjekt 12" descr="Bild som visar hur systemet ser ut.">
            <a:extLst>
              <a:ext uri="{FF2B5EF4-FFF2-40B4-BE49-F238E27FC236}">
                <a16:creationId xmlns:a16="http://schemas.microsoft.com/office/drawing/2014/main" id="{9B19F299-1C33-40F4-BC8E-30F0537CFE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922" y="3642376"/>
            <a:ext cx="3151058" cy="1365644"/>
          </a:xfrm>
          <a:prstGeom prst="rect">
            <a:avLst/>
          </a:prstGeom>
          <a:ln>
            <a:noFill/>
          </a:ln>
          <a:effectLst>
            <a:outerShdw blurRad="292100" dist="139700" dir="2700000" algn="tl" rotWithShape="0">
              <a:srgbClr val="333333">
                <a:alpha val="65000"/>
              </a:srgbClr>
            </a:outerShdw>
          </a:effectLst>
        </p:spPr>
      </p:pic>
      <p:pic>
        <p:nvPicPr>
          <p:cNvPr id="14" name="Bildobjekt 13" descr="Bild som visar hur systemet ser ut.">
            <a:extLst>
              <a:ext uri="{FF2B5EF4-FFF2-40B4-BE49-F238E27FC236}">
                <a16:creationId xmlns:a16="http://schemas.microsoft.com/office/drawing/2014/main" id="{63778DA4-A996-48AB-ADB9-7F8CE23F21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477" y="3654461"/>
            <a:ext cx="2305046" cy="1064705"/>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3C360633-7293-42A1-950C-EE899B62DCCB}"/>
              </a:ext>
            </a:extLst>
          </p:cNvPr>
          <p:cNvSpPr txBox="1"/>
          <p:nvPr/>
        </p:nvSpPr>
        <p:spPr>
          <a:xfrm>
            <a:off x="5402282" y="1076430"/>
            <a:ext cx="3071812" cy="1200329"/>
          </a:xfrm>
          <a:prstGeom prst="rect">
            <a:avLst/>
          </a:prstGeom>
          <a:noFill/>
        </p:spPr>
        <p:txBody>
          <a:bodyPr wrap="square">
            <a:spAutoFit/>
          </a:bodyPr>
          <a:lstStyle/>
          <a:p>
            <a:r>
              <a:rPr lang="sv-SE" sz="1200" dirty="0"/>
              <a:t>För att se i deltagarlistan varför en slutredovisning inte har blivit godkänd</a:t>
            </a:r>
          </a:p>
          <a:p>
            <a:endParaRPr lang="sv-SE" sz="1200" dirty="0"/>
          </a:p>
          <a:p>
            <a:r>
              <a:rPr lang="sv-SE" sz="1200" dirty="0"/>
              <a:t>Klicka först på </a:t>
            </a:r>
            <a:r>
              <a:rPr lang="sv-SE" sz="1200" b="1" dirty="0"/>
              <a:t>Visa händelser</a:t>
            </a:r>
            <a:r>
              <a:rPr lang="sv-SE" sz="1200" dirty="0"/>
              <a:t> och </a:t>
            </a:r>
          </a:p>
          <a:p>
            <a:r>
              <a:rPr lang="sv-SE" sz="1200" dirty="0"/>
              <a:t>sedan på </a:t>
            </a:r>
            <a:r>
              <a:rPr lang="sv-SE" sz="1200" b="1" dirty="0"/>
              <a:t>Motivering till beslut</a:t>
            </a:r>
            <a:r>
              <a:rPr lang="sv-SE" sz="1200" dirty="0"/>
              <a:t>. </a:t>
            </a:r>
          </a:p>
          <a:p>
            <a:endParaRPr lang="sv-SE" sz="1200" dirty="0"/>
          </a:p>
        </p:txBody>
      </p:sp>
      <p:sp>
        <p:nvSpPr>
          <p:cNvPr id="3" name="Rektangel 2">
            <a:extLst>
              <a:ext uri="{FF2B5EF4-FFF2-40B4-BE49-F238E27FC236}">
                <a16:creationId xmlns:a16="http://schemas.microsoft.com/office/drawing/2014/main" id="{3C8825DE-86A6-F165-37B9-D87ACD0CD1C7}"/>
              </a:ext>
              <a:ext uri="{C183D7F6-B498-43B3-948B-1728B52AA6E4}">
                <adec:decorative xmlns:adec="http://schemas.microsoft.com/office/drawing/2017/decorative" val="1"/>
              </a:ext>
            </a:extLst>
          </p:cNvPr>
          <p:cNvSpPr/>
          <p:nvPr/>
        </p:nvSpPr>
        <p:spPr>
          <a:xfrm>
            <a:off x="3627455" y="2276758"/>
            <a:ext cx="512466" cy="11949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F4CFA333-9302-0626-FB44-F71447CDA51C}"/>
              </a:ext>
              <a:ext uri="{C183D7F6-B498-43B3-948B-1728B52AA6E4}">
                <adec:decorative xmlns:adec="http://schemas.microsoft.com/office/drawing/2017/decorative" val="1"/>
              </a:ext>
            </a:extLst>
          </p:cNvPr>
          <p:cNvSpPr/>
          <p:nvPr/>
        </p:nvSpPr>
        <p:spPr>
          <a:xfrm>
            <a:off x="2533189" y="4280598"/>
            <a:ext cx="732525" cy="14067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F0DF21EC-D41B-898D-FAD8-E47695F11A15}"/>
              </a:ext>
              <a:ext uri="{C183D7F6-B498-43B3-948B-1728B52AA6E4}">
                <adec:decorative xmlns:adec="http://schemas.microsoft.com/office/drawing/2017/decorative" val="1"/>
              </a:ext>
            </a:extLst>
          </p:cNvPr>
          <p:cNvSpPr/>
          <p:nvPr/>
        </p:nvSpPr>
        <p:spPr>
          <a:xfrm rot="20431014">
            <a:off x="1126821" y="1325985"/>
            <a:ext cx="1774102" cy="29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900" dirty="0"/>
              <a:t>Bilden uppdateras inom kort. </a:t>
            </a:r>
          </a:p>
          <a:p>
            <a:pPr algn="ctr"/>
            <a:r>
              <a:rPr lang="sv-SE" sz="900" dirty="0"/>
              <a:t>Funktionen är korrekt</a:t>
            </a:r>
          </a:p>
        </p:txBody>
      </p:sp>
      <p:sp>
        <p:nvSpPr>
          <p:cNvPr id="4" name="Rektangel 3">
            <a:extLst>
              <a:ext uri="{FF2B5EF4-FFF2-40B4-BE49-F238E27FC236}">
                <a16:creationId xmlns:a16="http://schemas.microsoft.com/office/drawing/2014/main" id="{DF4530D2-551A-86C4-EE88-A0AE6F0C40D5}"/>
              </a:ext>
              <a:ext uri="{C183D7F6-B498-43B3-948B-1728B52AA6E4}">
                <adec:decorative xmlns:adec="http://schemas.microsoft.com/office/drawing/2017/decorative" val="1"/>
              </a:ext>
            </a:extLst>
          </p:cNvPr>
          <p:cNvSpPr/>
          <p:nvPr/>
        </p:nvSpPr>
        <p:spPr>
          <a:xfrm>
            <a:off x="169922" y="2324100"/>
            <a:ext cx="401578" cy="1147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D28228-9725-B8A8-8B47-613E760CE25B}"/>
              </a:ext>
              <a:ext uri="{C183D7F6-B498-43B3-948B-1728B52AA6E4}">
                <adec:decorative xmlns:adec="http://schemas.microsoft.com/office/drawing/2017/decorative" val="1"/>
              </a:ext>
            </a:extLst>
          </p:cNvPr>
          <p:cNvSpPr/>
          <p:nvPr/>
        </p:nvSpPr>
        <p:spPr>
          <a:xfrm>
            <a:off x="920750" y="3727450"/>
            <a:ext cx="996950" cy="14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C39E42CE-A149-7795-7A8F-1F52578E178D}"/>
              </a:ext>
              <a:ext uri="{C183D7F6-B498-43B3-948B-1728B52AA6E4}">
                <adec:decorative xmlns:adec="http://schemas.microsoft.com/office/drawing/2017/decorative" val="1"/>
              </a:ext>
            </a:extLst>
          </p:cNvPr>
          <p:cNvSpPr/>
          <p:nvPr/>
        </p:nvSpPr>
        <p:spPr>
          <a:xfrm>
            <a:off x="3419477" y="3873500"/>
            <a:ext cx="765173"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6500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9B0746-9FEC-4FAB-B8DA-645E7EEB9967}"/>
              </a:ext>
            </a:extLst>
          </p:cNvPr>
          <p:cNvSpPr>
            <a:spLocks noGrp="1"/>
          </p:cNvSpPr>
          <p:nvPr>
            <p:ph type="title"/>
          </p:nvPr>
        </p:nvSpPr>
        <p:spPr>
          <a:xfrm>
            <a:off x="105367" y="156106"/>
            <a:ext cx="8335248" cy="674688"/>
          </a:xfrm>
        </p:spPr>
        <p:txBody>
          <a:bodyPr/>
          <a:lstStyle/>
          <a:p>
            <a:r>
              <a:rPr lang="sv-SE" sz="2400" dirty="0"/>
              <a:t>Se motivering till ej godkänd slutredovisning</a:t>
            </a:r>
            <a:br>
              <a:rPr lang="sv-SE" sz="2400" dirty="0"/>
            </a:br>
            <a:r>
              <a:rPr lang="sv-SE" sz="2400" dirty="0"/>
              <a:t>-Rapporter</a:t>
            </a:r>
          </a:p>
        </p:txBody>
      </p:sp>
      <p:pic>
        <p:nvPicPr>
          <p:cNvPr id="5" name="Platshållare för innehåll 4" descr="Bild som visar hur systemet ser ut.">
            <a:extLst>
              <a:ext uri="{FF2B5EF4-FFF2-40B4-BE49-F238E27FC236}">
                <a16:creationId xmlns:a16="http://schemas.microsoft.com/office/drawing/2014/main" id="{E4851895-59BC-4D90-AF64-88C0DDA193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141" y="1215980"/>
            <a:ext cx="3821553" cy="2070097"/>
          </a:xfrm>
          <a:prstGeom prst="rect">
            <a:avLst/>
          </a:prstGeom>
          <a:ln>
            <a:noFill/>
          </a:ln>
          <a:effectLst>
            <a:outerShdw blurRad="292100" dist="139700" dir="2700000" algn="tl" rotWithShape="0">
              <a:srgbClr val="333333">
                <a:alpha val="65000"/>
              </a:srgbClr>
            </a:outerShdw>
          </a:effectLst>
        </p:spPr>
      </p:pic>
      <p:pic>
        <p:nvPicPr>
          <p:cNvPr id="8" name="Platshållare för innehåll 7" descr="Bild som visar hur systemet ser ut.">
            <a:extLst>
              <a:ext uri="{FF2B5EF4-FFF2-40B4-BE49-F238E27FC236}">
                <a16:creationId xmlns:a16="http://schemas.microsoft.com/office/drawing/2014/main" id="{5DBDC3EC-2ED3-41D0-BE0A-1731BE5A71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8468" y="2926480"/>
            <a:ext cx="1678751" cy="1862144"/>
          </a:xfrm>
          <a:prstGeom prst="rect">
            <a:avLst/>
          </a:prstGeom>
          <a:ln>
            <a:noFill/>
          </a:ln>
          <a:effectLst>
            <a:outerShdw blurRad="292100" dist="139700" dir="2700000" algn="tl" rotWithShape="0">
              <a:srgbClr val="333333">
                <a:alpha val="65000"/>
              </a:srgbClr>
            </a:outerShdw>
          </a:effectLst>
        </p:spPr>
      </p:pic>
      <p:pic>
        <p:nvPicPr>
          <p:cNvPr id="9" name="Bildobjekt 8" descr="Bild som visar hur systemet ser ut.">
            <a:extLst>
              <a:ext uri="{FF2B5EF4-FFF2-40B4-BE49-F238E27FC236}">
                <a16:creationId xmlns:a16="http://schemas.microsoft.com/office/drawing/2014/main" id="{392E71FC-3BB1-4C1E-8B69-F38C5F0808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82275" y="2932774"/>
            <a:ext cx="2387868" cy="118429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25CEF1B9-40E0-4932-9FC3-03E2D2CE69FD}"/>
              </a:ext>
            </a:extLst>
          </p:cNvPr>
          <p:cNvSpPr>
            <a:spLocks noGrp="1"/>
          </p:cNvSpPr>
          <p:nvPr>
            <p:ph idx="13"/>
          </p:nvPr>
        </p:nvSpPr>
        <p:spPr>
          <a:xfrm>
            <a:off x="5295901" y="1309688"/>
            <a:ext cx="3478052" cy="4136847"/>
          </a:xfrm>
        </p:spPr>
        <p:txBody>
          <a:bodyPr/>
          <a:lstStyle/>
          <a:p>
            <a:pPr marL="0" indent="0">
              <a:buNone/>
            </a:pPr>
            <a:r>
              <a:rPr lang="sv-SE" sz="1200" dirty="0"/>
              <a:t>Under fliken ”Rapportering” i deltagarkortet finns två sätt att få fram information om varför en slutredovisning inte är godkänd.</a:t>
            </a:r>
          </a:p>
          <a:p>
            <a:pPr marL="0" indent="0">
              <a:buNone/>
            </a:pPr>
            <a:endParaRPr lang="sv-SE" sz="1200" dirty="0"/>
          </a:p>
          <a:p>
            <a:pPr marL="228600" indent="-228600">
              <a:buAutoNum type="arabicPeriod"/>
            </a:pPr>
            <a:r>
              <a:rPr lang="sv-SE" sz="1200" dirty="0"/>
              <a:t>Klicka på ”Slutredovisning” under rubriken ”Typ av rapport”</a:t>
            </a:r>
          </a:p>
          <a:p>
            <a:pPr marL="228600" indent="-228600">
              <a:buAutoNum type="arabicPeriod"/>
            </a:pPr>
            <a:r>
              <a:rPr lang="sv-SE" sz="1200" dirty="0"/>
              <a:t> Klicka på ”Motivering till beslut” under rubriken ”Motivering” </a:t>
            </a:r>
          </a:p>
        </p:txBody>
      </p:sp>
      <p:sp>
        <p:nvSpPr>
          <p:cNvPr id="6" name="Rektangel 5">
            <a:extLst>
              <a:ext uri="{FF2B5EF4-FFF2-40B4-BE49-F238E27FC236}">
                <a16:creationId xmlns:a16="http://schemas.microsoft.com/office/drawing/2014/main" id="{5B23C097-E6E5-4ABD-B314-5B71602D7D91}"/>
              </a:ext>
              <a:ext uri="{C183D7F6-B498-43B3-948B-1728B52AA6E4}">
                <adec:decorative xmlns:adec="http://schemas.microsoft.com/office/drawing/2017/decorative" val="1"/>
              </a:ext>
            </a:extLst>
          </p:cNvPr>
          <p:cNvSpPr/>
          <p:nvPr/>
        </p:nvSpPr>
        <p:spPr>
          <a:xfrm>
            <a:off x="338468" y="3875967"/>
            <a:ext cx="1626810" cy="60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413C0024-408D-4411-8EB7-C41C6CCF7EF0}"/>
              </a:ext>
              <a:ext uri="{C183D7F6-B498-43B3-948B-1728B52AA6E4}">
                <adec:decorative xmlns:adec="http://schemas.microsoft.com/office/drawing/2017/decorative" val="1"/>
              </a:ext>
            </a:extLst>
          </p:cNvPr>
          <p:cNvSpPr/>
          <p:nvPr/>
        </p:nvSpPr>
        <p:spPr>
          <a:xfrm>
            <a:off x="574675" y="2341901"/>
            <a:ext cx="715038" cy="2792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CE1FAA18-4CEC-452E-BEBB-577269A556DA}"/>
              </a:ext>
              <a:ext uri="{C183D7F6-B498-43B3-948B-1728B52AA6E4}">
                <adec:decorative xmlns:adec="http://schemas.microsoft.com/office/drawing/2017/decorative" val="1"/>
              </a:ext>
            </a:extLst>
          </p:cNvPr>
          <p:cNvSpPr/>
          <p:nvPr/>
        </p:nvSpPr>
        <p:spPr>
          <a:xfrm>
            <a:off x="3384645" y="2341901"/>
            <a:ext cx="766549" cy="2792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rundade hörn 2">
            <a:extLst>
              <a:ext uri="{FF2B5EF4-FFF2-40B4-BE49-F238E27FC236}">
                <a16:creationId xmlns:a16="http://schemas.microsoft.com/office/drawing/2014/main" id="{83FE2DEE-152B-12CC-E816-E5F0F1A53EF2}"/>
              </a:ext>
              <a:ext uri="{C183D7F6-B498-43B3-948B-1728B52AA6E4}">
                <adec:decorative xmlns:adec="http://schemas.microsoft.com/office/drawing/2017/decorative" val="1"/>
              </a:ext>
            </a:extLst>
          </p:cNvPr>
          <p:cNvSpPr/>
          <p:nvPr/>
        </p:nvSpPr>
        <p:spPr>
          <a:xfrm rot="20431014">
            <a:off x="2880867" y="1335627"/>
            <a:ext cx="1774102" cy="29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900" dirty="0"/>
              <a:t>Bilden uppdateras inom kort. </a:t>
            </a:r>
          </a:p>
          <a:p>
            <a:pPr algn="ctr"/>
            <a:r>
              <a:rPr lang="sv-SE" sz="900" dirty="0"/>
              <a:t>Funktionen är korrekt</a:t>
            </a:r>
          </a:p>
        </p:txBody>
      </p:sp>
      <p:sp>
        <p:nvSpPr>
          <p:cNvPr id="2" name="Rektangel 1">
            <a:extLst>
              <a:ext uri="{FF2B5EF4-FFF2-40B4-BE49-F238E27FC236}">
                <a16:creationId xmlns:a16="http://schemas.microsoft.com/office/drawing/2014/main" id="{D33AA2AC-1834-6F4A-34F0-0AA398E27556}"/>
              </a:ext>
              <a:ext uri="{C183D7F6-B498-43B3-948B-1728B52AA6E4}">
                <adec:decorative xmlns:adec="http://schemas.microsoft.com/office/drawing/2017/decorative" val="1"/>
              </a:ext>
            </a:extLst>
          </p:cNvPr>
          <p:cNvSpPr/>
          <p:nvPr/>
        </p:nvSpPr>
        <p:spPr>
          <a:xfrm>
            <a:off x="338468" y="3181350"/>
            <a:ext cx="410832" cy="10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E9CBD4CD-FDCF-9F9F-B838-67D58FBFF089}"/>
              </a:ext>
              <a:ext uri="{C183D7F6-B498-43B3-948B-1728B52AA6E4}">
                <adec:decorative xmlns:adec="http://schemas.microsoft.com/office/drawing/2017/decorative" val="1"/>
              </a:ext>
            </a:extLst>
          </p:cNvPr>
          <p:cNvSpPr/>
          <p:nvPr/>
        </p:nvSpPr>
        <p:spPr>
          <a:xfrm>
            <a:off x="2682275" y="3181350"/>
            <a:ext cx="791175" cy="10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26792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a:xfrm>
            <a:off x="141858" y="2797521"/>
            <a:ext cx="5327449" cy="1037929"/>
          </a:xfrm>
        </p:spPr>
        <p:txBody>
          <a:bodyPr/>
          <a:lstStyle/>
          <a:p>
            <a:r>
              <a:rPr lang="sv-SE" dirty="0"/>
              <a:t>Exporter</a:t>
            </a:r>
          </a:p>
        </p:txBody>
      </p:sp>
    </p:spTree>
    <p:extLst>
      <p:ext uri="{BB962C8B-B14F-4D97-AF65-F5344CB8AC3E}">
        <p14:creationId xmlns:p14="http://schemas.microsoft.com/office/powerpoint/2010/main" val="1479994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systemet MSFA.">
            <a:extLst>
              <a:ext uri="{FF2B5EF4-FFF2-40B4-BE49-F238E27FC236}">
                <a16:creationId xmlns:a16="http://schemas.microsoft.com/office/drawing/2014/main" id="{7DFA3E45-3C7D-6353-E83B-95BB09D71700}"/>
              </a:ext>
            </a:extLst>
          </p:cNvPr>
          <p:cNvPicPr>
            <a:picLocks noChangeAspect="1"/>
          </p:cNvPicPr>
          <p:nvPr/>
        </p:nvPicPr>
        <p:blipFill rotWithShape="1">
          <a:blip r:embed="rId2"/>
          <a:srcRect r="18669" b="25857"/>
          <a:stretch/>
        </p:blipFill>
        <p:spPr>
          <a:xfrm>
            <a:off x="282066" y="710327"/>
            <a:ext cx="3351277" cy="3813544"/>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44EA758-0C31-4519-B487-FCEF9821AC83}"/>
              </a:ext>
            </a:extLst>
          </p:cNvPr>
          <p:cNvSpPr>
            <a:spLocks noGrp="1"/>
          </p:cNvSpPr>
          <p:nvPr>
            <p:ph type="title"/>
          </p:nvPr>
        </p:nvSpPr>
        <p:spPr>
          <a:xfrm>
            <a:off x="282066" y="190603"/>
            <a:ext cx="7422784" cy="675000"/>
          </a:xfrm>
        </p:spPr>
        <p:txBody>
          <a:bodyPr/>
          <a:lstStyle/>
          <a:p>
            <a:r>
              <a:rPr lang="sv-SE" sz="2400" dirty="0"/>
              <a:t>Exportera deltagarinformation </a:t>
            </a:r>
          </a:p>
        </p:txBody>
      </p:sp>
      <p:sp>
        <p:nvSpPr>
          <p:cNvPr id="3" name="Platshållare för innehåll 2">
            <a:extLst>
              <a:ext uri="{FF2B5EF4-FFF2-40B4-BE49-F238E27FC236}">
                <a16:creationId xmlns:a16="http://schemas.microsoft.com/office/drawing/2014/main" id="{1FE050D1-23EF-4B35-86FC-F29740B9075C}"/>
              </a:ext>
            </a:extLst>
          </p:cNvPr>
          <p:cNvSpPr>
            <a:spLocks noGrp="1"/>
          </p:cNvSpPr>
          <p:nvPr>
            <p:ph idx="13"/>
          </p:nvPr>
        </p:nvSpPr>
        <p:spPr>
          <a:xfrm>
            <a:off x="4348164" y="914610"/>
            <a:ext cx="4513770" cy="3404978"/>
          </a:xfrm>
        </p:spPr>
        <p:txBody>
          <a:bodyPr/>
          <a:lstStyle/>
          <a:p>
            <a:pPr marL="0" indent="0">
              <a:buNone/>
            </a:pPr>
            <a:r>
              <a:rPr lang="sv-SE" sz="1100" dirty="0"/>
              <a:t>Gå in under </a:t>
            </a:r>
            <a:r>
              <a:rPr lang="sv-SE" sz="1100" b="1" dirty="0"/>
              <a:t>Exporter </a:t>
            </a:r>
            <a:r>
              <a:rPr lang="sv-SE" sz="1100" dirty="0"/>
              <a:t>och välj </a:t>
            </a:r>
            <a:r>
              <a:rPr lang="sv-SE" sz="1100" b="1" dirty="0"/>
              <a:t>Deltagare. </a:t>
            </a:r>
            <a:r>
              <a:rPr lang="sv-SE" sz="1100" dirty="0"/>
              <a:t> </a:t>
            </a:r>
          </a:p>
          <a:p>
            <a:pPr marL="0" indent="0">
              <a:buNone/>
            </a:pPr>
            <a:endParaRPr lang="sv-SE" sz="1100" dirty="0"/>
          </a:p>
          <a:p>
            <a:pPr marL="0" indent="0">
              <a:buNone/>
            </a:pPr>
            <a:r>
              <a:rPr lang="sv-SE" sz="1100" dirty="0"/>
              <a:t>Välj sedan vilken tidsperiod du vill exportera information från. </a:t>
            </a:r>
            <a:br>
              <a:rPr lang="sv-SE" sz="1100" dirty="0"/>
            </a:br>
            <a:r>
              <a:rPr lang="sv-SE" sz="1100" dirty="0"/>
              <a:t>Exporten kommer innehålla de deltagare som fått beslut om period 1 eller 2 under vald tidsperiod. </a:t>
            </a:r>
          </a:p>
          <a:p>
            <a:pPr marL="0" indent="0">
              <a:buNone/>
            </a:pPr>
            <a:r>
              <a:rPr lang="sv-SE" sz="1100" dirty="0"/>
              <a:t>Du kan välja att exportera deltagare med eller utan tilldelad handledare.</a:t>
            </a:r>
          </a:p>
          <a:p>
            <a:pPr marL="0" indent="0">
              <a:buNone/>
            </a:pPr>
            <a:endParaRPr lang="sv-SE" sz="1100" dirty="0"/>
          </a:p>
          <a:p>
            <a:pPr marL="0" indent="0">
              <a:buNone/>
            </a:pPr>
            <a:r>
              <a:rPr lang="sv-SE" sz="1100" dirty="0"/>
              <a:t>Om du vill få med deltagarinformation som tidigare exporterats så bockar du i </a:t>
            </a:r>
            <a:r>
              <a:rPr lang="sv-SE" sz="1100" b="1" dirty="0"/>
              <a:t>Inkludera redan exporterade deltagare</a:t>
            </a:r>
            <a:r>
              <a:rPr lang="sv-SE" sz="1100" dirty="0"/>
              <a:t>. Det gäller alla exporter som har gjorts för den utförande verksamhet och adress du är inloggad på.</a:t>
            </a:r>
            <a:br>
              <a:rPr lang="sv-SE" sz="1100" dirty="0"/>
            </a:br>
            <a:br>
              <a:rPr lang="sv-SE" sz="1100" dirty="0"/>
            </a:br>
            <a:r>
              <a:rPr lang="sv-SE" sz="1100" dirty="0"/>
              <a:t>Om du vill exportera till Excel så bockar du för </a:t>
            </a:r>
            <a:r>
              <a:rPr lang="sv-SE" sz="1100" b="1" dirty="0"/>
              <a:t>Exportera i Excelformat</a:t>
            </a:r>
            <a:r>
              <a:rPr lang="sv-SE" sz="1100" dirty="0"/>
              <a:t>. Om du inte väljer att exportera i Excelformat så får du informationen i CSV. </a:t>
            </a:r>
            <a:br>
              <a:rPr lang="sv-SE" sz="1100" dirty="0"/>
            </a:br>
            <a:br>
              <a:rPr lang="sv-SE" sz="1100" dirty="0"/>
            </a:br>
            <a:r>
              <a:rPr lang="sv-SE" sz="1100" dirty="0"/>
              <a:t>Klicka på </a:t>
            </a:r>
            <a:r>
              <a:rPr lang="sv-SE" sz="1100" b="1" dirty="0"/>
              <a:t>Exportera deltagare</a:t>
            </a:r>
            <a:r>
              <a:rPr lang="sv-SE" sz="1100" dirty="0"/>
              <a:t> för att starta exporten.</a:t>
            </a:r>
          </a:p>
          <a:p>
            <a:pPr marL="0" indent="0">
              <a:buNone/>
            </a:pPr>
            <a:endParaRPr lang="sv-SE" sz="1200" dirty="0"/>
          </a:p>
        </p:txBody>
      </p:sp>
      <p:sp>
        <p:nvSpPr>
          <p:cNvPr id="6" name="Rektangel 5">
            <a:extLst>
              <a:ext uri="{FF2B5EF4-FFF2-40B4-BE49-F238E27FC236}">
                <a16:creationId xmlns:a16="http://schemas.microsoft.com/office/drawing/2014/main" id="{157DDCC6-E6FE-4B88-B1F9-79F0F8E876B3}"/>
              </a:ext>
            </a:extLst>
          </p:cNvPr>
          <p:cNvSpPr/>
          <p:nvPr/>
        </p:nvSpPr>
        <p:spPr>
          <a:xfrm>
            <a:off x="2446175" y="4441714"/>
            <a:ext cx="3269638" cy="65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100" dirty="0"/>
              <a:t>Du kan endast exportera deltagarinformation för deltagare som är kopplade till samma utförande verksamhet och adress som du är inloggad på.</a:t>
            </a:r>
          </a:p>
        </p:txBody>
      </p:sp>
      <p:sp>
        <p:nvSpPr>
          <p:cNvPr id="4" name="Rektangel 3">
            <a:extLst>
              <a:ext uri="{FF2B5EF4-FFF2-40B4-BE49-F238E27FC236}">
                <a16:creationId xmlns:a16="http://schemas.microsoft.com/office/drawing/2014/main" id="{7AB14DCB-A90D-7CF4-8B91-5242A06371F5}"/>
              </a:ext>
              <a:ext uri="{C183D7F6-B498-43B3-948B-1728B52AA6E4}">
                <adec:decorative xmlns:adec="http://schemas.microsoft.com/office/drawing/2017/decorative" val="1"/>
              </a:ext>
            </a:extLst>
          </p:cNvPr>
          <p:cNvSpPr/>
          <p:nvPr/>
        </p:nvSpPr>
        <p:spPr>
          <a:xfrm>
            <a:off x="282066" y="1923074"/>
            <a:ext cx="816632" cy="3581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2255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deltagarinformation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365335" y="2914650"/>
            <a:ext cx="8088103" cy="1754326"/>
          </a:xfrm>
          <a:prstGeom prst="rect">
            <a:avLst/>
          </a:prstGeom>
          <a:noFill/>
        </p:spPr>
        <p:txBody>
          <a:bodyPr wrap="square" rtlCol="0">
            <a:spAutoFit/>
          </a:bodyPr>
          <a:lstStyle/>
          <a:p>
            <a:r>
              <a:rPr lang="sv-SE" sz="1200" dirty="0"/>
              <a:t>Här ser du ett exempel på hur det ser ut i Excel när du har exporterat deltagarinformation från Mina sidor för fristående aktörer.</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p>
          <a:p>
            <a:r>
              <a:rPr lang="sv-SE" sz="1200" dirty="0"/>
              <a:t>Under rubriken </a:t>
            </a:r>
            <a:r>
              <a:rPr lang="sv-SE" sz="1200" b="1" dirty="0" err="1"/>
              <a:t>Sparkod</a:t>
            </a:r>
            <a:r>
              <a:rPr lang="sv-SE" sz="1200" dirty="0"/>
              <a:t> hittar du information om vilken nivå som gäller för deltagaren. </a:t>
            </a:r>
            <a:r>
              <a:rPr lang="sv-SE" sz="1200" dirty="0">
                <a:latin typeface="Arial" panose="020B0604020202020204" pitchFamily="34" charset="0"/>
              </a:rPr>
              <a:t>Den sista siffran </a:t>
            </a:r>
            <a:r>
              <a:rPr lang="sv-SE" sz="1200" dirty="0">
                <a:effectLst/>
                <a:latin typeface="Arial" panose="020B0604020202020204" pitchFamily="34" charset="0"/>
                <a:ea typeface="Calibri" panose="020F0502020204030204" pitchFamily="34" charset="0"/>
              </a:rPr>
              <a:t>visar om det är nivå A, B eller C (1 = Nivå A, 2 = Nivå B och 3 = Nivå C).</a:t>
            </a:r>
          </a:p>
          <a:p>
            <a:endParaRPr lang="sv-SE" sz="1200" dirty="0">
              <a:latin typeface="Arial" panose="020B0604020202020204" pitchFamily="34" charset="0"/>
            </a:endParaRPr>
          </a:p>
          <a:p>
            <a:r>
              <a:rPr lang="sv-SE" sz="1200" dirty="0">
                <a:latin typeface="Arial" panose="020B0604020202020204" pitchFamily="34" charset="0"/>
              </a:rPr>
              <a:t>Här kan du hitta information om deltagaren fått beslut om period 2 under rubriken </a:t>
            </a:r>
            <a:r>
              <a:rPr lang="sv-SE" sz="1200" b="1" dirty="0">
                <a:latin typeface="Arial" panose="020B0604020202020204" pitchFamily="34" charset="0"/>
              </a:rPr>
              <a:t>Förlängning</a:t>
            </a:r>
            <a:r>
              <a:rPr lang="sv-SE" sz="1200" dirty="0">
                <a:latin typeface="Arial" panose="020B0604020202020204" pitchFamily="34" charset="0"/>
              </a:rPr>
              <a:t>. </a:t>
            </a:r>
          </a:p>
        </p:txBody>
      </p:sp>
      <p:pic>
        <p:nvPicPr>
          <p:cNvPr id="8" name="Bildobjekt 7" descr="Bilden är ett urklipp från IT-systemet Excel.">
            <a:extLst>
              <a:ext uri="{FF2B5EF4-FFF2-40B4-BE49-F238E27FC236}">
                <a16:creationId xmlns:a16="http://schemas.microsoft.com/office/drawing/2014/main" id="{A9F7CC2E-6BCF-3BD6-F68E-9E97E38FA00D}"/>
              </a:ext>
            </a:extLst>
          </p:cNvPr>
          <p:cNvPicPr>
            <a:picLocks noChangeAspect="1"/>
          </p:cNvPicPr>
          <p:nvPr/>
        </p:nvPicPr>
        <p:blipFill>
          <a:blip r:embed="rId3"/>
          <a:stretch>
            <a:fillRect/>
          </a:stretch>
        </p:blipFill>
        <p:spPr>
          <a:xfrm>
            <a:off x="117460" y="939667"/>
            <a:ext cx="8909080" cy="1632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53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104032" y="237812"/>
            <a:ext cx="7422784" cy="675000"/>
          </a:xfrm>
        </p:spPr>
        <p:txBody>
          <a:bodyPr/>
          <a:lstStyle/>
          <a:p>
            <a:r>
              <a:rPr lang="sv-SE" sz="2400" dirty="0"/>
              <a:t>Deltagarkort - Deltagare och tjänst</a:t>
            </a:r>
          </a:p>
        </p:txBody>
      </p:sp>
      <p:pic>
        <p:nvPicPr>
          <p:cNvPr id="23" name="Bildobjekt 22" descr="Bilden är ett urklipp från IT-systemet MSFA.">
            <a:extLst>
              <a:ext uri="{FF2B5EF4-FFF2-40B4-BE49-F238E27FC236}">
                <a16:creationId xmlns:a16="http://schemas.microsoft.com/office/drawing/2014/main" id="{E0D427AE-B224-E770-D8BB-557A0BF5BB41}"/>
              </a:ext>
            </a:extLst>
          </p:cNvPr>
          <p:cNvPicPr>
            <a:picLocks noChangeAspect="1"/>
          </p:cNvPicPr>
          <p:nvPr/>
        </p:nvPicPr>
        <p:blipFill>
          <a:blip r:embed="rId2"/>
          <a:stretch>
            <a:fillRect/>
          </a:stretch>
        </p:blipFill>
        <p:spPr>
          <a:xfrm>
            <a:off x="247369" y="1106474"/>
            <a:ext cx="4767964" cy="266542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419165" y="1106474"/>
            <a:ext cx="3558148" cy="3521185"/>
          </a:xfrm>
        </p:spPr>
        <p:txBody>
          <a:bodyPr/>
          <a:lstStyle/>
          <a:p>
            <a:pPr marL="0" indent="0">
              <a:buNone/>
            </a:pPr>
            <a:r>
              <a:rPr lang="sv-SE" sz="1100" dirty="0"/>
              <a:t>Under fliken </a:t>
            </a:r>
            <a:r>
              <a:rPr lang="sv-SE" sz="1100" b="1" dirty="0"/>
              <a:t>Deltagare &amp; tjänst </a:t>
            </a:r>
            <a:r>
              <a:rPr lang="sv-SE" sz="1100" dirty="0"/>
              <a:t>hittar du all samlad information om deltagaren och tjänsten. </a:t>
            </a:r>
          </a:p>
          <a:p>
            <a:pPr marL="0" indent="0">
              <a:buNone/>
            </a:pPr>
            <a:r>
              <a:rPr lang="sv-SE" sz="1100" dirty="0"/>
              <a:t>Här ser du om deltagaren har behov av språkstöd och i så fall på vilket språk.</a:t>
            </a:r>
          </a:p>
          <a:p>
            <a:pPr marL="0" indent="0">
              <a:buNone/>
            </a:pPr>
            <a:endParaRPr lang="sv-SE" sz="1100" dirty="0"/>
          </a:p>
          <a:p>
            <a:pPr marL="0" indent="0">
              <a:buNone/>
            </a:pPr>
            <a:r>
              <a:rPr lang="sv-SE" sz="1100" dirty="0"/>
              <a:t>Deltagarens personnummer ligger dolt på sidan. För att få fram personnumret klicka på </a:t>
            </a:r>
            <a:r>
              <a:rPr lang="sv-SE" sz="1100" b="1" dirty="0"/>
              <a:t>Visa</a:t>
            </a:r>
            <a:r>
              <a:rPr lang="sv-SE" sz="1100" dirty="0"/>
              <a:t> bredvid det lilla ögat.</a:t>
            </a:r>
          </a:p>
          <a:p>
            <a:pPr marL="0" indent="0">
              <a:buNone/>
            </a:pPr>
            <a:r>
              <a:rPr lang="sv-SE" sz="1100" dirty="0"/>
              <a:t>Du ser också vilken handledare som ansvarar för deltagaren. För att byta handledare väljer du ny handledare i rullistan handledarens namn och klickar sedan på knappen </a:t>
            </a:r>
            <a:r>
              <a:rPr lang="sv-SE" sz="1100" b="1" dirty="0"/>
              <a:t>Spara handledare</a:t>
            </a:r>
            <a:r>
              <a:rPr lang="sv-SE" sz="1100" dirty="0"/>
              <a:t>.</a:t>
            </a:r>
            <a:endParaRPr lang="sv-SE" sz="1100" b="1" dirty="0"/>
          </a:p>
          <a:p>
            <a:pPr marL="0" indent="0">
              <a:buNone/>
            </a:pPr>
            <a:endParaRPr lang="sv-SE" sz="1100" dirty="0"/>
          </a:p>
          <a:p>
            <a:pPr marL="0" indent="0">
              <a:buNone/>
            </a:pPr>
            <a:r>
              <a:rPr lang="sv-SE" sz="1100" dirty="0"/>
              <a:t>Du kan endast välja att byta till en handledare med behörigheten </a:t>
            </a:r>
            <a:r>
              <a:rPr lang="sv-SE" sz="1100" b="1" dirty="0"/>
              <a:t>Rapportering, planering och information om deltagare</a:t>
            </a:r>
            <a:r>
              <a:rPr lang="sv-SE" sz="1100" dirty="0"/>
              <a:t>. </a:t>
            </a:r>
          </a:p>
          <a:p>
            <a:pPr marL="0" indent="0">
              <a:buNone/>
            </a:pPr>
            <a:r>
              <a:rPr lang="sv-SE" sz="1100" b="1" dirty="0"/>
              <a:t>Du ser därför endast de handledarna i listan. </a:t>
            </a:r>
          </a:p>
        </p:txBody>
      </p:sp>
      <p:sp>
        <p:nvSpPr>
          <p:cNvPr id="5" name="Rektangel 4">
            <a:extLst>
              <a:ext uri="{FF2B5EF4-FFF2-40B4-BE49-F238E27FC236}">
                <a16:creationId xmlns:a16="http://schemas.microsoft.com/office/drawing/2014/main" id="{62B9A1B7-0C66-499A-8A51-E35DED0F7CB3}"/>
              </a:ext>
              <a:ext uri="{C183D7F6-B498-43B3-948B-1728B52AA6E4}">
                <adec:decorative xmlns:adec="http://schemas.microsoft.com/office/drawing/2017/decorative" val="1"/>
              </a:ext>
            </a:extLst>
          </p:cNvPr>
          <p:cNvSpPr/>
          <p:nvPr/>
        </p:nvSpPr>
        <p:spPr>
          <a:xfrm>
            <a:off x="2701127" y="1900533"/>
            <a:ext cx="478601" cy="119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ektangel 23">
            <a:extLst>
              <a:ext uri="{FF2B5EF4-FFF2-40B4-BE49-F238E27FC236}">
                <a16:creationId xmlns:a16="http://schemas.microsoft.com/office/drawing/2014/main" id="{43733C60-4AFB-1598-D896-121A52CAB193}"/>
              </a:ext>
              <a:ext uri="{C183D7F6-B498-43B3-948B-1728B52AA6E4}">
                <adec:decorative xmlns:adec="http://schemas.microsoft.com/office/drawing/2017/decorative" val="1"/>
              </a:ext>
            </a:extLst>
          </p:cNvPr>
          <p:cNvSpPr/>
          <p:nvPr/>
        </p:nvSpPr>
        <p:spPr>
          <a:xfrm>
            <a:off x="323618" y="1503162"/>
            <a:ext cx="530269" cy="1575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63C55AD3-A41D-47F1-108A-ECEB835CA2BD}"/>
              </a:ext>
              <a:ext uri="{C183D7F6-B498-43B3-948B-1728B52AA6E4}">
                <adec:decorative xmlns:adec="http://schemas.microsoft.com/office/drawing/2017/decorative" val="1"/>
              </a:ext>
            </a:extLst>
          </p:cNvPr>
          <p:cNvSpPr/>
          <p:nvPr/>
        </p:nvSpPr>
        <p:spPr>
          <a:xfrm>
            <a:off x="323619" y="3240479"/>
            <a:ext cx="725252" cy="4970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54F8C7A5-966A-5104-D7E0-CF50CCF52FFE}"/>
              </a:ext>
              <a:ext uri="{C183D7F6-B498-43B3-948B-1728B52AA6E4}">
                <adec:decorative xmlns:adec="http://schemas.microsoft.com/office/drawing/2017/decorative" val="1"/>
              </a:ext>
            </a:extLst>
          </p:cNvPr>
          <p:cNvSpPr/>
          <p:nvPr/>
        </p:nvSpPr>
        <p:spPr>
          <a:xfrm>
            <a:off x="3329641" y="2057666"/>
            <a:ext cx="1080993" cy="90068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99465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405BE-07B7-10A6-F915-EAEE7FB51D6D}"/>
              </a:ext>
            </a:extLst>
          </p:cNvPr>
          <p:cNvSpPr>
            <a:spLocks noGrp="1"/>
          </p:cNvSpPr>
          <p:nvPr>
            <p:ph type="title"/>
          </p:nvPr>
        </p:nvSpPr>
        <p:spPr>
          <a:xfrm>
            <a:off x="332155" y="124648"/>
            <a:ext cx="7422784" cy="480190"/>
          </a:xfrm>
        </p:spPr>
        <p:txBody>
          <a:bodyPr/>
          <a:lstStyle/>
          <a:p>
            <a:r>
              <a:rPr lang="sv-SE" sz="2400" dirty="0"/>
              <a:t>Exportera underlag ekonomi</a:t>
            </a:r>
          </a:p>
        </p:txBody>
      </p:sp>
      <p:pic>
        <p:nvPicPr>
          <p:cNvPr id="4" name="Bildobjekt 3" descr="Bilden är ett urklipp från IT-systemet MSFA.">
            <a:extLst>
              <a:ext uri="{FF2B5EF4-FFF2-40B4-BE49-F238E27FC236}">
                <a16:creationId xmlns:a16="http://schemas.microsoft.com/office/drawing/2014/main" id="{7EDAE263-6F47-B5BE-7C38-D80815FD4F7A}"/>
              </a:ext>
            </a:extLst>
          </p:cNvPr>
          <p:cNvPicPr>
            <a:picLocks noChangeAspect="1"/>
          </p:cNvPicPr>
          <p:nvPr/>
        </p:nvPicPr>
        <p:blipFill rotWithShape="1">
          <a:blip r:embed="rId2"/>
          <a:srcRect r="49008" b="26679"/>
          <a:stretch/>
        </p:blipFill>
        <p:spPr>
          <a:xfrm>
            <a:off x="332155" y="856269"/>
            <a:ext cx="3343498" cy="3123449"/>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7ED2F3FA-0414-F16B-6119-F37F2DCD0B9A}"/>
              </a:ext>
              <a:ext uri="{C183D7F6-B498-43B3-948B-1728B52AA6E4}">
                <adec:decorative xmlns:adec="http://schemas.microsoft.com/office/drawing/2017/decorative" val="1"/>
              </a:ext>
            </a:extLst>
          </p:cNvPr>
          <p:cNvSpPr/>
          <p:nvPr/>
        </p:nvSpPr>
        <p:spPr>
          <a:xfrm>
            <a:off x="332155" y="2348345"/>
            <a:ext cx="784868" cy="25977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0D328B7B-088E-D8D9-6D79-4F1E0909A308}"/>
              </a:ext>
            </a:extLst>
          </p:cNvPr>
          <p:cNvSpPr txBox="1"/>
          <p:nvPr/>
        </p:nvSpPr>
        <p:spPr>
          <a:xfrm>
            <a:off x="4321744" y="928459"/>
            <a:ext cx="4196615" cy="1938992"/>
          </a:xfrm>
          <a:prstGeom prst="rect">
            <a:avLst/>
          </a:prstGeom>
          <a:noFill/>
        </p:spPr>
        <p:txBody>
          <a:bodyPr wrap="square" rtlCol="0">
            <a:spAutoFit/>
          </a:bodyPr>
          <a:lstStyle/>
          <a:p>
            <a:r>
              <a:rPr lang="sv-SE" sz="1200" dirty="0"/>
              <a:t>För att kunna se och använda exporten </a:t>
            </a:r>
            <a:r>
              <a:rPr lang="sv-SE" sz="1200" b="1" dirty="0"/>
              <a:t>krävs tillgång till tjänsten rusta och matcha 2 </a:t>
            </a:r>
            <a:r>
              <a:rPr lang="sv-SE" sz="1200" dirty="0"/>
              <a:t>och behörigheten </a:t>
            </a:r>
            <a:r>
              <a:rPr lang="sv-SE" sz="1200" b="1" dirty="0"/>
              <a:t>ta emot deltagare</a:t>
            </a:r>
            <a:r>
              <a:rPr lang="sv-SE" sz="1200" dirty="0"/>
              <a:t>.</a:t>
            </a:r>
            <a:br>
              <a:rPr lang="sv-SE" sz="1200" dirty="0"/>
            </a:br>
            <a:r>
              <a:rPr lang="sv-SE" sz="1200" b="1" dirty="0"/>
              <a:t>  </a:t>
            </a:r>
            <a:endParaRPr lang="sv-SE" sz="1200" dirty="0"/>
          </a:p>
          <a:p>
            <a:r>
              <a:rPr lang="sv-SE" sz="1200" dirty="0"/>
              <a:t>Gå in under </a:t>
            </a:r>
            <a:r>
              <a:rPr lang="sv-SE" sz="1200" b="1" dirty="0"/>
              <a:t>Exporter</a:t>
            </a:r>
            <a:r>
              <a:rPr lang="sv-SE" sz="1200" dirty="0"/>
              <a:t> och välj </a:t>
            </a:r>
            <a:r>
              <a:rPr lang="sv-SE" sz="1200" b="1" dirty="0"/>
              <a:t>Underlag ekonomi</a:t>
            </a:r>
            <a:r>
              <a:rPr lang="sv-SE" sz="1200" dirty="0"/>
              <a:t>.</a:t>
            </a:r>
          </a:p>
          <a:p>
            <a:endParaRPr lang="sv-SE" sz="1200" dirty="0"/>
          </a:p>
          <a:p>
            <a:r>
              <a:rPr lang="sv-SE" sz="1200" dirty="0"/>
              <a:t>Välj tidsintervall och vilket filformat du önskar exportera. </a:t>
            </a:r>
          </a:p>
          <a:p>
            <a:endParaRPr lang="sv-SE" sz="1200" dirty="0"/>
          </a:p>
          <a:p>
            <a:r>
              <a:rPr lang="sv-SE" sz="1200" dirty="0"/>
              <a:t>Klicka sedan på </a:t>
            </a:r>
            <a:r>
              <a:rPr lang="sv-SE" sz="1200" b="1" dirty="0"/>
              <a:t>exportera</a:t>
            </a:r>
            <a:r>
              <a:rPr lang="sv-SE" sz="1200" dirty="0"/>
              <a:t>.</a:t>
            </a:r>
          </a:p>
          <a:p>
            <a:endParaRPr lang="sv-SE" sz="1200" dirty="0"/>
          </a:p>
        </p:txBody>
      </p:sp>
    </p:spTree>
    <p:extLst>
      <p:ext uri="{BB962C8B-B14F-4D97-AF65-F5344CB8AC3E}">
        <p14:creationId xmlns:p14="http://schemas.microsoft.com/office/powerpoint/2010/main" val="22191289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underlag ekonomi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5905500" y="1096241"/>
            <a:ext cx="3238500" cy="2308324"/>
          </a:xfrm>
          <a:prstGeom prst="rect">
            <a:avLst/>
          </a:prstGeom>
          <a:noFill/>
        </p:spPr>
        <p:txBody>
          <a:bodyPr wrap="square" rtlCol="0">
            <a:spAutoFit/>
          </a:bodyPr>
          <a:lstStyle/>
          <a:p>
            <a:r>
              <a:rPr lang="sv-SE" sz="1200" dirty="0"/>
              <a:t>Här ser du ett exempel på hur det ser ut i Excel när du har exporterat underlag ekonomi från Mina sidor för fristående aktörer.</a:t>
            </a:r>
          </a:p>
          <a:p>
            <a:endParaRPr lang="sv-SE" sz="1200" dirty="0"/>
          </a:p>
          <a:p>
            <a:r>
              <a:rPr lang="sv-SE" sz="1200" dirty="0"/>
              <a:t>Här ser du om en periodisk redovisning är </a:t>
            </a:r>
            <a:r>
              <a:rPr lang="sv-SE" sz="1200" b="1" dirty="0"/>
              <a:t>inskickad</a:t>
            </a:r>
            <a:r>
              <a:rPr lang="sv-SE" sz="1200" dirty="0"/>
              <a:t> eller </a:t>
            </a:r>
            <a:r>
              <a:rPr lang="sv-SE" sz="1200" b="1" dirty="0"/>
              <a:t>ej inskickad</a:t>
            </a:r>
            <a:r>
              <a:rPr lang="sv-SE" sz="1200" dirty="0"/>
              <a:t>. </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latin typeface="Arial" panose="020B0604020202020204" pitchFamily="34" charset="0"/>
            </a:endParaRPr>
          </a:p>
        </p:txBody>
      </p:sp>
      <p:pic>
        <p:nvPicPr>
          <p:cNvPr id="5" name="Bildobjekt 4">
            <a:extLst>
              <a:ext uri="{FF2B5EF4-FFF2-40B4-BE49-F238E27FC236}">
                <a16:creationId xmlns:a16="http://schemas.microsoft.com/office/drawing/2014/main" id="{43C25AB3-1435-944B-2946-901E879F6D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5335" y="1096241"/>
            <a:ext cx="5339373" cy="2748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43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186809" y="83435"/>
            <a:ext cx="8164706" cy="675000"/>
          </a:xfrm>
        </p:spPr>
        <p:txBody>
          <a:bodyPr/>
          <a:lstStyle/>
          <a:p>
            <a:r>
              <a:rPr lang="sv-SE" sz="2400" dirty="0"/>
              <a:t>Deltagare &amp; tjänst </a:t>
            </a:r>
            <a:br>
              <a:rPr lang="sv-SE" dirty="0"/>
            </a:br>
            <a:r>
              <a:rPr lang="sv-SE" sz="1800" dirty="0"/>
              <a:t>– Genomförandereferens, deltagandegrad, nivå, avbrott och videomöte</a:t>
            </a:r>
            <a:endParaRPr lang="sv-SE" dirty="0"/>
          </a:p>
        </p:txBody>
      </p:sp>
      <p:pic>
        <p:nvPicPr>
          <p:cNvPr id="7" name="Bildobjekt 6" descr="Bilden är ett urklipp från IT-systemet MSFA.">
            <a:extLst>
              <a:ext uri="{FF2B5EF4-FFF2-40B4-BE49-F238E27FC236}">
                <a16:creationId xmlns:a16="http://schemas.microsoft.com/office/drawing/2014/main" id="{E3B3E449-204D-42C7-7373-8CD1B965EEE3}"/>
              </a:ext>
            </a:extLst>
          </p:cNvPr>
          <p:cNvPicPr>
            <a:picLocks noChangeAspect="1"/>
          </p:cNvPicPr>
          <p:nvPr/>
        </p:nvPicPr>
        <p:blipFill>
          <a:blip r:embed="rId2"/>
          <a:stretch>
            <a:fillRect/>
          </a:stretch>
        </p:blipFill>
        <p:spPr>
          <a:xfrm>
            <a:off x="267491" y="1176618"/>
            <a:ext cx="4702715" cy="33012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400444" y="1100061"/>
            <a:ext cx="3577478" cy="3220569"/>
          </a:xfrm>
        </p:spPr>
        <p:txBody>
          <a:bodyPr>
            <a:noAutofit/>
          </a:bodyPr>
          <a:lstStyle/>
          <a:p>
            <a:pPr marL="0" indent="0">
              <a:buNone/>
            </a:pPr>
            <a:r>
              <a:rPr lang="sv-SE" sz="1000" dirty="0"/>
              <a:t>Under fliken </a:t>
            </a:r>
            <a:r>
              <a:rPr lang="sv-SE" sz="1000" b="1" dirty="0"/>
              <a:t>Deltagare &amp; tjänst</a:t>
            </a:r>
            <a:r>
              <a:rPr lang="sv-SE" sz="1000" dirty="0"/>
              <a:t> hittar du även </a:t>
            </a:r>
            <a:r>
              <a:rPr lang="sv-SE" sz="1000" b="1" dirty="0"/>
              <a:t>Genomförandereferens</a:t>
            </a:r>
            <a:r>
              <a:rPr lang="sv-SE" sz="1000" dirty="0"/>
              <a:t>, vilket är det referensnummer du ska använda dig av i kontakten med Arbetsförmedlingen.</a:t>
            </a:r>
            <a:br>
              <a:rPr lang="sv-SE" sz="1000" dirty="0"/>
            </a:br>
            <a:r>
              <a:rPr lang="sv-SE" sz="1000" dirty="0"/>
              <a:t>Genomförandereferensen kan du använda för att leta fram ordrar i Leverantörsportalen. </a:t>
            </a:r>
            <a:br>
              <a:rPr lang="sv-SE" sz="1000" dirty="0"/>
            </a:br>
            <a:endParaRPr lang="sv-SE" sz="1000" dirty="0"/>
          </a:p>
          <a:p>
            <a:pPr marL="0" indent="0">
              <a:buNone/>
            </a:pPr>
            <a:r>
              <a:rPr lang="sv-SE" sz="1000" dirty="0"/>
              <a:t>Under rubriken </a:t>
            </a:r>
            <a:r>
              <a:rPr lang="sv-SE" sz="1000" b="1" dirty="0"/>
              <a:t>Om tjänsten</a:t>
            </a:r>
            <a:r>
              <a:rPr lang="sv-SE" sz="1000" dirty="0"/>
              <a:t> ser du information om det gjorts ett avbrott för deltagaren.</a:t>
            </a:r>
            <a:br>
              <a:rPr lang="sv-SE" sz="1000" dirty="0"/>
            </a:br>
            <a:endParaRPr lang="sv-SE" sz="1000" dirty="0"/>
          </a:p>
          <a:p>
            <a:pPr marL="0" indent="0">
              <a:buNone/>
            </a:pPr>
            <a:r>
              <a:rPr lang="sv-SE" sz="1000" dirty="0"/>
              <a:t>Under </a:t>
            </a:r>
            <a:r>
              <a:rPr lang="sv-SE" sz="1000" b="1" dirty="0"/>
              <a:t>deltagandegrad</a:t>
            </a:r>
            <a:r>
              <a:rPr lang="sv-SE" sz="1000" dirty="0"/>
              <a:t> ser du vilken procent deltagaren har beslut på.  Ändras procenten uppdateras deltagandegraden automatiskt och du ser från vilket datum uppdateringen gäller. </a:t>
            </a:r>
          </a:p>
          <a:p>
            <a:pPr marL="0" indent="0">
              <a:buNone/>
            </a:pPr>
            <a:endParaRPr lang="sv-SE" sz="1000" dirty="0"/>
          </a:p>
          <a:p>
            <a:pPr marL="0" indent="0">
              <a:buNone/>
            </a:pPr>
            <a:r>
              <a:rPr lang="sv-SE" sz="1000" dirty="0"/>
              <a:t>Här hittar du också en länk till </a:t>
            </a:r>
            <a:r>
              <a:rPr lang="sv-SE" sz="1000" b="1" dirty="0"/>
              <a:t>videomöte</a:t>
            </a:r>
            <a:r>
              <a:rPr lang="sv-SE" sz="1000" dirty="0"/>
              <a:t> som är Arbetsförmedlingens digitala tjänst för videomöte, där du kan genomföra säkrare digitala möten med dina deltagare. Länken tar dig till en extern webbplats där du loggar in med </a:t>
            </a:r>
            <a:r>
              <a:rPr lang="sv-SE" sz="1000" dirty="0" err="1"/>
              <a:t>BankID</a:t>
            </a:r>
            <a:r>
              <a:rPr lang="sv-SE" sz="1000" dirty="0"/>
              <a:t>. </a:t>
            </a:r>
            <a:br>
              <a:rPr lang="sv-SE" sz="1000" dirty="0"/>
            </a:br>
            <a:r>
              <a:rPr lang="sv-SE" sz="1000" dirty="0"/>
              <a:t>På Arbetsförmedlingens hemsida hittar du instruktioner om hur du använder videomöten.</a:t>
            </a:r>
          </a:p>
        </p:txBody>
      </p:sp>
      <p:sp>
        <p:nvSpPr>
          <p:cNvPr id="8" name="Rektangel 7">
            <a:extLst>
              <a:ext uri="{FF2B5EF4-FFF2-40B4-BE49-F238E27FC236}">
                <a16:creationId xmlns:a16="http://schemas.microsoft.com/office/drawing/2014/main" id="{1DDB3998-0871-3573-4FC7-AE6342618E23}"/>
              </a:ext>
              <a:ext uri="{C183D7F6-B498-43B3-948B-1728B52AA6E4}">
                <adec:decorative xmlns:adec="http://schemas.microsoft.com/office/drawing/2017/decorative" val="1"/>
              </a:ext>
            </a:extLst>
          </p:cNvPr>
          <p:cNvSpPr/>
          <p:nvPr/>
        </p:nvSpPr>
        <p:spPr>
          <a:xfrm>
            <a:off x="342900" y="1519518"/>
            <a:ext cx="477371" cy="1277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2805493F-4166-8750-DB62-05DE6B191956}"/>
              </a:ext>
              <a:ext uri="{C183D7F6-B498-43B3-948B-1728B52AA6E4}">
                <adec:decorative xmlns:adec="http://schemas.microsoft.com/office/drawing/2017/decorative" val="1"/>
              </a:ext>
            </a:extLst>
          </p:cNvPr>
          <p:cNvSpPr/>
          <p:nvPr/>
        </p:nvSpPr>
        <p:spPr>
          <a:xfrm>
            <a:off x="1855694" y="3482787"/>
            <a:ext cx="645459" cy="2084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031A5888-6A8D-D664-5219-190F3F7B85DE}"/>
              </a:ext>
              <a:ext uri="{C183D7F6-B498-43B3-948B-1728B52AA6E4}">
                <adec:decorative xmlns:adec="http://schemas.microsoft.com/office/drawing/2017/decorative" val="1"/>
              </a:ext>
            </a:extLst>
          </p:cNvPr>
          <p:cNvSpPr/>
          <p:nvPr/>
        </p:nvSpPr>
        <p:spPr>
          <a:xfrm>
            <a:off x="1848970" y="2427196"/>
            <a:ext cx="437030" cy="18825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ACC9F121-46B2-2242-502E-4F9C7480481B}"/>
              </a:ext>
              <a:ext uri="{C183D7F6-B498-43B3-948B-1728B52AA6E4}">
                <adec:decorative xmlns:adec="http://schemas.microsoft.com/office/drawing/2017/decorative" val="1"/>
              </a:ext>
            </a:extLst>
          </p:cNvPr>
          <p:cNvSpPr/>
          <p:nvPr/>
        </p:nvSpPr>
        <p:spPr>
          <a:xfrm>
            <a:off x="3281082" y="1721224"/>
            <a:ext cx="1082489" cy="31600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BA38543-CD6D-8EAD-1EFF-45B1A2A9FF41}"/>
              </a:ext>
              <a:ext uri="{C183D7F6-B498-43B3-948B-1728B52AA6E4}">
                <adec:decorative xmlns:adec="http://schemas.microsoft.com/office/drawing/2017/decorative" val="1"/>
              </a:ext>
            </a:extLst>
          </p:cNvPr>
          <p:cNvPicPr>
            <a:picLocks noChangeAspect="1"/>
          </p:cNvPicPr>
          <p:nvPr/>
        </p:nvPicPr>
        <p:blipFill rotWithShape="1">
          <a:blip r:embed="rId3"/>
          <a:srcRect t="39528"/>
          <a:stretch/>
        </p:blipFill>
        <p:spPr>
          <a:xfrm>
            <a:off x="3967110" y="1271359"/>
            <a:ext cx="1209780" cy="240773"/>
          </a:xfrm>
          <a:prstGeom prst="rect">
            <a:avLst/>
          </a:prstGeom>
          <a:ln>
            <a:noFill/>
          </a:ln>
          <a:effectLst>
            <a:outerShdw blurRad="292100" dist="139700" dir="2700000" algn="tl" rotWithShape="0">
              <a:srgbClr val="333333">
                <a:alpha val="65000"/>
              </a:srgbClr>
            </a:outerShdw>
          </a:effectLst>
        </p:spPr>
      </p:pic>
      <p:sp>
        <p:nvSpPr>
          <p:cNvPr id="15" name="Rektangel 14">
            <a:extLst>
              <a:ext uri="{FF2B5EF4-FFF2-40B4-BE49-F238E27FC236}">
                <a16:creationId xmlns:a16="http://schemas.microsoft.com/office/drawing/2014/main" id="{44CBD8FC-7690-48A0-1108-BAB0F35015AF}"/>
              </a:ext>
              <a:ext uri="{C183D7F6-B498-43B3-948B-1728B52AA6E4}">
                <adec:decorative xmlns:adec="http://schemas.microsoft.com/office/drawing/2017/decorative" val="1"/>
              </a:ext>
            </a:extLst>
          </p:cNvPr>
          <p:cNvSpPr/>
          <p:nvPr/>
        </p:nvSpPr>
        <p:spPr>
          <a:xfrm>
            <a:off x="3959931" y="1271970"/>
            <a:ext cx="1216959" cy="2481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5492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27EA76-F614-E4FF-43A0-7A2E99228D5F}"/>
              </a:ext>
            </a:extLst>
          </p:cNvPr>
          <p:cNvSpPr>
            <a:spLocks noGrp="1"/>
          </p:cNvSpPr>
          <p:nvPr>
            <p:ph type="title"/>
          </p:nvPr>
        </p:nvSpPr>
        <p:spPr>
          <a:xfrm>
            <a:off x="210497" y="318420"/>
            <a:ext cx="7422784" cy="675000"/>
          </a:xfrm>
        </p:spPr>
        <p:txBody>
          <a:bodyPr/>
          <a:lstStyle/>
          <a:p>
            <a:r>
              <a:rPr lang="sv-SE" sz="2400" dirty="0"/>
              <a:t>Deltagare &amp; tjänst</a:t>
            </a:r>
            <a:br>
              <a:rPr lang="sv-SE" dirty="0"/>
            </a:br>
            <a:r>
              <a:rPr lang="sv-SE" sz="1800" dirty="0"/>
              <a:t>-Aktivitetsrapporter</a:t>
            </a:r>
            <a:endParaRPr lang="sv-SE" dirty="0"/>
          </a:p>
        </p:txBody>
      </p:sp>
      <p:pic>
        <p:nvPicPr>
          <p:cNvPr id="5" name="Bildobjekt 4" descr="Bilden är ett urklipp från IT-systemet MSFA.">
            <a:extLst>
              <a:ext uri="{FF2B5EF4-FFF2-40B4-BE49-F238E27FC236}">
                <a16:creationId xmlns:a16="http://schemas.microsoft.com/office/drawing/2014/main" id="{5443FAD4-DB26-60CA-34E9-55CA3071F280}"/>
              </a:ext>
            </a:extLst>
          </p:cNvPr>
          <p:cNvPicPr>
            <a:picLocks noChangeAspect="1"/>
          </p:cNvPicPr>
          <p:nvPr/>
        </p:nvPicPr>
        <p:blipFill>
          <a:blip r:embed="rId2"/>
          <a:stretch>
            <a:fillRect/>
          </a:stretch>
        </p:blipFill>
        <p:spPr>
          <a:xfrm>
            <a:off x="210497" y="1144928"/>
            <a:ext cx="3280044" cy="2337098"/>
          </a:xfrm>
          <a:prstGeom prst="rect">
            <a:avLst/>
          </a:prstGeom>
          <a:ln>
            <a:noFill/>
          </a:ln>
          <a:effectLst>
            <a:outerShdw blurRad="292100" dist="139700" dir="2700000" algn="tl" rotWithShape="0">
              <a:srgbClr val="333333">
                <a:alpha val="65000"/>
              </a:srgbClr>
            </a:outerShdw>
          </a:effectLst>
        </p:spPr>
      </p:pic>
      <p:pic>
        <p:nvPicPr>
          <p:cNvPr id="7" name="Bildobjekt 6" descr="Bilden är ett urklipp från IT-systemet MSFA.">
            <a:extLst>
              <a:ext uri="{FF2B5EF4-FFF2-40B4-BE49-F238E27FC236}">
                <a16:creationId xmlns:a16="http://schemas.microsoft.com/office/drawing/2014/main" id="{BD957773-C39C-0993-E55F-BF0BE13DB9C5}"/>
              </a:ext>
            </a:extLst>
          </p:cNvPr>
          <p:cNvPicPr>
            <a:picLocks noChangeAspect="1"/>
          </p:cNvPicPr>
          <p:nvPr/>
        </p:nvPicPr>
        <p:blipFill rotWithShape="1">
          <a:blip r:embed="rId3"/>
          <a:srcRect l="2101"/>
          <a:stretch/>
        </p:blipFill>
        <p:spPr>
          <a:xfrm>
            <a:off x="2141042" y="1683322"/>
            <a:ext cx="3280044" cy="1008317"/>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AB1A4829-BB85-8693-DDD0-43E14BD74F36}"/>
              </a:ext>
            </a:extLst>
          </p:cNvPr>
          <p:cNvPicPr>
            <a:picLocks noChangeAspect="1"/>
          </p:cNvPicPr>
          <p:nvPr/>
        </p:nvPicPr>
        <p:blipFill>
          <a:blip r:embed="rId4"/>
          <a:stretch>
            <a:fillRect/>
          </a:stretch>
        </p:blipFill>
        <p:spPr>
          <a:xfrm>
            <a:off x="210497" y="3647754"/>
            <a:ext cx="3227840" cy="57255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02D4AD68-26ED-F159-B5CE-FDA0770985FB}"/>
              </a:ext>
            </a:extLst>
          </p:cNvPr>
          <p:cNvSpPr txBox="1"/>
          <p:nvPr/>
        </p:nvSpPr>
        <p:spPr>
          <a:xfrm>
            <a:off x="5705665" y="746992"/>
            <a:ext cx="3227838" cy="3785652"/>
          </a:xfrm>
          <a:prstGeom prst="rect">
            <a:avLst/>
          </a:prstGeom>
          <a:noFill/>
        </p:spPr>
        <p:txBody>
          <a:bodyPr wrap="square" rtlCol="0">
            <a:spAutoFit/>
          </a:bodyPr>
          <a:lstStyle/>
          <a:p>
            <a:r>
              <a:rPr lang="sv-SE" sz="1200" dirty="0"/>
              <a:t>Under </a:t>
            </a:r>
            <a:r>
              <a:rPr lang="sv-SE" sz="1200" b="1" dirty="0"/>
              <a:t>Deltagare &amp; tjänst </a:t>
            </a:r>
            <a:r>
              <a:rPr lang="sv-SE" sz="1200" dirty="0"/>
              <a:t>har du som </a:t>
            </a:r>
            <a:r>
              <a:rPr lang="sv-SE" sz="1200" b="1" dirty="0"/>
              <a:t>tilldelad handledare </a:t>
            </a:r>
            <a:r>
              <a:rPr lang="sv-SE" sz="1200" dirty="0"/>
              <a:t>tillgång till </a:t>
            </a:r>
            <a:r>
              <a:rPr lang="sv-SE" sz="1200" b="1" dirty="0"/>
              <a:t>aktivitetsrapporter</a:t>
            </a:r>
            <a:r>
              <a:rPr lang="sv-SE" sz="1200" dirty="0"/>
              <a:t>.</a:t>
            </a:r>
          </a:p>
          <a:p>
            <a:r>
              <a:rPr lang="sv-SE" sz="1200" dirty="0"/>
              <a:t>Du ser rapporterna för de senaste två månaderna.</a:t>
            </a:r>
          </a:p>
          <a:p>
            <a:endParaRPr lang="sv-SE" sz="1200" dirty="0"/>
          </a:p>
          <a:p>
            <a:r>
              <a:rPr lang="sv-SE" sz="1200" dirty="0"/>
              <a:t>Status på aktivitetsrapporter:</a:t>
            </a:r>
          </a:p>
          <a:p>
            <a:r>
              <a:rPr lang="sv-SE" sz="1200" b="1" dirty="0"/>
              <a:t>Tillgänglig</a:t>
            </a:r>
            <a:r>
              <a:rPr lang="sv-SE" sz="1200" dirty="0"/>
              <a:t> innebär att rapporten skickats in digitalt och du kan ta del av informationen.</a:t>
            </a:r>
          </a:p>
          <a:p>
            <a:r>
              <a:rPr lang="sv-SE" sz="1200" dirty="0"/>
              <a:t>Klicka på nedåtpilen till höger bredvid årtal och månad för att se rapportens innehåll. </a:t>
            </a:r>
          </a:p>
          <a:p>
            <a:r>
              <a:rPr lang="sv-SE" sz="1200" b="1" dirty="0"/>
              <a:t>Ej tillgänglig digitalt </a:t>
            </a:r>
            <a:r>
              <a:rPr lang="sv-SE" sz="1200" dirty="0"/>
              <a:t>innebär att rapporten inte skickats in den digitala vägen och kan då inte visas. </a:t>
            </a:r>
          </a:p>
          <a:p>
            <a:endParaRPr lang="sv-SE" sz="1200" dirty="0"/>
          </a:p>
          <a:p>
            <a:r>
              <a:rPr lang="sv-SE" sz="1200" dirty="0"/>
              <a:t>Mer information gällande aktivitetsrapporter finns tillgängligt i </a:t>
            </a:r>
            <a:r>
              <a:rPr lang="sv-SE" sz="1200" b="1" dirty="0"/>
              <a:t>FAQ delad handlingsplan </a:t>
            </a:r>
            <a:r>
              <a:rPr lang="sv-SE" sz="1200" dirty="0"/>
              <a:t>på hemsidan:</a:t>
            </a:r>
          </a:p>
          <a:p>
            <a:r>
              <a:rPr lang="sv-SE" sz="1200" dirty="0">
                <a:hlinkClick r:id="rId5"/>
              </a:rPr>
              <a:t>Frågor och svar - Arbetsförmedlingen (arbetsformedlingen.se)</a:t>
            </a:r>
            <a:endParaRPr lang="sv-SE" sz="1200" dirty="0"/>
          </a:p>
        </p:txBody>
      </p:sp>
      <p:sp>
        <p:nvSpPr>
          <p:cNvPr id="11" name="Rektangel 10">
            <a:extLst>
              <a:ext uri="{FF2B5EF4-FFF2-40B4-BE49-F238E27FC236}">
                <a16:creationId xmlns:a16="http://schemas.microsoft.com/office/drawing/2014/main" id="{D908AB47-AF2B-89B5-12E1-A012116718F6}"/>
              </a:ext>
              <a:ext uri="{C183D7F6-B498-43B3-948B-1728B52AA6E4}">
                <adec:decorative xmlns:adec="http://schemas.microsoft.com/office/drawing/2017/decorative" val="1"/>
              </a:ext>
            </a:extLst>
          </p:cNvPr>
          <p:cNvSpPr/>
          <p:nvPr/>
        </p:nvSpPr>
        <p:spPr>
          <a:xfrm>
            <a:off x="250512" y="2934117"/>
            <a:ext cx="563405" cy="1004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F0B5E86-51C7-E931-89CE-897E5D0113D1}"/>
              </a:ext>
              <a:ext uri="{C183D7F6-B498-43B3-948B-1728B52AA6E4}">
                <adec:decorative xmlns:adec="http://schemas.microsoft.com/office/drawing/2017/decorative" val="1"/>
              </a:ext>
            </a:extLst>
          </p:cNvPr>
          <p:cNvSpPr/>
          <p:nvPr/>
        </p:nvSpPr>
        <p:spPr>
          <a:xfrm>
            <a:off x="2884225" y="3140111"/>
            <a:ext cx="517142" cy="306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BF45457-3CBB-0A9C-8481-77376E3AA819}"/>
              </a:ext>
              <a:ext uri="{C183D7F6-B498-43B3-948B-1728B52AA6E4}">
                <adec:decorative xmlns:adec="http://schemas.microsoft.com/office/drawing/2017/decorative" val="1"/>
              </a:ext>
            </a:extLst>
          </p:cNvPr>
          <p:cNvSpPr/>
          <p:nvPr/>
        </p:nvSpPr>
        <p:spPr>
          <a:xfrm>
            <a:off x="2901810" y="3862106"/>
            <a:ext cx="474437" cy="3481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EB18C87A-32F4-1FB0-726C-BC454C977063}"/>
              </a:ext>
              <a:ext uri="{C183D7F6-B498-43B3-948B-1728B52AA6E4}">
                <adec:decorative xmlns:adec="http://schemas.microsoft.com/office/drawing/2017/decorative" val="1"/>
              </a:ext>
            </a:extLst>
          </p:cNvPr>
          <p:cNvSpPr/>
          <p:nvPr/>
        </p:nvSpPr>
        <p:spPr>
          <a:xfrm>
            <a:off x="2105130" y="1683322"/>
            <a:ext cx="3315956" cy="10083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5DB085B7-7E46-7144-9748-F1D6BDAAEE17}"/>
              </a:ext>
              <a:ext uri="{C183D7F6-B498-43B3-948B-1728B52AA6E4}">
                <adec:decorative xmlns:adec="http://schemas.microsoft.com/office/drawing/2017/decorative" val="1"/>
              </a:ext>
            </a:extLst>
          </p:cNvPr>
          <p:cNvSpPr/>
          <p:nvPr/>
        </p:nvSpPr>
        <p:spPr>
          <a:xfrm>
            <a:off x="296426" y="3180301"/>
            <a:ext cx="85411" cy="100483"/>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1751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630C0C4-B331-471D-BA53-0C033B34876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14A0B615A4987746B2959CA40FE4F9A900E952D1EE823EA54C82ECE96CA790009D" ma:contentTypeVersion="9" ma:contentTypeDescription="Standdard AF innehållstyp" ma:contentTypeScope="" ma:versionID="34141eecb63aa29da6f1ffb3fbb33097">
  <xsd:schema xmlns:xsd="http://www.w3.org/2001/XMLSchema" xmlns:xs="http://www.w3.org/2001/XMLSchema" xmlns:p="http://schemas.microsoft.com/office/2006/metadata/properties" xmlns:ns2="683d061d-22f4-40eb-a0a7-59ec683ff728" targetNamespace="http://schemas.microsoft.com/office/2006/metadata/properties" ma:root="true" ma:fieldsID="29fced17de2299748608b23d960ee7e9" ns2:_="">
    <xsd:import namespace="683d061d-22f4-40eb-a0a7-59ec683ff728"/>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061d-22f4-40eb-a0a7-59ec683ff728"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dc53bff0-29d5-4998-810d-26fa937885ae}" ma:internalName="TaxCatchAll" ma:showField="CatchAllData"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c53bff0-29d5-4998-810d-26fa937885ae}" ma:internalName="TaxCatchAllLabel" ma:readOnly="true" ma:showField="CatchAllDataLabel"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83d061d-22f4-40eb-a0a7-59ec683ff728">
      <Value>1</Value>
    </TaxCatchAll>
    <pc5989269dd348b6b1b5ccb18f16fed3 xmlns="683d061d-22f4-40eb-a0a7-59ec683ff728">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pb38c114153344b4a8ac01227a633d83 xmlns="683d061d-22f4-40eb-a0a7-59ec683ff728">
      <Terms xmlns="http://schemas.microsoft.com/office/infopath/2007/PartnerControls"/>
    </pb38c114153344b4a8ac01227a633d83>
    <Gallringsbar xmlns="683d061d-22f4-40eb-a0a7-59ec683ff728">Ja</Gallringsbar>
    <Skyddsvarde xmlns="683d061d-22f4-40eb-a0a7-59ec683ff72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628CAD-2005-45A8-B215-CE1F969B5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061d-22f4-40eb-a0a7-59ec683ff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F2B1E6-CC38-4C4C-96DF-6DCB0BC1A0AF}">
  <ds:schemaRefs>
    <ds:schemaRef ds:uri="http://www.w3.org/XML/1998/namespace"/>
    <ds:schemaRef ds:uri="http://purl.org/dc/elements/1.1/"/>
    <ds:schemaRef ds:uri="http://schemas.microsoft.com/office/2006/documentManagement/types"/>
    <ds:schemaRef ds:uri="http://purl.org/dc/dcmitype/"/>
    <ds:schemaRef ds:uri="683d061d-22f4-40eb-a0a7-59ec683ff728"/>
    <ds:schemaRef ds:uri="http://schemas.microsoft.com/office/2006/metadata/properties"/>
    <ds:schemaRef ds:uri="http://schemas.microsoft.com/office/infopath/2007/PartnerControls"/>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A2D91CEE-0795-4D1A-A6A2-8EC36FEB0B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38835</TotalTime>
  <Words>4236</Words>
  <Application>Microsoft Office PowerPoint</Application>
  <PresentationFormat>Bildspel på skärmen (16:9)</PresentationFormat>
  <Paragraphs>525</Paragraphs>
  <Slides>71</Slides>
  <Notes>15</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71</vt:i4>
      </vt:variant>
    </vt:vector>
  </HeadingPairs>
  <TitlesOfParts>
    <vt:vector size="76" baseType="lpstr">
      <vt:lpstr>Arial</vt:lpstr>
      <vt:lpstr>Calibri</vt:lpstr>
      <vt:lpstr>Courier New</vt:lpstr>
      <vt:lpstr>Arbetsförmedlingen, vit</vt:lpstr>
      <vt:lpstr>Arbetsförmedlingen, blå</vt:lpstr>
      <vt:lpstr>Mina sidor för fristående aktörer Rusta och matcha 2</vt:lpstr>
      <vt:lpstr>Senaste uppdateringar i användarstödet</vt:lpstr>
      <vt:lpstr>Innehållsförteckning</vt:lpstr>
      <vt:lpstr>Mina deltagare, deltagarkort</vt:lpstr>
      <vt:lpstr>Se mina deltagare</vt:lpstr>
      <vt:lpstr>Händelseöversikt</vt:lpstr>
      <vt:lpstr>Deltagarkort - Deltagare och tjänst</vt:lpstr>
      <vt:lpstr>Deltagare &amp; tjänst  – Genomförandereferens, deltagandegrad, nivå, avbrott och videomöte</vt:lpstr>
      <vt:lpstr>Deltagare &amp; tjänst -Aktivitetsrapporter</vt:lpstr>
      <vt:lpstr>Deltagarkort - Erfarenheter</vt:lpstr>
      <vt:lpstr>Deltagarkort - Rapportering</vt:lpstr>
      <vt:lpstr>Deltagarkort- Handlingsplan</vt:lpstr>
      <vt:lpstr>Beslut om period 2</vt:lpstr>
      <vt:lpstr>Beslut om period 2 - Deltagarlistan</vt:lpstr>
      <vt:lpstr>Skapa och skicka rapporter</vt:lpstr>
      <vt:lpstr>Skapa gemensam planering</vt:lpstr>
      <vt:lpstr>Gemensam planering</vt:lpstr>
      <vt:lpstr>Om du inte fyller i aktiviteterna korrekt</vt:lpstr>
      <vt:lpstr>Skicka in gemensam planering</vt:lpstr>
      <vt:lpstr>Gemensam planering inskickad</vt:lpstr>
      <vt:lpstr>Skapa avvikelserapport</vt:lpstr>
      <vt:lpstr>Frånvaro</vt:lpstr>
      <vt:lpstr>Annan orsak</vt:lpstr>
      <vt:lpstr>Välj dag för frånvaron</vt:lpstr>
      <vt:lpstr>Skicka in Avvikelserapport</vt:lpstr>
      <vt:lpstr>Avvikelserapport (frånvaro) inskickad</vt:lpstr>
      <vt:lpstr>Rätta fel i en inskickad avvikelserapport (frånvaro)</vt:lpstr>
      <vt:lpstr>Avvikelse</vt:lpstr>
      <vt:lpstr>Tackat nej till erbjudet arbete, insats eller aktivitet</vt:lpstr>
      <vt:lpstr>Kan inte tillgodogöra sig eller misskötsel</vt:lpstr>
      <vt:lpstr>Ser till att erbjudet arbete inte kommer till stånd</vt:lpstr>
      <vt:lpstr>Skicka in en avvikelserapport</vt:lpstr>
      <vt:lpstr>Avvikelserapport (avvikelse) inskickad</vt:lpstr>
      <vt:lpstr>Rätta fel i inskickad avvikelserapport (avvikelse)</vt:lpstr>
      <vt:lpstr>Skapa periodisk redovisning</vt:lpstr>
      <vt:lpstr>Skapa periodisk redovisning forts</vt:lpstr>
      <vt:lpstr>Välj aktiviteter</vt:lpstr>
      <vt:lpstr>Skicka in periodisk redovisning</vt:lpstr>
      <vt:lpstr>Skapa informativ rapport</vt:lpstr>
      <vt:lpstr>Skapa informativ rapport utan bilaga</vt:lpstr>
      <vt:lpstr>Skapa informativ rapport med bilaga</vt:lpstr>
      <vt:lpstr>Skapa informativ rapport med bilaga - Välj typ av dokument</vt:lpstr>
      <vt:lpstr>Skapa informativ rapport med bilaga  </vt:lpstr>
      <vt:lpstr>Skapa informativ rapport med bilaga - Förhandsgranska &amp; Skicka in</vt:lpstr>
      <vt:lpstr>Skapa signal om arbete eller studier</vt:lpstr>
      <vt:lpstr>Signal om arbete eller studier</vt:lpstr>
      <vt:lpstr>Skicka in ”Signal om arbete eller studier”</vt:lpstr>
      <vt:lpstr>Skapa slutredovisning</vt:lpstr>
      <vt:lpstr>Slutredovisning steg 1</vt:lpstr>
      <vt:lpstr>Slutredovisning - Huvudsaklig sysselsättning arbete</vt:lpstr>
      <vt:lpstr>Slutredovisning - Huvudsaklig sysselsättning utbildning</vt:lpstr>
      <vt:lpstr>Slutredovisning - Huvudsaklig sysselsättning arbetssökande</vt:lpstr>
      <vt:lpstr>Slutredovisning - Huvudsaklig sysselsättning annat</vt:lpstr>
      <vt:lpstr>Slutredovisning steg 2</vt:lpstr>
      <vt:lpstr>Slutredovisning steg 3</vt:lpstr>
      <vt:lpstr>Slutredovisning steg 4</vt:lpstr>
      <vt:lpstr>Skapa resultatredovisning 1 och 2</vt:lpstr>
      <vt:lpstr>Resultatredovisning 1 och 2</vt:lpstr>
      <vt:lpstr>Resultatredovisning steg 1</vt:lpstr>
      <vt:lpstr>Resultatredovisning steg 1 forts</vt:lpstr>
      <vt:lpstr>Resultatredovisning steg 2</vt:lpstr>
      <vt:lpstr>Se innehållet i en redan inskickad rapport</vt:lpstr>
      <vt:lpstr>Se status för rapporter och redovisningar</vt:lpstr>
      <vt:lpstr>Forts. status för rapporter och redovisningar</vt:lpstr>
      <vt:lpstr>Se motivering till ej godkänd slutredovisning -Deltagarlistan</vt:lpstr>
      <vt:lpstr>Se motivering till ej godkänd slutredovisning -Rapporter</vt:lpstr>
      <vt:lpstr>Exporter</vt:lpstr>
      <vt:lpstr>Exportera deltagarinformation </vt:lpstr>
      <vt:lpstr>Export deltagarinformation till Excel</vt:lpstr>
      <vt:lpstr>Exportera underlag ekonomi</vt:lpstr>
      <vt:lpstr>Export underlag ekonomi till Excel</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Mina sidor för fristående aktörer, Rusta och matcha 2. Användarstöd.</dc:title>
  <dc:creator>Arbetsförmedlingen</dc:creator>
  <cp:keywords>användarstöd</cp:keywords>
  <dc:description>Af 00013_6.0_(2021-06-09, AF9000)</dc:description>
  <cp:lastModifiedBy>Fredrik Wolffelt</cp:lastModifiedBy>
  <cp:revision>308</cp:revision>
  <dcterms:created xsi:type="dcterms:W3CDTF">2021-09-13T12:23:47Z</dcterms:created>
  <dcterms:modified xsi:type="dcterms:W3CDTF">2024-09-25T14:24:12Z</dcterms:modified>
  <cp:category>Användarstöd mina sidor fristående aktörer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0x01010014A0B615A4987746B2959CA40FE4F9A900E952D1EE823EA54C82ECE96CA790009D</vt:lpwstr>
  </property>
  <property fmtid="{D5CDD505-2E9C-101B-9397-08002B2CF9AE}" pid="3" name="Dokumentstatus">
    <vt:lpwstr>1;#Utkast|4fd34bca-3b4e-4a5b-88f2-24ba8985d36d</vt:lpwstr>
  </property>
  <property fmtid="{D5CDD505-2E9C-101B-9397-08002B2CF9AE}" pid="4" name="Dokumenttyp">
    <vt:lpwstr/>
  </property>
</Properties>
</file>