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 id="2147483719" r:id="rId2"/>
  </p:sldMasterIdLst>
  <p:notesMasterIdLst>
    <p:notesMasterId r:id="rId24"/>
  </p:notesMasterIdLst>
  <p:handoutMasterIdLst>
    <p:handoutMasterId r:id="rId25"/>
  </p:handoutMasterIdLst>
  <p:sldIdLst>
    <p:sldId id="287" r:id="rId3"/>
    <p:sldId id="324" r:id="rId4"/>
    <p:sldId id="331" r:id="rId5"/>
    <p:sldId id="314" r:id="rId6"/>
    <p:sldId id="315" r:id="rId7"/>
    <p:sldId id="325" r:id="rId8"/>
    <p:sldId id="329" r:id="rId9"/>
    <p:sldId id="330" r:id="rId10"/>
    <p:sldId id="328" r:id="rId11"/>
    <p:sldId id="323" r:id="rId12"/>
    <p:sldId id="322" r:id="rId13"/>
    <p:sldId id="320" r:id="rId14"/>
    <p:sldId id="310" r:id="rId15"/>
    <p:sldId id="312" r:id="rId16"/>
    <p:sldId id="319" r:id="rId17"/>
    <p:sldId id="318" r:id="rId18"/>
    <p:sldId id="305" r:id="rId19"/>
    <p:sldId id="306" r:id="rId20"/>
    <p:sldId id="307" r:id="rId21"/>
    <p:sldId id="289" r:id="rId22"/>
    <p:sldId id="326" r:id="rId23"/>
  </p:sldIdLst>
  <p:sldSz cx="9144000" cy="5143500" type="screen16x9"/>
  <p:notesSz cx="6858000" cy="9144000"/>
  <p:custDataLst>
    <p:tags r:id="rId26"/>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3545A0A8-B716-443E-AA92-6CE724CFA16C}">
          <p14:sldIdLst>
            <p14:sldId id="287"/>
            <p14:sldId id="324"/>
          </p14:sldIdLst>
        </p14:section>
        <p14:section name="Handlingsplan" id="{7D183B1B-4196-4E20-9186-560884F0D7CD}">
          <p14:sldIdLst>
            <p14:sldId id="331"/>
            <p14:sldId id="314"/>
            <p14:sldId id="315"/>
          </p14:sldIdLst>
        </p14:section>
        <p14:section name="Kartläggning av arbetsförutsättningar ( KAF)" id="{EA27E2F9-4E56-4701-8B71-2A7F6E881372}">
          <p14:sldIdLst>
            <p14:sldId id="325"/>
          </p14:sldIdLst>
        </p14:section>
        <p14:section name="Skyddade personuppgifter" id="{B5B60A96-3D87-46EE-AA0F-D820823F658A}">
          <p14:sldIdLst>
            <p14:sldId id="329"/>
            <p14:sldId id="330"/>
          </p14:sldIdLst>
        </p14:section>
        <p14:section name="Funktionsbrevlådorna" id="{C89B194C-3C44-4DA6-B377-83170CE170A0}">
          <p14:sldIdLst>
            <p14:sldId id="328"/>
            <p14:sldId id="323"/>
          </p14:sldIdLst>
        </p14:section>
        <p14:section name="Under 18 år" id="{BA8826EC-6AE7-484E-B1B0-E812723D80F6}">
          <p14:sldIdLst>
            <p14:sldId id="322"/>
          </p14:sldIdLst>
        </p14:section>
        <p14:section name="När lämna samstartmodellen" id="{72BCF1AC-FB2B-48CF-BB96-CB593289E863}">
          <p14:sldIdLst>
            <p14:sldId id="320"/>
            <p14:sldId id="310"/>
            <p14:sldId id="312"/>
          </p14:sldIdLst>
        </p14:section>
        <p14:section name="Gymnasieskolan" id="{85E069E4-F8BD-458B-A60E-9DA03ABE602F}">
          <p14:sldIdLst>
            <p14:sldId id="319"/>
            <p14:sldId id="318"/>
            <p14:sldId id="305"/>
          </p14:sldIdLst>
        </p14:section>
        <p14:section name="LSS" id="{4F556536-CD00-4D3C-957B-6D99A591D009}">
          <p14:sldIdLst>
            <p14:sldId id="306"/>
          </p14:sldIdLst>
        </p14:section>
        <p14:section name="God man" id="{DD219EB7-5C30-4F35-837B-97C5B4C98643}">
          <p14:sldIdLst>
            <p14:sldId id="307"/>
          </p14:sldIdLst>
        </p14:section>
        <p14:section name="Personligt biträde - handledare" id="{4E146CCB-BDD4-4635-BA82-F7BB6C1FD201}">
          <p14:sldIdLst>
            <p14:sldId id="289"/>
            <p14:sldId id="326"/>
          </p14:sldIdLst>
        </p14:section>
      </p14:sectionLst>
    </p:ex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6667" autoAdjust="0"/>
  </p:normalViewPr>
  <p:slideViewPr>
    <p:cSldViewPr snapToGrid="0">
      <p:cViewPr varScale="1">
        <p:scale>
          <a:sx n="122" d="100"/>
          <a:sy n="122" d="100"/>
        </p:scale>
        <p:origin x="1242" y="90"/>
      </p:cViewPr>
      <p:guideLst>
        <p:guide orient="horz" pos="1711"/>
        <p:guide pos="3311"/>
      </p:guideLst>
    </p:cSldViewPr>
  </p:slideViewPr>
  <p:outlineViewPr>
    <p:cViewPr>
      <p:scale>
        <a:sx n="33" d="100"/>
        <a:sy n="33" d="100"/>
      </p:scale>
      <p:origin x="0" y="-33274"/>
    </p:cViewPr>
  </p:outlin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2026-02-03</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2026-02-03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92389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att detta endast är förslag på text som stöd men självklart kan ni formulera som ni bedömer är bäst. Kom ihåg att det det ska vara kort och koncist. </a:t>
            </a:r>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155309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att denna text kan komma att behöva ändras då det fortfarande pågår utveckling och arbete inom området</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327315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i="1" kern="1200" dirty="0">
                <a:solidFill>
                  <a:schemeClr val="tx1"/>
                </a:solidFill>
                <a:effectLst/>
                <a:latin typeface="+mn-lt"/>
                <a:ea typeface="+mn-ea"/>
                <a:cs typeface="+mn-cs"/>
              </a:rPr>
              <a:t> </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 </a:t>
            </a:r>
          </a:p>
          <a:p>
            <a:pPr lvl="0"/>
            <a:endParaRPr lang="sv-SE" sz="9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282435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201015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2047004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0" name="Rektangel">
            <a:extLst>
              <a:ext uri="{FF2B5EF4-FFF2-40B4-BE49-F238E27FC236}">
                <a16:creationId xmlns:a16="http://schemas.microsoft.com/office/drawing/2014/main" id="{42471F8E-02EA-4CE1-BE1B-A1E039DB565A}"/>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1"/>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2026-02-03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2026-02-03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4" name="Rektangel">
            <a:extLst>
              <a:ext uri="{FF2B5EF4-FFF2-40B4-BE49-F238E27FC236}">
                <a16:creationId xmlns:a16="http://schemas.microsoft.com/office/drawing/2014/main" id="{663B7BE2-35F6-4DF8-BDBF-699196D76BCC}"/>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2026-02-03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2026-02-03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2026-02-03</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3" name="Rektangel">
            <a:extLst>
              <a:ext uri="{FF2B5EF4-FFF2-40B4-BE49-F238E27FC236}">
                <a16:creationId xmlns:a16="http://schemas.microsoft.com/office/drawing/2014/main" id="{397C658D-2B73-493A-BA48-66C606A31CF3}"/>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2026-02-03</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2026-02-03</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AE4A9F4B-9713-4A78-86FA-86F0195E56B4}"/>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2026-02-03</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9832B3E-BFD7-45BF-9F30-CC7A7EFEF014}"/>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rt.arbetsformedlingen.se/download/18.60d5d79d196eae88aeb9b1/1748845100106/F%C3%B6rvaltningsr%C3%A4tt%20och%20handl%C3%A4ggning%20av%20%C3%A4renden.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utbildningsguiden.s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forsakringskassan.se/privatperson/vuxen-med-funktionsnedsattning/aktivitetsersattning-vid-forlangd-skolgan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mstol.se/amnen/familj/god-man-och-forvaltar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start.arbetsformedlingen.se/styrande-dokument/interna-instruktioner/lonebidrag-skyddat-arbete-hos-offentlig--arbetsgivare-samt-bidrag-for-personligt-bitrade" TargetMode="External"/><Relationship Id="rId5" Type="http://schemas.openxmlformats.org/officeDocument/2006/relationships/hyperlink" Target="https://www.riksdagen.se/sv/dokument-och-lagar/dokument/svensk-forfattningssamling/forordning-2017462-om-sarskilda-insatser-for_sfs-2017-462/" TargetMode="External"/><Relationship Id="rId4" Type="http://schemas.openxmlformats.org/officeDocument/2006/relationships/hyperlink" Target="https://start.arbetsformedlingen.se/styrande-dokument/handlaggarstod/bidrag-for-personligt-bitra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space.arbetsformedlingen.se/sites/skyddadepersonuppgifterpaarbetsformedlingen/SitePages/Fr%C3%A5gor-och-svar.aspx?web=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samstart-xxx@arbetsformedlingen.s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1C0E2D7-28E2-26FA-68F3-E966AF461C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428" y="0"/>
            <a:ext cx="9004572" cy="4627265"/>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8" y="3119680"/>
            <a:ext cx="8429713" cy="756000"/>
          </a:xfrm>
          <a:solidFill>
            <a:schemeClr val="accent1"/>
          </a:solidFill>
        </p:spPr>
        <p:txBody>
          <a:bodyPr/>
          <a:lstStyle/>
          <a:p>
            <a:r>
              <a:rPr lang="sv-SE" sz="2800" dirty="0"/>
              <a:t>Tips, information och vägledning</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75680"/>
            <a:ext cx="8429712" cy="756000"/>
          </a:xfrm>
          <a:solidFill>
            <a:schemeClr val="accent1"/>
          </a:solidFill>
        </p:spPr>
        <p:txBody>
          <a:bodyPr/>
          <a:lstStyle/>
          <a:p>
            <a:r>
              <a:rPr lang="sv-SE" altLang="sv-SE" sz="2400" dirty="0"/>
              <a:t>när du arbetar med skolsamverkan</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3111D-6364-3E71-2DE1-FC291E2403A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937506E-44E1-40C7-5967-06A8568FB218}"/>
              </a:ext>
            </a:extLst>
          </p:cNvPr>
          <p:cNvSpPr>
            <a:spLocks noGrp="1"/>
          </p:cNvSpPr>
          <p:nvPr>
            <p:ph type="title"/>
          </p:nvPr>
        </p:nvSpPr>
        <p:spPr>
          <a:xfrm>
            <a:off x="575043" y="224159"/>
            <a:ext cx="7422784" cy="675000"/>
          </a:xfrm>
        </p:spPr>
        <p:txBody>
          <a:bodyPr/>
          <a:lstStyle/>
          <a:p>
            <a:r>
              <a:rPr lang="sv-SE" dirty="0"/>
              <a:t>Funktionsbrevlådorna</a:t>
            </a:r>
          </a:p>
        </p:txBody>
      </p:sp>
      <p:sp>
        <p:nvSpPr>
          <p:cNvPr id="3" name="Platshållare för innehåll 2">
            <a:extLst>
              <a:ext uri="{FF2B5EF4-FFF2-40B4-BE49-F238E27FC236}">
                <a16:creationId xmlns:a16="http://schemas.microsoft.com/office/drawing/2014/main" id="{2F51FB55-E345-E443-3B54-2C1B0621E1A7}"/>
              </a:ext>
            </a:extLst>
          </p:cNvPr>
          <p:cNvSpPr>
            <a:spLocks noGrp="1"/>
          </p:cNvSpPr>
          <p:nvPr>
            <p:ph idx="1"/>
          </p:nvPr>
        </p:nvSpPr>
        <p:spPr>
          <a:xfrm>
            <a:off x="575043" y="776695"/>
            <a:ext cx="8217893" cy="2872353"/>
          </a:xfrm>
        </p:spPr>
        <p:txBody>
          <a:bodyPr/>
          <a:lstStyle/>
          <a:p>
            <a:pPr marL="0" indent="0">
              <a:spcBef>
                <a:spcPts val="0"/>
              </a:spcBef>
              <a:buNone/>
            </a:pPr>
            <a:r>
              <a:rPr lang="sv-SE" sz="1600" dirty="0"/>
              <a:t>Hantering av personuppgifter i funktionsbrevlådorna ska ske utifrån rådande bestämmelser.</a:t>
            </a:r>
          </a:p>
          <a:p>
            <a:pPr marL="0" indent="0">
              <a:spcBef>
                <a:spcPts val="0"/>
              </a:spcBef>
              <a:buNone/>
            </a:pPr>
            <a:endParaRPr lang="sv-SE" sz="1600" dirty="0"/>
          </a:p>
          <a:p>
            <a:pPr marL="0" indent="0">
              <a:spcBef>
                <a:spcPts val="0"/>
              </a:spcBef>
              <a:buNone/>
            </a:pPr>
            <a:r>
              <a:rPr lang="sv-SE" sz="1600" dirty="0"/>
              <a:t>Exempel på intern användning:</a:t>
            </a:r>
          </a:p>
          <a:p>
            <a:pPr>
              <a:spcBef>
                <a:spcPts val="0"/>
              </a:spcBef>
            </a:pPr>
            <a:r>
              <a:rPr lang="sv-SE" sz="1600" dirty="0"/>
              <a:t>Frågor från lokala enheter gällande överföring av elev till rätt kontor och ansvarig handläggare.</a:t>
            </a:r>
          </a:p>
          <a:p>
            <a:pPr>
              <a:spcBef>
                <a:spcPts val="0"/>
              </a:spcBef>
            </a:pPr>
            <a:r>
              <a:rPr lang="sv-SE" sz="1600" dirty="0"/>
              <a:t>Överflyttning av ärende från PDM, exempelvis om gymnasieelev skriver in sig via webben men tillhör målgruppen. Skulle eleven sen inte vara aktuell för skolsamverkan hanteras ärendet fortsättningsvis av lokal enhet utifrån bedömning om nästa steg.</a:t>
            </a:r>
          </a:p>
          <a:p>
            <a:pPr>
              <a:spcBef>
                <a:spcPts val="0"/>
              </a:spcBef>
            </a:pPr>
            <a:r>
              <a:rPr lang="sv-SE" sz="1600" dirty="0"/>
              <a:t>Elev och/eller vårdnadshavare ringer in till Arbetsförmedlingen och har specifika frågor som PDM inte kan svara på. </a:t>
            </a:r>
          </a:p>
          <a:p>
            <a:pPr lvl="1">
              <a:spcBef>
                <a:spcPts val="0"/>
              </a:spcBef>
            </a:pPr>
            <a:endParaRPr lang="sv-SE" sz="1400" dirty="0"/>
          </a:p>
          <a:p>
            <a:pPr marL="0" indent="0">
              <a:spcBef>
                <a:spcPts val="0"/>
              </a:spcBef>
              <a:buNone/>
            </a:pPr>
            <a:r>
              <a:rPr lang="sv-SE" sz="1600" dirty="0"/>
              <a:t>Tänk på att:</a:t>
            </a:r>
          </a:p>
          <a:p>
            <a:pPr>
              <a:spcBef>
                <a:spcPts val="0"/>
              </a:spcBef>
            </a:pPr>
            <a:r>
              <a:rPr lang="sv-SE" sz="1600" dirty="0"/>
              <a:t>Uppgifter som omfattas av sekretess t ex känsliga uppgifter, får inte mejlas i extern kommunikation.</a:t>
            </a:r>
          </a:p>
          <a:p>
            <a:pPr>
              <a:spcBef>
                <a:spcPts val="0"/>
              </a:spcBef>
            </a:pPr>
            <a:r>
              <a:rPr lang="sv-SE" sz="1600" dirty="0"/>
              <a:t>Läs mer i handboken för förvaltningsrätt och handläggning: </a:t>
            </a:r>
            <a:r>
              <a:rPr lang="sv-SE" sz="1600" dirty="0">
                <a:hlinkClick r:id="rId3"/>
              </a:rPr>
              <a:t>Förvaltningsrätt och handläggning av ärenden, handbok</a:t>
            </a:r>
            <a:r>
              <a:rPr lang="sv-SE" sz="1600" dirty="0"/>
              <a:t> </a:t>
            </a:r>
          </a:p>
          <a:p>
            <a:pPr marL="0" indent="0">
              <a:spcBef>
                <a:spcPts val="0"/>
              </a:spcBef>
              <a:buNone/>
            </a:pPr>
            <a:endParaRPr lang="sv-SE" dirty="0"/>
          </a:p>
          <a:p>
            <a:pPr marL="342900" lvl="1" indent="0">
              <a:spcBef>
                <a:spcPts val="0"/>
              </a:spcBef>
              <a:buNone/>
            </a:pPr>
            <a:endParaRPr lang="sv-SE" sz="1400" dirty="0"/>
          </a:p>
          <a:p>
            <a:pPr lvl="1">
              <a:spcBef>
                <a:spcPts val="0"/>
              </a:spcBef>
            </a:pPr>
            <a:endParaRPr lang="sv-SE" sz="1400" dirty="0"/>
          </a:p>
          <a:p>
            <a:pPr marL="0" indent="0">
              <a:spcBef>
                <a:spcPts val="0"/>
              </a:spcBef>
              <a:buNone/>
            </a:pPr>
            <a:endParaRPr lang="sv-SE" dirty="0"/>
          </a:p>
        </p:txBody>
      </p:sp>
    </p:spTree>
    <p:extLst>
      <p:ext uri="{BB962C8B-B14F-4D97-AF65-F5344CB8AC3E}">
        <p14:creationId xmlns:p14="http://schemas.microsoft.com/office/powerpoint/2010/main" val="119320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E7E7-98C9-5238-5DD5-0AA7692B869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B6AD69-C9C0-B3BF-247D-B8DAE4CDD203}"/>
              </a:ext>
            </a:extLst>
          </p:cNvPr>
          <p:cNvSpPr>
            <a:spLocks noGrp="1"/>
          </p:cNvSpPr>
          <p:nvPr>
            <p:ph type="title"/>
          </p:nvPr>
        </p:nvSpPr>
        <p:spPr/>
        <p:txBody>
          <a:bodyPr/>
          <a:lstStyle/>
          <a:p>
            <a:r>
              <a:rPr lang="sv-SE" dirty="0"/>
              <a:t>Att tänka på för ungdomar under 18 år</a:t>
            </a:r>
          </a:p>
        </p:txBody>
      </p:sp>
      <p:sp>
        <p:nvSpPr>
          <p:cNvPr id="3" name="Platshållare för innehåll 2">
            <a:extLst>
              <a:ext uri="{FF2B5EF4-FFF2-40B4-BE49-F238E27FC236}">
                <a16:creationId xmlns:a16="http://schemas.microsoft.com/office/drawing/2014/main" id="{4293A45D-4A23-475D-778A-20DC7B0003E5}"/>
              </a:ext>
            </a:extLst>
          </p:cNvPr>
          <p:cNvSpPr>
            <a:spLocks noGrp="1"/>
          </p:cNvSpPr>
          <p:nvPr>
            <p:ph idx="1"/>
          </p:nvPr>
        </p:nvSpPr>
        <p:spPr>
          <a:xfrm>
            <a:off x="575043" y="1563074"/>
            <a:ext cx="5065519" cy="2872353"/>
          </a:xfrm>
        </p:spPr>
        <p:txBody>
          <a:bodyPr/>
          <a:lstStyle/>
          <a:p>
            <a:r>
              <a:rPr lang="sv-SE" dirty="0"/>
              <a:t>En ungdom som är under 18 år (omyndig) får skriva in sig hos Arbetsförmedlingen om hen har fyllt 16 år. </a:t>
            </a:r>
          </a:p>
          <a:p>
            <a:r>
              <a:rPr lang="sv-SE" dirty="0"/>
              <a:t>En ungdom som är under 18 år får anvisas plats i ett arbetsmarknadspolitiskt program och vårdnadshavare bör få kännedom om beslutet. </a:t>
            </a:r>
          </a:p>
          <a:p>
            <a:r>
              <a:rPr lang="sv-SE" dirty="0"/>
              <a:t>Om den omyndige ungdomen ska ta del av en programinsats som gäller arbete, t.ex. arbetspraktik, BFB, BHA, ska vårdnadshavares samtycke inhämtas och dokumenteras. </a:t>
            </a:r>
          </a:p>
          <a:p>
            <a:pPr marL="0" indent="0">
              <a:spcBef>
                <a:spcPts val="0"/>
              </a:spcBef>
              <a:buNone/>
            </a:pPr>
            <a:endParaRPr lang="sv-SE" dirty="0"/>
          </a:p>
        </p:txBody>
      </p:sp>
      <p:pic>
        <p:nvPicPr>
          <p:cNvPr id="1026" name="Picture 2">
            <a:extLst>
              <a:ext uri="{FF2B5EF4-FFF2-40B4-BE49-F238E27FC236}">
                <a16:creationId xmlns:a16="http://schemas.microsoft.com/office/drawing/2014/main" id="{1146DF5A-BCA9-3D1F-9DEB-FB0216261EB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082" y="1804308"/>
            <a:ext cx="2954381" cy="197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4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7D40A-1709-0E28-E3C7-4AEBA27894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6AC274-159B-5802-F91D-27CC381C022D}"/>
              </a:ext>
            </a:extLst>
          </p:cNvPr>
          <p:cNvSpPr>
            <a:spLocks noGrp="1"/>
          </p:cNvSpPr>
          <p:nvPr>
            <p:ph type="title"/>
          </p:nvPr>
        </p:nvSpPr>
        <p:spPr>
          <a:xfrm>
            <a:off x="576002" y="536579"/>
            <a:ext cx="7422784" cy="675000"/>
          </a:xfrm>
        </p:spPr>
        <p:txBody>
          <a:bodyPr/>
          <a:lstStyle/>
          <a:p>
            <a:r>
              <a:rPr lang="sv-SE" sz="2400" dirty="0"/>
              <a:t>När kan man lämna samstartmodellen - vägledning</a:t>
            </a:r>
          </a:p>
        </p:txBody>
      </p:sp>
      <p:sp>
        <p:nvSpPr>
          <p:cNvPr id="3" name="Platshållare för innehåll 2">
            <a:extLst>
              <a:ext uri="{FF2B5EF4-FFF2-40B4-BE49-F238E27FC236}">
                <a16:creationId xmlns:a16="http://schemas.microsoft.com/office/drawing/2014/main" id="{60F33ED6-6AA3-8471-B0CD-DFB84863C5BF}"/>
              </a:ext>
            </a:extLst>
          </p:cNvPr>
          <p:cNvSpPr>
            <a:spLocks noGrp="1"/>
          </p:cNvSpPr>
          <p:nvPr>
            <p:ph idx="1"/>
          </p:nvPr>
        </p:nvSpPr>
        <p:spPr>
          <a:xfrm>
            <a:off x="576002" y="1309596"/>
            <a:ext cx="7839452" cy="2872353"/>
          </a:xfrm>
        </p:spPr>
        <p:txBody>
          <a:bodyPr/>
          <a:lstStyle/>
          <a:p>
            <a:pPr marL="0" indent="0">
              <a:buNone/>
            </a:pPr>
            <a:r>
              <a:rPr lang="sv-SE" dirty="0"/>
              <a:t>Tänk på! Det är </a:t>
            </a:r>
            <a:r>
              <a:rPr lang="sv-SE" b="1" dirty="0"/>
              <a:t>alltid</a:t>
            </a:r>
            <a:r>
              <a:rPr lang="sv-SE" dirty="0"/>
              <a:t> en individuell bedömning där grundtanken är en långsiktig lösning där ungdomen känner sig trygg.</a:t>
            </a:r>
          </a:p>
          <a:p>
            <a:pPr marL="0" indent="0">
              <a:buNone/>
            </a:pPr>
            <a:r>
              <a:rPr lang="sv-SE" dirty="0"/>
              <a:t>Du som handläggare är många gånger den bästa insatsen för ungdomen. </a:t>
            </a:r>
          </a:p>
          <a:p>
            <a:pPr marL="0" indent="0">
              <a:buNone/>
            </a:pPr>
            <a:r>
              <a:rPr lang="sv-SE" sz="1600" dirty="0"/>
              <a:t> </a:t>
            </a:r>
          </a:p>
          <a:p>
            <a:pPr marL="0" indent="0">
              <a:buNone/>
            </a:pPr>
            <a:r>
              <a:rPr lang="sv-SE" dirty="0">
                <a:cs typeface="Times New Roman" panose="02020603050405020304" pitchFamily="18" charset="0"/>
              </a:rPr>
              <a:t>Exempel på orsaker att lämna:</a:t>
            </a:r>
            <a:endParaRPr lang="sv-SE" dirty="0"/>
          </a:p>
          <a:p>
            <a:r>
              <a:rPr lang="sv-SE" dirty="0">
                <a:cs typeface="Times New Roman" panose="02020603050405020304" pitchFamily="18" charset="0"/>
              </a:rPr>
              <a:t>Ungdomen vill inte delta.</a:t>
            </a:r>
          </a:p>
          <a:p>
            <a:r>
              <a:rPr lang="sv-SE" dirty="0">
                <a:cs typeface="Times New Roman" panose="02020603050405020304" pitchFamily="18" charset="0"/>
              </a:rPr>
              <a:t>Ungdomen kan inte delta av olika anledningar.</a:t>
            </a:r>
          </a:p>
          <a:p>
            <a:r>
              <a:rPr lang="sv-SE" dirty="0">
                <a:cs typeface="Times New Roman" panose="02020603050405020304" pitchFamily="18" charset="0"/>
              </a:rPr>
              <a:t>Handläggaren bedömer, tillsammans med ungdomen, att hen inte längre tillhör målgruppen – annan aktör är mer lämplig.</a:t>
            </a:r>
          </a:p>
          <a:p>
            <a:pPr marL="0" indent="0">
              <a:buNone/>
            </a:pPr>
            <a:endParaRPr lang="sv-SE" dirty="0"/>
          </a:p>
        </p:txBody>
      </p:sp>
    </p:spTree>
    <p:extLst>
      <p:ext uri="{BB962C8B-B14F-4D97-AF65-F5344CB8AC3E}">
        <p14:creationId xmlns:p14="http://schemas.microsoft.com/office/powerpoint/2010/main" val="82524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FF5819-AC44-4BDD-6A1A-D8ECE7E56562}"/>
              </a:ext>
            </a:extLst>
          </p:cNvPr>
          <p:cNvSpPr>
            <a:spLocks noGrp="1"/>
          </p:cNvSpPr>
          <p:nvPr>
            <p:ph type="title"/>
          </p:nvPr>
        </p:nvSpPr>
        <p:spPr>
          <a:xfrm>
            <a:off x="576001" y="343735"/>
            <a:ext cx="8257755" cy="675000"/>
          </a:xfrm>
        </p:spPr>
        <p:txBody>
          <a:bodyPr/>
          <a:lstStyle/>
          <a:p>
            <a:r>
              <a:rPr lang="sv-SE" sz="2400" dirty="0"/>
              <a:t>När kan man lämna samstartmodellen – vid anställning</a:t>
            </a:r>
          </a:p>
        </p:txBody>
      </p:sp>
      <p:sp>
        <p:nvSpPr>
          <p:cNvPr id="3" name="Platshållare för innehåll 2">
            <a:extLst>
              <a:ext uri="{FF2B5EF4-FFF2-40B4-BE49-F238E27FC236}">
                <a16:creationId xmlns:a16="http://schemas.microsoft.com/office/drawing/2014/main" id="{9FB3C371-AA62-EB1E-0A8F-141E841D212F}"/>
              </a:ext>
            </a:extLst>
          </p:cNvPr>
          <p:cNvSpPr>
            <a:spLocks noGrp="1"/>
          </p:cNvSpPr>
          <p:nvPr>
            <p:ph idx="1"/>
          </p:nvPr>
        </p:nvSpPr>
        <p:spPr>
          <a:xfrm>
            <a:off x="576002" y="939630"/>
            <a:ext cx="7421825" cy="2872353"/>
          </a:xfrm>
        </p:spPr>
        <p:txBody>
          <a:bodyPr/>
          <a:lstStyle/>
          <a:p>
            <a:pPr marL="0" indent="0">
              <a:spcBef>
                <a:spcPts val="0"/>
              </a:spcBef>
              <a:spcAft>
                <a:spcPts val="600"/>
              </a:spcAft>
              <a:buNone/>
            </a:pPr>
            <a:r>
              <a:rPr lang="sv-SE" dirty="0"/>
              <a:t>Tänk på! Det är </a:t>
            </a:r>
            <a:r>
              <a:rPr lang="sv-SE" b="1" dirty="0"/>
              <a:t>alltid</a:t>
            </a:r>
            <a:r>
              <a:rPr lang="sv-SE" dirty="0"/>
              <a:t> en individuell bedömning där grundtanken är en långsiktig lösning där ungdomen känner sig trygg.</a:t>
            </a:r>
            <a:endParaRPr lang="sv-SE" sz="2000" dirty="0">
              <a:cs typeface="Times New Roman" panose="02020603050405020304" pitchFamily="18" charset="0"/>
            </a:endParaRPr>
          </a:p>
          <a:p>
            <a:pPr marL="0" indent="0">
              <a:spcBef>
                <a:spcPts val="0"/>
              </a:spcBef>
              <a:spcAft>
                <a:spcPts val="600"/>
              </a:spcAft>
              <a:buNone/>
            </a:pPr>
            <a:r>
              <a:rPr lang="sv-SE" b="1" dirty="0">
                <a:cs typeface="Times New Roman" panose="02020603050405020304" pitchFamily="18" charset="0"/>
              </a:rPr>
              <a:t>Anställning</a:t>
            </a:r>
          </a:p>
          <a:p>
            <a:r>
              <a:rPr lang="sv-SE" dirty="0">
                <a:cs typeface="Times New Roman" panose="02020603050405020304" pitchFamily="18" charset="0"/>
              </a:rPr>
              <a:t>När en ungdom påbörjar en anställning, exempelvis en anpassad anställning med stöd i form av lönebidrag för utveckling i anställning, bör ungdomen som regel vara kvar under stödtiden. Detta för att säkerställa att anställningen är hållbar och att rätt stöd finns på plats.</a:t>
            </a:r>
          </a:p>
          <a:p>
            <a:r>
              <a:rPr lang="sv-SE" dirty="0">
                <a:cs typeface="Times New Roman" panose="02020603050405020304" pitchFamily="18" charset="0"/>
              </a:rPr>
              <a:t>Om anställningen utvecklas stabilt och förlängs, kan ungdomen övergå till att omfattas av lönebidrag (utan utvecklingsdel) och då kan ungdomen lämna samstartmodellen.</a:t>
            </a:r>
          </a:p>
          <a:p>
            <a:r>
              <a:rPr lang="sv-SE" dirty="0">
                <a:cs typeface="Times New Roman" panose="02020603050405020304" pitchFamily="18" charset="0"/>
              </a:rPr>
              <a:t>Viktigt: Dokumentera en avslutande bedömning i ungdomens ärende. Denna bedömning kan vara ett viktigt stöd om ungdomen i framtiden återvänder till Arbetsförmedlingen</a:t>
            </a:r>
          </a:p>
          <a:p>
            <a:pPr marL="0" indent="0">
              <a:buNone/>
            </a:pPr>
            <a:endParaRPr lang="sv-SE" dirty="0"/>
          </a:p>
        </p:txBody>
      </p:sp>
    </p:spTree>
    <p:extLst>
      <p:ext uri="{BB962C8B-B14F-4D97-AF65-F5344CB8AC3E}">
        <p14:creationId xmlns:p14="http://schemas.microsoft.com/office/powerpoint/2010/main" val="145505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FF5819-AC44-4BDD-6A1A-D8ECE7E56562}"/>
              </a:ext>
            </a:extLst>
          </p:cNvPr>
          <p:cNvSpPr>
            <a:spLocks noGrp="1"/>
          </p:cNvSpPr>
          <p:nvPr>
            <p:ph type="title"/>
          </p:nvPr>
        </p:nvSpPr>
        <p:spPr>
          <a:xfrm>
            <a:off x="576961" y="323219"/>
            <a:ext cx="7422784" cy="675000"/>
          </a:xfrm>
        </p:spPr>
        <p:txBody>
          <a:bodyPr/>
          <a:lstStyle/>
          <a:p>
            <a:r>
              <a:rPr lang="sv-SE" sz="2400" dirty="0"/>
              <a:t>När kan man lämna samstartmodellen – vid studier</a:t>
            </a:r>
          </a:p>
        </p:txBody>
      </p:sp>
      <p:sp>
        <p:nvSpPr>
          <p:cNvPr id="3" name="Platshållare för innehåll 2">
            <a:extLst>
              <a:ext uri="{FF2B5EF4-FFF2-40B4-BE49-F238E27FC236}">
                <a16:creationId xmlns:a16="http://schemas.microsoft.com/office/drawing/2014/main" id="{9FB3C371-AA62-EB1E-0A8F-141E841D212F}"/>
              </a:ext>
            </a:extLst>
          </p:cNvPr>
          <p:cNvSpPr>
            <a:spLocks noGrp="1"/>
          </p:cNvSpPr>
          <p:nvPr>
            <p:ph idx="1"/>
          </p:nvPr>
        </p:nvSpPr>
        <p:spPr>
          <a:xfrm>
            <a:off x="576961" y="1071703"/>
            <a:ext cx="8054083" cy="2872353"/>
          </a:xfrm>
        </p:spPr>
        <p:txBody>
          <a:bodyPr/>
          <a:lstStyle/>
          <a:p>
            <a:pPr marL="0" indent="0">
              <a:spcBef>
                <a:spcPts val="0"/>
              </a:spcBef>
              <a:spcAft>
                <a:spcPts val="600"/>
              </a:spcAft>
              <a:buNone/>
            </a:pPr>
            <a:r>
              <a:rPr lang="sv-SE" dirty="0"/>
              <a:t>Tänk på! Det är</a:t>
            </a:r>
            <a:r>
              <a:rPr lang="sv-SE" b="1" dirty="0"/>
              <a:t> alltid </a:t>
            </a:r>
            <a:r>
              <a:rPr lang="sv-SE" dirty="0"/>
              <a:t>en individuell bedömning där grundtanken är en långsiktig lösning där ungdomen känner sig trygg.</a:t>
            </a:r>
            <a:endParaRPr lang="sv-SE" sz="1600" dirty="0"/>
          </a:p>
          <a:p>
            <a:pPr marL="0" indent="0">
              <a:spcBef>
                <a:spcPts val="0"/>
              </a:spcBef>
              <a:spcAft>
                <a:spcPts val="600"/>
              </a:spcAft>
              <a:buNone/>
            </a:pPr>
            <a:r>
              <a:rPr lang="sv-SE" b="1" dirty="0">
                <a:cs typeface="Times New Roman" panose="02020603050405020304" pitchFamily="18" charset="0"/>
              </a:rPr>
              <a:t>Studier</a:t>
            </a:r>
          </a:p>
          <a:p>
            <a:r>
              <a:rPr lang="sv-SE" dirty="0">
                <a:cs typeface="Times New Roman" panose="02020603050405020304" pitchFamily="18" charset="0"/>
              </a:rPr>
              <a:t>Vid övergång till studier utanför Arbetsförmedlingens regi (exempelvis kommunal vuxenutbildning eller folkhögskola) bör ungdomen vara kvar i ett par månader. Under denna tid sker uppföljning för att säkerställa att studierna fungerar väl.</a:t>
            </a:r>
          </a:p>
          <a:p>
            <a:r>
              <a:rPr lang="sv-SE" dirty="0">
                <a:cs typeface="Times New Roman" panose="02020603050405020304" pitchFamily="18" charset="0"/>
              </a:rPr>
              <a:t>Om studierna fortlöper enligt plan, görs en överenskommelse med ungdomen om att skrivas ut från Arbetsförmedlingen.</a:t>
            </a:r>
          </a:p>
          <a:p>
            <a:r>
              <a:rPr lang="sv-SE" dirty="0">
                <a:cs typeface="Times New Roman" panose="02020603050405020304" pitchFamily="18" charset="0"/>
              </a:rPr>
              <a:t>Viktigt: Dokumentera en avslutande bedömning i ungdomens ärende. Denna bedömning kan vara ett viktigt stöd om ungdomen i framtiden återvänder till Arbetsförmedlingen</a:t>
            </a:r>
          </a:p>
          <a:p>
            <a:pPr marL="0" indent="0">
              <a:buNone/>
            </a:pPr>
            <a:endParaRPr lang="sv-SE" dirty="0"/>
          </a:p>
        </p:txBody>
      </p:sp>
    </p:spTree>
    <p:extLst>
      <p:ext uri="{BB962C8B-B14F-4D97-AF65-F5344CB8AC3E}">
        <p14:creationId xmlns:p14="http://schemas.microsoft.com/office/powerpoint/2010/main" val="376811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EDD3C0-1BAF-D341-1D76-CA9DFF06CD02}"/>
              </a:ext>
            </a:extLst>
          </p:cNvPr>
          <p:cNvSpPr>
            <a:spLocks noGrp="1"/>
          </p:cNvSpPr>
          <p:nvPr>
            <p:ph type="title"/>
          </p:nvPr>
        </p:nvSpPr>
        <p:spPr/>
        <p:txBody>
          <a:bodyPr/>
          <a:lstStyle/>
          <a:p>
            <a:r>
              <a:rPr lang="sv-SE" dirty="0"/>
              <a:t>Information om gymnasieskolan</a:t>
            </a:r>
          </a:p>
        </p:txBody>
      </p:sp>
      <p:sp>
        <p:nvSpPr>
          <p:cNvPr id="3" name="Platshållare för innehåll 2">
            <a:extLst>
              <a:ext uri="{FF2B5EF4-FFF2-40B4-BE49-F238E27FC236}">
                <a16:creationId xmlns:a16="http://schemas.microsoft.com/office/drawing/2014/main" id="{A96BAC5C-52D6-8827-061A-4ABBCE4A4CEE}"/>
              </a:ext>
            </a:extLst>
          </p:cNvPr>
          <p:cNvSpPr>
            <a:spLocks noGrp="1"/>
          </p:cNvSpPr>
          <p:nvPr>
            <p:ph idx="1"/>
          </p:nvPr>
        </p:nvSpPr>
        <p:spPr>
          <a:xfrm>
            <a:off x="575043" y="1485899"/>
            <a:ext cx="7499436" cy="2872353"/>
          </a:xfrm>
        </p:spPr>
        <p:txBody>
          <a:bodyPr/>
          <a:lstStyle/>
          <a:p>
            <a:r>
              <a:rPr lang="sv-SE" dirty="0"/>
              <a:t>Gymnasieskolans uppdrag är att förmedla kunskaper och skapa förutsättningar för att eleverna ska tillägna sig och utveckla kunskaper, samt förbereda dem för ett aktivt deltagande i samhällslivet.</a:t>
            </a:r>
          </a:p>
          <a:p>
            <a:r>
              <a:rPr lang="sv-SE" dirty="0"/>
              <a:t>Gymnasieskolan kan påbörjas till och med vårterminen det år man fyller 20 år. </a:t>
            </a:r>
          </a:p>
          <a:p>
            <a:r>
              <a:rPr lang="sv-SE" dirty="0"/>
              <a:t>Det kan finnas olika huvudmän för gymnasieskolan; kommuner, regioner, kommunalförbund gymnasieförbund och enskilda huvudmän. </a:t>
            </a:r>
          </a:p>
          <a:p>
            <a:r>
              <a:rPr lang="sv-SE" dirty="0"/>
              <a:t>Mer information om gymnasieskolan: </a:t>
            </a:r>
            <a:r>
              <a:rPr lang="sv-SE" u="sng" dirty="0">
                <a:hlinkClick r:id="rId2"/>
              </a:rPr>
              <a:t>www.utbildningsguiden.se</a:t>
            </a:r>
            <a:r>
              <a:rPr lang="sv-SE" dirty="0"/>
              <a:t> </a:t>
            </a:r>
          </a:p>
          <a:p>
            <a:pPr marL="0" indent="0">
              <a:buNone/>
            </a:pPr>
            <a:endParaRPr lang="sv-SE" dirty="0"/>
          </a:p>
        </p:txBody>
      </p:sp>
    </p:spTree>
    <p:extLst>
      <p:ext uri="{BB962C8B-B14F-4D97-AF65-F5344CB8AC3E}">
        <p14:creationId xmlns:p14="http://schemas.microsoft.com/office/powerpoint/2010/main" val="294592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E9B2-2FCD-9732-AC48-1BBD531DDFA9}"/>
              </a:ext>
            </a:extLst>
          </p:cNvPr>
          <p:cNvSpPr>
            <a:spLocks noGrp="1"/>
          </p:cNvSpPr>
          <p:nvPr>
            <p:ph type="title"/>
          </p:nvPr>
        </p:nvSpPr>
        <p:spPr>
          <a:xfrm>
            <a:off x="575043" y="462148"/>
            <a:ext cx="7422784" cy="675000"/>
          </a:xfrm>
        </p:spPr>
        <p:txBody>
          <a:bodyPr/>
          <a:lstStyle/>
          <a:p>
            <a:r>
              <a:rPr lang="sv-SE" dirty="0"/>
              <a:t>Olika program i gymnasieskolan</a:t>
            </a:r>
          </a:p>
        </p:txBody>
      </p:sp>
      <p:sp>
        <p:nvSpPr>
          <p:cNvPr id="3" name="Platshållare för innehåll 2">
            <a:extLst>
              <a:ext uri="{FF2B5EF4-FFF2-40B4-BE49-F238E27FC236}">
                <a16:creationId xmlns:a16="http://schemas.microsoft.com/office/drawing/2014/main" id="{06343E18-3735-EEB4-5D64-2E55DE5B7E07}"/>
              </a:ext>
            </a:extLst>
          </p:cNvPr>
          <p:cNvSpPr>
            <a:spLocks noGrp="1"/>
          </p:cNvSpPr>
          <p:nvPr>
            <p:ph idx="1"/>
          </p:nvPr>
        </p:nvSpPr>
        <p:spPr>
          <a:xfrm>
            <a:off x="576002" y="1137148"/>
            <a:ext cx="7776062" cy="2872353"/>
          </a:xfrm>
        </p:spPr>
        <p:txBody>
          <a:bodyPr/>
          <a:lstStyle/>
          <a:p>
            <a:r>
              <a:rPr lang="sv-SE" dirty="0"/>
              <a:t>Högskoleförberedande program (6)</a:t>
            </a:r>
          </a:p>
          <a:p>
            <a:pPr lvl="1"/>
            <a:r>
              <a:rPr lang="sv-SE" dirty="0"/>
              <a:t>Dessa program förbereder eleverna för vidare studier på högskola eller universitet.</a:t>
            </a:r>
          </a:p>
          <a:p>
            <a:r>
              <a:rPr lang="sv-SE" dirty="0"/>
              <a:t>Yrkesprogram (12)</a:t>
            </a:r>
          </a:p>
          <a:p>
            <a:pPr lvl="1"/>
            <a:r>
              <a:rPr lang="sv-SE" dirty="0"/>
              <a:t>Dessa program förbereder eleverna för yrkeslivet.</a:t>
            </a:r>
          </a:p>
          <a:p>
            <a:r>
              <a:rPr lang="sv-SE" dirty="0"/>
              <a:t>Introduktionsprogram</a:t>
            </a:r>
          </a:p>
          <a:p>
            <a:pPr lvl="1"/>
            <a:r>
              <a:rPr lang="sv-SE" dirty="0"/>
              <a:t>För elever som inte är behöriga till de nationella programmen och behöver extra stöd. Exempelvis programinriktat val, yrkesintroduktion, individuellt alternativ, språkintroduktion och preparandutbildning. </a:t>
            </a:r>
          </a:p>
          <a:p>
            <a:r>
              <a:rPr lang="sv-SE" dirty="0"/>
              <a:t>Anpassad gymnasieskola</a:t>
            </a:r>
          </a:p>
          <a:p>
            <a:pPr lvl="1"/>
            <a:r>
              <a:rPr lang="sv-SE" dirty="0"/>
              <a:t>I</a:t>
            </a:r>
            <a:r>
              <a:rPr lang="sv-SE" b="0" i="0" dirty="0">
                <a:effectLst/>
              </a:rPr>
              <a:t>nnehåller både nationella program och individuella program, anpassade för elever med intellektuell funktionsnedsättning. Eleverna läser kurser i olika ämnen och har rätt till individanpassad undervisning. </a:t>
            </a:r>
          </a:p>
          <a:p>
            <a:pPr marL="0" indent="0">
              <a:buNone/>
            </a:pPr>
            <a:endParaRPr lang="sv-SE" dirty="0"/>
          </a:p>
        </p:txBody>
      </p:sp>
    </p:spTree>
    <p:extLst>
      <p:ext uri="{BB962C8B-B14F-4D97-AF65-F5344CB8AC3E}">
        <p14:creationId xmlns:p14="http://schemas.microsoft.com/office/powerpoint/2010/main" val="80637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4C3B1-F99D-0B32-A564-C13372C7B311}"/>
              </a:ext>
            </a:extLst>
          </p:cNvPr>
          <p:cNvSpPr>
            <a:spLocks noGrp="1"/>
          </p:cNvSpPr>
          <p:nvPr>
            <p:ph type="title"/>
          </p:nvPr>
        </p:nvSpPr>
        <p:spPr>
          <a:xfrm>
            <a:off x="645381" y="581477"/>
            <a:ext cx="7422784" cy="675000"/>
          </a:xfrm>
        </p:spPr>
        <p:txBody>
          <a:bodyPr/>
          <a:lstStyle/>
          <a:p>
            <a:r>
              <a:rPr lang="sv-SE" sz="2400" dirty="0"/>
              <a:t>Förlängd skolgång</a:t>
            </a:r>
          </a:p>
        </p:txBody>
      </p:sp>
      <p:sp>
        <p:nvSpPr>
          <p:cNvPr id="4" name="Rectangle 1">
            <a:extLst>
              <a:ext uri="{FF2B5EF4-FFF2-40B4-BE49-F238E27FC236}">
                <a16:creationId xmlns:a16="http://schemas.microsoft.com/office/drawing/2014/main" id="{D7413200-CCDC-D13A-2FD4-8AE669020669}"/>
              </a:ext>
            </a:extLst>
          </p:cNvPr>
          <p:cNvSpPr>
            <a:spLocks noGrp="1" noChangeArrowheads="1"/>
          </p:cNvSpPr>
          <p:nvPr>
            <p:ph idx="1"/>
          </p:nvPr>
        </p:nvSpPr>
        <p:spPr bwMode="auto">
          <a:xfrm>
            <a:off x="596144" y="987968"/>
            <a:ext cx="8104724" cy="376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1000"/>
              </a:spcAft>
            </a:pPr>
            <a:r>
              <a:rPr lang="sv-SE" sz="1600" dirty="0"/>
              <a:t>Eleven fortsätter sin utbildning efter den ordinarie skolgångens slut vilket kan bli aktuellt om eleven inte har nått sina mål och bedöms ha nytta av mer tid i skolan.</a:t>
            </a:r>
          </a:p>
          <a:p>
            <a:pPr>
              <a:spcAft>
                <a:spcPts val="1000"/>
              </a:spcAft>
            </a:pPr>
            <a:r>
              <a:rPr lang="sv-SE" sz="1600" dirty="0"/>
              <a:t>Innebär att eleven kan kvarstå i gymnasieskola/anpassad gymnasieskola trots att de nått gymnasieålder eller passerat gymnasiets slut.</a:t>
            </a:r>
          </a:p>
          <a:p>
            <a:pPr>
              <a:spcAft>
                <a:spcPts val="1000"/>
              </a:spcAft>
            </a:pPr>
            <a:r>
              <a:rPr lang="sv-SE" sz="1600" dirty="0"/>
              <a:t>Detta är inte en skolform i sig, utan en möjlighet inom befintligt regelverk att ge eleven förutsättningar att slutföra sin utbildning. </a:t>
            </a:r>
          </a:p>
          <a:p>
            <a:pPr>
              <a:spcAft>
                <a:spcPts val="1000"/>
              </a:spcAft>
            </a:pPr>
            <a:r>
              <a:rPr lang="sv-SE" sz="1600" dirty="0"/>
              <a:t>Vanliga skäl till förlängd skolgång kan vara funktionsnedsättning, psykisk ohälsa, sjukdom eller hög frånvaro och oavslutad utbildning.</a:t>
            </a:r>
          </a:p>
          <a:p>
            <a:pPr>
              <a:spcAft>
                <a:spcPts val="1000"/>
              </a:spcAft>
            </a:pPr>
            <a:r>
              <a:rPr lang="sv-SE" sz="1600" dirty="0"/>
              <a:t>Elever kan söka om aktivitetsersättning för förlängd skolgång hos Försäkringskassan.</a:t>
            </a:r>
          </a:p>
          <a:p>
            <a:pPr>
              <a:spcAft>
                <a:spcPts val="1000"/>
              </a:spcAft>
            </a:pPr>
            <a:r>
              <a:rPr lang="sv-SE" sz="1600" dirty="0"/>
              <a:t>Läs mer: </a:t>
            </a:r>
            <a:r>
              <a:rPr lang="sv-SE" sz="1600" dirty="0">
                <a:hlinkClick r:id="rId2"/>
              </a:rPr>
              <a:t>Aktivitetsersättning vid förlängd skolgång - Försäkringskassan</a:t>
            </a:r>
            <a:endParaRPr lang="sv-SE" sz="1600" dirty="0"/>
          </a:p>
        </p:txBody>
      </p:sp>
    </p:spTree>
    <p:extLst>
      <p:ext uri="{BB962C8B-B14F-4D97-AF65-F5344CB8AC3E}">
        <p14:creationId xmlns:p14="http://schemas.microsoft.com/office/powerpoint/2010/main" val="175841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28472-2E9C-214D-5CBF-2CEEE76BA0CB}"/>
              </a:ext>
            </a:extLst>
          </p:cNvPr>
          <p:cNvSpPr>
            <a:spLocks noGrp="1"/>
          </p:cNvSpPr>
          <p:nvPr>
            <p:ph type="title"/>
          </p:nvPr>
        </p:nvSpPr>
        <p:spPr>
          <a:xfrm>
            <a:off x="576002" y="312863"/>
            <a:ext cx="7422784" cy="675000"/>
          </a:xfrm>
        </p:spPr>
        <p:txBody>
          <a:bodyPr/>
          <a:lstStyle/>
          <a:p>
            <a:r>
              <a:rPr lang="sv-SE" sz="2400" dirty="0"/>
              <a:t>Lagen om stöd och service till vissa funktionshindrade (LSS)</a:t>
            </a:r>
          </a:p>
        </p:txBody>
      </p:sp>
      <p:sp>
        <p:nvSpPr>
          <p:cNvPr id="3" name="Platshållare för innehåll 2">
            <a:extLst>
              <a:ext uri="{FF2B5EF4-FFF2-40B4-BE49-F238E27FC236}">
                <a16:creationId xmlns:a16="http://schemas.microsoft.com/office/drawing/2014/main" id="{183BF148-0D18-2F99-0D0B-007A96299A53}"/>
              </a:ext>
            </a:extLst>
          </p:cNvPr>
          <p:cNvSpPr>
            <a:spLocks noGrp="1"/>
          </p:cNvSpPr>
          <p:nvPr>
            <p:ph idx="1"/>
          </p:nvPr>
        </p:nvSpPr>
        <p:spPr>
          <a:xfrm>
            <a:off x="576002" y="1283284"/>
            <a:ext cx="8364016" cy="2872353"/>
          </a:xfrm>
        </p:spPr>
        <p:txBody>
          <a:bodyPr/>
          <a:lstStyle/>
          <a:p>
            <a:r>
              <a:rPr lang="sv-SE" sz="1600" dirty="0"/>
              <a:t>LSS är en rättighetslag som ger personer med stora och varaktiga funktionsnedsättningar rätt till särskilt stöd och service för att kunna leva ett så självständigt och aktivt liv som möjligt.</a:t>
            </a:r>
          </a:p>
          <a:p>
            <a:r>
              <a:rPr lang="sv-SE" sz="1600" dirty="0"/>
              <a:t>Kompletterar annan lagstiftning, särskilt Socialtjänstlagen</a:t>
            </a:r>
            <a:r>
              <a:rPr lang="sv-SE" sz="1600" b="1" dirty="0"/>
              <a:t> </a:t>
            </a:r>
            <a:r>
              <a:rPr lang="sv-SE" sz="1600" dirty="0"/>
              <a:t>(</a:t>
            </a:r>
            <a:r>
              <a:rPr lang="sv-SE" sz="1600" dirty="0" err="1"/>
              <a:t>SoL</a:t>
            </a:r>
            <a:r>
              <a:rPr lang="sv-SE" sz="1600" dirty="0"/>
              <a:t>), och ska ge mer långtgående rättigheter till vissa personer.</a:t>
            </a:r>
          </a:p>
          <a:p>
            <a:r>
              <a:rPr lang="sv-SE" sz="1600" dirty="0"/>
              <a:t>Exempel på insatser: Daglig verksamhet, bostad med särskild service, personlig assistans, ledsagarservice.</a:t>
            </a:r>
          </a:p>
          <a:p>
            <a:pPr marL="0" indent="0">
              <a:buNone/>
            </a:pPr>
            <a:r>
              <a:rPr lang="sv-SE" sz="1600" dirty="0"/>
              <a:t>Personen måste tillhöra någon av de tre personkretsarna:</a:t>
            </a:r>
          </a:p>
          <a:p>
            <a:pPr marL="0" indent="0">
              <a:buNone/>
            </a:pPr>
            <a:r>
              <a:rPr lang="sv-SE" sz="1600" b="1" dirty="0"/>
              <a:t>Personkrets 1:</a:t>
            </a:r>
            <a:r>
              <a:rPr lang="sv-SE" sz="1600" dirty="0"/>
              <a:t> Utvecklingsstörning, autism eller autismliknande tillstånd.</a:t>
            </a:r>
          </a:p>
          <a:p>
            <a:pPr marL="0" indent="0">
              <a:buNone/>
            </a:pPr>
            <a:r>
              <a:rPr lang="sv-SE" sz="1600" b="1" dirty="0"/>
              <a:t>Personkrets 2:</a:t>
            </a:r>
            <a:r>
              <a:rPr lang="sv-SE" sz="1600" dirty="0"/>
              <a:t> Betydande och varaktig begåvningsmässig funktionsnedsättning efter hjärnskada i vuxen ålder.</a:t>
            </a:r>
          </a:p>
          <a:p>
            <a:pPr marL="0" indent="0">
              <a:buNone/>
            </a:pPr>
            <a:r>
              <a:rPr lang="sv-SE" sz="1600" b="1" dirty="0"/>
              <a:t>Personkrets 3:</a:t>
            </a:r>
            <a:r>
              <a:rPr lang="sv-SE" sz="1600" dirty="0"/>
              <a:t> Andra varaktiga fysiska eller psykiska funktionsnedsättningar som är stora och kräver omfattande stöd.</a:t>
            </a:r>
          </a:p>
          <a:p>
            <a:pPr marL="0" indent="0">
              <a:buNone/>
            </a:pPr>
            <a:endParaRPr lang="sv-SE" dirty="0"/>
          </a:p>
          <a:p>
            <a:endParaRPr lang="sv-SE" dirty="0"/>
          </a:p>
        </p:txBody>
      </p:sp>
    </p:spTree>
    <p:extLst>
      <p:ext uri="{BB962C8B-B14F-4D97-AF65-F5344CB8AC3E}">
        <p14:creationId xmlns:p14="http://schemas.microsoft.com/office/powerpoint/2010/main" val="184229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24E58-1784-F61D-6662-62D45AC791B6}"/>
              </a:ext>
            </a:extLst>
          </p:cNvPr>
          <p:cNvSpPr>
            <a:spLocks noGrp="1"/>
          </p:cNvSpPr>
          <p:nvPr>
            <p:ph type="title"/>
          </p:nvPr>
        </p:nvSpPr>
        <p:spPr>
          <a:xfrm>
            <a:off x="576002" y="466240"/>
            <a:ext cx="7422784" cy="675000"/>
          </a:xfrm>
        </p:spPr>
        <p:txBody>
          <a:bodyPr/>
          <a:lstStyle/>
          <a:p>
            <a:r>
              <a:rPr lang="sv-SE" sz="2400" dirty="0"/>
              <a:t>God man</a:t>
            </a:r>
          </a:p>
        </p:txBody>
      </p:sp>
      <p:sp>
        <p:nvSpPr>
          <p:cNvPr id="3" name="Platshållare för innehåll 2">
            <a:extLst>
              <a:ext uri="{FF2B5EF4-FFF2-40B4-BE49-F238E27FC236}">
                <a16:creationId xmlns:a16="http://schemas.microsoft.com/office/drawing/2014/main" id="{2FFF447D-B7DE-0C85-8DFD-981B0BB5ACC1}"/>
              </a:ext>
            </a:extLst>
          </p:cNvPr>
          <p:cNvSpPr>
            <a:spLocks noGrp="1"/>
          </p:cNvSpPr>
          <p:nvPr>
            <p:ph idx="1"/>
          </p:nvPr>
        </p:nvSpPr>
        <p:spPr>
          <a:xfrm>
            <a:off x="576002" y="1042310"/>
            <a:ext cx="8086305" cy="2872353"/>
          </a:xfrm>
        </p:spPr>
        <p:txBody>
          <a:bodyPr/>
          <a:lstStyle/>
          <a:p>
            <a:r>
              <a:rPr lang="sv-SE" sz="1600" dirty="0"/>
              <a:t>En person som får i uppdrag att hjälpa en annan person (huvudmannen) att bevaka rättigheter, förvalta ekonomi och/eller sörja för personliga angelägenheter. Det är en frivillig åtgärd som bygger på samtycke från huvudmannen (om personen förstår vad saken gäller).</a:t>
            </a:r>
          </a:p>
          <a:p>
            <a:r>
              <a:rPr lang="sv-SE" sz="1600" dirty="0"/>
              <a:t>Syftet är att vara ett stöd – inte ett omyndigförklarande.</a:t>
            </a:r>
          </a:p>
          <a:p>
            <a:r>
              <a:rPr lang="sv-SE" sz="1600" dirty="0"/>
              <a:t>Huvudmannen behåller sin rättshandlingsförmåga – en god man får inte fatta egna beslut över personens huvud.</a:t>
            </a:r>
          </a:p>
          <a:p>
            <a:r>
              <a:rPr lang="sv-SE" sz="1600" dirty="0"/>
              <a:t>Det är överförmyndaren i kommunen som har tillsyn och utser gode män.</a:t>
            </a:r>
          </a:p>
          <a:p>
            <a:r>
              <a:rPr lang="sv-SE" sz="1600" dirty="0"/>
              <a:t>Kriterier för att få god man:</a:t>
            </a:r>
          </a:p>
          <a:p>
            <a:pPr lvl="1"/>
            <a:r>
              <a:rPr lang="sv-SE" sz="1400" dirty="0"/>
              <a:t>om en person på grund av sjukdom, psykisk störning, försvagat hälsotillstånd eller liknande behöver hjälp att bevaka sina rättigheter, sköta sin ekonomi eller ta hand om sig själv och inte kan få tillräcklig hjälp på annat sätt (ex via fullmakt, anhöriga eller socialt stöd).</a:t>
            </a:r>
          </a:p>
          <a:p>
            <a:r>
              <a:rPr lang="sv-SE" sz="1600" dirty="0"/>
              <a:t>Läs mer: </a:t>
            </a:r>
            <a:r>
              <a:rPr lang="sv-SE" sz="1600" dirty="0">
                <a:hlinkClick r:id="rId2"/>
              </a:rPr>
              <a:t>God man och förvaltare - Sveriges Domstolar</a:t>
            </a:r>
            <a:endParaRPr lang="sv-SE" sz="1600" dirty="0"/>
          </a:p>
          <a:p>
            <a:endParaRPr lang="sv-SE" sz="1600" dirty="0"/>
          </a:p>
          <a:p>
            <a:endParaRPr lang="sv-SE" dirty="0"/>
          </a:p>
        </p:txBody>
      </p:sp>
    </p:spTree>
    <p:extLst>
      <p:ext uri="{BB962C8B-B14F-4D97-AF65-F5344CB8AC3E}">
        <p14:creationId xmlns:p14="http://schemas.microsoft.com/office/powerpoint/2010/main" val="268359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EA03-5548-485C-A122-9E3D53427A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6B87E17-4242-D6EA-F270-1E4485A59866}"/>
              </a:ext>
            </a:extLst>
          </p:cNvPr>
          <p:cNvSpPr>
            <a:spLocks noGrp="1"/>
          </p:cNvSpPr>
          <p:nvPr>
            <p:ph type="title"/>
          </p:nvPr>
        </p:nvSpPr>
        <p:spPr/>
        <p:txBody>
          <a:bodyPr/>
          <a:lstStyle/>
          <a:p>
            <a:r>
              <a:rPr lang="sv-SE" dirty="0"/>
              <a:t>Se möjligheterna </a:t>
            </a:r>
          </a:p>
        </p:txBody>
      </p:sp>
      <p:sp>
        <p:nvSpPr>
          <p:cNvPr id="3" name="Platshållare för innehåll 2">
            <a:extLst>
              <a:ext uri="{FF2B5EF4-FFF2-40B4-BE49-F238E27FC236}">
                <a16:creationId xmlns:a16="http://schemas.microsoft.com/office/drawing/2014/main" id="{130B31AF-7268-E270-8718-A1B2AEBE4291}"/>
              </a:ext>
            </a:extLst>
          </p:cNvPr>
          <p:cNvSpPr>
            <a:spLocks noGrp="1"/>
          </p:cNvSpPr>
          <p:nvPr>
            <p:ph idx="1"/>
          </p:nvPr>
        </p:nvSpPr>
        <p:spPr>
          <a:xfrm>
            <a:off x="576002" y="1652881"/>
            <a:ext cx="5612527" cy="2872353"/>
          </a:xfrm>
        </p:spPr>
        <p:txBody>
          <a:bodyPr/>
          <a:lstStyle/>
          <a:p>
            <a:pPr>
              <a:spcBef>
                <a:spcPts val="0"/>
              </a:spcBef>
            </a:pPr>
            <a:r>
              <a:rPr lang="sv-SE" sz="2000" dirty="0"/>
              <a:t>Se ungdomen – inte funktionsnedsättningen.</a:t>
            </a:r>
          </a:p>
          <a:p>
            <a:pPr>
              <a:spcBef>
                <a:spcPts val="0"/>
              </a:spcBef>
            </a:pPr>
            <a:r>
              <a:rPr lang="sv-SE" sz="2000" dirty="0"/>
              <a:t>Fokusera på styrkor och möjligheter – i stället för hinder. </a:t>
            </a:r>
          </a:p>
          <a:p>
            <a:pPr>
              <a:spcBef>
                <a:spcPts val="0"/>
              </a:spcBef>
            </a:pPr>
            <a:r>
              <a:rPr lang="sv-SE" sz="2000" dirty="0"/>
              <a:t>Lyft potentialen – då får vi ungdomarna att växa, utvecklas och känna stolthet över sina styrkor.</a:t>
            </a:r>
          </a:p>
          <a:p>
            <a:pPr marL="0" indent="0">
              <a:spcBef>
                <a:spcPts val="0"/>
              </a:spcBef>
              <a:buNone/>
            </a:pPr>
            <a:endParaRPr lang="sv-SE" sz="2000" dirty="0"/>
          </a:p>
          <a:p>
            <a:pPr marL="0" indent="0">
              <a:spcBef>
                <a:spcPts val="0"/>
              </a:spcBef>
              <a:buNone/>
            </a:pPr>
            <a:r>
              <a:rPr lang="sv-SE" sz="2000" dirty="0"/>
              <a:t>Tänk på</a:t>
            </a:r>
          </a:p>
          <a:p>
            <a:pPr>
              <a:spcBef>
                <a:spcPts val="0"/>
              </a:spcBef>
              <a:buFontTx/>
              <a:buChar char="-"/>
            </a:pPr>
            <a:r>
              <a:rPr lang="sv-SE" sz="2000" dirty="0"/>
              <a:t>små framsteg är stora segrar.</a:t>
            </a:r>
            <a:endParaRPr lang="sv-SE" dirty="0"/>
          </a:p>
          <a:p>
            <a:pPr marL="0" indent="0">
              <a:spcBef>
                <a:spcPts val="0"/>
              </a:spcBef>
              <a:buNone/>
            </a:pPr>
            <a:endParaRPr lang="sv-SE" dirty="0"/>
          </a:p>
          <a:p>
            <a:pPr marL="0" indent="0">
              <a:spcBef>
                <a:spcPts val="0"/>
              </a:spcBef>
              <a:buNone/>
            </a:pPr>
            <a:endParaRPr lang="sv-SE" dirty="0"/>
          </a:p>
        </p:txBody>
      </p:sp>
      <p:pic>
        <p:nvPicPr>
          <p:cNvPr id="1026" name="Picture 2">
            <a:extLst>
              <a:ext uri="{FF2B5EF4-FFF2-40B4-BE49-F238E27FC236}">
                <a16:creationId xmlns:a16="http://schemas.microsoft.com/office/drawing/2014/main" id="{709A52AD-F4EA-E494-1BE0-2123AD2FC90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548" y="1371601"/>
            <a:ext cx="2376825" cy="324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3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141230C0-CDA3-55B1-BE77-2241E5B6CDB5}"/>
              </a:ext>
              <a:ext uri="{C183D7F6-B498-43B3-948B-1728B52AA6E4}">
                <adec:decorative xmlns:adec="http://schemas.microsoft.com/office/drawing/2017/decorative" val="1"/>
              </a:ext>
            </a:extLst>
          </p:cNvPr>
          <p:cNvSpPr/>
          <p:nvPr/>
        </p:nvSpPr>
        <p:spPr>
          <a:xfrm>
            <a:off x="3657600" y="1567543"/>
            <a:ext cx="4291149" cy="310896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C4CD5389-AA79-F444-5FD0-4C351BDADC85}"/>
              </a:ext>
              <a:ext uri="{C183D7F6-B498-43B3-948B-1728B52AA6E4}">
                <adec:decorative xmlns:adec="http://schemas.microsoft.com/office/drawing/2017/decorative" val="1"/>
              </a:ext>
            </a:extLst>
          </p:cNvPr>
          <p:cNvSpPr/>
          <p:nvPr/>
        </p:nvSpPr>
        <p:spPr>
          <a:xfrm>
            <a:off x="653143" y="1567543"/>
            <a:ext cx="2514600" cy="3108960"/>
          </a:xfrm>
          <a:prstGeom prst="round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933A831-6176-B326-8CB5-37749086B0A1}"/>
              </a:ext>
            </a:extLst>
          </p:cNvPr>
          <p:cNvSpPr>
            <a:spLocks noGrp="1"/>
          </p:cNvSpPr>
          <p:nvPr>
            <p:ph type="title"/>
          </p:nvPr>
        </p:nvSpPr>
        <p:spPr>
          <a:xfrm>
            <a:off x="575043" y="324000"/>
            <a:ext cx="7422784" cy="485897"/>
          </a:xfrm>
        </p:spPr>
        <p:txBody>
          <a:bodyPr/>
          <a:lstStyle/>
          <a:p>
            <a:r>
              <a:rPr lang="sv-SE" sz="2800" dirty="0"/>
              <a:t>Skillnad handledning – personligt biträde</a:t>
            </a:r>
            <a:endParaRPr lang="sv-SE" dirty="0"/>
          </a:p>
        </p:txBody>
      </p:sp>
      <p:sp>
        <p:nvSpPr>
          <p:cNvPr id="7" name="Platshållare för innehåll 6">
            <a:extLst>
              <a:ext uri="{FF2B5EF4-FFF2-40B4-BE49-F238E27FC236}">
                <a16:creationId xmlns:a16="http://schemas.microsoft.com/office/drawing/2014/main" id="{609072F9-FEFD-35A9-1970-559A31CBB6EF}"/>
              </a:ext>
            </a:extLst>
          </p:cNvPr>
          <p:cNvSpPr>
            <a:spLocks noGrp="1"/>
          </p:cNvSpPr>
          <p:nvPr>
            <p:ph idx="1"/>
          </p:nvPr>
        </p:nvSpPr>
        <p:spPr>
          <a:xfrm>
            <a:off x="862427" y="1665513"/>
            <a:ext cx="2226939" cy="2766060"/>
          </a:xfrm>
        </p:spPr>
        <p:txBody>
          <a:bodyPr/>
          <a:lstStyle/>
          <a:p>
            <a:pPr marL="0" indent="0">
              <a:buNone/>
            </a:pPr>
            <a:r>
              <a:rPr lang="sv-SE" sz="1100" b="1" dirty="0"/>
              <a:t>Handledare: </a:t>
            </a:r>
          </a:p>
          <a:p>
            <a:pPr marL="0" indent="0">
              <a:buNone/>
            </a:pPr>
            <a:r>
              <a:rPr lang="sv-SE" sz="1100" dirty="0"/>
              <a:t>En handledare ger stöd utifrån arbetstagarens behov av handledning, vilket kan vara olika från dag till dag och från period till period, med mer stöd under första tiden på arbetsplatsen.</a:t>
            </a:r>
          </a:p>
          <a:p>
            <a:pPr marL="0" indent="0">
              <a:buNone/>
            </a:pPr>
            <a:r>
              <a:rPr lang="sv-SE" sz="1100" dirty="0"/>
              <a:t>Handledaren kan också vara den person arbetstagaren vänder sig till om det finns en fråga. Ofta arbetar handledaren och arbetstagaren parallellt under en tid, tills arbetstagaren klarar arbetsuppgifterna på egen hand.</a:t>
            </a:r>
          </a:p>
          <a:p>
            <a:endParaRPr lang="sv-SE" dirty="0"/>
          </a:p>
        </p:txBody>
      </p:sp>
      <p:sp>
        <p:nvSpPr>
          <p:cNvPr id="8" name="Platshållare för innehåll 7">
            <a:extLst>
              <a:ext uri="{FF2B5EF4-FFF2-40B4-BE49-F238E27FC236}">
                <a16:creationId xmlns:a16="http://schemas.microsoft.com/office/drawing/2014/main" id="{C4C2BE37-B108-B812-0BB6-62B646D2CB00}"/>
              </a:ext>
            </a:extLst>
          </p:cNvPr>
          <p:cNvSpPr>
            <a:spLocks noGrp="1"/>
          </p:cNvSpPr>
          <p:nvPr>
            <p:ph idx="13"/>
          </p:nvPr>
        </p:nvSpPr>
        <p:spPr>
          <a:xfrm>
            <a:off x="3958046" y="1665513"/>
            <a:ext cx="3768634" cy="2896689"/>
          </a:xfrm>
        </p:spPr>
        <p:txBody>
          <a:bodyPr/>
          <a:lstStyle/>
          <a:p>
            <a:pPr marL="0" indent="0">
              <a:buNone/>
            </a:pPr>
            <a:r>
              <a:rPr lang="sv-SE" sz="1100" b="1" dirty="0">
                <a:cs typeface="Times New Roman" panose="02020603050405020304" pitchFamily="18" charset="0"/>
              </a:rPr>
              <a:t>Personligt biträde:</a:t>
            </a:r>
          </a:p>
          <a:p>
            <a:pPr marL="0" indent="0">
              <a:buNone/>
            </a:pPr>
            <a:r>
              <a:rPr lang="sv-SE" sz="1100" dirty="0">
                <a:cs typeface="Times New Roman" panose="02020603050405020304" pitchFamily="18" charset="0"/>
              </a:rPr>
              <a:t>En utsedd person på arbetsplatsen (anställd), som ska stötta deltagaren i APL att i så stor utsträckning som möjligt själv klara av återkommande arbetsuppgifter eller återkommande arbetssituationer, som personen utifrån sin funktionsnedsättning inte klarar av på egen hand. </a:t>
            </a:r>
          </a:p>
          <a:p>
            <a:pPr marL="0" indent="0">
              <a:buNone/>
            </a:pPr>
            <a:r>
              <a:rPr lang="sv-SE" sz="1100" dirty="0">
                <a:cs typeface="Times New Roman" panose="02020603050405020304" pitchFamily="18" charset="0"/>
              </a:rPr>
              <a:t>Deltagaren/arbetstagaren kan exempelvis behöva hjälp av den utsedda kollegan för att förstå skrivna instruktioner, för att orientera sig i arbetsplatsens lokaler eller för att klara av sociala situationer som är krävande för arbetstagaren. </a:t>
            </a:r>
          </a:p>
          <a:p>
            <a:pPr marL="0" indent="0">
              <a:buNone/>
            </a:pPr>
            <a:r>
              <a:rPr lang="sv-SE" sz="1100" dirty="0">
                <a:cs typeface="Times New Roman" panose="02020603050405020304" pitchFamily="18" charset="0"/>
              </a:rPr>
              <a:t>BFB är ett ekonomiskt bidrag som kan beviljas för att kompensera arbetsgivaren för den faktiska kostnaden som uppstår när biträdet gör avbrott från sina ordinarie arbetsuppgifter. Det blir ett produktionsbortfall då det personliga biträdet behöver gå ifrån sina egna arbetsuppgifter för att hjälpa en kollega.</a:t>
            </a:r>
            <a:br>
              <a:rPr lang="sv-SE" sz="1100" dirty="0">
                <a:cs typeface="Times New Roman" panose="02020603050405020304" pitchFamily="18" charset="0"/>
              </a:rPr>
            </a:br>
            <a:endParaRPr lang="sv-SE" sz="1100" dirty="0">
              <a:cs typeface="Times New Roman" panose="02020603050405020304" pitchFamily="18" charset="0"/>
            </a:endParaRPr>
          </a:p>
          <a:p>
            <a:endParaRPr lang="sv-SE" dirty="0"/>
          </a:p>
        </p:txBody>
      </p:sp>
      <p:sp>
        <p:nvSpPr>
          <p:cNvPr id="10" name="Rektangel: rundade hörn 9">
            <a:extLst>
              <a:ext uri="{FF2B5EF4-FFF2-40B4-BE49-F238E27FC236}">
                <a16:creationId xmlns:a16="http://schemas.microsoft.com/office/drawing/2014/main" id="{0ACEB0F3-E602-1C61-C0A4-8A8BA38B43E8}"/>
              </a:ext>
            </a:extLst>
          </p:cNvPr>
          <p:cNvSpPr/>
          <p:nvPr/>
        </p:nvSpPr>
        <p:spPr>
          <a:xfrm>
            <a:off x="653143" y="809897"/>
            <a:ext cx="7295606" cy="548640"/>
          </a:xfrm>
          <a:prstGeom prst="roundRect">
            <a:avLst/>
          </a:prstGeom>
          <a:solidFill>
            <a:schemeClr val="accent5">
              <a:lumMod val="9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1100" dirty="0">
                <a:solidFill>
                  <a:schemeClr val="tx1"/>
                </a:solidFill>
              </a:rPr>
              <a:t>Bidrag för personligt biträde (BFB) kan inte beviljas för att kompensera en arbetsgivare eller en anordnare för vanlig handledning på arbetsplatsen. BFB är ett ännu mer individanpassat stöd som grundar sig i att arbetstagaren måste få regelbunden hjälp av ett personligt biträde för att kunna utföra sitt arbete.</a:t>
            </a:r>
          </a:p>
        </p:txBody>
      </p:sp>
    </p:spTree>
    <p:extLst>
      <p:ext uri="{BB962C8B-B14F-4D97-AF65-F5344CB8AC3E}">
        <p14:creationId xmlns:p14="http://schemas.microsoft.com/office/powerpoint/2010/main" val="210608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ulär bildtext 4">
            <a:extLst>
              <a:ext uri="{FF2B5EF4-FFF2-40B4-BE49-F238E27FC236}">
                <a16:creationId xmlns:a16="http://schemas.microsoft.com/office/drawing/2014/main" id="{6CE84942-87F4-93EC-5B8E-68AB70CBE9F3}"/>
              </a:ext>
            </a:extLst>
          </p:cNvPr>
          <p:cNvSpPr txBox="1">
            <a:spLocks noGrp="1"/>
          </p:cNvSpPr>
          <p:nvPr>
            <p:ph type="title" idx="4294967295"/>
          </p:nvPr>
        </p:nvSpPr>
        <p:spPr>
          <a:xfrm>
            <a:off x="4986020" y="166157"/>
            <a:ext cx="1991360" cy="944880"/>
          </a:xfrm>
          <a:prstGeom prst="wedgeRectCallout">
            <a:avLst>
              <a:gd name="adj1" fmla="val -68145"/>
              <a:gd name="adj2" fmla="val 89382"/>
            </a:avLst>
          </a:prstGeom>
          <a:solidFill>
            <a:schemeClr val="accent2">
              <a:lumMod val="40000"/>
              <a:lumOff val="60000"/>
            </a:schemeClr>
          </a:solidFill>
          <a:ln w="25400" cap="flat" cmpd="sng" algn="ctr">
            <a:no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spcBef>
                <a:spcPct val="0"/>
              </a:spcBef>
              <a:buNone/>
              <a:defRPr sz="27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chemeClr val="tx1"/>
                </a:solidFill>
                <a:effectLst/>
                <a:uLnTx/>
                <a:uFillTx/>
                <a:latin typeface="Arial"/>
                <a:ea typeface="+mn-ea"/>
                <a:cs typeface="+mn-cs"/>
              </a:rPr>
              <a:t>Beräkningsunderlag</a:t>
            </a:r>
          </a:p>
        </p:txBody>
      </p:sp>
      <p:pic>
        <p:nvPicPr>
          <p:cNvPr id="2" name="Bildobjekt 1" descr="Bild på blankett Underlag för beräkning av BFB">
            <a:extLst>
              <a:ext uri="{FF2B5EF4-FFF2-40B4-BE49-F238E27FC236}">
                <a16:creationId xmlns:a16="http://schemas.microsoft.com/office/drawing/2014/main" id="{C23410BF-F7A5-AA4B-A0EF-673534886F4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09725" y="166158"/>
            <a:ext cx="3219451" cy="4555627"/>
          </a:xfrm>
          <a:prstGeom prst="rect">
            <a:avLst/>
          </a:prstGeom>
        </p:spPr>
      </p:pic>
      <p:sp>
        <p:nvSpPr>
          <p:cNvPr id="4" name="textruta 3">
            <a:extLst>
              <a:ext uri="{FF2B5EF4-FFF2-40B4-BE49-F238E27FC236}">
                <a16:creationId xmlns:a16="http://schemas.microsoft.com/office/drawing/2014/main" id="{9EC05020-7723-A89E-B7C1-6F71D50695D2}"/>
              </a:ext>
            </a:extLst>
          </p:cNvPr>
          <p:cNvSpPr txBox="1"/>
          <p:nvPr/>
        </p:nvSpPr>
        <p:spPr>
          <a:xfrm>
            <a:off x="5299711" y="1527910"/>
            <a:ext cx="3158489" cy="3031599"/>
          </a:xfrm>
          <a:prstGeom prst="rect">
            <a:avLst/>
          </a:prstGeom>
          <a:noFill/>
        </p:spPr>
        <p:txBody>
          <a:bodyPr wrap="square" rtlCol="0">
            <a:spAutoFit/>
          </a:bodyPr>
          <a:lstStyle/>
          <a:p>
            <a:r>
              <a:rPr lang="sv-SE" dirty="0">
                <a:solidFill>
                  <a:prstClr val="white"/>
                </a:solidFill>
                <a:latin typeface="Arial"/>
              </a:rPr>
              <a:t>Ifyllnadsbar Pdf som finns under Mallar och blanketter på Intranätets handläggarstödssida för BFB</a:t>
            </a:r>
          </a:p>
          <a:p>
            <a:endParaRPr lang="sv-SE" dirty="0">
              <a:solidFill>
                <a:prstClr val="white"/>
              </a:solidFill>
              <a:latin typeface="Arial"/>
            </a:endParaRPr>
          </a:p>
          <a:p>
            <a:r>
              <a:rPr lang="sv-SE" sz="1000" dirty="0">
                <a:solidFill>
                  <a:schemeClr val="bg1"/>
                </a:solidFill>
              </a:rPr>
              <a:t>Handläggarstöd</a:t>
            </a:r>
            <a:endParaRPr lang="sv-SE" sz="1000" dirty="0">
              <a:solidFill>
                <a:schemeClr val="bg1"/>
              </a:solidFill>
              <a:latin typeface="Arial"/>
            </a:endParaRPr>
          </a:p>
          <a:p>
            <a:r>
              <a:rPr lang="sv-SE" sz="1000" dirty="0">
                <a:solidFill>
                  <a:srgbClr val="00B0F0"/>
                </a:solidFill>
                <a:latin typeface="Arial"/>
                <a:hlinkClick r:id="rId4">
                  <a:extLst>
                    <a:ext uri="{A12FA001-AC4F-418D-AE19-62706E023703}">
                      <ahyp:hlinkClr xmlns:ahyp="http://schemas.microsoft.com/office/drawing/2018/hyperlinkcolor" val="tx"/>
                    </a:ext>
                  </a:extLst>
                </a:hlinkClick>
              </a:rPr>
              <a:t>Bidrag för personligt biträde | Intranätet</a:t>
            </a:r>
            <a:endParaRPr lang="sv-SE" sz="1000" dirty="0">
              <a:solidFill>
                <a:srgbClr val="00B0F0"/>
              </a:solidFill>
              <a:latin typeface="Arial"/>
            </a:endParaRPr>
          </a:p>
          <a:p>
            <a:endParaRPr lang="sv-SE" dirty="0">
              <a:solidFill>
                <a:srgbClr val="00B0F0"/>
              </a:solidFill>
              <a:latin typeface="Arial"/>
            </a:endParaRPr>
          </a:p>
          <a:p>
            <a:r>
              <a:rPr lang="sv-SE" sz="1000" dirty="0">
                <a:solidFill>
                  <a:srgbClr val="00B0F0"/>
                </a:solidFill>
                <a:hlinkClick r:id="rId5">
                  <a:extLst>
                    <a:ext uri="{A12FA001-AC4F-418D-AE19-62706E023703}">
                      <ahyp:hlinkClr xmlns:ahyp="http://schemas.microsoft.com/office/drawing/2018/hyperlinkcolor" val="tx"/>
                    </a:ext>
                  </a:extLst>
                </a:hlinkClick>
              </a:rPr>
              <a:t>Förordning (2017:462) om särskilda insatser för personer med funktionsnedsättning som medför nedsatt arbetsförmåga</a:t>
            </a:r>
            <a:r>
              <a:rPr lang="sv-SE" sz="1000" dirty="0">
                <a:solidFill>
                  <a:srgbClr val="00B0F0"/>
                </a:solidFill>
              </a:rPr>
              <a:t> </a:t>
            </a:r>
          </a:p>
          <a:p>
            <a:r>
              <a:rPr lang="sv-SE" sz="1000" dirty="0">
                <a:solidFill>
                  <a:schemeClr val="bg1"/>
                </a:solidFill>
              </a:rPr>
              <a:t>9 och 10 §§   </a:t>
            </a:r>
          </a:p>
          <a:p>
            <a:endParaRPr lang="sv-SE" sz="1000" dirty="0">
              <a:solidFill>
                <a:schemeClr val="bg1"/>
              </a:solidFill>
            </a:endParaRPr>
          </a:p>
          <a:p>
            <a:r>
              <a:rPr lang="sv-SE" sz="1000" dirty="0">
                <a:solidFill>
                  <a:schemeClr val="bg1"/>
                </a:solidFill>
              </a:rPr>
              <a:t>Intern instruktion </a:t>
            </a:r>
            <a:br>
              <a:rPr lang="sv-SE" sz="1000" dirty="0"/>
            </a:br>
            <a:r>
              <a:rPr lang="sv-SE" sz="1000" dirty="0">
                <a:solidFill>
                  <a:srgbClr val="00B0F0"/>
                </a:solidFill>
                <a:hlinkClick r:id="rId6">
                  <a:extLst>
                    <a:ext uri="{A12FA001-AC4F-418D-AE19-62706E023703}">
                      <ahyp:hlinkClr xmlns:ahyp="http://schemas.microsoft.com/office/drawing/2018/hyperlinkcolor" val="tx"/>
                    </a:ext>
                  </a:extLst>
                </a:hlinkClick>
              </a:rPr>
              <a:t>Lönebidrag, skyddat arbete hos offentlig arbetsgivare samt bidrag för personligt biträde | Intranätet</a:t>
            </a:r>
            <a:endParaRPr lang="sv-SE" sz="1000" dirty="0">
              <a:solidFill>
                <a:srgbClr val="00B0F0"/>
              </a:solidFill>
            </a:endParaRPr>
          </a:p>
          <a:p>
            <a:r>
              <a:rPr lang="sv-SE" sz="1000" dirty="0">
                <a:solidFill>
                  <a:schemeClr val="bg1"/>
                </a:solidFill>
              </a:rPr>
              <a:t>Avsnitt 4 Arbetsplatsbesök</a:t>
            </a:r>
          </a:p>
          <a:p>
            <a:r>
              <a:rPr lang="sv-SE" sz="1000" dirty="0">
                <a:solidFill>
                  <a:schemeClr val="bg1"/>
                </a:solidFill>
              </a:rPr>
              <a:t>Regel 8 - 11</a:t>
            </a:r>
            <a:endParaRPr lang="sv-SE" sz="1000" dirty="0">
              <a:solidFill>
                <a:schemeClr val="bg1"/>
              </a:solidFill>
              <a:latin typeface="Arial"/>
            </a:endParaRPr>
          </a:p>
        </p:txBody>
      </p:sp>
    </p:spTree>
    <p:extLst>
      <p:ext uri="{BB962C8B-B14F-4D97-AF65-F5344CB8AC3E}">
        <p14:creationId xmlns:p14="http://schemas.microsoft.com/office/powerpoint/2010/main" val="34882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4902-61E0-B220-8031-89F5AB11A4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76B1F24-C205-B0C2-E92E-98017DC448F4}"/>
              </a:ext>
            </a:extLst>
          </p:cNvPr>
          <p:cNvSpPr>
            <a:spLocks noGrp="1"/>
          </p:cNvSpPr>
          <p:nvPr>
            <p:ph type="title"/>
          </p:nvPr>
        </p:nvSpPr>
        <p:spPr>
          <a:xfrm>
            <a:off x="561189" y="385417"/>
            <a:ext cx="7422784" cy="675000"/>
          </a:xfrm>
        </p:spPr>
        <p:txBody>
          <a:bodyPr/>
          <a:lstStyle/>
          <a:p>
            <a:r>
              <a:rPr lang="sv-SE" dirty="0"/>
              <a:t>Handlingsplan information</a:t>
            </a:r>
            <a:r>
              <a:rPr lang="sv-SE" dirty="0">
                <a:solidFill>
                  <a:srgbClr val="FF0000"/>
                </a:solidFill>
              </a:rPr>
              <a:t> </a:t>
            </a:r>
          </a:p>
        </p:txBody>
      </p:sp>
      <p:sp>
        <p:nvSpPr>
          <p:cNvPr id="3" name="Platshållare för innehåll 2">
            <a:extLst>
              <a:ext uri="{FF2B5EF4-FFF2-40B4-BE49-F238E27FC236}">
                <a16:creationId xmlns:a16="http://schemas.microsoft.com/office/drawing/2014/main" id="{8C5E6A85-CD5F-981B-F13D-CBD3DA5C35B7}"/>
              </a:ext>
            </a:extLst>
          </p:cNvPr>
          <p:cNvSpPr>
            <a:spLocks noGrp="1"/>
          </p:cNvSpPr>
          <p:nvPr>
            <p:ph idx="1"/>
          </p:nvPr>
        </p:nvSpPr>
        <p:spPr>
          <a:xfrm>
            <a:off x="561189" y="1060417"/>
            <a:ext cx="8313390" cy="2872353"/>
          </a:xfrm>
        </p:spPr>
        <p:txBody>
          <a:bodyPr/>
          <a:lstStyle/>
          <a:p>
            <a:r>
              <a:rPr lang="sv-SE" dirty="0"/>
              <a:t>Elever i skolsamverkan följer skolans planering. Därför kan du upprätta en enklare handlingsplan. Ta gärna hjälp av tips och stödtexter som finns på bild 4 och 5 och håll innehållet mer grundläggande och standardiserat.</a:t>
            </a:r>
          </a:p>
          <a:p>
            <a:r>
              <a:rPr lang="sv-SE" dirty="0"/>
              <a:t>Rekommendation: välj stort behov av stöd och inriktning samverkansinsatser - då autogenereras en text i rutan ”bedömning av stödbehov”.</a:t>
            </a:r>
          </a:p>
          <a:p>
            <a:r>
              <a:rPr lang="sv-SE" dirty="0"/>
              <a:t>Ny aktivitet finns from 16 juni 2025 för skolsamverkan under inriktningen  samverkansinsatser: </a:t>
            </a:r>
          </a:p>
          <a:p>
            <a:pPr lvl="1"/>
            <a:r>
              <a:rPr lang="sv-SE" sz="1600" dirty="0"/>
              <a:t>Delta i samverkan med Arbetsförmedlingen och skola.</a:t>
            </a:r>
          </a:p>
          <a:p>
            <a:r>
              <a:rPr lang="sv-SE" dirty="0"/>
              <a:t>Handlingsplanen ska förnyas och uppdateras vid ny bedömning om insats, beslut etc.</a:t>
            </a:r>
          </a:p>
          <a:p>
            <a:r>
              <a:rPr lang="sv-SE" dirty="0"/>
              <a:t>Särskilt viktigt i samband med skolslut är att eleven får en framåtsyftande handlingsplan för överenskommen planering första tiden som arbetssökande.</a:t>
            </a:r>
          </a:p>
          <a:p>
            <a:pPr marL="0" indent="0">
              <a:buNone/>
            </a:pPr>
            <a:endParaRPr lang="sv-SE" sz="1600" dirty="0"/>
          </a:p>
        </p:txBody>
      </p:sp>
    </p:spTree>
    <p:extLst>
      <p:ext uri="{BB962C8B-B14F-4D97-AF65-F5344CB8AC3E}">
        <p14:creationId xmlns:p14="http://schemas.microsoft.com/office/powerpoint/2010/main" val="225392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41D7CA-7A2E-7A12-8B03-526F28D958B3}"/>
              </a:ext>
            </a:extLst>
          </p:cNvPr>
          <p:cNvSpPr>
            <a:spLocks noGrp="1"/>
          </p:cNvSpPr>
          <p:nvPr>
            <p:ph type="title"/>
          </p:nvPr>
        </p:nvSpPr>
        <p:spPr>
          <a:xfrm>
            <a:off x="575043" y="519954"/>
            <a:ext cx="7422784" cy="675000"/>
          </a:xfrm>
        </p:spPr>
        <p:txBody>
          <a:bodyPr/>
          <a:lstStyle/>
          <a:p>
            <a:r>
              <a:rPr lang="sv-SE" dirty="0"/>
              <a:t>Motivering till bedömning av stödbehov – förslag på text </a:t>
            </a:r>
          </a:p>
        </p:txBody>
      </p:sp>
      <p:sp>
        <p:nvSpPr>
          <p:cNvPr id="3" name="Platshållare för innehåll 2">
            <a:extLst>
              <a:ext uri="{FF2B5EF4-FFF2-40B4-BE49-F238E27FC236}">
                <a16:creationId xmlns:a16="http://schemas.microsoft.com/office/drawing/2014/main" id="{217BE1EE-4C57-450E-C1D7-6AF5BE8B1201}"/>
              </a:ext>
            </a:extLst>
          </p:cNvPr>
          <p:cNvSpPr>
            <a:spLocks noGrp="1"/>
          </p:cNvSpPr>
          <p:nvPr>
            <p:ph idx="1"/>
          </p:nvPr>
        </p:nvSpPr>
        <p:spPr>
          <a:xfrm>
            <a:off x="575043" y="1665514"/>
            <a:ext cx="7771362" cy="2872353"/>
          </a:xfrm>
        </p:spPr>
        <p:txBody>
          <a:bodyPr/>
          <a:lstStyle/>
          <a:p>
            <a:pPr marL="0" indent="0">
              <a:buNone/>
            </a:pPr>
            <a:r>
              <a:rPr lang="sv-SE" dirty="0"/>
              <a:t>Just nu går du i skolan och får stöd genom skolsamverkan för att underlätta din övergång till arbetslivet. Utifrån att du har en funktionsnedsättning/ohälsa som kan påverka dig när du söker arbete bedömer vi att du behöver det extra stöd som samverkan ger. </a:t>
            </a:r>
          </a:p>
          <a:p>
            <a:pPr marL="0" indent="0">
              <a:buNone/>
            </a:pPr>
            <a:r>
              <a:rPr lang="sv-SE" dirty="0"/>
              <a:t>Arbetsförmedlingen är med redan under din skoltid, så att vi tillsammans med skolan kan hjälpa dig att komma i gång med tankar kring ett arbete eller vidare studier. Det kan till exempel handla om att vi besöker dig på din praktikplats (APL) eller har samtal tillsammans.</a:t>
            </a:r>
          </a:p>
          <a:p>
            <a:pPr marL="0" indent="0">
              <a:buNone/>
            </a:pPr>
            <a:endParaRPr lang="sv-SE" dirty="0"/>
          </a:p>
        </p:txBody>
      </p:sp>
    </p:spTree>
    <p:extLst>
      <p:ext uri="{BB962C8B-B14F-4D97-AF65-F5344CB8AC3E}">
        <p14:creationId xmlns:p14="http://schemas.microsoft.com/office/powerpoint/2010/main" val="398853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235F6-EDE9-4977-A43F-1E89AB156BD3}"/>
              </a:ext>
            </a:extLst>
          </p:cNvPr>
          <p:cNvSpPr>
            <a:spLocks noGrp="1"/>
          </p:cNvSpPr>
          <p:nvPr>
            <p:ph type="title"/>
          </p:nvPr>
        </p:nvSpPr>
        <p:spPr/>
        <p:txBody>
          <a:bodyPr/>
          <a:lstStyle/>
          <a:p>
            <a:r>
              <a:rPr lang="sv-SE" dirty="0"/>
              <a:t>Arbetssökandes inriktning - förslag på text </a:t>
            </a:r>
          </a:p>
        </p:txBody>
      </p:sp>
      <p:sp>
        <p:nvSpPr>
          <p:cNvPr id="3" name="Platshållare för innehåll 2">
            <a:extLst>
              <a:ext uri="{FF2B5EF4-FFF2-40B4-BE49-F238E27FC236}">
                <a16:creationId xmlns:a16="http://schemas.microsoft.com/office/drawing/2014/main" id="{C37E4350-B20F-457A-2F2B-83086917BD06}"/>
              </a:ext>
            </a:extLst>
          </p:cNvPr>
          <p:cNvSpPr>
            <a:spLocks noGrp="1"/>
          </p:cNvSpPr>
          <p:nvPr>
            <p:ph idx="1"/>
          </p:nvPr>
        </p:nvSpPr>
        <p:spPr>
          <a:xfrm>
            <a:off x="576002" y="1652881"/>
            <a:ext cx="7421825" cy="2872353"/>
          </a:xfrm>
        </p:spPr>
        <p:txBody>
          <a:bodyPr/>
          <a:lstStyle/>
          <a:p>
            <a:pPr marL="0" indent="0">
              <a:buNone/>
            </a:pPr>
            <a:r>
              <a:rPr lang="sv-SE" dirty="0"/>
              <a:t>Yrkesinriktning/arbetsområde är inte aktuellt att ange i dagsläget då du ännu går i skolan och är inskriven på Arbetsförmedlingen i skolsamverkan. Inför skolslut kommer du tillsammans med Arbetsförmedlingen ringa in vilken inriktning du främst ska fokusera att söka arbete inom.</a:t>
            </a:r>
          </a:p>
          <a:p>
            <a:pPr marL="0" indent="0">
              <a:buNone/>
            </a:pPr>
            <a:endParaRPr lang="sv-SE" dirty="0"/>
          </a:p>
        </p:txBody>
      </p:sp>
    </p:spTree>
    <p:extLst>
      <p:ext uri="{BB962C8B-B14F-4D97-AF65-F5344CB8AC3E}">
        <p14:creationId xmlns:p14="http://schemas.microsoft.com/office/powerpoint/2010/main" val="268581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AD66-2B6B-CE60-906E-DD7ACE6BAD5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ECAAB8E-A02F-A947-4A39-2EDF0F8403D8}"/>
              </a:ext>
            </a:extLst>
          </p:cNvPr>
          <p:cNvSpPr>
            <a:spLocks noGrp="1"/>
          </p:cNvSpPr>
          <p:nvPr>
            <p:ph type="title"/>
          </p:nvPr>
        </p:nvSpPr>
        <p:spPr>
          <a:xfrm>
            <a:off x="575043" y="252561"/>
            <a:ext cx="7360643" cy="675000"/>
          </a:xfrm>
        </p:spPr>
        <p:txBody>
          <a:bodyPr/>
          <a:lstStyle/>
          <a:p>
            <a:r>
              <a:rPr lang="sv-SE" dirty="0"/>
              <a:t>Kartläggning av arbetsförutsättningar (KAF) i skolsamverkan </a:t>
            </a:r>
          </a:p>
        </p:txBody>
      </p:sp>
      <p:sp>
        <p:nvSpPr>
          <p:cNvPr id="3" name="Platshållare för innehåll 2">
            <a:extLst>
              <a:ext uri="{FF2B5EF4-FFF2-40B4-BE49-F238E27FC236}">
                <a16:creationId xmlns:a16="http://schemas.microsoft.com/office/drawing/2014/main" id="{E639AC27-7793-6D4F-62A2-2263ADB620BA}"/>
              </a:ext>
            </a:extLst>
          </p:cNvPr>
          <p:cNvSpPr>
            <a:spLocks noGrp="1"/>
          </p:cNvSpPr>
          <p:nvPr>
            <p:ph idx="1"/>
          </p:nvPr>
        </p:nvSpPr>
        <p:spPr>
          <a:xfrm>
            <a:off x="575043" y="1341313"/>
            <a:ext cx="7421825" cy="2872353"/>
          </a:xfrm>
        </p:spPr>
        <p:txBody>
          <a:bodyPr/>
          <a:lstStyle/>
          <a:p>
            <a:pPr>
              <a:spcBef>
                <a:spcPts val="0"/>
              </a:spcBef>
            </a:pPr>
            <a:r>
              <a:rPr lang="sv-SE" dirty="0"/>
              <a:t>Syftet med skolsamverkan är att erbjuda ett stöd i övergången mellan skola och arbetsliv och alla som får ta del av skolsamverkan har en ohälsa och/eller funktionsnedsättning. </a:t>
            </a:r>
          </a:p>
          <a:p>
            <a:pPr marL="0" indent="0">
              <a:spcBef>
                <a:spcPts val="0"/>
              </a:spcBef>
              <a:buNone/>
            </a:pPr>
            <a:endParaRPr lang="sv-SE" dirty="0"/>
          </a:p>
          <a:p>
            <a:pPr>
              <a:spcBef>
                <a:spcPts val="0"/>
              </a:spcBef>
              <a:spcAft>
                <a:spcPts val="600"/>
              </a:spcAft>
            </a:pPr>
            <a:r>
              <a:rPr lang="sv-SE" dirty="0"/>
              <a:t>Att registrera funktionsnedsättning med samtliga tillhörande moment sker när/om det finns ett behov. </a:t>
            </a:r>
          </a:p>
          <a:p>
            <a:pPr lvl="1">
              <a:spcBef>
                <a:spcPts val="0"/>
              </a:spcBef>
              <a:spcAft>
                <a:spcPts val="600"/>
              </a:spcAft>
            </a:pPr>
            <a:r>
              <a:rPr lang="sv-SE" sz="1600" dirty="0"/>
              <a:t>Det gäller till exempel under skoltid och där underlag och information om elevens förutsättningar under skoltid visar/indikerar på att arbetsförmågan bedöms vara nedsatt på grund av funktionsnedsättningen.</a:t>
            </a:r>
            <a:endParaRPr lang="sv-SE" sz="1600" dirty="0">
              <a:highlight>
                <a:srgbClr val="FFFF00"/>
              </a:highlight>
            </a:endParaRPr>
          </a:p>
          <a:p>
            <a:pPr lvl="1">
              <a:spcBef>
                <a:spcPts val="0"/>
              </a:spcBef>
              <a:spcAft>
                <a:spcPts val="600"/>
              </a:spcAft>
            </a:pPr>
            <a:r>
              <a:rPr lang="sv-SE" sz="1600" dirty="0"/>
              <a:t>Det kan även vara för att kunna erbjuda det stöd individen har behov av för att kunna ta del av insatser i skolsamverkan till exempel SIUS eller BFB. </a:t>
            </a:r>
          </a:p>
          <a:p>
            <a:pPr lvl="1">
              <a:spcBef>
                <a:spcPts val="0"/>
              </a:spcBef>
              <a:spcAft>
                <a:spcPts val="600"/>
              </a:spcAft>
            </a:pPr>
            <a:r>
              <a:rPr lang="sv-SE" sz="1600" dirty="0"/>
              <a:t>I samband med skolslut bör alla ha fått en KAF.</a:t>
            </a:r>
          </a:p>
        </p:txBody>
      </p:sp>
    </p:spTree>
    <p:extLst>
      <p:ext uri="{BB962C8B-B14F-4D97-AF65-F5344CB8AC3E}">
        <p14:creationId xmlns:p14="http://schemas.microsoft.com/office/powerpoint/2010/main" val="421342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8ACC-A700-DC0A-8457-241BF519380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655E875-0A37-C566-CF2B-B9CDA7B76417}"/>
              </a:ext>
            </a:extLst>
          </p:cNvPr>
          <p:cNvSpPr>
            <a:spLocks noGrp="1"/>
          </p:cNvSpPr>
          <p:nvPr>
            <p:ph type="title"/>
          </p:nvPr>
        </p:nvSpPr>
        <p:spPr>
          <a:xfrm>
            <a:off x="576002" y="351566"/>
            <a:ext cx="7422784" cy="675000"/>
          </a:xfrm>
        </p:spPr>
        <p:txBody>
          <a:bodyPr/>
          <a:lstStyle/>
          <a:p>
            <a:r>
              <a:rPr lang="sv-SE" dirty="0"/>
              <a:t>Skyddade personuppgifter – ett exempel på hur kan det fungera</a:t>
            </a:r>
          </a:p>
        </p:txBody>
      </p:sp>
      <p:sp>
        <p:nvSpPr>
          <p:cNvPr id="3" name="Platshållare för innehåll 2">
            <a:extLst>
              <a:ext uri="{FF2B5EF4-FFF2-40B4-BE49-F238E27FC236}">
                <a16:creationId xmlns:a16="http://schemas.microsoft.com/office/drawing/2014/main" id="{2F279C5F-A850-2C20-20D3-CF6B13A5179D}"/>
              </a:ext>
            </a:extLst>
          </p:cNvPr>
          <p:cNvSpPr>
            <a:spLocks noGrp="1"/>
          </p:cNvSpPr>
          <p:nvPr>
            <p:ph idx="1"/>
          </p:nvPr>
        </p:nvSpPr>
        <p:spPr>
          <a:xfrm>
            <a:off x="576002" y="1317601"/>
            <a:ext cx="8202238" cy="2872353"/>
          </a:xfrm>
        </p:spPr>
        <p:txBody>
          <a:bodyPr/>
          <a:lstStyle/>
          <a:p>
            <a:pPr marL="0" indent="0">
              <a:buNone/>
            </a:pPr>
            <a:r>
              <a:rPr lang="sv-SE" sz="1400" b="1" dirty="0"/>
              <a:t>Situation</a:t>
            </a:r>
            <a:r>
              <a:rPr lang="sv-SE" sz="1400" dirty="0"/>
              <a:t>: Elev med skyddade personuppgifter skriver in sig via hemsidan enligt befintlig rutinbeskrivning </a:t>
            </a:r>
            <a:r>
              <a:rPr lang="sv-SE" sz="1400" dirty="0">
                <a:hlinkClick r:id="rId2"/>
              </a:rPr>
              <a:t>Frågor och svar</a:t>
            </a:r>
            <a:r>
              <a:rPr lang="sv-SE" sz="1400" dirty="0"/>
              <a:t>. Lokal handläggare i skolsamverkan kontaktar Gemensam service (GS) och informerar om att eleven är aktuell för skolsamverkan och att ny tid för planeringssamtal behöver bokas med utsedda skolsamverkanhandläggare på Gemensam service.</a:t>
            </a:r>
          </a:p>
          <a:p>
            <a:pPr marL="0" indent="0">
              <a:buNone/>
            </a:pPr>
            <a:r>
              <a:rPr lang="sv-SE" sz="1400" b="1" dirty="0"/>
              <a:t>Vidare hantering: </a:t>
            </a:r>
            <a:r>
              <a:rPr lang="sv-SE" sz="1400" dirty="0"/>
              <a:t>Planeringssamtal genomförs av GS-handläggare </a:t>
            </a:r>
          </a:p>
          <a:p>
            <a:pPr marL="0" indent="0">
              <a:buNone/>
            </a:pPr>
            <a:r>
              <a:rPr lang="sv-SE" sz="1400" dirty="0"/>
              <a:t>GS-handläggare och lokal handläggare har därefter kontakt via mejl (utan sökandes personuppgifter) och telefon på Teams kontinuerligt inför och efter möten. Lokal handläggare skickar dokumentation till ELIN, som sedan hanteras av GS-handläggare. GS-handläggare gör åtgärder i AIS och handlingsplan utifrån dokumentationen.</a:t>
            </a:r>
          </a:p>
          <a:p>
            <a:pPr marL="0" indent="0">
              <a:buNone/>
            </a:pPr>
            <a:r>
              <a:rPr lang="sv-SE" sz="1400" dirty="0"/>
              <a:t>GS-handläggare hjälper till att skicka kallelser via sms eller post, samt lägger in sms-påminnelser om mötestider.</a:t>
            </a:r>
          </a:p>
          <a:p>
            <a:pPr marL="0" indent="0">
              <a:buNone/>
            </a:pPr>
            <a:r>
              <a:rPr lang="sv-SE" sz="1400" dirty="0"/>
              <a:t>När/om det blir aktuellt för ungdomen att lämna skolsamverkan bokas ett gemensamt möte inför nästa steg, där lokal handläggare kommer att träffa ungdomen på lokalt AF-kontor, där GS-handläggare medverkar på telefon.</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spcBef>
                <a:spcPts val="0"/>
              </a:spcBef>
              <a:buNone/>
            </a:pPr>
            <a:endParaRPr lang="sv-SE" dirty="0"/>
          </a:p>
          <a:p>
            <a:pPr marL="0" indent="0">
              <a:spcBef>
                <a:spcPts val="0"/>
              </a:spcBef>
              <a:buNone/>
            </a:pPr>
            <a:endParaRPr lang="sv-SE" dirty="0"/>
          </a:p>
        </p:txBody>
      </p:sp>
    </p:spTree>
    <p:extLst>
      <p:ext uri="{BB962C8B-B14F-4D97-AF65-F5344CB8AC3E}">
        <p14:creationId xmlns:p14="http://schemas.microsoft.com/office/powerpoint/2010/main" val="171564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1C15D-3759-81D2-B44F-5367524BEFC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A46011-EA1D-32D6-4F71-F690E3ECBC78}"/>
              </a:ext>
            </a:extLst>
          </p:cNvPr>
          <p:cNvSpPr>
            <a:spLocks noGrp="1"/>
          </p:cNvSpPr>
          <p:nvPr>
            <p:ph type="title"/>
          </p:nvPr>
        </p:nvSpPr>
        <p:spPr>
          <a:xfrm>
            <a:off x="576002" y="351566"/>
            <a:ext cx="7422784" cy="675000"/>
          </a:xfrm>
        </p:spPr>
        <p:txBody>
          <a:bodyPr/>
          <a:lstStyle/>
          <a:p>
            <a:r>
              <a:rPr lang="sv-SE" dirty="0"/>
              <a:t>Skyddade personuppgifter – ytterligare ett exempel på hur kan det fungera </a:t>
            </a:r>
          </a:p>
        </p:txBody>
      </p:sp>
      <p:sp>
        <p:nvSpPr>
          <p:cNvPr id="3" name="Platshållare för innehåll 2">
            <a:extLst>
              <a:ext uri="{FF2B5EF4-FFF2-40B4-BE49-F238E27FC236}">
                <a16:creationId xmlns:a16="http://schemas.microsoft.com/office/drawing/2014/main" id="{4F1D0429-80FA-9CD9-7815-70044F8C20DA}"/>
              </a:ext>
            </a:extLst>
          </p:cNvPr>
          <p:cNvSpPr>
            <a:spLocks noGrp="1"/>
          </p:cNvSpPr>
          <p:nvPr>
            <p:ph idx="1"/>
          </p:nvPr>
        </p:nvSpPr>
        <p:spPr>
          <a:xfrm>
            <a:off x="576002" y="1447141"/>
            <a:ext cx="8110798" cy="2872353"/>
          </a:xfrm>
        </p:spPr>
        <p:txBody>
          <a:bodyPr/>
          <a:lstStyle/>
          <a:p>
            <a:pPr marL="0" indent="0">
              <a:spcBef>
                <a:spcPts val="0"/>
              </a:spcBef>
              <a:buNone/>
            </a:pPr>
            <a:r>
              <a:rPr lang="sv-SE" b="1" dirty="0"/>
              <a:t>Situation: </a:t>
            </a:r>
            <a:r>
              <a:rPr lang="sv-SE" dirty="0"/>
              <a:t>Eleven är redan inskriven på Arbetsförmedlingen och i skolsamverkan när hens uppgifter blir skyddade och överflyttade till Gemensam service (GS).</a:t>
            </a:r>
          </a:p>
          <a:p>
            <a:pPr marL="0" indent="0">
              <a:buNone/>
            </a:pPr>
            <a:r>
              <a:rPr lang="sv-SE" b="1" dirty="0"/>
              <a:t>Vidare hantering: </a:t>
            </a:r>
            <a:r>
              <a:rPr lang="sv-SE" dirty="0"/>
              <a:t>GS-handläggare noterar daganteckning om skolsamverkan och kontaktar den lokala handläggare som signerat daganteckningarna. De kommer överens om att lokal handläggare fortsättningsvis skriver dokumentation av möten inom skolsamverkan och skickar till ELIN.</a:t>
            </a:r>
          </a:p>
          <a:p>
            <a:pPr marL="0" indent="0">
              <a:buNone/>
            </a:pPr>
            <a:r>
              <a:rPr lang="sv-SE" dirty="0"/>
              <a:t>Utifrån det som löpande inkommer till ELIN från skolsamverkan, uppdaterar GS-handläggare uppgifter i AIS och planering. Vid behov sker viss kontakt kring planering och åtgärder via samtal i Teams mellan GS-handläggare och lokal handläggare.</a:t>
            </a:r>
          </a:p>
          <a:p>
            <a:pPr marL="0" indent="0">
              <a:spcBef>
                <a:spcPts val="0"/>
              </a:spcBef>
              <a:buNone/>
            </a:pPr>
            <a:endParaRPr lang="sv-SE" b="1" dirty="0"/>
          </a:p>
          <a:p>
            <a:pPr marL="0" indent="0">
              <a:spcBef>
                <a:spcPts val="0"/>
              </a:spcBef>
              <a:buNone/>
            </a:pPr>
            <a:endParaRPr lang="sv-SE" dirty="0"/>
          </a:p>
        </p:txBody>
      </p:sp>
    </p:spTree>
    <p:extLst>
      <p:ext uri="{BB962C8B-B14F-4D97-AF65-F5344CB8AC3E}">
        <p14:creationId xmlns:p14="http://schemas.microsoft.com/office/powerpoint/2010/main" val="372559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1CC9-C7D6-BE66-CF37-879AA804AA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2F5B1DA-2A34-F313-A9B4-083D4D3A63CF}"/>
              </a:ext>
            </a:extLst>
          </p:cNvPr>
          <p:cNvSpPr>
            <a:spLocks noGrp="1"/>
          </p:cNvSpPr>
          <p:nvPr>
            <p:ph type="title"/>
          </p:nvPr>
        </p:nvSpPr>
        <p:spPr>
          <a:xfrm>
            <a:off x="576002" y="460573"/>
            <a:ext cx="7422784" cy="675000"/>
          </a:xfrm>
        </p:spPr>
        <p:txBody>
          <a:bodyPr/>
          <a:lstStyle/>
          <a:p>
            <a:r>
              <a:rPr lang="sv-SE" dirty="0"/>
              <a:t>Viktigt angående funktionsbrevlådorna</a:t>
            </a:r>
          </a:p>
        </p:txBody>
      </p:sp>
      <p:sp>
        <p:nvSpPr>
          <p:cNvPr id="3" name="Platshållare för innehåll 2">
            <a:extLst>
              <a:ext uri="{FF2B5EF4-FFF2-40B4-BE49-F238E27FC236}">
                <a16:creationId xmlns:a16="http://schemas.microsoft.com/office/drawing/2014/main" id="{F0B06AFB-E858-C63C-9A5C-A03A289CE4FE}"/>
              </a:ext>
            </a:extLst>
          </p:cNvPr>
          <p:cNvSpPr>
            <a:spLocks noGrp="1"/>
          </p:cNvSpPr>
          <p:nvPr>
            <p:ph idx="1"/>
          </p:nvPr>
        </p:nvSpPr>
        <p:spPr>
          <a:xfrm>
            <a:off x="576002" y="1135573"/>
            <a:ext cx="7421825" cy="2872353"/>
          </a:xfrm>
        </p:spPr>
        <p:txBody>
          <a:bodyPr/>
          <a:lstStyle/>
          <a:p>
            <a:pPr>
              <a:spcBef>
                <a:spcPts val="0"/>
              </a:spcBef>
            </a:pPr>
            <a:r>
              <a:rPr lang="sv-SE" dirty="0"/>
              <a:t>Varje enhet har en specifik funktionsbrevlåda för hantering av frågor från skolorna/kommunerna eller interna frågor från kollegor på andra enheter eller nationellt.</a:t>
            </a:r>
          </a:p>
          <a:p>
            <a:pPr>
              <a:spcBef>
                <a:spcPts val="0"/>
              </a:spcBef>
            </a:pPr>
            <a:endParaRPr lang="sv-SE" dirty="0"/>
          </a:p>
          <a:p>
            <a:pPr>
              <a:spcBef>
                <a:spcPts val="0"/>
              </a:spcBef>
            </a:pPr>
            <a:r>
              <a:rPr lang="sv-SE" dirty="0"/>
              <a:t>Alla enheter kommer att ha enhetliga adresser som heter </a:t>
            </a:r>
            <a:r>
              <a:rPr lang="sv-SE" b="1" dirty="0" err="1">
                <a:hlinkClick r:id="rId2"/>
              </a:rPr>
              <a:t>samstart-xxx@arbetsformedlingen.se</a:t>
            </a:r>
            <a:r>
              <a:rPr lang="sv-SE" dirty="0"/>
              <a:t>. Eftersom arbetet ska ske i en sammanhållen process är det mer än skolsamverkan och tanken är då att man kan nyttja adressen under hela den sammanhållna processen (enligt samstartmodellen), även om den förmodligen mest används av skolor under själva skolsamverkan. </a:t>
            </a:r>
          </a:p>
          <a:p>
            <a:pPr marL="0" indent="0">
              <a:spcBef>
                <a:spcPts val="0"/>
              </a:spcBef>
              <a:buNone/>
            </a:pPr>
            <a:endParaRPr lang="sv-SE" dirty="0"/>
          </a:p>
          <a:p>
            <a:pPr>
              <a:spcBef>
                <a:spcPts val="0"/>
              </a:spcBef>
            </a:pPr>
            <a:r>
              <a:rPr lang="sv-SE" dirty="0"/>
              <a:t>Tänk även på att uppdatera externt material till skolor och elever med er specifika mejladress</a:t>
            </a:r>
          </a:p>
        </p:txBody>
      </p:sp>
    </p:spTree>
    <p:extLst>
      <p:ext uri="{BB962C8B-B14F-4D97-AF65-F5344CB8AC3E}">
        <p14:creationId xmlns:p14="http://schemas.microsoft.com/office/powerpoint/2010/main" val="3829039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mpelpresentation" id="{A6A424B9-5551-48E4-B674-B5BFF42BDE45}" vid="{7A173A92-39FC-4964-AFE7-D061311E3B56}"/>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mpelpresentation" id="{A6A424B9-5551-48E4-B674-B5BFF42BDE45}" vid="{4608A1C6-260A-49BE-9E24-D53CC5A8B47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Exempelpresentation (Af 00423 2.0)</Template>
  <TotalTime>38153</TotalTime>
  <Words>2301</Words>
  <Application>Microsoft Office PowerPoint</Application>
  <PresentationFormat>Bildspel på skärmen (16:9)</PresentationFormat>
  <Paragraphs>153</Paragraphs>
  <Slides>21</Slides>
  <Notes>6</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21</vt:i4>
      </vt:variant>
    </vt:vector>
  </HeadingPairs>
  <TitlesOfParts>
    <vt:vector size="28" baseType="lpstr">
      <vt:lpstr>Arial</vt:lpstr>
      <vt:lpstr>Calibri</vt:lpstr>
      <vt:lpstr>Courier New</vt:lpstr>
      <vt:lpstr>Helvetica Neue Medium</vt:lpstr>
      <vt:lpstr>Times New Roman</vt:lpstr>
      <vt:lpstr>Arbetsförmedlingen, vit</vt:lpstr>
      <vt:lpstr>Arbetsförmedlingen, blå</vt:lpstr>
      <vt:lpstr>Tips, information och vägledning</vt:lpstr>
      <vt:lpstr>Se möjligheterna </vt:lpstr>
      <vt:lpstr>Handlingsplan information </vt:lpstr>
      <vt:lpstr>Motivering till bedömning av stödbehov – förslag på text </vt:lpstr>
      <vt:lpstr>Arbetssökandes inriktning - förslag på text </vt:lpstr>
      <vt:lpstr>Kartläggning av arbetsförutsättningar (KAF) i skolsamverkan </vt:lpstr>
      <vt:lpstr>Skyddade personuppgifter – ett exempel på hur kan det fungera</vt:lpstr>
      <vt:lpstr>Skyddade personuppgifter – ytterligare ett exempel på hur kan det fungera </vt:lpstr>
      <vt:lpstr>Viktigt angående funktionsbrevlådorna</vt:lpstr>
      <vt:lpstr>Funktionsbrevlådorna</vt:lpstr>
      <vt:lpstr>Att tänka på för ungdomar under 18 år</vt:lpstr>
      <vt:lpstr>När kan man lämna samstartmodellen - vägledning</vt:lpstr>
      <vt:lpstr>När kan man lämna samstartmodellen – vid anställning</vt:lpstr>
      <vt:lpstr>När kan man lämna samstartmodellen – vid studier</vt:lpstr>
      <vt:lpstr>Information om gymnasieskolan</vt:lpstr>
      <vt:lpstr>Olika program i gymnasieskolan</vt:lpstr>
      <vt:lpstr>Förlängd skolgång</vt:lpstr>
      <vt:lpstr>Lagen om stöd och service till vissa funktionshindrade (LSS)</vt:lpstr>
      <vt:lpstr>God man</vt:lpstr>
      <vt:lpstr>Skillnad handledning – personligt biträde</vt:lpstr>
      <vt:lpstr>Beräkningsunderlag</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information och vägledning när du arbetar med skolsamverkan</dc:title>
  <dc:creator>Jessika Rahm</dc:creator>
  <dc:description>Af 00423 2.0 (2022-03-28)</dc:description>
  <cp:lastModifiedBy>Fredrik Wolffelt</cp:lastModifiedBy>
  <cp:revision>119</cp:revision>
  <dcterms:created xsi:type="dcterms:W3CDTF">2025-06-25T08:15:53Z</dcterms:created>
  <dcterms:modified xsi:type="dcterms:W3CDTF">2026-02-03T07:26:07Z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fa6ee23f-d530-4499-ae4f-e9b23976f323</vt:lpwstr>
  </property>
</Properties>
</file>