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20"/>
  </p:notesMasterIdLst>
  <p:handoutMasterIdLst>
    <p:handoutMasterId r:id="rId21"/>
  </p:handoutMasterIdLst>
  <p:sldIdLst>
    <p:sldId id="287" r:id="rId7"/>
    <p:sldId id="349" r:id="rId8"/>
    <p:sldId id="420" r:id="rId9"/>
    <p:sldId id="421" r:id="rId10"/>
    <p:sldId id="289" r:id="rId11"/>
    <p:sldId id="308" r:id="rId12"/>
    <p:sldId id="309" r:id="rId13"/>
    <p:sldId id="312" r:id="rId14"/>
    <p:sldId id="310" r:id="rId15"/>
    <p:sldId id="311" r:id="rId16"/>
    <p:sldId id="300" r:id="rId17"/>
    <p:sldId id="302" r:id="rId18"/>
    <p:sldId id="301" r:id="rId19"/>
  </p:sldIdLst>
  <p:sldSz cx="9144000" cy="5143500" type="screen16x9"/>
  <p:notesSz cx="6858000" cy="9144000"/>
  <p:custDataLst>
    <p:tags r:id="rId22"/>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20" d="100"/>
          <a:sy n="120" d="100"/>
        </p:scale>
        <p:origin x="96" y="108"/>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2023-12-15</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2023-12-15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2023-12-15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2023-12-15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2023-12-15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2023-12-15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2023-12-15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2023-12-15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2023-12-15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2023-12-15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2023-12-15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xempelbild på grupp med människor i möte">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479" b="11479"/>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dirty="0"/>
              <a:t>Validering KA-Webb</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dirty="0"/>
              <a:t>Leverantör</a:t>
            </a:r>
          </a:p>
          <a:p>
            <a:pPr marL="360000" marR="0" lvl="0" indent="0" algn="l" defTabSz="685800" rtl="0" eaLnBrk="1" fontAlgn="auto" latinLnBrk="0" hangingPunct="1">
              <a:lnSpc>
                <a:spcPct val="90000"/>
              </a:lnSpc>
              <a:spcBef>
                <a:spcPts val="0"/>
              </a:spcBef>
              <a:spcAft>
                <a:spcPts val="600"/>
              </a:spcAft>
              <a:buClr>
                <a:srgbClr val="00005A"/>
              </a:buClr>
              <a:buSzPct val="100000"/>
              <a:buFont typeface="Arial" panose="020B0604020202020204" pitchFamily="34" charset="0"/>
              <a:buNone/>
              <a:tabLst/>
              <a:defRPr/>
            </a:pPr>
            <a:r>
              <a:rPr kumimoji="0" lang="sv-SE" altLang="sv-SE" sz="16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2023-12-15</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594C58-64DE-23F4-033D-83F12A0978F8}"/>
              </a:ext>
            </a:extLst>
          </p:cNvPr>
          <p:cNvSpPr>
            <a:spLocks noGrp="1"/>
          </p:cNvSpPr>
          <p:nvPr>
            <p:ph type="title"/>
          </p:nvPr>
        </p:nvSpPr>
        <p:spPr>
          <a:xfrm>
            <a:off x="575042" y="306565"/>
            <a:ext cx="8313463" cy="453194"/>
          </a:xfrm>
        </p:spPr>
        <p:txBody>
          <a:bodyPr/>
          <a:lstStyle/>
          <a:p>
            <a:r>
              <a:rPr lang="sv-SE" sz="2400" dirty="0"/>
              <a:t>Avvikelserapporter</a:t>
            </a:r>
            <a:br>
              <a:rPr lang="sv-SE" sz="2400" dirty="0"/>
            </a:br>
            <a:endParaRPr lang="sv-SE" sz="2400" dirty="0"/>
          </a:p>
        </p:txBody>
      </p:sp>
      <p:pic>
        <p:nvPicPr>
          <p:cNvPr id="4" name="Bildobjekt 3" descr="Bilden är ett urklipp från IT systemet KA webb. Den visar handling Avvikelserapport, fliken avvikelser. ">
            <a:extLst>
              <a:ext uri="{FF2B5EF4-FFF2-40B4-BE49-F238E27FC236}">
                <a16:creationId xmlns:a16="http://schemas.microsoft.com/office/drawing/2014/main" id="{5191DAF9-7896-4503-2857-4786DCED378C}"/>
              </a:ext>
            </a:extLst>
          </p:cNvPr>
          <p:cNvPicPr>
            <a:picLocks noChangeAspect="1"/>
          </p:cNvPicPr>
          <p:nvPr/>
        </p:nvPicPr>
        <p:blipFill>
          <a:blip r:embed="rId2"/>
          <a:stretch>
            <a:fillRect/>
          </a:stretch>
        </p:blipFill>
        <p:spPr>
          <a:xfrm>
            <a:off x="386335" y="948232"/>
            <a:ext cx="2450996" cy="2790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6B0DA32-1ACD-9C37-4415-BFA2B5E09B28}"/>
              </a:ext>
            </a:extLst>
          </p:cNvPr>
          <p:cNvSpPr>
            <a:spLocks noGrp="1"/>
          </p:cNvSpPr>
          <p:nvPr>
            <p:ph idx="1"/>
          </p:nvPr>
        </p:nvSpPr>
        <p:spPr>
          <a:xfrm>
            <a:off x="3012142" y="937287"/>
            <a:ext cx="6004112" cy="3899648"/>
          </a:xfrm>
        </p:spPr>
        <p:txBody>
          <a:bodyPr>
            <a:noAutofit/>
          </a:bodyPr>
          <a:lstStyle/>
          <a:p>
            <a:pPr marL="0" indent="0" algn="l">
              <a:buNone/>
            </a:pPr>
            <a:r>
              <a:rPr lang="sv-SE" sz="1200" b="0" i="0" dirty="0">
                <a:solidFill>
                  <a:srgbClr val="323232"/>
                </a:solidFill>
                <a:effectLst/>
              </a:rPr>
              <a:t>Om den arbetssökande inte följer sin planering eller missköter sig ska du skyndsamt registrera en </a:t>
            </a:r>
            <a:r>
              <a:rPr lang="sv-SE" sz="1200" b="1" i="0" dirty="0">
                <a:solidFill>
                  <a:srgbClr val="323232"/>
                </a:solidFill>
                <a:effectLst/>
              </a:rPr>
              <a:t>Avvikelserapport</a:t>
            </a:r>
            <a:r>
              <a:rPr lang="sv-SE" sz="1200" b="0" i="0" dirty="0">
                <a:solidFill>
                  <a:srgbClr val="323232"/>
                </a:solidFill>
                <a:effectLst/>
              </a:rPr>
              <a:t>.</a:t>
            </a:r>
          </a:p>
          <a:p>
            <a:pPr>
              <a:buFont typeface="Arial" panose="020B0604020202020204" pitchFamily="34" charset="0"/>
              <a:buChar char="•"/>
            </a:pPr>
            <a:r>
              <a:rPr lang="sv-SE" sz="1200" i="0" dirty="0">
                <a:solidFill>
                  <a:srgbClr val="323232"/>
                </a:solidFill>
                <a:effectLst/>
              </a:rPr>
              <a:t>Välj orsak till avvikelse och beskrivning under fliken </a:t>
            </a:r>
            <a:r>
              <a:rPr lang="sv-SE" sz="1200" b="1" i="0" dirty="0">
                <a:solidFill>
                  <a:srgbClr val="323232"/>
                </a:solidFill>
                <a:effectLst/>
              </a:rPr>
              <a:t>Avvikelse</a:t>
            </a:r>
            <a:r>
              <a:rPr lang="sv-SE" sz="1200" i="0" dirty="0">
                <a:solidFill>
                  <a:srgbClr val="323232"/>
                </a:solidFill>
                <a:effectLst/>
              </a:rPr>
              <a:t>.  Ange därefter aktuellt datum eller period för händelsen.</a:t>
            </a:r>
            <a:endParaRPr lang="sv-SE" sz="1200" dirty="0">
              <a:solidFill>
                <a:srgbClr val="8A8A8A"/>
              </a:solidFill>
            </a:endParaRPr>
          </a:p>
          <a:p>
            <a:pPr>
              <a:buFont typeface="Arial" panose="020B0604020202020204" pitchFamily="34" charset="0"/>
              <a:buChar char="•"/>
            </a:pPr>
            <a:r>
              <a:rPr lang="sv-SE" sz="1200" b="0" i="0" dirty="0">
                <a:solidFill>
                  <a:srgbClr val="323232"/>
                </a:solidFill>
                <a:effectLst/>
              </a:rPr>
              <a:t>Det kan exempelvis vara vid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12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a:t>
            </a:r>
          </a:p>
          <a:p>
            <a:pPr algn="l">
              <a:buFont typeface="Arial" panose="020B0604020202020204" pitchFamily="34" charset="0"/>
              <a:buChar char="•"/>
            </a:pPr>
            <a:r>
              <a:rPr lang="sv-SE" sz="1200" b="0" i="0" dirty="0">
                <a:solidFill>
                  <a:srgbClr val="323232"/>
                </a:solidFill>
                <a:effectLst/>
              </a:rPr>
              <a:t>Om det är flera avvikelser på samma dag ska en separat avvikelserapport skickas för varje enskild avvikelse.</a:t>
            </a:r>
          </a:p>
          <a:p>
            <a:pPr marL="0" indent="0">
              <a:buNone/>
            </a:pPr>
            <a:r>
              <a:rPr lang="sv-SE" sz="12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1200" dirty="0">
                <a:solidFill>
                  <a:srgbClr val="323232"/>
                </a:solidFill>
              </a:rPr>
              <a:t>. Mer information om </a:t>
            </a:r>
            <a:r>
              <a:rPr lang="sv-SE" sz="1200" dirty="0">
                <a:hlinkClick r:id="rId3"/>
              </a:rPr>
              <a:t>Avvikelserapportering vid upphandlade arbetsförmedlingstjänster (arbetsformedlingen.se)</a:t>
            </a:r>
            <a:endParaRPr lang="sv-SE" sz="1200" b="0" i="0" dirty="0">
              <a:solidFill>
                <a:srgbClr val="8A8A8A"/>
              </a:solidFill>
              <a:effectLst/>
            </a:endParaRP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641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CE82F-CC5D-0C2A-8B16-A2CEDD991FEC}"/>
              </a:ext>
            </a:extLst>
          </p:cNvPr>
          <p:cNvSpPr txBox="1">
            <a:spLocks noGrp="1"/>
          </p:cNvSpPr>
          <p:nvPr>
            <p:ph type="title" idx="4294967295"/>
          </p:nvPr>
        </p:nvSpPr>
        <p:spPr>
          <a:xfrm>
            <a:off x="575043" y="349624"/>
            <a:ext cx="7422784" cy="58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E-handelsflödet </a:t>
            </a:r>
          </a:p>
        </p:txBody>
      </p:sp>
      <p:pic>
        <p:nvPicPr>
          <p:cNvPr id="5" name="Bildobjekt 4" descr="Bilden visar E-handelsflödet.">
            <a:extLst>
              <a:ext uri="{FF2B5EF4-FFF2-40B4-BE49-F238E27FC236}">
                <a16:creationId xmlns:a16="http://schemas.microsoft.com/office/drawing/2014/main" id="{CFAD79E5-2511-DA5D-2DA6-3B91217D32E9}"/>
              </a:ext>
            </a:extLst>
          </p:cNvPr>
          <p:cNvPicPr>
            <a:picLocks noChangeAspect="1"/>
          </p:cNvPicPr>
          <p:nvPr/>
        </p:nvPicPr>
        <p:blipFill>
          <a:blip r:embed="rId2"/>
          <a:stretch>
            <a:fillRect/>
          </a:stretch>
        </p:blipFill>
        <p:spPr>
          <a:xfrm>
            <a:off x="575043" y="1617668"/>
            <a:ext cx="4249269" cy="1215593"/>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D5E0C496-E394-6499-6B05-36D97014551F}"/>
              </a:ext>
            </a:extLst>
          </p:cNvPr>
          <p:cNvSpPr txBox="1"/>
          <p:nvPr/>
        </p:nvSpPr>
        <p:spPr>
          <a:xfrm>
            <a:off x="5103158" y="1532966"/>
            <a:ext cx="3720262" cy="1384995"/>
          </a:xfrm>
          <a:prstGeom prst="rect">
            <a:avLst/>
          </a:prstGeom>
          <a:noFill/>
        </p:spPr>
        <p:txBody>
          <a:bodyPr wrap="square">
            <a:spAutoFit/>
          </a:bodyPr>
          <a:lstStyle/>
          <a:p>
            <a:pPr algn="l"/>
            <a:r>
              <a:rPr lang="sv-SE" sz="1200" b="0" i="0" dirty="0">
                <a:solidFill>
                  <a:srgbClr val="000000"/>
                </a:solidFill>
                <a:effectLst/>
                <a:ea typeface="Open Sans" panose="020B0606030504020204" pitchFamily="34" charset="0"/>
                <a:cs typeface="Open Sans" panose="020B0606030504020204" pitchFamily="34" charset="0"/>
              </a:rPr>
              <a:t>Ersättningsmodellen till leverantörerna för validering är samma som Arbetsförmedlingens e-handelsflöde för arbetsmarknadsutbildningar och andra externt upphandlade tjänster. </a:t>
            </a:r>
          </a:p>
          <a:p>
            <a:pPr algn="l"/>
            <a:endParaRPr lang="sv-SE" sz="1200" dirty="0">
              <a:solidFill>
                <a:srgbClr val="000000"/>
              </a:solidFill>
              <a:ea typeface="Open Sans" panose="020B0606030504020204" pitchFamily="34" charset="0"/>
              <a:cs typeface="Open Sans" panose="020B0606030504020204" pitchFamily="34" charset="0"/>
            </a:endParaRPr>
          </a:p>
          <a:p>
            <a:pPr algn="l"/>
            <a:br>
              <a:rPr lang="sv-SE" sz="1200" b="0" i="0" dirty="0">
                <a:solidFill>
                  <a:srgbClr val="000000"/>
                </a:solidFill>
                <a:effectLst/>
                <a:ea typeface="Open Sans" panose="020B0606030504020204" pitchFamily="34" charset="0"/>
                <a:cs typeface="Open Sans" panose="020B0606030504020204" pitchFamily="34" charset="0"/>
              </a:rPr>
            </a:br>
            <a:endParaRPr lang="sv-SE" sz="1200" b="0" i="0" dirty="0">
              <a:solidFill>
                <a:srgbClr val="333333"/>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914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5FEBED8-D31B-B5DF-7DF2-34F5548FD167}"/>
              </a:ext>
            </a:extLst>
          </p:cNvPr>
          <p:cNvSpPr txBox="1">
            <a:spLocks noGrp="1"/>
          </p:cNvSpPr>
          <p:nvPr>
            <p:ph type="title" idx="4294967295"/>
          </p:nvPr>
        </p:nvSpPr>
        <p:spPr>
          <a:xfrm>
            <a:off x="575043" y="349624"/>
            <a:ext cx="7422784" cy="384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Inleverans </a:t>
            </a:r>
          </a:p>
        </p:txBody>
      </p:sp>
      <p:pic>
        <p:nvPicPr>
          <p:cNvPr id="6" name="Bildobjekt 5" descr="Bilden visar översiktsbild över ett ärende där inleverans är möjlig i KAWebb.">
            <a:extLst>
              <a:ext uri="{FF2B5EF4-FFF2-40B4-BE49-F238E27FC236}">
                <a16:creationId xmlns:a16="http://schemas.microsoft.com/office/drawing/2014/main" id="{4E8B3259-A00A-030A-6391-E9D4B2DA6745}"/>
              </a:ext>
            </a:extLst>
          </p:cNvPr>
          <p:cNvPicPr>
            <a:picLocks noChangeAspect="1"/>
          </p:cNvPicPr>
          <p:nvPr/>
        </p:nvPicPr>
        <p:blipFill>
          <a:blip r:embed="rId2"/>
          <a:stretch>
            <a:fillRect/>
          </a:stretch>
        </p:blipFill>
        <p:spPr>
          <a:xfrm>
            <a:off x="702772" y="824344"/>
            <a:ext cx="4021628" cy="4107873"/>
          </a:xfrm>
          <a:prstGeom prst="rect">
            <a:avLst/>
          </a:prstGeom>
        </p:spPr>
      </p:pic>
      <p:sp>
        <p:nvSpPr>
          <p:cNvPr id="3" name="textruta 2">
            <a:extLst>
              <a:ext uri="{FF2B5EF4-FFF2-40B4-BE49-F238E27FC236}">
                <a16:creationId xmlns:a16="http://schemas.microsoft.com/office/drawing/2014/main" id="{498450BC-2DB3-A65F-0F3A-18F63D732094}"/>
              </a:ext>
            </a:extLst>
          </p:cNvPr>
          <p:cNvSpPr txBox="1"/>
          <p:nvPr/>
        </p:nvSpPr>
        <p:spPr>
          <a:xfrm>
            <a:off x="5109883" y="824344"/>
            <a:ext cx="3583640" cy="2123658"/>
          </a:xfrm>
          <a:prstGeom prst="rect">
            <a:avLst/>
          </a:prstGeom>
          <a:noFill/>
        </p:spPr>
        <p:txBody>
          <a:bodyPr wrap="square">
            <a:spAutoFit/>
          </a:bodyPr>
          <a:lstStyle/>
          <a:p>
            <a:r>
              <a:rPr lang="sv-SE" sz="1200" dirty="0"/>
              <a:t>Varje ärende består av en </a:t>
            </a:r>
            <a:r>
              <a:rPr lang="sv-SE" sz="1200" dirty="0" err="1"/>
              <a:t>inköpsorder</a:t>
            </a:r>
            <a:r>
              <a:rPr lang="sv-SE" sz="1200" dirty="0"/>
              <a:t>. </a:t>
            </a:r>
          </a:p>
          <a:p>
            <a:endParaRPr lang="sv-SE" sz="1200" dirty="0"/>
          </a:p>
          <a:p>
            <a:r>
              <a:rPr lang="sv-SE" sz="1200" dirty="0"/>
              <a:t>När </a:t>
            </a:r>
            <a:r>
              <a:rPr lang="sv-SE" sz="1200" dirty="0" err="1"/>
              <a:t>inköpsordern</a:t>
            </a:r>
            <a:r>
              <a:rPr lang="sv-SE" sz="1200" dirty="0"/>
              <a:t> har status godkänd kan en inleverans göras mot den. </a:t>
            </a:r>
          </a:p>
          <a:p>
            <a:endParaRPr lang="sv-SE" sz="1200" dirty="0"/>
          </a:p>
          <a:p>
            <a:r>
              <a:rPr lang="sv-SE" sz="1200" dirty="0"/>
              <a:t>Av inleveransen skapas ett självfakturaunderlag. </a:t>
            </a:r>
          </a:p>
          <a:p>
            <a:endParaRPr lang="sv-SE" sz="1200" dirty="0"/>
          </a:p>
          <a:p>
            <a:r>
              <a:rPr lang="sv-SE" sz="1200" dirty="0"/>
              <a:t>Självfakturaunderlaget kan godkännas av leverantören som då genererar en utbetalning.</a:t>
            </a:r>
          </a:p>
          <a:p>
            <a:endParaRPr lang="sv-SE" sz="1200" dirty="0"/>
          </a:p>
          <a:p>
            <a:r>
              <a:rPr lang="sv-SE" sz="1200" dirty="0"/>
              <a:t>Vid inleverans väljer du att klicka på </a:t>
            </a:r>
            <a:r>
              <a:rPr lang="sv-SE" sz="1200" b="1" dirty="0"/>
              <a:t>Inleverera.</a:t>
            </a:r>
            <a:endParaRPr lang="sv-SE" sz="1200" dirty="0"/>
          </a:p>
        </p:txBody>
      </p:sp>
    </p:spTree>
    <p:extLst>
      <p:ext uri="{BB962C8B-B14F-4D97-AF65-F5344CB8AC3E}">
        <p14:creationId xmlns:p14="http://schemas.microsoft.com/office/powerpoint/2010/main" val="238959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5381CD0-D9CF-5A19-B777-CE880715F86D}"/>
              </a:ext>
            </a:extLst>
          </p:cNvPr>
          <p:cNvSpPr txBox="1">
            <a:spLocks noGrp="1"/>
          </p:cNvSpPr>
          <p:nvPr>
            <p:ph type="title" idx="4294967295"/>
          </p:nvPr>
        </p:nvSpPr>
        <p:spPr>
          <a:xfrm>
            <a:off x="699655" y="349624"/>
            <a:ext cx="7298171" cy="384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Organisation </a:t>
            </a:r>
          </a:p>
        </p:txBody>
      </p:sp>
      <p:pic>
        <p:nvPicPr>
          <p:cNvPr id="4" name="Bildobjekt 3" descr="Bilden visar information om vad leverantör kan registrera för sin organisation. ">
            <a:extLst>
              <a:ext uri="{FF2B5EF4-FFF2-40B4-BE49-F238E27FC236}">
                <a16:creationId xmlns:a16="http://schemas.microsoft.com/office/drawing/2014/main" id="{4EB411F0-4061-B3DC-1736-743E769ED976}"/>
              </a:ext>
            </a:extLst>
          </p:cNvPr>
          <p:cNvPicPr>
            <a:picLocks noChangeAspect="1"/>
          </p:cNvPicPr>
          <p:nvPr/>
        </p:nvPicPr>
        <p:blipFill>
          <a:blip r:embed="rId2"/>
          <a:stretch>
            <a:fillRect/>
          </a:stretch>
        </p:blipFill>
        <p:spPr>
          <a:xfrm>
            <a:off x="699656" y="1126330"/>
            <a:ext cx="6617710" cy="3324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67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 uri="{C183D7F6-B498-43B3-948B-1728B52AA6E4}">
                <adec:decorative xmlns:adec="http://schemas.microsoft.com/office/drawing/2017/decorative" val="1"/>
              </a:ext>
            </a:extLst>
          </p:cNvPr>
          <p:cNvSpPr>
            <a:spLocks noGrp="1"/>
          </p:cNvSpPr>
          <p:nvPr>
            <p:ph idx="13"/>
          </p:nvPr>
        </p:nvSpPr>
        <p:spPr>
          <a:xfrm>
            <a:off x="571282" y="1809000"/>
            <a:ext cx="7422784" cy="2565000"/>
          </a:xfrm>
        </p:spPr>
        <p:txBody>
          <a:bodyPr>
            <a:normAutofit/>
          </a:bodyPr>
          <a:lstStyle/>
          <a:p>
            <a:pPr marL="0" indent="0">
              <a:buNone/>
            </a:pPr>
            <a:endParaRPr lang="sv-SE" sz="1200" dirty="0"/>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69302" y="331527"/>
            <a:ext cx="7119471" cy="378796"/>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81787" y="992982"/>
            <a:ext cx="3325857" cy="3818190"/>
          </a:xfrm>
        </p:spPr>
        <p:txBody>
          <a:bodyPr/>
          <a:lstStyle/>
          <a:p>
            <a:pPr marL="0" indent="0">
              <a:buNone/>
            </a:pPr>
            <a:r>
              <a:rPr lang="sv-SE" sz="1200" dirty="0">
                <a:hlinkClick r:id="rId3" action="ppaction://hlinksldjump"/>
              </a:rPr>
              <a:t>Validering </a:t>
            </a:r>
            <a:endParaRPr lang="sv-SE" sz="1200" dirty="0"/>
          </a:p>
          <a:p>
            <a:pPr marL="0" indent="0">
              <a:buNone/>
            </a:pPr>
            <a:r>
              <a:rPr lang="sv-SE" sz="1200" dirty="0">
                <a:hlinkClick r:id="rId4" action="ppaction://hlinksldjump"/>
              </a:rPr>
              <a:t>Information om Validering</a:t>
            </a:r>
            <a:endParaRPr lang="sv-SE" sz="1200" dirty="0"/>
          </a:p>
          <a:p>
            <a:pPr marL="0" indent="0">
              <a:buNone/>
            </a:pPr>
            <a:r>
              <a:rPr lang="sv-SE" sz="1200" dirty="0">
                <a:hlinkClick r:id="rId5" action="ppaction://hlinksldjump"/>
              </a:rPr>
              <a:t>Skapa handlingar</a:t>
            </a:r>
            <a:endParaRPr lang="sv-SE" sz="1200" dirty="0"/>
          </a:p>
          <a:p>
            <a:pPr marL="0" indent="0">
              <a:buNone/>
            </a:pPr>
            <a:r>
              <a:rPr lang="sv-SE" sz="1200" dirty="0">
                <a:hlinkClick r:id="rId6" action="ppaction://hlinksldjump"/>
              </a:rPr>
              <a:t>Registrera en Gemensam planering (GP) </a:t>
            </a:r>
            <a:endParaRPr lang="sv-SE" sz="1200" dirty="0"/>
          </a:p>
          <a:p>
            <a:pPr marL="0" indent="0">
              <a:buNone/>
            </a:pPr>
            <a:r>
              <a:rPr lang="sv-SE" sz="1200" dirty="0">
                <a:hlinkClick r:id="rId7" action="ppaction://hlinksldjump"/>
              </a:rPr>
              <a:t>Registrera en Informativ rapport (IR)</a:t>
            </a:r>
            <a:endParaRPr lang="sv-SE" sz="1200" dirty="0"/>
          </a:p>
          <a:p>
            <a:pPr marL="0" indent="0">
              <a:buNone/>
            </a:pPr>
            <a:r>
              <a:rPr lang="sv-SE" sz="1200" dirty="0">
                <a:hlinkClick r:id="rId8" action="ppaction://hlinksldjump"/>
              </a:rPr>
              <a:t>Registrera en Slutredovisning (SR) </a:t>
            </a:r>
            <a:endParaRPr lang="sv-SE" sz="1200" dirty="0"/>
          </a:p>
          <a:p>
            <a:pPr marL="0" indent="0">
              <a:buNone/>
            </a:pPr>
            <a:r>
              <a:rPr lang="sv-SE" sz="1200" dirty="0">
                <a:hlinkClick r:id="rId9" action="ppaction://hlinksldjump"/>
              </a:rPr>
              <a:t>Avvikelserapporter </a:t>
            </a:r>
            <a:endParaRPr lang="sv-SE" sz="1200" dirty="0"/>
          </a:p>
          <a:p>
            <a:pPr marL="0" indent="0">
              <a:buNone/>
            </a:pPr>
            <a:r>
              <a:rPr lang="sv-SE" sz="1200" dirty="0">
                <a:hlinkClick r:id="rId10" action="ppaction://hlinksldjump"/>
              </a:rPr>
              <a:t>E-handelsflödet</a:t>
            </a:r>
            <a:endParaRPr lang="sv-SE" sz="1200" dirty="0"/>
          </a:p>
          <a:p>
            <a:pPr marL="0" indent="0">
              <a:buNone/>
            </a:pPr>
            <a:r>
              <a:rPr lang="sv-SE" sz="1200" dirty="0">
                <a:hlinkClick r:id="rId11" action="ppaction://hlinksldjump"/>
              </a:rPr>
              <a:t>Inleverans</a:t>
            </a:r>
            <a:endParaRPr lang="sv-SE" sz="1200" dirty="0"/>
          </a:p>
          <a:p>
            <a:pPr marL="0" indent="0">
              <a:buNone/>
            </a:pPr>
            <a:r>
              <a:rPr lang="sv-SE" sz="1200" dirty="0">
                <a:hlinkClick r:id="rId12" action="ppaction://hlinksldjump"/>
              </a:rPr>
              <a:t>Organisation</a:t>
            </a: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8FDA2-E184-63EC-B102-69CDD82956F3}"/>
              </a:ext>
            </a:extLst>
          </p:cNvPr>
          <p:cNvSpPr>
            <a:spLocks noGrp="1"/>
          </p:cNvSpPr>
          <p:nvPr>
            <p:ph type="title"/>
          </p:nvPr>
        </p:nvSpPr>
        <p:spPr>
          <a:xfrm>
            <a:off x="618565" y="356347"/>
            <a:ext cx="8155641" cy="530950"/>
          </a:xfrm>
        </p:spPr>
        <p:txBody>
          <a:bodyPr>
            <a:normAutofit fontScale="90000"/>
          </a:bodyPr>
          <a:lstStyle/>
          <a:p>
            <a:r>
              <a:rPr lang="sv-SE" b="0" dirty="0">
                <a:solidFill>
                  <a:srgbClr val="333333"/>
                </a:solidFill>
                <a:ea typeface="Open Sans" panose="020B0606030504020204" pitchFamily="34" charset="0"/>
                <a:cs typeface="Open Sans" panose="020B0606030504020204" pitchFamily="34" charset="0"/>
              </a:rPr>
              <a:t>Validering </a:t>
            </a:r>
            <a:br>
              <a:rPr lang="sv-SE" b="0" i="0" dirty="0">
                <a:solidFill>
                  <a:srgbClr val="333333"/>
                </a:solidFill>
                <a:effectLst/>
                <a:ea typeface="Open Sans" panose="020B0606030504020204" pitchFamily="34" charset="0"/>
                <a:cs typeface="Open Sans" panose="020B0606030504020204" pitchFamily="34" charset="0"/>
              </a:rPr>
            </a:br>
            <a:endParaRPr lang="sv-SE" dirty="0">
              <a:ea typeface="Open Sans" panose="020B0606030504020204" pitchFamily="34" charset="0"/>
              <a:cs typeface="Open Sans" panose="020B0606030504020204" pitchFamily="34" charset="0"/>
            </a:endParaRPr>
          </a:p>
        </p:txBody>
      </p:sp>
      <p:sp>
        <p:nvSpPr>
          <p:cNvPr id="3" name="Platshållare för innehåll 2">
            <a:extLst>
              <a:ext uri="{FF2B5EF4-FFF2-40B4-BE49-F238E27FC236}">
                <a16:creationId xmlns:a16="http://schemas.microsoft.com/office/drawing/2014/main" id="{6E14AE4B-0EE9-1E61-E90E-2DDA663B791E}"/>
              </a:ext>
            </a:extLst>
          </p:cNvPr>
          <p:cNvSpPr>
            <a:spLocks noGrp="1"/>
          </p:cNvSpPr>
          <p:nvPr>
            <p:ph idx="1"/>
          </p:nvPr>
        </p:nvSpPr>
        <p:spPr>
          <a:xfrm>
            <a:off x="424206" y="887297"/>
            <a:ext cx="8101229" cy="2777027"/>
          </a:xfrm>
        </p:spPr>
        <p:txBody>
          <a:bodyPr>
            <a:normAutofit/>
          </a:bodyPr>
          <a:lstStyle/>
          <a:p>
            <a:pPr marL="0" indent="0">
              <a:buNone/>
            </a:pPr>
            <a:br>
              <a:rPr lang="sv-SE" sz="1200" b="1" i="0" u="sng" dirty="0">
                <a:solidFill>
                  <a:srgbClr val="007597"/>
                </a:solidFill>
                <a:effectLst/>
                <a:ea typeface="Open Sans" panose="020B0606030504020204" pitchFamily="34" charset="0"/>
                <a:cs typeface="Open Sans" panose="020B0606030504020204" pitchFamily="34" charset="0"/>
              </a:rPr>
            </a:br>
            <a:endParaRPr lang="sv-SE" sz="1200" dirty="0">
              <a:ea typeface="Open Sans" panose="020B0606030504020204" pitchFamily="34" charset="0"/>
              <a:cs typeface="Open Sans" panose="020B0606030504020204" pitchFamily="34" charset="0"/>
            </a:endParaRPr>
          </a:p>
          <a:p>
            <a:pPr marL="0" indent="0">
              <a:buNone/>
            </a:pPr>
            <a:endParaRPr lang="sv-SE" sz="1200" dirty="0">
              <a:ea typeface="Open Sans" panose="020B0606030504020204" pitchFamily="34" charset="0"/>
              <a:cs typeface="Open Sans" panose="020B0606030504020204" pitchFamily="34" charset="0"/>
            </a:endParaRPr>
          </a:p>
        </p:txBody>
      </p:sp>
      <p:sp>
        <p:nvSpPr>
          <p:cNvPr id="6" name="textruta 5">
            <a:extLst>
              <a:ext uri="{FF2B5EF4-FFF2-40B4-BE49-F238E27FC236}">
                <a16:creationId xmlns:a16="http://schemas.microsoft.com/office/drawing/2014/main" id="{FB0B2642-6609-0988-4AFB-C85D3CDC4276}"/>
              </a:ext>
            </a:extLst>
          </p:cNvPr>
          <p:cNvSpPr txBox="1"/>
          <p:nvPr/>
        </p:nvSpPr>
        <p:spPr>
          <a:xfrm>
            <a:off x="546285" y="1087768"/>
            <a:ext cx="6728573" cy="2323713"/>
          </a:xfrm>
          <a:prstGeom prst="rect">
            <a:avLst/>
          </a:prstGeom>
          <a:noFill/>
        </p:spPr>
        <p:txBody>
          <a:bodyPr wrap="square">
            <a:spAutoFit/>
          </a:bodyPr>
          <a:lstStyle/>
          <a:p>
            <a:r>
              <a:rPr lang="sv-SE" sz="1200" b="1" i="0" dirty="0">
                <a:solidFill>
                  <a:srgbClr val="333333"/>
                </a:solidFill>
                <a:effectLst/>
              </a:rPr>
              <a:t>Validering innebär en bedömning och dokumentation av en persons kunskaper och kompetens oberoende av hur de har förvärvats.</a:t>
            </a:r>
          </a:p>
          <a:p>
            <a:endParaRPr lang="sv-SE" sz="1200" b="1" dirty="0">
              <a:solidFill>
                <a:srgbClr val="333333"/>
              </a:solidFill>
            </a:endParaRPr>
          </a:p>
          <a:p>
            <a:pPr>
              <a:spcBef>
                <a:spcPts val="600"/>
              </a:spcBef>
            </a:pPr>
            <a:r>
              <a:rPr lang="sv-SE" sz="1200" b="0" i="0" dirty="0">
                <a:solidFill>
                  <a:srgbClr val="333333"/>
                </a:solidFill>
                <a:effectLst/>
              </a:rPr>
              <a:t>All validering utgår från erkända kunskaps- och kompetenskrav. </a:t>
            </a:r>
          </a:p>
          <a:p>
            <a:pPr>
              <a:spcBef>
                <a:spcPts val="600"/>
              </a:spcBef>
            </a:pPr>
            <a:endParaRPr lang="sv-SE" sz="1200" b="0" i="0" dirty="0">
              <a:solidFill>
                <a:srgbClr val="333333"/>
              </a:solidFill>
              <a:effectLst/>
            </a:endParaRPr>
          </a:p>
          <a:p>
            <a:pPr>
              <a:spcBef>
                <a:spcPts val="600"/>
              </a:spcBef>
            </a:pPr>
            <a:r>
              <a:rPr lang="sv-SE" sz="1200" b="0" i="0" dirty="0">
                <a:solidFill>
                  <a:srgbClr val="333333"/>
                </a:solidFill>
                <a:effectLst/>
              </a:rPr>
              <a:t>För att utföra en validering måste du ha ett tydligt mandat från ansvarigt branschorgan, en arbetsmarknadspart eller huvudman inom utbildningssektorn. </a:t>
            </a:r>
          </a:p>
          <a:p>
            <a:pPr>
              <a:spcBef>
                <a:spcPts val="600"/>
              </a:spcBef>
            </a:pPr>
            <a:endParaRPr lang="sv-SE" sz="1200" b="0" i="0" dirty="0">
              <a:solidFill>
                <a:srgbClr val="333333"/>
              </a:solidFill>
              <a:effectLst/>
            </a:endParaRPr>
          </a:p>
          <a:p>
            <a:pPr>
              <a:spcBef>
                <a:spcPts val="600"/>
              </a:spcBef>
            </a:pPr>
            <a:r>
              <a:rPr lang="sv-SE" sz="1200" b="0" i="0" dirty="0">
                <a:solidFill>
                  <a:srgbClr val="333333"/>
                </a:solidFill>
                <a:effectLst/>
              </a:rPr>
              <a:t>Du måste även ha tillgång till lärare, bedömare eller examinatorer som är behöriga att utfärda ett kompetensbevis.</a:t>
            </a:r>
            <a:r>
              <a:rPr lang="sv-SE" sz="1200" b="1" i="0" dirty="0">
                <a:solidFill>
                  <a:srgbClr val="333333"/>
                </a:solidFill>
                <a:effectLst/>
              </a:rPr>
              <a:t> </a:t>
            </a:r>
            <a:endParaRPr lang="sv-SE" sz="1200" dirty="0"/>
          </a:p>
        </p:txBody>
      </p:sp>
    </p:spTree>
    <p:extLst>
      <p:ext uri="{BB962C8B-B14F-4D97-AF65-F5344CB8AC3E}">
        <p14:creationId xmlns:p14="http://schemas.microsoft.com/office/powerpoint/2010/main" val="91132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9E691A1-BDC5-50BD-4427-8F9F53FFA9DD}"/>
              </a:ext>
            </a:extLst>
          </p:cNvPr>
          <p:cNvSpPr txBox="1">
            <a:spLocks noGrp="1"/>
          </p:cNvSpPr>
          <p:nvPr>
            <p:ph type="title" idx="4294967295"/>
          </p:nvPr>
        </p:nvSpPr>
        <p:spPr>
          <a:xfrm>
            <a:off x="618565" y="356347"/>
            <a:ext cx="8155641" cy="470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0" i="0" u="none" strike="noStrike" kern="1200" cap="none" spc="0" normalizeH="0" baseline="0" noProof="0" dirty="0">
                <a:ln>
                  <a:noFill/>
                </a:ln>
                <a:solidFill>
                  <a:srgbClr val="333333"/>
                </a:solidFill>
                <a:effectLst/>
                <a:uLnTx/>
                <a:uFillTx/>
                <a:latin typeface="+mj-lt"/>
                <a:ea typeface="Open Sans" panose="020B0606030504020204" pitchFamily="34" charset="0"/>
                <a:cs typeface="Open Sans" panose="020B0606030504020204" pitchFamily="34" charset="0"/>
              </a:rPr>
              <a:t>Information om Validering</a:t>
            </a:r>
            <a:endParaRPr kumimoji="0" lang="sv-SE" sz="2400" b="1" i="0" u="none" strike="noStrike" kern="1200" cap="none" spc="0" normalizeH="0" baseline="0" noProof="0" dirty="0">
              <a:ln>
                <a:noFill/>
              </a:ln>
              <a:solidFill>
                <a:schemeClr val="accent1"/>
              </a:solidFill>
              <a:effectLst/>
              <a:uLnTx/>
              <a:uFillTx/>
              <a:latin typeface="+mj-lt"/>
              <a:ea typeface="Open Sans" panose="020B0606030504020204" pitchFamily="34" charset="0"/>
              <a:cs typeface="Open Sans" panose="020B0606030504020204" pitchFamily="34" charset="0"/>
            </a:endParaRPr>
          </a:p>
        </p:txBody>
      </p:sp>
      <p:pic>
        <p:nvPicPr>
          <p:cNvPr id="3" name="Bildobjekt 2" descr="Bilden visar processflödet för Validering.">
            <a:extLst>
              <a:ext uri="{FF2B5EF4-FFF2-40B4-BE49-F238E27FC236}">
                <a16:creationId xmlns:a16="http://schemas.microsoft.com/office/drawing/2014/main" id="{D105CFDD-0C38-C8DD-B42D-F191D7E45161}"/>
              </a:ext>
            </a:extLst>
          </p:cNvPr>
          <p:cNvPicPr>
            <a:picLocks noChangeAspect="1"/>
          </p:cNvPicPr>
          <p:nvPr/>
        </p:nvPicPr>
        <p:blipFill>
          <a:blip r:embed="rId2"/>
          <a:stretch>
            <a:fillRect/>
          </a:stretch>
        </p:blipFill>
        <p:spPr>
          <a:xfrm>
            <a:off x="618565" y="1005167"/>
            <a:ext cx="5419164" cy="3133166"/>
          </a:xfrm>
          <a:prstGeom prst="rect">
            <a:avLst/>
          </a:prstGeom>
          <a:ln>
            <a:noFill/>
          </a:ln>
          <a:effectLst>
            <a:outerShdw blurRad="292100" dist="139700" dir="2700000" algn="tl" rotWithShape="0">
              <a:srgbClr val="333333">
                <a:alpha val="65000"/>
              </a:srgbClr>
            </a:outerShdw>
          </a:effectLst>
        </p:spPr>
      </p:pic>
      <p:sp>
        <p:nvSpPr>
          <p:cNvPr id="2" name="textruta 1">
            <a:extLst>
              <a:ext uri="{FF2B5EF4-FFF2-40B4-BE49-F238E27FC236}">
                <a16:creationId xmlns:a16="http://schemas.microsoft.com/office/drawing/2014/main" id="{524ADADD-B4ED-F44C-5D5C-85EF804B0F34}"/>
              </a:ext>
            </a:extLst>
          </p:cNvPr>
          <p:cNvSpPr txBox="1"/>
          <p:nvPr/>
        </p:nvSpPr>
        <p:spPr>
          <a:xfrm>
            <a:off x="6179201" y="950166"/>
            <a:ext cx="2837052" cy="3231654"/>
          </a:xfrm>
          <a:prstGeom prst="rect">
            <a:avLst/>
          </a:prstGeom>
          <a:noFill/>
        </p:spPr>
        <p:txBody>
          <a:bodyPr wrap="square">
            <a:spAutoFit/>
          </a:bodyPr>
          <a:lstStyle/>
          <a:p>
            <a:pPr algn="l"/>
            <a:r>
              <a:rPr lang="sv-SE" sz="1200" b="0" i="0" dirty="0">
                <a:solidFill>
                  <a:srgbClr val="333333"/>
                </a:solidFill>
                <a:effectLst/>
                <a:ea typeface="Open Sans" panose="020B0606030504020204" pitchFamily="34" charset="0"/>
                <a:cs typeface="Open Sans" panose="020B0606030504020204" pitchFamily="34" charset="0"/>
              </a:rPr>
              <a:t>När arbetsförmedlaren fattar ett beslut om validering skapas ett ärende och du som leverantör får ett meddelande om placering i KA Webb.</a:t>
            </a:r>
          </a:p>
          <a:p>
            <a:pPr algn="l"/>
            <a:endParaRPr lang="sv-SE" sz="1200" b="0" i="0" dirty="0">
              <a:solidFill>
                <a:srgbClr val="333333"/>
              </a:solidFill>
              <a:effectLst/>
              <a:ea typeface="Open Sans" panose="020B0606030504020204" pitchFamily="34" charset="0"/>
              <a:cs typeface="Open Sans" panose="020B0606030504020204" pitchFamily="34" charset="0"/>
            </a:endParaRPr>
          </a:p>
          <a:p>
            <a:pPr algn="l"/>
            <a:r>
              <a:rPr lang="sv-SE" sz="1200" i="0" dirty="0">
                <a:solidFill>
                  <a:srgbClr val="333333"/>
                </a:solidFill>
                <a:effectLst/>
                <a:ea typeface="Open Sans" panose="020B0606030504020204" pitchFamily="34" charset="0"/>
                <a:cs typeface="Open Sans" panose="020B0606030504020204" pitchFamily="34" charset="0"/>
              </a:rPr>
              <a:t>Du som leverantör får inte låta arbetssökande börja valideringen utan att det finns ett ärende i KA Webb. </a:t>
            </a:r>
          </a:p>
          <a:p>
            <a:pPr algn="l"/>
            <a:endParaRPr lang="sv-SE" sz="1200" dirty="0">
              <a:solidFill>
                <a:srgbClr val="333333"/>
              </a:solidFill>
              <a:ea typeface="Open Sans" panose="020B0606030504020204" pitchFamily="34" charset="0"/>
              <a:cs typeface="Open Sans" panose="020B0606030504020204" pitchFamily="34" charset="0"/>
            </a:endParaRPr>
          </a:p>
          <a:p>
            <a:pPr algn="l"/>
            <a:r>
              <a:rPr lang="sv-SE" sz="1200" i="0" dirty="0">
                <a:solidFill>
                  <a:srgbClr val="333333"/>
                </a:solidFill>
                <a:effectLst/>
                <a:ea typeface="Open Sans" panose="020B0606030504020204" pitchFamily="34" charset="0"/>
                <a:cs typeface="Open Sans" panose="020B0606030504020204" pitchFamily="34" charset="0"/>
              </a:rPr>
              <a:t>Om en arbetssökande kommer till er utan att det finns ett ärende ska du kontakta Arbetsförmedlingen för att säkerställa att beslutet är gjort på rätt sätt.</a:t>
            </a:r>
          </a:p>
          <a:p>
            <a:pPr algn="l"/>
            <a:endParaRPr lang="sv-SE" sz="1200" b="0" i="0" dirty="0">
              <a:solidFill>
                <a:srgbClr val="333333"/>
              </a:solidFill>
              <a:effectLst/>
              <a:ea typeface="Open Sans" panose="020B0606030504020204" pitchFamily="34" charset="0"/>
              <a:cs typeface="Open Sans" panose="020B0606030504020204" pitchFamily="34" charset="0"/>
            </a:endParaRPr>
          </a:p>
          <a:p>
            <a:pPr algn="l"/>
            <a:r>
              <a:rPr lang="sv-SE" sz="1200" b="0" i="0" dirty="0">
                <a:solidFill>
                  <a:srgbClr val="333333"/>
                </a:solidFill>
                <a:effectLst/>
                <a:ea typeface="Open Sans" panose="020B0606030504020204" pitchFamily="34" charset="0"/>
                <a:cs typeface="Open Sans" panose="020B0606030504020204" pitchFamily="34" charset="0"/>
              </a:rPr>
              <a:t>Bilderna visar en generell process över utförandet av validering.</a:t>
            </a:r>
          </a:p>
        </p:txBody>
      </p:sp>
    </p:spTree>
    <p:extLst>
      <p:ext uri="{BB962C8B-B14F-4D97-AF65-F5344CB8AC3E}">
        <p14:creationId xmlns:p14="http://schemas.microsoft.com/office/powerpoint/2010/main" val="120940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3C08B6-DBE6-8562-523F-4A306C5200F7}"/>
              </a:ext>
            </a:extLst>
          </p:cNvPr>
          <p:cNvSpPr>
            <a:spLocks noGrp="1"/>
          </p:cNvSpPr>
          <p:nvPr>
            <p:ph type="title"/>
          </p:nvPr>
        </p:nvSpPr>
        <p:spPr>
          <a:xfrm>
            <a:off x="575042" y="170085"/>
            <a:ext cx="7422784" cy="367797"/>
          </a:xfrm>
        </p:spPr>
        <p:txBody>
          <a:bodyPr/>
          <a:lstStyle/>
          <a:p>
            <a:r>
              <a:rPr lang="sv-SE" sz="2400" dirty="0"/>
              <a:t>Skapa handlingar</a:t>
            </a:r>
          </a:p>
        </p:txBody>
      </p:sp>
      <p:sp>
        <p:nvSpPr>
          <p:cNvPr id="3" name="Platshållare för innehåll 2">
            <a:extLst>
              <a:ext uri="{FF2B5EF4-FFF2-40B4-BE49-F238E27FC236}">
                <a16:creationId xmlns:a16="http://schemas.microsoft.com/office/drawing/2014/main" id="{421134B8-4A2C-F968-7E87-59E6DA0FDD28}"/>
              </a:ext>
            </a:extLst>
          </p:cNvPr>
          <p:cNvSpPr>
            <a:spLocks noGrp="1"/>
          </p:cNvSpPr>
          <p:nvPr>
            <p:ph idx="1"/>
          </p:nvPr>
        </p:nvSpPr>
        <p:spPr>
          <a:xfrm>
            <a:off x="575042" y="618565"/>
            <a:ext cx="7876434" cy="4213656"/>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 handlingar som kan skapas och skickas in vad gäller valideringen är:</a:t>
            </a:r>
          </a:p>
          <a:p>
            <a:pPr lvl="1"/>
            <a:r>
              <a:rPr lang="sv-SE" sz="1200" b="0" i="0" dirty="0">
                <a:solidFill>
                  <a:srgbClr val="000000"/>
                </a:solidFill>
                <a:effectLst/>
                <a:ea typeface="Open Sans" panose="020B0606030504020204" pitchFamily="34" charset="0"/>
                <a:cs typeface="Open Sans" panose="020B0606030504020204" pitchFamily="34" charset="0"/>
              </a:rPr>
              <a:t>Avvikelserapport (AR)</a:t>
            </a:r>
          </a:p>
          <a:p>
            <a:pPr lvl="1"/>
            <a:r>
              <a:rPr lang="sv-SE" sz="1200" b="0" i="0" dirty="0">
                <a:solidFill>
                  <a:srgbClr val="000000"/>
                </a:solidFill>
                <a:effectLst/>
                <a:ea typeface="Open Sans" panose="020B0606030504020204" pitchFamily="34" charset="0"/>
                <a:cs typeface="Open Sans" panose="020B0606030504020204" pitchFamily="34" charset="0"/>
              </a:rPr>
              <a:t>Gemensam planering (GP)</a:t>
            </a:r>
          </a:p>
          <a:p>
            <a:pPr lvl="1"/>
            <a:r>
              <a:rPr lang="sv-SE" sz="1200" b="0" i="0" dirty="0">
                <a:solidFill>
                  <a:srgbClr val="000000"/>
                </a:solidFill>
                <a:effectLst/>
                <a:ea typeface="Open Sans" panose="020B0606030504020204" pitchFamily="34" charset="0"/>
                <a:cs typeface="Open Sans" panose="020B0606030504020204" pitchFamily="34" charset="0"/>
              </a:rPr>
              <a:t>Informativ rapport (IR)</a:t>
            </a:r>
          </a:p>
          <a:p>
            <a:pPr lvl="1"/>
            <a:r>
              <a:rPr lang="sv-SE" sz="1200" b="0" i="0" dirty="0">
                <a:solidFill>
                  <a:srgbClr val="000000"/>
                </a:solidFill>
                <a:effectLst/>
                <a:ea typeface="Open Sans" panose="020B0606030504020204" pitchFamily="34" charset="0"/>
                <a:cs typeface="Open Sans" panose="020B0606030504020204" pitchFamily="34" charset="0"/>
              </a:rPr>
              <a:t>Slutredovisning (SR)</a:t>
            </a:r>
            <a:br>
              <a:rPr lang="sv-SE" sz="1200" b="0" i="0" dirty="0">
                <a:solidFill>
                  <a:srgbClr val="000000"/>
                </a:solidFill>
                <a:effectLst/>
                <a:ea typeface="Open Sans" panose="020B0606030504020204" pitchFamily="34" charset="0"/>
                <a:cs typeface="Open Sans" panose="020B0606030504020204" pitchFamily="34" charset="0"/>
              </a:rPr>
            </a:b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Handlingarna, förutom slutredovisningen, blir möjliga att registrera från och med ärendets startdatum. Slutredovisningen kan skickas in först när en gemensam planering har bekräftats av Arbetsförmedlingen.</a:t>
            </a:r>
          </a:p>
          <a:p>
            <a:pPr marL="0" indent="0" algn="l">
              <a:buNone/>
            </a:pP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Alla handlingar får status inskickad efter det att de har skapats. Beroende på vilken handling kan de få olika status när Arbetsförmedlingen har tagit emot dem:</a:t>
            </a:r>
          </a:p>
          <a:p>
            <a:pPr lvl="1"/>
            <a:r>
              <a:rPr lang="sv-SE" sz="1200" b="0" i="0" dirty="0">
                <a:solidFill>
                  <a:srgbClr val="000000"/>
                </a:solidFill>
                <a:effectLst/>
                <a:ea typeface="Open Sans" panose="020B0606030504020204" pitchFamily="34" charset="0"/>
                <a:cs typeface="Open Sans" panose="020B0606030504020204" pitchFamily="34" charset="0"/>
              </a:rPr>
              <a:t>Avvikelserapport: </a:t>
            </a:r>
            <a:r>
              <a:rPr lang="sv-SE" sz="1200" b="1" i="0" dirty="0">
                <a:solidFill>
                  <a:srgbClr val="000000"/>
                </a:solidFill>
                <a:effectLst/>
                <a:ea typeface="Open Sans" panose="020B0606030504020204" pitchFamily="34" charset="0"/>
                <a:cs typeface="Open Sans" panose="020B0606030504020204" pitchFamily="34" charset="0"/>
              </a:rPr>
              <a:t>mottagen</a:t>
            </a:r>
            <a:endParaRPr lang="sv-SE" sz="1200" b="0" i="0" dirty="0">
              <a:solidFill>
                <a:srgbClr val="000000"/>
              </a:solidFill>
              <a:effectLst/>
              <a:ea typeface="Open Sans" panose="020B0606030504020204" pitchFamily="34" charset="0"/>
              <a:cs typeface="Open Sans" panose="020B0606030504020204" pitchFamily="34" charset="0"/>
            </a:endParaRPr>
          </a:p>
          <a:p>
            <a:pPr lvl="1"/>
            <a:r>
              <a:rPr lang="sv-SE" sz="1200" b="0" i="0" dirty="0">
                <a:solidFill>
                  <a:srgbClr val="000000"/>
                </a:solidFill>
                <a:effectLst/>
                <a:ea typeface="Open Sans" panose="020B0606030504020204" pitchFamily="34" charset="0"/>
                <a:cs typeface="Open Sans" panose="020B0606030504020204" pitchFamily="34" charset="0"/>
              </a:rPr>
              <a:t>Gemensam planering: </a:t>
            </a:r>
            <a:r>
              <a:rPr lang="sv-SE" sz="1200" b="1" i="0" dirty="0">
                <a:solidFill>
                  <a:srgbClr val="000000"/>
                </a:solidFill>
                <a:effectLst/>
                <a:ea typeface="Open Sans" panose="020B0606030504020204" pitchFamily="34" charset="0"/>
                <a:cs typeface="Open Sans" panose="020B0606030504020204" pitchFamily="34" charset="0"/>
              </a:rPr>
              <a:t>bekräftad/avslagen</a:t>
            </a:r>
            <a:endParaRPr lang="sv-SE" sz="1200" b="0" i="0" dirty="0">
              <a:solidFill>
                <a:srgbClr val="000000"/>
              </a:solidFill>
              <a:effectLst/>
              <a:ea typeface="Open Sans" panose="020B0606030504020204" pitchFamily="34" charset="0"/>
              <a:cs typeface="Open Sans" panose="020B0606030504020204" pitchFamily="34" charset="0"/>
            </a:endParaRPr>
          </a:p>
          <a:p>
            <a:pPr lvl="1"/>
            <a:r>
              <a:rPr lang="sv-SE" sz="1200" b="0" i="0" dirty="0">
                <a:solidFill>
                  <a:srgbClr val="000000"/>
                </a:solidFill>
                <a:effectLst/>
                <a:ea typeface="Open Sans" panose="020B0606030504020204" pitchFamily="34" charset="0"/>
                <a:cs typeface="Open Sans" panose="020B0606030504020204" pitchFamily="34" charset="0"/>
              </a:rPr>
              <a:t>Informativ rapport: </a:t>
            </a:r>
            <a:r>
              <a:rPr lang="sv-SE" sz="1200" b="1" i="0" dirty="0">
                <a:solidFill>
                  <a:srgbClr val="000000"/>
                </a:solidFill>
                <a:effectLst/>
                <a:ea typeface="Open Sans" panose="020B0606030504020204" pitchFamily="34" charset="0"/>
                <a:cs typeface="Open Sans" panose="020B0606030504020204" pitchFamily="34" charset="0"/>
              </a:rPr>
              <a:t>mottagen</a:t>
            </a:r>
            <a:endParaRPr lang="sv-SE" sz="1200" b="0" i="0" dirty="0">
              <a:solidFill>
                <a:srgbClr val="000000"/>
              </a:solidFill>
              <a:effectLst/>
              <a:ea typeface="Open Sans" panose="020B0606030504020204" pitchFamily="34" charset="0"/>
              <a:cs typeface="Open Sans" panose="020B0606030504020204" pitchFamily="34" charset="0"/>
            </a:endParaRPr>
          </a:p>
          <a:p>
            <a:pPr lvl="1"/>
            <a:r>
              <a:rPr lang="sv-SE" sz="1200" b="0" i="0" dirty="0">
                <a:solidFill>
                  <a:srgbClr val="000000"/>
                </a:solidFill>
                <a:effectLst/>
                <a:ea typeface="Open Sans" panose="020B0606030504020204" pitchFamily="34" charset="0"/>
                <a:cs typeface="Open Sans" panose="020B0606030504020204" pitchFamily="34" charset="0"/>
              </a:rPr>
              <a:t>Slutredovisning: </a:t>
            </a:r>
            <a:r>
              <a:rPr lang="sv-SE" sz="1200" b="1" i="0" dirty="0">
                <a:solidFill>
                  <a:srgbClr val="000000"/>
                </a:solidFill>
                <a:effectLst/>
                <a:ea typeface="Open Sans" panose="020B0606030504020204" pitchFamily="34" charset="0"/>
                <a:cs typeface="Open Sans" panose="020B0606030504020204" pitchFamily="34" charset="0"/>
              </a:rPr>
              <a:t>bekräftad/avslagen</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När Arbetsförmedlingen avslår en handling är det obligatoriskt för Arbetsförmedlingen att skriva en kommentar.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Kommentaren syns under </a:t>
            </a:r>
            <a:r>
              <a:rPr lang="sv-SE" sz="1200" b="1" i="0" dirty="0">
                <a:solidFill>
                  <a:srgbClr val="000000"/>
                </a:solidFill>
                <a:effectLst/>
                <a:ea typeface="Open Sans" panose="020B0606030504020204" pitchFamily="34" charset="0"/>
                <a:cs typeface="Open Sans" panose="020B0606030504020204" pitchFamily="34" charset="0"/>
              </a:rPr>
              <a:t>specifikation</a:t>
            </a:r>
            <a:r>
              <a:rPr lang="sv-SE" sz="1200" b="0" i="0" dirty="0">
                <a:solidFill>
                  <a:srgbClr val="000000"/>
                </a:solidFill>
                <a:effectLst/>
                <a:ea typeface="Open Sans" panose="020B0606030504020204" pitchFamily="34" charset="0"/>
                <a:cs typeface="Open Sans" panose="020B0606030504020204" pitchFamily="34" charset="0"/>
              </a:rPr>
              <a:t>.</a:t>
            </a: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899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E68354-345D-222D-3EF8-96DD0763F0E6}"/>
              </a:ext>
            </a:extLst>
          </p:cNvPr>
          <p:cNvSpPr>
            <a:spLocks noGrp="1"/>
          </p:cNvSpPr>
          <p:nvPr>
            <p:ph type="title"/>
          </p:nvPr>
        </p:nvSpPr>
        <p:spPr>
          <a:xfrm>
            <a:off x="522841" y="397922"/>
            <a:ext cx="7422784" cy="467282"/>
          </a:xfrm>
        </p:spPr>
        <p:txBody>
          <a:bodyPr/>
          <a:lstStyle/>
          <a:p>
            <a:r>
              <a:rPr lang="sv-SE" sz="2400" dirty="0"/>
              <a:t>Registrera en Gemensam planering (GP)</a:t>
            </a:r>
            <a:br>
              <a:rPr lang="sv-SE" sz="2400" dirty="0"/>
            </a:br>
            <a:endParaRPr lang="sv-SE" sz="2400" dirty="0"/>
          </a:p>
        </p:txBody>
      </p:sp>
      <p:pic>
        <p:nvPicPr>
          <p:cNvPr id="6" name="Bildobjekt 5" descr="Bilden visar ärendevy med länk Registrera en gemensam planering i KAWebb. ">
            <a:extLst>
              <a:ext uri="{FF2B5EF4-FFF2-40B4-BE49-F238E27FC236}">
                <a16:creationId xmlns:a16="http://schemas.microsoft.com/office/drawing/2014/main" id="{4359995C-5FFD-BFCB-0831-33CB2CA8DC27}"/>
              </a:ext>
            </a:extLst>
          </p:cNvPr>
          <p:cNvPicPr>
            <a:picLocks noChangeAspect="1"/>
          </p:cNvPicPr>
          <p:nvPr/>
        </p:nvPicPr>
        <p:blipFill>
          <a:blip r:embed="rId2"/>
          <a:stretch>
            <a:fillRect/>
          </a:stretch>
        </p:blipFill>
        <p:spPr>
          <a:xfrm>
            <a:off x="522841" y="1147189"/>
            <a:ext cx="2785135" cy="125983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1DC98FA-A532-D109-6885-9F034B5964CB}"/>
              </a:ext>
            </a:extLst>
          </p:cNvPr>
          <p:cNvSpPr>
            <a:spLocks noGrp="1"/>
          </p:cNvSpPr>
          <p:nvPr>
            <p:ph idx="1"/>
          </p:nvPr>
        </p:nvSpPr>
        <p:spPr>
          <a:xfrm>
            <a:off x="3543300" y="1147189"/>
            <a:ext cx="5546911" cy="3740414"/>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Vid start av valideringen gör du som leverantör en gemensam planering tillsammans med den arbetssökande. Den gemensamma planeringen ska beskriva vad valideringen innehåller samt eventuella förslag om något bör ändras i den beställda valideringen. </a:t>
            </a:r>
            <a:endParaRPr lang="sv-SE" sz="1200" dirty="0">
              <a:solidFill>
                <a:srgbClr val="000000"/>
              </a:solidFill>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Du som leverantör kan exempelvis föreslå en förlängning om den arbetssökande behöver extra stöd eller förkortning om den arbetssökande inte kvalificerar sig till en kompetensbedömning.</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Den gemensamma planeringen är också grunden för att du som leverantör ska kunna inleverera: när Arbetsförmedlingen godkänner den gemensamma planeringen skapar webbstödet en beställning. </a:t>
            </a:r>
          </a:p>
          <a:p>
            <a:pPr marL="0" indent="0" algn="l">
              <a:buNone/>
            </a:pPr>
            <a:r>
              <a:rPr lang="sv-SE" sz="1200" b="1" i="0" dirty="0">
                <a:solidFill>
                  <a:srgbClr val="000000"/>
                </a:solidFill>
                <a:effectLst/>
                <a:ea typeface="Open Sans" panose="020B0606030504020204" pitchFamily="34" charset="0"/>
                <a:cs typeface="Open Sans" panose="020B0606030504020204" pitchFamily="34" charset="0"/>
              </a:rPr>
              <a:t>När chef på Arbetsförmedlingen har attesterat beställningen kan inleverans ske.</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Du kan göra flera versioner av den gemensamma planeringen under valideringens gång.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Om det exempelvis i efterhand framkommer att valideringen behöver förkortas eller förlängas kan du skapa en ny version och genom den föreslå en ändring av antalet dagar på kompetenskartläggningen eller kompetensbedömningen.</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För att skapa en GP väljer du </a:t>
            </a:r>
            <a:r>
              <a:rPr lang="sv-SE" sz="1200" b="1" i="0" dirty="0">
                <a:solidFill>
                  <a:srgbClr val="000000"/>
                </a:solidFill>
                <a:effectLst/>
                <a:ea typeface="Open Sans" panose="020B0606030504020204" pitchFamily="34" charset="0"/>
                <a:cs typeface="Open Sans" panose="020B0606030504020204" pitchFamily="34" charset="0"/>
              </a:rPr>
              <a:t>Registrera. </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lgn="l">
              <a:buNone/>
            </a:pPr>
            <a:endParaRPr lang="sv-SE" sz="1200" b="0" i="0" dirty="0">
              <a:solidFill>
                <a:srgbClr val="000000"/>
              </a:solidFill>
              <a:effectLst/>
              <a:ea typeface="Open Sans" panose="020B0606030504020204" pitchFamily="34" charset="0"/>
              <a:cs typeface="Open Sans" panose="020B0606030504020204" pitchFamily="34" charset="0"/>
            </a:endParaRP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0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0E37E9-5DEC-0483-DE18-44435B2C6CEE}"/>
              </a:ext>
            </a:extLst>
          </p:cNvPr>
          <p:cNvSpPr>
            <a:spLocks noGrp="1"/>
          </p:cNvSpPr>
          <p:nvPr>
            <p:ph type="title"/>
          </p:nvPr>
        </p:nvSpPr>
        <p:spPr>
          <a:xfrm>
            <a:off x="575043" y="256624"/>
            <a:ext cx="7422784" cy="675000"/>
          </a:xfrm>
        </p:spPr>
        <p:txBody>
          <a:bodyPr/>
          <a:lstStyle/>
          <a:p>
            <a:r>
              <a:rPr lang="sv-SE" sz="2400" dirty="0"/>
              <a:t>Registrera en Informativ rapport (IR)</a:t>
            </a:r>
          </a:p>
        </p:txBody>
      </p:sp>
      <p:pic>
        <p:nvPicPr>
          <p:cNvPr id="6" name="Bildobjekt 5" descr="Bilden visar ärendevy med länk Registrera en Informativ rapport i KAWebb. ">
            <a:extLst>
              <a:ext uri="{FF2B5EF4-FFF2-40B4-BE49-F238E27FC236}">
                <a16:creationId xmlns:a16="http://schemas.microsoft.com/office/drawing/2014/main" id="{6D97F858-5A45-CA75-53D0-6308A323D014}"/>
              </a:ext>
            </a:extLst>
          </p:cNvPr>
          <p:cNvPicPr>
            <a:picLocks noChangeAspect="1"/>
          </p:cNvPicPr>
          <p:nvPr/>
        </p:nvPicPr>
        <p:blipFill>
          <a:blip r:embed="rId2"/>
          <a:stretch>
            <a:fillRect/>
          </a:stretch>
        </p:blipFill>
        <p:spPr>
          <a:xfrm>
            <a:off x="598103" y="1020059"/>
            <a:ext cx="3059497" cy="13993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3891391-A83A-38C8-A0B2-58AAF068F18C}"/>
              </a:ext>
            </a:extLst>
          </p:cNvPr>
          <p:cNvSpPr>
            <a:spLocks noGrp="1"/>
          </p:cNvSpPr>
          <p:nvPr>
            <p:ph idx="1"/>
          </p:nvPr>
        </p:nvSpPr>
        <p:spPr>
          <a:xfrm>
            <a:off x="4242547" y="1020058"/>
            <a:ext cx="4457700" cy="3773817"/>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Den informativa rapporten kan antingen skickas in på begäran av Arbetsförmedlingen eller utifrån ditt behov som leverantör att lämna relevant information.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Tänk på att följa personuppgiftslagen när du som leverantör lämnar information eller handlingar som berör deltagaren och ärendet. </a:t>
            </a:r>
            <a:endParaRPr lang="sv-SE" sz="1200" dirty="0">
              <a:solidFill>
                <a:srgbClr val="000000"/>
              </a:solidFill>
              <a:ea typeface="Open Sans" panose="020B0606030504020204" pitchFamily="34" charset="0"/>
              <a:cs typeface="Open Sans" panose="020B0606030504020204" pitchFamily="34" charset="0"/>
            </a:endParaRP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Deltagaren har möjlighet att se innehållet i den informativa rapporten som inloggad på Mina sidor på arbetsförmedlingen.se eller via ett registerutdrag.</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Observera att för validering ska de faktiska handlingar som utfärdats till deltagaren efter en kompetensbedömning, exempelvis certifikat, intyg eller betyg, inte skickas till Arbetsförmedlingen.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Dessa handlingar ägs av den arbetssökande och Arbetsförmedlingen ska istället få information om resultatet via slutredovisningen.</a:t>
            </a:r>
          </a:p>
          <a:p>
            <a:pPr marL="0" indent="0">
              <a:buNone/>
            </a:pPr>
            <a:endParaRPr lang="sv-SE" sz="1200" dirty="0">
              <a:ea typeface="Open Sans" panose="020B0606030504020204" pitchFamily="34" charset="0"/>
              <a:cs typeface="Open Sans" panose="020B0606030504020204" pitchFamily="34" charset="0"/>
            </a:endParaRPr>
          </a:p>
          <a:p>
            <a:pPr marL="0" indent="0">
              <a:buNone/>
            </a:pPr>
            <a:r>
              <a:rPr lang="sv-SE" sz="1200" dirty="0">
                <a:ea typeface="Open Sans" panose="020B0606030504020204" pitchFamily="34" charset="0"/>
                <a:cs typeface="Open Sans" panose="020B0606030504020204" pitchFamily="34" charset="0"/>
              </a:rPr>
              <a:t>För att skapa en IR väljer du </a:t>
            </a:r>
            <a:r>
              <a:rPr lang="sv-SE" sz="1200" b="1" dirty="0">
                <a:ea typeface="Open Sans" panose="020B0606030504020204" pitchFamily="34" charset="0"/>
                <a:cs typeface="Open Sans" panose="020B0606030504020204" pitchFamily="34" charset="0"/>
              </a:rPr>
              <a:t>Registrera.</a:t>
            </a: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149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89B981-6B60-3F6C-C77A-5FF5715C6A0E}"/>
              </a:ext>
            </a:extLst>
          </p:cNvPr>
          <p:cNvSpPr>
            <a:spLocks noGrp="1"/>
          </p:cNvSpPr>
          <p:nvPr>
            <p:ph type="title"/>
          </p:nvPr>
        </p:nvSpPr>
        <p:spPr>
          <a:xfrm>
            <a:off x="576002" y="302476"/>
            <a:ext cx="7422784" cy="456525"/>
          </a:xfrm>
        </p:spPr>
        <p:txBody>
          <a:bodyPr/>
          <a:lstStyle/>
          <a:p>
            <a:r>
              <a:rPr lang="sv-SE" sz="2400" dirty="0"/>
              <a:t>Registrera en Slutredovisning (SR)</a:t>
            </a:r>
            <a:br>
              <a:rPr lang="sv-SE" sz="2400" dirty="0"/>
            </a:br>
            <a:endParaRPr lang="sv-SE" sz="2400" dirty="0"/>
          </a:p>
        </p:txBody>
      </p:sp>
      <p:pic>
        <p:nvPicPr>
          <p:cNvPr id="8" name="Bildobjekt 7" descr="Bilden visar ärendevy med länk Registrera en slutredovisning i KAWebb.">
            <a:extLst>
              <a:ext uri="{FF2B5EF4-FFF2-40B4-BE49-F238E27FC236}">
                <a16:creationId xmlns:a16="http://schemas.microsoft.com/office/drawing/2014/main" id="{CAFF7FFF-CB34-E071-51C1-505C945994F4}"/>
              </a:ext>
            </a:extLst>
          </p:cNvPr>
          <p:cNvPicPr>
            <a:picLocks noChangeAspect="1"/>
          </p:cNvPicPr>
          <p:nvPr/>
        </p:nvPicPr>
        <p:blipFill>
          <a:blip r:embed="rId2"/>
          <a:stretch>
            <a:fillRect/>
          </a:stretch>
        </p:blipFill>
        <p:spPr>
          <a:xfrm>
            <a:off x="576001" y="921278"/>
            <a:ext cx="2563887" cy="125042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18826E3-EEBF-F634-992C-655955BC4059}"/>
              </a:ext>
            </a:extLst>
          </p:cNvPr>
          <p:cNvSpPr>
            <a:spLocks noGrp="1"/>
          </p:cNvSpPr>
          <p:nvPr>
            <p:ph idx="1"/>
          </p:nvPr>
        </p:nvSpPr>
        <p:spPr>
          <a:xfrm>
            <a:off x="3348318" y="845078"/>
            <a:ext cx="5664065" cy="4211016"/>
          </a:xfrm>
        </p:spPr>
        <p:txBody>
          <a:bodyPr>
            <a:noAutofit/>
          </a:bodyPr>
          <a:lstStyle/>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Processen för validering består av både kompetenskartläggning och kompetensbedömning mot erkända kompetenskriterier. Var individen stannar i en valideringsprocess beror på hur mycket av individens reella kompetens som kan bedömas och erkännas mot kompetenskriterierna.</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Slutredovisningen sammanfattar resultatet av den genomförda valideringen. Som leverantör kan du fylla i slutredovisningen på tre olika sätt beroende på resultatet: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 Ej validerad fylls i som en </a:t>
            </a:r>
            <a:r>
              <a:rPr lang="sv-SE" sz="1200" b="1" i="0" dirty="0">
                <a:solidFill>
                  <a:srgbClr val="000000"/>
                </a:solidFill>
                <a:effectLst/>
                <a:ea typeface="Open Sans" panose="020B0606030504020204" pitchFamily="34" charset="0"/>
                <a:cs typeface="Open Sans" panose="020B0606030504020204" pitchFamily="34" charset="0"/>
              </a:rPr>
              <a:t>Kompetenskartläggning</a:t>
            </a:r>
            <a:r>
              <a:rPr lang="sv-SE" sz="1200" b="0" i="0" dirty="0">
                <a:solidFill>
                  <a:srgbClr val="000000"/>
                </a:solidFill>
                <a:effectLst/>
                <a:ea typeface="Open Sans" panose="020B0606030504020204" pitchFamily="34" charset="0"/>
                <a:cs typeface="Open Sans" panose="020B0606030504020204" pitchFamily="34" charset="0"/>
              </a:rPr>
              <a:t> med </a:t>
            </a:r>
            <a:r>
              <a:rPr lang="sv-SE" sz="1200" b="1" i="0" dirty="0">
                <a:solidFill>
                  <a:srgbClr val="000000"/>
                </a:solidFill>
                <a:effectLst/>
                <a:ea typeface="Open Sans" panose="020B0606030504020204" pitchFamily="34" charset="0"/>
                <a:cs typeface="Open Sans" panose="020B0606030504020204" pitchFamily="34" charset="0"/>
              </a:rPr>
              <a:t>Kartläggning</a:t>
            </a:r>
            <a:r>
              <a:rPr lang="sv-SE" sz="1200" b="0" i="0" dirty="0">
                <a:solidFill>
                  <a:srgbClr val="000000"/>
                </a:solidFill>
                <a:effectLst/>
                <a:ea typeface="Open Sans" panose="020B0606030504020204" pitchFamily="34" charset="0"/>
                <a:cs typeface="Open Sans" panose="020B0606030504020204" pitchFamily="34" charset="0"/>
              </a:rPr>
              <a:t> och </a:t>
            </a:r>
            <a:r>
              <a:rPr lang="sv-SE" sz="1200" b="1" i="0" dirty="0">
                <a:solidFill>
                  <a:srgbClr val="000000"/>
                </a:solidFill>
                <a:effectLst/>
                <a:ea typeface="Open Sans" panose="020B0606030504020204" pitchFamily="34" charset="0"/>
                <a:cs typeface="Open Sans" panose="020B0606030504020204" pitchFamily="34" charset="0"/>
              </a:rPr>
              <a:t>Rekommendation</a:t>
            </a:r>
            <a:r>
              <a:rPr lang="sv-SE" sz="1200" b="0" i="0" dirty="0">
                <a:solidFill>
                  <a:srgbClr val="000000"/>
                </a:solidFill>
                <a:effectLst/>
                <a:ea typeface="Open Sans" panose="020B0606030504020204" pitchFamily="34" charset="0"/>
                <a:cs typeface="Open Sans" panose="020B0606030504020204" pitchFamily="34" charset="0"/>
              </a:rPr>
              <a: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 Delvis validerad fylls i som </a:t>
            </a:r>
            <a:r>
              <a:rPr lang="sv-SE" sz="1200" b="1" i="0" dirty="0">
                <a:solidFill>
                  <a:srgbClr val="000000"/>
                </a:solidFill>
                <a:effectLst/>
                <a:ea typeface="Open Sans" panose="020B0606030504020204" pitchFamily="34" charset="0"/>
                <a:cs typeface="Open Sans" panose="020B0606030504020204" pitchFamily="34" charset="0"/>
              </a:rPr>
              <a:t>Kompetensbedömning</a:t>
            </a:r>
            <a:r>
              <a:rPr lang="sv-SE" sz="1200" b="0" i="0" dirty="0">
                <a:solidFill>
                  <a:srgbClr val="000000"/>
                </a:solidFill>
                <a:effectLst/>
                <a:ea typeface="Open Sans" panose="020B0606030504020204" pitchFamily="34" charset="0"/>
                <a:cs typeface="Open Sans" panose="020B0606030504020204" pitchFamily="34" charset="0"/>
              </a:rPr>
              <a:t> med </a:t>
            </a:r>
            <a:r>
              <a:rPr lang="sv-SE" sz="1200" b="1" i="0" dirty="0">
                <a:solidFill>
                  <a:srgbClr val="000000"/>
                </a:solidFill>
                <a:effectLst/>
                <a:ea typeface="Open Sans" panose="020B0606030504020204" pitchFamily="34" charset="0"/>
                <a:cs typeface="Open Sans" panose="020B0606030504020204" pitchFamily="34" charset="0"/>
              </a:rPr>
              <a:t>Kompetensintyg</a:t>
            </a:r>
            <a:r>
              <a:rPr lang="sv-SE" sz="1200" b="0" i="0" dirty="0">
                <a:solidFill>
                  <a:srgbClr val="000000"/>
                </a:solidFill>
                <a:effectLst/>
                <a:ea typeface="Open Sans" panose="020B0606030504020204" pitchFamily="34" charset="0"/>
                <a:cs typeface="Open Sans" panose="020B0606030504020204" pitchFamily="34" charset="0"/>
              </a:rPr>
              <a:t> + </a:t>
            </a:r>
            <a:r>
              <a:rPr lang="sv-SE" sz="1200" b="1" i="0" dirty="0">
                <a:solidFill>
                  <a:srgbClr val="000000"/>
                </a:solidFill>
                <a:effectLst/>
                <a:ea typeface="Open Sans" panose="020B0606030504020204" pitchFamily="34" charset="0"/>
                <a:cs typeface="Open Sans" panose="020B0606030504020204" pitchFamily="34" charset="0"/>
              </a:rPr>
              <a:t>Kompletteringsutlåtande</a:t>
            </a:r>
            <a:r>
              <a:rPr lang="sv-SE" sz="1200" b="0" i="0" dirty="0">
                <a:solidFill>
                  <a:srgbClr val="000000"/>
                </a:solidFill>
                <a:effectLst/>
                <a:ea typeface="Open Sans" panose="020B0606030504020204" pitchFamily="34" charset="0"/>
                <a:cs typeface="Open Sans" panose="020B0606030504020204" pitchFamily="34" charset="0"/>
              </a:rPr>
              <a: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 Helt validerad som </a:t>
            </a:r>
            <a:r>
              <a:rPr lang="sv-SE" sz="1200" b="1" i="0" dirty="0">
                <a:solidFill>
                  <a:srgbClr val="000000"/>
                </a:solidFill>
                <a:effectLst/>
                <a:ea typeface="Open Sans" panose="020B0606030504020204" pitchFamily="34" charset="0"/>
                <a:cs typeface="Open Sans" panose="020B0606030504020204" pitchFamily="34" charset="0"/>
              </a:rPr>
              <a:t>Kompetensbedömning</a:t>
            </a:r>
            <a:r>
              <a:rPr lang="sv-SE" sz="1200" b="0" i="0" dirty="0">
                <a:solidFill>
                  <a:srgbClr val="000000"/>
                </a:solidFill>
                <a:effectLst/>
                <a:ea typeface="Open Sans" panose="020B0606030504020204" pitchFamily="34" charset="0"/>
                <a:cs typeface="Open Sans" panose="020B0606030504020204" pitchFamily="34" charset="0"/>
              </a:rPr>
              <a:t> med </a:t>
            </a:r>
            <a:r>
              <a:rPr lang="sv-SE" sz="1200" b="1" i="0" dirty="0">
                <a:solidFill>
                  <a:srgbClr val="000000"/>
                </a:solidFill>
                <a:effectLst/>
                <a:ea typeface="Open Sans" panose="020B0606030504020204" pitchFamily="34" charset="0"/>
                <a:cs typeface="Open Sans" panose="020B0606030504020204" pitchFamily="34" charset="0"/>
              </a:rPr>
              <a:t>Kompetensbevis</a:t>
            </a:r>
            <a:r>
              <a:rPr lang="sv-SE" sz="1200" b="0" i="0" dirty="0">
                <a:solidFill>
                  <a:srgbClr val="000000"/>
                </a:solidFill>
                <a:effectLst/>
                <a:ea typeface="Open Sans" panose="020B0606030504020204" pitchFamily="34" charset="0"/>
                <a:cs typeface="Open Sans" panose="020B0606030504020204" pitchFamily="34" charset="0"/>
              </a:rPr>
              <a: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Slutredovisningen ska skickas till Arbetsförmedlingen via KA Webb senast en vecka efter genomförd validering. Som leverantör ska du, förutom att lämna information om resultatet av valideringen, även lämna eventuella certifikat, intyg eller betyg direkt till den arbetssökande. </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Dokumenten ska skickas via post eller i PDF-format om deltagaren har en e-postadress senast en vecka efter valideringen. Om det är en underleverantör som utfärdar dokumenten, ska dessa skickas till den arbetssökande så snart som möjligt.</a:t>
            </a:r>
          </a:p>
          <a:p>
            <a:pPr marL="0" indent="0" algn="l">
              <a:buNone/>
            </a:pPr>
            <a:r>
              <a:rPr lang="sv-SE" sz="1200" b="0" i="0" dirty="0">
                <a:solidFill>
                  <a:srgbClr val="000000"/>
                </a:solidFill>
                <a:effectLst/>
                <a:ea typeface="Open Sans" panose="020B0606030504020204" pitchFamily="34" charset="0"/>
                <a:cs typeface="Open Sans" panose="020B0606030504020204" pitchFamily="34" charset="0"/>
              </a:rPr>
              <a:t>För att skapa en SR väljer du </a:t>
            </a:r>
            <a:r>
              <a:rPr lang="sv-SE" sz="1200" b="1" i="0" dirty="0">
                <a:solidFill>
                  <a:srgbClr val="000000"/>
                </a:solidFill>
                <a:effectLst/>
                <a:ea typeface="Open Sans" panose="020B0606030504020204" pitchFamily="34" charset="0"/>
                <a:cs typeface="Open Sans" panose="020B0606030504020204" pitchFamily="34" charset="0"/>
              </a:rPr>
              <a:t>Registrera. </a:t>
            </a:r>
            <a:endParaRPr lang="sv-SE" sz="1200" b="0" i="0" dirty="0">
              <a:solidFill>
                <a:srgbClr val="000000"/>
              </a:solidFill>
              <a:effectLst/>
              <a:ea typeface="Open Sans" panose="020B0606030504020204" pitchFamily="34" charset="0"/>
              <a:cs typeface="Open Sans" panose="020B0606030504020204" pitchFamily="34" charset="0"/>
            </a:endParaRPr>
          </a:p>
          <a:p>
            <a:pPr marL="0" indent="0">
              <a:buNone/>
            </a:pPr>
            <a:endParaRPr lang="sv-SE" sz="12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57417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Props1.xml><?xml version="1.0" encoding="utf-8"?>
<ds:datastoreItem xmlns:ds="http://schemas.openxmlformats.org/officeDocument/2006/customXml" ds:itemID="{E730729B-0757-40B5-99C3-9CF1A590805A}">
  <ds:schemaRefs>
    <ds:schemaRef ds:uri="http://schemas.microsoft.com/sharepoint/v3/contenttype/forms"/>
  </ds:schemaRefs>
</ds:datastoreItem>
</file>

<file path=customXml/itemProps2.xml><?xml version="1.0" encoding="utf-8"?>
<ds:datastoreItem xmlns:ds="http://schemas.openxmlformats.org/officeDocument/2006/customXml" ds:itemID="{CB29B4FE-9073-42B3-9E27-3C791CC24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2BB23A-569B-4487-A4C7-CBB9550BF608}">
  <ds:schemaRefs>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23572236-d65e-4be7-8d6c-17d526057777"/>
  </ds:schemaRefs>
</ds:datastoreItem>
</file>

<file path=docProps/app.xml><?xml version="1.0" encoding="utf-8"?>
<Properties xmlns="http://schemas.openxmlformats.org/officeDocument/2006/extended-properties" xmlns:vt="http://schemas.openxmlformats.org/officeDocument/2006/docPropsVTypes">
  <Template>Presentation</Template>
  <TotalTime>245</TotalTime>
  <Words>1057</Words>
  <Application>Microsoft Office PowerPoint</Application>
  <PresentationFormat>Bildspel på skärmen (16:9)</PresentationFormat>
  <Paragraphs>96</Paragraphs>
  <Slides>13</Slides>
  <Notes>1</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13</vt:i4>
      </vt:variant>
    </vt:vector>
  </HeadingPairs>
  <TitlesOfParts>
    <vt:vector size="20" baseType="lpstr">
      <vt:lpstr>Arial</vt:lpstr>
      <vt:lpstr>Calibri</vt:lpstr>
      <vt:lpstr>Courier New</vt:lpstr>
      <vt:lpstr>Helvetica Neue Medium</vt:lpstr>
      <vt:lpstr>Arbetsförmedlingen, vit utan punkter</vt:lpstr>
      <vt:lpstr>Arbetsförmedlingen, vit</vt:lpstr>
      <vt:lpstr>Arbetsförmedlingen, blå</vt:lpstr>
      <vt:lpstr>Validering KA-Webb</vt:lpstr>
      <vt:lpstr>Senaste uppdateringar i användarstödet </vt:lpstr>
      <vt:lpstr>Avsnitt</vt:lpstr>
      <vt:lpstr>Validering  </vt:lpstr>
      <vt:lpstr>Information om Validering</vt:lpstr>
      <vt:lpstr>Skapa handlingar</vt:lpstr>
      <vt:lpstr>Registrera en Gemensam planering (GP) </vt:lpstr>
      <vt:lpstr>Registrera en Informativ rapport (IR)</vt:lpstr>
      <vt:lpstr>Registrera en Slutredovisning (SR) </vt:lpstr>
      <vt:lpstr>Avvikelserapporter </vt:lpstr>
      <vt:lpstr>E-handelsflödet </vt:lpstr>
      <vt:lpstr>Inleverans </vt:lpstr>
      <vt:lpstr>Organisation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validering (KA Webb)</dc:title>
  <dc:creator>Nina Gimerstedt</dc:creator>
  <cp:keywords>Användarstöd för validering (KA Webb)</cp:keywords>
  <dc:description>Af 00013 7.0 (2022-03-28)</dc:description>
  <cp:lastModifiedBy>Fredrik Wolffelt</cp:lastModifiedBy>
  <cp:revision>4</cp:revision>
  <dcterms:created xsi:type="dcterms:W3CDTF">2023-03-23T13:30:53Z</dcterms:created>
  <dcterms:modified xsi:type="dcterms:W3CDTF">2023-12-15T12:51:57Z</dcterms:modified>
  <cp:category>leverantorer-användarstöd-validering-ka-webb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