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 id="2147483700" r:id="rId5"/>
    <p:sldMasterId id="2147483718" r:id="rId6"/>
    <p:sldMasterId id="2147483731" r:id="rId7"/>
    <p:sldMasterId id="2147483741" r:id="rId8"/>
  </p:sldMasterIdLst>
  <p:notesMasterIdLst>
    <p:notesMasterId r:id="rId42"/>
  </p:notesMasterIdLst>
  <p:sldIdLst>
    <p:sldId id="1862286578" r:id="rId9"/>
    <p:sldId id="1862286801" r:id="rId10"/>
    <p:sldId id="2147328919" r:id="rId11"/>
    <p:sldId id="1448943627" r:id="rId12"/>
    <p:sldId id="2147328920" r:id="rId13"/>
    <p:sldId id="2147328841" r:id="rId14"/>
    <p:sldId id="2147328918" r:id="rId15"/>
    <p:sldId id="2147328805" r:id="rId16"/>
    <p:sldId id="2147328921" r:id="rId17"/>
    <p:sldId id="2147328861" r:id="rId18"/>
    <p:sldId id="2147328862" r:id="rId19"/>
    <p:sldId id="1862286981" r:id="rId20"/>
    <p:sldId id="2147328922" r:id="rId21"/>
    <p:sldId id="2147328923" r:id="rId22"/>
    <p:sldId id="2147328924" r:id="rId23"/>
    <p:sldId id="2147328925" r:id="rId24"/>
    <p:sldId id="2147328916" r:id="rId25"/>
    <p:sldId id="2147328911" r:id="rId26"/>
    <p:sldId id="2147328912" r:id="rId27"/>
    <p:sldId id="2147328913" r:id="rId28"/>
    <p:sldId id="2147328914" r:id="rId29"/>
    <p:sldId id="2147328915" r:id="rId30"/>
    <p:sldId id="2147328842" r:id="rId31"/>
    <p:sldId id="1862286549" r:id="rId32"/>
    <p:sldId id="2147328832" r:id="rId33"/>
    <p:sldId id="1862286904" r:id="rId34"/>
    <p:sldId id="1862286905" r:id="rId35"/>
    <p:sldId id="1862286906" r:id="rId36"/>
    <p:sldId id="2147328843" r:id="rId37"/>
    <p:sldId id="1862286546" r:id="rId38"/>
    <p:sldId id="2147328917" r:id="rId39"/>
    <p:sldId id="1862286927" r:id="rId40"/>
    <p:sldId id="1862286928" r:id="rId41"/>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5E01FF4E-75F6-441B-96F2-F2ED00F6F7EB}">
          <p14:sldIdLst>
            <p14:sldId id="1862286578"/>
            <p14:sldId id="1862286801"/>
          </p14:sldIdLst>
        </p14:section>
        <p14:section name="Inledning" id="{55B4CC02-7839-486D-9749-1F12C707FF3D}">
          <p14:sldIdLst>
            <p14:sldId id="2147328919"/>
            <p14:sldId id="1448943627"/>
            <p14:sldId id="2147328920"/>
          </p14:sldIdLst>
        </p14:section>
        <p14:section name="Utvecklingsobjekt" id="{E95CF2D9-569C-44F7-B682-6B28B170AB7D}">
          <p14:sldIdLst>
            <p14:sldId id="2147328841"/>
            <p14:sldId id="2147328918"/>
          </p14:sldIdLst>
        </p14:section>
        <p14:section name="Portföljinnehåll" id="{9919C02E-A771-4C2B-9111-7FDE80238666}">
          <p14:sldIdLst>
            <p14:sldId id="2147328805"/>
            <p14:sldId id="2147328921"/>
            <p14:sldId id="2147328861"/>
            <p14:sldId id="2147328862"/>
            <p14:sldId id="1862286981"/>
            <p14:sldId id="2147328922"/>
            <p14:sldId id="2147328923"/>
            <p14:sldId id="2147328924"/>
            <p14:sldId id="2147328925"/>
            <p14:sldId id="2147328916"/>
            <p14:sldId id="2147328911"/>
            <p14:sldId id="2147328912"/>
            <p14:sldId id="2147328913"/>
            <p14:sldId id="2147328914"/>
            <p14:sldId id="2147328915"/>
            <p14:sldId id="2147328842"/>
            <p14:sldId id="1862286549"/>
            <p14:sldId id="2147328832"/>
            <p14:sldId id="1862286904"/>
            <p14:sldId id="1862286905"/>
            <p14:sldId id="1862286906"/>
            <p14:sldId id="2147328843"/>
            <p14:sldId id="1862286546"/>
            <p14:sldId id="2147328917"/>
            <p14:sldId id="1862286927"/>
            <p14:sldId id="1862286928"/>
          </p14:sldIdLst>
        </p14:section>
      </p14:sectionLst>
    </p:ext>
    <p:ext uri="{EFAFB233-063F-42B5-8137-9DF3F51BA10A}">
      <p15:sldGuideLst xmlns:p15="http://schemas.microsoft.com/office/powerpoint/2012/main">
        <p15:guide id="1" orient="horz" pos="1620" userDrawn="1">
          <p15:clr>
            <a:srgbClr val="A4A3A4"/>
          </p15:clr>
        </p15:guide>
        <p15:guide id="2" pos="433" userDrawn="1">
          <p15:clr>
            <a:srgbClr val="A4A3A4"/>
          </p15:clr>
        </p15:guide>
        <p15:guide id="3" pos="5038" userDrawn="1">
          <p15:clr>
            <a:srgbClr val="A4A3A4"/>
          </p15:clr>
        </p15:guide>
        <p15:guide id="4" pos="1418" userDrawn="1">
          <p15:clr>
            <a:srgbClr val="A4A3A4"/>
          </p15:clr>
        </p15:guide>
        <p15:guide id="5" pos="542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0EA8A05-4C18-314D-3696-5A6567E80724}" name="Håkan Waltré" initials="HW" userId="S::hakan.waltre@arbetsformedlingen.se::2f9102e1-651c-4ab0-bee3-bcbc838ad959" providerId="AD"/>
  <p188:author id="{57DCC9EE-A91E-BFDF-06AA-85C476702B53}" name="Karin Andersson" initials="KA" userId="S::karin.y.andersson@arbetsformedlingen.se::4515a9ec-6351-49d7-9a7d-a81edebd2bf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ACC1"/>
    <a:srgbClr val="D7D2C8"/>
    <a:srgbClr val="000000"/>
    <a:srgbClr val="005075"/>
    <a:srgbClr val="66A9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04" autoAdjust="0"/>
    <p:restoredTop sz="91768" autoAdjust="0"/>
  </p:normalViewPr>
  <p:slideViewPr>
    <p:cSldViewPr snapToGrid="0">
      <p:cViewPr varScale="1">
        <p:scale>
          <a:sx n="138" d="100"/>
          <a:sy n="138" d="100"/>
        </p:scale>
        <p:origin x="456" y="114"/>
      </p:cViewPr>
      <p:guideLst>
        <p:guide orient="horz" pos="1620"/>
        <p:guide pos="433"/>
        <p:guide pos="5038"/>
        <p:guide pos="1418"/>
        <p:guide pos="54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notesMaster" Target="notesMasters/notesMaster1.xml"/><Relationship Id="rId47"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presProps" Target="presProp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ableStyles" Target="tableStyles.xml"/><Relationship Id="rId20" Type="http://schemas.openxmlformats.org/officeDocument/2006/relationships/slide" Target="slides/slide12.xml"/><Relationship Id="rId41" Type="http://schemas.openxmlformats.org/officeDocument/2006/relationships/slide" Target="slides/slide33.xml"/></Relationships>
</file>

<file path=ppt/charts/_rels/chart1.xml.rels><?xml version="1.0" encoding="UTF-8" standalone="yes"?>
<Relationships xmlns="http://schemas.openxmlformats.org/package/2006/relationships"><Relationship Id="rId3" Type="http://schemas.openxmlformats.org/officeDocument/2006/relationships/oleObject" Target="https://space.arbetsformedlingen.se/sites/vodirektavddigitalatjanster/Delade%20dokument/VP%202022/ADT%20bilaga%203%20hypot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pace.arbetsformedlingen.se/sites/avdelningendigitalatjanster/Delade%20dokument/VP%202022/ADT%20bilaga%203%20klustring_arbetsdokumen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pace.arbetsformedlingen.se/sites/vodirektavddigitalatjanster/Delade%20dokument/VP%202023/Portf&#246;lj_2023011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66616161584063105"/>
          <c:y val="0.45448373035157386"/>
          <c:w val="0.31769540054195511"/>
          <c:h val="0.5173105352485942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97214F"/>
              </a:solidFill>
              <a:ln w="19050">
                <a:solidFill>
                  <a:schemeClr val="lt1"/>
                </a:solidFill>
              </a:ln>
              <a:effectLst/>
            </c:spPr>
            <c:extLst>
              <c:ext xmlns:c16="http://schemas.microsoft.com/office/drawing/2014/chart" uri="{C3380CC4-5D6E-409C-BE32-E72D297353CC}">
                <c16:uniqueId val="{00000001-FB7C-4877-B6BA-E9959DD15A8F}"/>
              </c:ext>
            </c:extLst>
          </c:dPt>
          <c:dPt>
            <c:idx val="1"/>
            <c:bubble3D val="0"/>
            <c:spPr>
              <a:solidFill>
                <a:srgbClr val="AF285D"/>
              </a:solidFill>
              <a:ln w="19050">
                <a:solidFill>
                  <a:schemeClr val="lt1"/>
                </a:solidFill>
              </a:ln>
              <a:effectLst/>
            </c:spPr>
            <c:extLst>
              <c:ext xmlns:c16="http://schemas.microsoft.com/office/drawing/2014/chart" uri="{C3380CC4-5D6E-409C-BE32-E72D297353CC}">
                <c16:uniqueId val="{00000003-FB7C-4877-B6BA-E9959DD15A8F}"/>
              </c:ext>
            </c:extLst>
          </c:dPt>
          <c:dPt>
            <c:idx val="2"/>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5-FB7C-4877-B6BA-E9959DD15A8F}"/>
              </c:ext>
            </c:extLst>
          </c:dPt>
          <c:dPt>
            <c:idx val="3"/>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7-FB7C-4877-B6BA-E9959DD15A8F}"/>
              </c:ext>
            </c:extLst>
          </c:dPt>
          <c:dPt>
            <c:idx val="4"/>
            <c:bubble3D val="0"/>
            <c:spPr>
              <a:solidFill>
                <a:srgbClr val="00B0F0"/>
              </a:solidFill>
              <a:ln w="19050">
                <a:solidFill>
                  <a:schemeClr val="lt1"/>
                </a:solidFill>
              </a:ln>
              <a:effectLst/>
            </c:spPr>
            <c:extLst>
              <c:ext xmlns:c16="http://schemas.microsoft.com/office/drawing/2014/chart" uri="{C3380CC4-5D6E-409C-BE32-E72D297353CC}">
                <c16:uniqueId val="{00000009-FB7C-4877-B6BA-E9959DD15A8F}"/>
              </c:ext>
            </c:extLst>
          </c:dPt>
          <c:dPt>
            <c:idx val="5"/>
            <c:bubble3D val="0"/>
            <c:spPr>
              <a:solidFill>
                <a:schemeClr val="accent4"/>
              </a:solidFill>
              <a:ln w="19050">
                <a:solidFill>
                  <a:schemeClr val="lt1"/>
                </a:solidFill>
              </a:ln>
              <a:effectLst/>
            </c:spPr>
            <c:extLst>
              <c:ext xmlns:c16="http://schemas.microsoft.com/office/drawing/2014/chart" uri="{C3380CC4-5D6E-409C-BE32-E72D297353CC}">
                <c16:uniqueId val="{0000000B-FB7C-4877-B6BA-E9959DD15A8F}"/>
              </c:ext>
            </c:extLst>
          </c:dPt>
          <c:dPt>
            <c:idx val="6"/>
            <c:bubble3D val="0"/>
            <c:spPr>
              <a:solidFill>
                <a:srgbClr val="ECC1CC"/>
              </a:solidFill>
              <a:ln w="19050">
                <a:solidFill>
                  <a:schemeClr val="lt1"/>
                </a:solidFill>
              </a:ln>
              <a:effectLst/>
            </c:spPr>
            <c:extLst>
              <c:ext xmlns:c16="http://schemas.microsoft.com/office/drawing/2014/chart" uri="{C3380CC4-5D6E-409C-BE32-E72D297353CC}">
                <c16:uniqueId val="{0000000D-FB7C-4877-B6BA-E9959DD15A8F}"/>
              </c:ext>
            </c:extLst>
          </c:dPt>
          <c:cat>
            <c:strRef>
              <c:f>Blad1!$N$17:$N$23</c:f>
              <c:strCache>
                <c:ptCount val="7"/>
                <c:pt idx="0">
                  <c:v>Kundnytta Asök</c:v>
                </c:pt>
                <c:pt idx="1">
                  <c:v>Kundnytta AG</c:v>
                </c:pt>
                <c:pt idx="2">
                  <c:v>Användarnytta AF/FA</c:v>
                </c:pt>
                <c:pt idx="3">
                  <c:v>Nytta externa intressenter</c:v>
                </c:pt>
                <c:pt idx="4">
                  <c:v>God förvaltning</c:v>
                </c:pt>
                <c:pt idx="5">
                  <c:v>Tidsbesparing - effektivisering</c:v>
                </c:pt>
                <c:pt idx="6">
                  <c:v>Möjliggörande utveckling</c:v>
                </c:pt>
              </c:strCache>
            </c:strRef>
          </c:cat>
          <c:val>
            <c:numRef>
              <c:f>Blad1!$O$17:$O$23</c:f>
              <c:numCache>
                <c:formatCode>General</c:formatCode>
                <c:ptCount val="7"/>
                <c:pt idx="0">
                  <c:v>6.5</c:v>
                </c:pt>
                <c:pt idx="1">
                  <c:v>4.5</c:v>
                </c:pt>
                <c:pt idx="2">
                  <c:v>0.5</c:v>
                </c:pt>
                <c:pt idx="3">
                  <c:v>0.5</c:v>
                </c:pt>
                <c:pt idx="4">
                  <c:v>4</c:v>
                </c:pt>
                <c:pt idx="5">
                  <c:v>1</c:v>
                </c:pt>
                <c:pt idx="6">
                  <c:v>3</c:v>
                </c:pt>
              </c:numCache>
            </c:numRef>
          </c:val>
          <c:extLst>
            <c:ext xmlns:c16="http://schemas.microsoft.com/office/drawing/2014/chart" uri="{C3380CC4-5D6E-409C-BE32-E72D297353CC}">
              <c16:uniqueId val="{0000000E-FB7C-4877-B6BA-E9959DD15A8F}"/>
            </c:ext>
          </c:extLst>
        </c:ser>
        <c:dLbls>
          <c:showLegendKey val="0"/>
          <c:showVal val="0"/>
          <c:showCatName val="0"/>
          <c:showSerName val="0"/>
          <c:showPercent val="0"/>
          <c:showBubbleSize val="0"/>
          <c:showLeaderLines val="1"/>
        </c:dLbls>
        <c:firstSliceAng val="0"/>
      </c:pieChart>
      <c:spPr>
        <a:noFill/>
        <a:ln>
          <a:noFill/>
        </a:ln>
        <a:effectLst/>
      </c:spPr>
    </c:plotArea>
    <c:legend>
      <c:legendPos val="t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95C23D">
                  <a:lumMod val="75000"/>
                </a:srgbClr>
              </a:solidFill>
              <a:ln w="19050">
                <a:solidFill>
                  <a:schemeClr val="lt1"/>
                </a:solidFill>
              </a:ln>
              <a:effectLst/>
            </c:spPr>
            <c:extLst>
              <c:ext xmlns:c16="http://schemas.microsoft.com/office/drawing/2014/chart" uri="{C3380CC4-5D6E-409C-BE32-E72D297353CC}">
                <c16:uniqueId val="{00000001-DEC6-4F7A-91AD-355631BB55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C6-4F7A-91AD-355631BB5597}"/>
              </c:ext>
            </c:extLst>
          </c:dPt>
          <c:dPt>
            <c:idx val="2"/>
            <c:bubble3D val="0"/>
            <c:spPr>
              <a:solidFill>
                <a:srgbClr val="95C23D">
                  <a:lumMod val="60000"/>
                  <a:lumOff val="40000"/>
                </a:srgbClr>
              </a:solidFill>
              <a:ln w="19050">
                <a:solidFill>
                  <a:schemeClr val="lt1"/>
                </a:solidFill>
              </a:ln>
              <a:effectLst/>
            </c:spPr>
            <c:extLst>
              <c:ext xmlns:c16="http://schemas.microsoft.com/office/drawing/2014/chart" uri="{C3380CC4-5D6E-409C-BE32-E72D297353CC}">
                <c16:uniqueId val="{00000005-DEC6-4F7A-91AD-355631BB559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EC6-4F7A-91AD-355631BB5597}"/>
              </c:ext>
            </c:extLst>
          </c:dPt>
          <c:dPt>
            <c:idx val="4"/>
            <c:bubble3D val="0"/>
            <c:spPr>
              <a:solidFill>
                <a:srgbClr val="95C23D">
                  <a:lumMod val="40000"/>
                  <a:lumOff val="60000"/>
                </a:srgbClr>
              </a:solidFill>
              <a:ln w="19050">
                <a:solidFill>
                  <a:schemeClr val="lt1"/>
                </a:solidFill>
              </a:ln>
              <a:effectLst/>
            </c:spPr>
            <c:extLst>
              <c:ext xmlns:c16="http://schemas.microsoft.com/office/drawing/2014/chart" uri="{C3380CC4-5D6E-409C-BE32-E72D297353CC}">
                <c16:uniqueId val="{00000009-DEC6-4F7A-91AD-355631BB5597}"/>
              </c:ext>
            </c:extLst>
          </c:dPt>
          <c:cat>
            <c:strRef>
              <c:f>Blad1!$B$24:$B$28</c:f>
              <c:strCache>
                <c:ptCount val="5"/>
                <c:pt idx="0">
                  <c:v>Strategiska utvecklingssatsningar</c:v>
                </c:pt>
                <c:pt idx="1">
                  <c:v>Strategisk (oklar budgeterad)</c:v>
                </c:pt>
                <c:pt idx="2">
                  <c:v>Taktiska leveranser</c:v>
                </c:pt>
                <c:pt idx="3">
                  <c:v>Taktisk (oklar budgeterad)</c:v>
                </c:pt>
                <c:pt idx="4">
                  <c:v>Ständiga förbättringar</c:v>
                </c:pt>
              </c:strCache>
            </c:strRef>
          </c:cat>
          <c:val>
            <c:numRef>
              <c:f>Blad1!$H$24:$H$28</c:f>
              <c:numCache>
                <c:formatCode>General</c:formatCode>
                <c:ptCount val="5"/>
                <c:pt idx="0">
                  <c:v>35</c:v>
                </c:pt>
                <c:pt idx="1">
                  <c:v>0</c:v>
                </c:pt>
                <c:pt idx="2">
                  <c:v>45.2</c:v>
                </c:pt>
                <c:pt idx="3">
                  <c:v>0</c:v>
                </c:pt>
                <c:pt idx="4">
                  <c:v>94.8</c:v>
                </c:pt>
              </c:numCache>
            </c:numRef>
          </c:val>
          <c:extLst>
            <c:ext xmlns:c16="http://schemas.microsoft.com/office/drawing/2014/chart" uri="{C3380CC4-5D6E-409C-BE32-E72D297353CC}">
              <c16:uniqueId val="{0000000A-DEC6-4F7A-91AD-355631BB559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tx>
            <c:strRef>
              <c:f>Blad1!$B$1</c:f>
              <c:strCache>
                <c:ptCount val="1"/>
                <c:pt idx="0">
                  <c:v>Nyttoprofil</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8F3-4AEF-B468-9E797BB2BE04}"/>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F8F3-4AEF-B468-9E797BB2BE04}"/>
              </c:ext>
            </c:extLst>
          </c:dPt>
          <c:dPt>
            <c:idx val="2"/>
            <c:bubble3D val="0"/>
            <c:spPr>
              <a:solidFill>
                <a:schemeClr val="accent3">
                  <a:lumMod val="40000"/>
                  <a:lumOff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F8F3-4AEF-B468-9E797BB2BE04}"/>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F8F3-4AEF-B468-9E797BB2BE04}"/>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sv-SE"/>
                </a:p>
              </c:txPr>
              <c:dLblPos val="outEnd"/>
              <c:showLegendKey val="0"/>
              <c:showVal val="0"/>
              <c:showCatName val="1"/>
              <c:showSerName val="0"/>
              <c:showPercent val="1"/>
              <c:showBubbleSize val="0"/>
              <c:extLst>
                <c:ext xmlns:c16="http://schemas.microsoft.com/office/drawing/2014/chart" uri="{C3380CC4-5D6E-409C-BE32-E72D297353CC}">
                  <c16:uniqueId val="{00000003-F8F3-4AEF-B468-9E797BB2BE04}"/>
                </c:ext>
              </c:extLst>
            </c:dLbl>
            <c:dLbl>
              <c:idx val="1"/>
              <c:layout>
                <c:manualLayout>
                  <c:x val="-3.6113204286775204E-2"/>
                  <c:y val="-1.511036635380672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sv-SE"/>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F8F3-4AEF-B468-9E797BB2BE04}"/>
                </c:ext>
              </c:extLst>
            </c:dLbl>
            <c:dLbl>
              <c:idx val="2"/>
              <c:layout>
                <c:manualLayout>
                  <c:x val="-1.5278663352097205E-2"/>
                  <c:y val="8.1595978310556344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8A3700A7-4331-463F-996C-F3BECD71D7A1}" type="CATEGORYNAME">
                      <a:rPr lang="en-US"/>
                      <a:pPr>
                        <a:defRPr>
                          <a:solidFill>
                            <a:schemeClr val="accent1"/>
                          </a:solidFill>
                        </a:defRPr>
                      </a:pPr>
                      <a:t>[KATEGORINAMN]</a:t>
                    </a:fld>
                    <a:r>
                      <a:rPr lang="en-US" baseline="0" dirty="0"/>
                      <a:t>
</a:t>
                    </a:r>
                    <a:fld id="{48A86382-BD4B-42ED-98B1-2BB5F6BDBE23}" type="PERCENTAGE">
                      <a:rPr lang="en-US" baseline="0">
                        <a:solidFill>
                          <a:srgbClr val="E37AA3"/>
                        </a:solidFill>
                      </a:rPr>
                      <a:pPr>
                        <a:defRPr>
                          <a:solidFill>
                            <a:schemeClr val="accent1"/>
                          </a:solidFill>
                        </a:defRPr>
                      </a:pPr>
                      <a:t>[PROCENT]</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sv-SE"/>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8F3-4AEF-B468-9E797BB2BE04}"/>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sv-SE"/>
                </a:p>
              </c:txPr>
              <c:dLblPos val="outEnd"/>
              <c:showLegendKey val="0"/>
              <c:showVal val="0"/>
              <c:showCatName val="1"/>
              <c:showSerName val="0"/>
              <c:showPercent val="1"/>
              <c:showBubbleSize val="0"/>
              <c:extLst>
                <c:ext xmlns:c16="http://schemas.microsoft.com/office/drawing/2014/chart" uri="{C3380CC4-5D6E-409C-BE32-E72D297353CC}">
                  <c16:uniqueId val="{00000005-F8F3-4AEF-B468-9E797BB2BE04}"/>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3"/>
                <c:pt idx="0">
                  <c:v>Effektivisering</c:v>
                </c:pt>
                <c:pt idx="1">
                  <c:v>Kundnytta (säkra verksamhetsmålen)</c:v>
                </c:pt>
                <c:pt idx="2">
                  <c:v>God förvaltning</c:v>
                </c:pt>
              </c:strCache>
            </c:strRef>
          </c:cat>
          <c:val>
            <c:numRef>
              <c:f>Blad1!$B$2:$B$5</c:f>
              <c:numCache>
                <c:formatCode>General</c:formatCode>
                <c:ptCount val="4"/>
                <c:pt idx="0">
                  <c:v>40</c:v>
                </c:pt>
                <c:pt idx="1">
                  <c:v>30</c:v>
                </c:pt>
                <c:pt idx="2">
                  <c:v>30</c:v>
                </c:pt>
              </c:numCache>
            </c:numRef>
          </c:val>
          <c:extLst>
            <c:ext xmlns:c16="http://schemas.microsoft.com/office/drawing/2014/chart" uri="{C3380CC4-5D6E-409C-BE32-E72D297353CC}">
              <c16:uniqueId val="{00000000-F8F3-4AEF-B468-9E797BB2BE04}"/>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explosion val="2"/>
            <c:spPr>
              <a:solidFill>
                <a:schemeClr val="accent1"/>
              </a:solidFill>
              <a:ln w="19050">
                <a:solidFill>
                  <a:schemeClr val="lt1"/>
                </a:solidFill>
              </a:ln>
              <a:effectLst/>
            </c:spPr>
            <c:extLst>
              <c:ext xmlns:c16="http://schemas.microsoft.com/office/drawing/2014/chart" uri="{C3380CC4-5D6E-409C-BE32-E72D297353CC}">
                <c16:uniqueId val="{00000001-7901-473A-88F7-6CF11444D77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901-473A-88F7-6CF11444D77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901-473A-88F7-6CF11444D77A}"/>
              </c:ext>
            </c:extLst>
          </c:dPt>
          <c:cat>
            <c:strRef>
              <c:f>Blad1!$A$1:$A$3</c:f>
              <c:strCache>
                <c:ptCount val="3"/>
                <c:pt idx="0">
                  <c:v>God förvaltning</c:v>
                </c:pt>
                <c:pt idx="1">
                  <c:v>Effektivsering (tidsbesparing)</c:v>
                </c:pt>
                <c:pt idx="2">
                  <c:v>Kundnytta</c:v>
                </c:pt>
              </c:strCache>
            </c:strRef>
          </c:cat>
          <c:val>
            <c:numRef>
              <c:f>Blad1!$B$1:$B$3</c:f>
              <c:numCache>
                <c:formatCode>0%</c:formatCode>
                <c:ptCount val="3"/>
                <c:pt idx="0">
                  <c:v>0.27</c:v>
                </c:pt>
                <c:pt idx="1">
                  <c:v>0.6</c:v>
                </c:pt>
                <c:pt idx="2">
                  <c:v>0.13</c:v>
                </c:pt>
              </c:numCache>
            </c:numRef>
          </c:val>
          <c:extLst>
            <c:ext xmlns:c16="http://schemas.microsoft.com/office/drawing/2014/chart" uri="{C3380CC4-5D6E-409C-BE32-E72D297353CC}">
              <c16:uniqueId val="{00000006-7901-473A-88F7-6CF11444D77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1844FA-88B6-4B86-B7D7-81345AC07C58}" type="doc">
      <dgm:prSet loTypeId="urn:microsoft.com/office/officeart/2005/8/layout/pyramid1" loCatId="pyramid" qsTypeId="urn:microsoft.com/office/officeart/2005/8/quickstyle/simple1" qsCatId="simple" csTypeId="urn:microsoft.com/office/officeart/2005/8/colors/accent2_5" csCatId="accent2" phldr="1"/>
      <dgm:spPr/>
    </dgm:pt>
    <dgm:pt modelId="{797BEFE0-DB3E-44E1-AC6E-4C6FB9E5B39C}">
      <dgm:prSet phldrT="[Text]" custT="1"/>
      <dgm:spPr>
        <a:solidFill>
          <a:srgbClr val="BFDA8B"/>
        </a:solidFill>
      </dgm:spPr>
      <dgm:t>
        <a:bodyPr anchor="b"/>
        <a:lstStyle/>
        <a:p>
          <a:endParaRPr lang="sv-SE" sz="900" dirty="0"/>
        </a:p>
        <a:p>
          <a:r>
            <a:rPr lang="sv-SE" sz="900" dirty="0"/>
            <a:t>Komplett </a:t>
          </a:r>
          <a:br>
            <a:rPr lang="sv-SE" sz="900" dirty="0"/>
          </a:br>
          <a:r>
            <a:rPr lang="sv-SE" sz="900" dirty="0"/>
            <a:t>digitalt flöde</a:t>
          </a:r>
          <a:br>
            <a:rPr lang="sv-SE" sz="900" dirty="0"/>
          </a:br>
          <a:endParaRPr lang="sv-SE" sz="900" dirty="0"/>
        </a:p>
      </dgm:t>
    </dgm:pt>
    <dgm:pt modelId="{F16AA8AA-0011-44C0-B7EF-8391525DB85A}" type="parTrans" cxnId="{E1B38D50-0771-4F2F-8EED-E2D758656362}">
      <dgm:prSet/>
      <dgm:spPr/>
      <dgm:t>
        <a:bodyPr/>
        <a:lstStyle/>
        <a:p>
          <a:endParaRPr lang="sv-SE"/>
        </a:p>
      </dgm:t>
    </dgm:pt>
    <dgm:pt modelId="{27A2369C-B911-4D59-B7C9-48F691FFD5DF}" type="sibTrans" cxnId="{E1B38D50-0771-4F2F-8EED-E2D758656362}">
      <dgm:prSet/>
      <dgm:spPr/>
      <dgm:t>
        <a:bodyPr/>
        <a:lstStyle/>
        <a:p>
          <a:endParaRPr lang="sv-SE"/>
        </a:p>
      </dgm:t>
    </dgm:pt>
    <dgm:pt modelId="{C09DC832-352E-4938-81A9-78EF1E35C1E9}">
      <dgm:prSet phldrT="[Text]" custT="1"/>
      <dgm:spPr>
        <a:solidFill>
          <a:schemeClr val="accent2">
            <a:lumMod val="60000"/>
            <a:lumOff val="40000"/>
          </a:schemeClr>
        </a:solidFill>
      </dgm:spPr>
      <dgm:t>
        <a:bodyPr/>
        <a:lstStyle/>
        <a:p>
          <a:r>
            <a:rPr lang="sv-SE" sz="900" dirty="0"/>
            <a:t>Möta våra kunder </a:t>
          </a:r>
          <a:br>
            <a:rPr lang="sv-SE" sz="900" dirty="0"/>
          </a:br>
          <a:r>
            <a:rPr lang="sv-SE" sz="900" dirty="0"/>
            <a:t>digitalt först</a:t>
          </a:r>
        </a:p>
      </dgm:t>
    </dgm:pt>
    <dgm:pt modelId="{E389962B-105E-487E-99EB-D63CF71097E0}" type="parTrans" cxnId="{FA03755C-565F-4C4C-9F60-A1515DABE4FF}">
      <dgm:prSet/>
      <dgm:spPr/>
      <dgm:t>
        <a:bodyPr/>
        <a:lstStyle/>
        <a:p>
          <a:endParaRPr lang="sv-SE"/>
        </a:p>
      </dgm:t>
    </dgm:pt>
    <dgm:pt modelId="{5CA35F94-FD61-4069-876A-F4513BE1CBC2}" type="sibTrans" cxnId="{FA03755C-565F-4C4C-9F60-A1515DABE4FF}">
      <dgm:prSet/>
      <dgm:spPr/>
      <dgm:t>
        <a:bodyPr/>
        <a:lstStyle/>
        <a:p>
          <a:endParaRPr lang="sv-SE"/>
        </a:p>
      </dgm:t>
    </dgm:pt>
    <dgm:pt modelId="{7C4C7340-BF98-4E0F-94FE-20A2E83B562B}">
      <dgm:prSet phldrT="[Text]" custT="1"/>
      <dgm:spPr>
        <a:solidFill>
          <a:srgbClr val="95C23D"/>
        </a:solidFill>
      </dgm:spPr>
      <dgm:t>
        <a:bodyPr/>
        <a:lstStyle/>
        <a:p>
          <a:r>
            <a:rPr lang="sv-SE" sz="900" dirty="0"/>
            <a:t>Gemensam digital infrastruktur</a:t>
          </a:r>
        </a:p>
      </dgm:t>
    </dgm:pt>
    <dgm:pt modelId="{DFA5ECB6-B358-4005-B038-D83E57CAF94B}" type="parTrans" cxnId="{BA7F5726-6148-4065-B640-2345D2BB2090}">
      <dgm:prSet/>
      <dgm:spPr/>
      <dgm:t>
        <a:bodyPr/>
        <a:lstStyle/>
        <a:p>
          <a:endParaRPr lang="sv-SE"/>
        </a:p>
      </dgm:t>
    </dgm:pt>
    <dgm:pt modelId="{CF938E2B-8FE9-48C0-B9E9-B838699CD1F2}" type="sibTrans" cxnId="{BA7F5726-6148-4065-B640-2345D2BB2090}">
      <dgm:prSet/>
      <dgm:spPr/>
      <dgm:t>
        <a:bodyPr/>
        <a:lstStyle/>
        <a:p>
          <a:endParaRPr lang="sv-SE"/>
        </a:p>
      </dgm:t>
    </dgm:pt>
    <dgm:pt modelId="{C0D6F2B0-082F-4BC7-880E-E3E33F81C63F}">
      <dgm:prSet phldrT="[Text]" custT="1"/>
      <dgm:spPr>
        <a:solidFill>
          <a:schemeClr val="bg1">
            <a:lumMod val="85000"/>
          </a:schemeClr>
        </a:solidFill>
      </dgm:spPr>
      <dgm:t>
        <a:bodyPr/>
        <a:lstStyle/>
        <a:p>
          <a:r>
            <a:rPr lang="sv-SE" sz="900" dirty="0"/>
            <a:t>Effektiv utvecklings- och driftsorganisation* </a:t>
          </a:r>
        </a:p>
      </dgm:t>
    </dgm:pt>
    <dgm:pt modelId="{D8057EF3-84C0-403A-B2B1-F263AB7F1C87}" type="parTrans" cxnId="{A354BFAB-BC35-4583-BB4D-C842893FE55C}">
      <dgm:prSet/>
      <dgm:spPr/>
      <dgm:t>
        <a:bodyPr/>
        <a:lstStyle/>
        <a:p>
          <a:endParaRPr lang="sv-SE"/>
        </a:p>
      </dgm:t>
    </dgm:pt>
    <dgm:pt modelId="{14A7FCB6-9F42-4E3B-81EE-D9ECA23958A1}" type="sibTrans" cxnId="{A354BFAB-BC35-4583-BB4D-C842893FE55C}">
      <dgm:prSet/>
      <dgm:spPr/>
      <dgm:t>
        <a:bodyPr/>
        <a:lstStyle/>
        <a:p>
          <a:endParaRPr lang="sv-SE"/>
        </a:p>
      </dgm:t>
    </dgm:pt>
    <dgm:pt modelId="{F14C4D82-C8C6-48F5-A77A-3895AB978D8C}" type="pres">
      <dgm:prSet presAssocID="{351844FA-88B6-4B86-B7D7-81345AC07C58}" presName="Name0" presStyleCnt="0">
        <dgm:presLayoutVars>
          <dgm:dir/>
          <dgm:animLvl val="lvl"/>
          <dgm:resizeHandles val="exact"/>
        </dgm:presLayoutVars>
      </dgm:prSet>
      <dgm:spPr/>
    </dgm:pt>
    <dgm:pt modelId="{0C8C67B4-CA37-4349-9024-986A3E7B71CD}" type="pres">
      <dgm:prSet presAssocID="{797BEFE0-DB3E-44E1-AC6E-4C6FB9E5B39C}" presName="Name8" presStyleCnt="0"/>
      <dgm:spPr/>
    </dgm:pt>
    <dgm:pt modelId="{FAE4C018-1D01-452D-86D4-D8004764BF7B}" type="pres">
      <dgm:prSet presAssocID="{797BEFE0-DB3E-44E1-AC6E-4C6FB9E5B39C}" presName="level" presStyleLbl="node1" presStyleIdx="0" presStyleCnt="4">
        <dgm:presLayoutVars>
          <dgm:chMax val="1"/>
          <dgm:bulletEnabled val="1"/>
        </dgm:presLayoutVars>
      </dgm:prSet>
      <dgm:spPr/>
    </dgm:pt>
    <dgm:pt modelId="{538DB33F-7AE6-4B34-B9E6-69D3E71E89E9}" type="pres">
      <dgm:prSet presAssocID="{797BEFE0-DB3E-44E1-AC6E-4C6FB9E5B39C}" presName="levelTx" presStyleLbl="revTx" presStyleIdx="0" presStyleCnt="0">
        <dgm:presLayoutVars>
          <dgm:chMax val="1"/>
          <dgm:bulletEnabled val="1"/>
        </dgm:presLayoutVars>
      </dgm:prSet>
      <dgm:spPr/>
    </dgm:pt>
    <dgm:pt modelId="{DE2F5F54-B652-4AEA-B19D-F28905AA1F04}" type="pres">
      <dgm:prSet presAssocID="{C09DC832-352E-4938-81A9-78EF1E35C1E9}" presName="Name8" presStyleCnt="0"/>
      <dgm:spPr/>
    </dgm:pt>
    <dgm:pt modelId="{67FA916E-A6C8-4F6E-8B11-960278E8B4AA}" type="pres">
      <dgm:prSet presAssocID="{C09DC832-352E-4938-81A9-78EF1E35C1E9}" presName="level" presStyleLbl="node1" presStyleIdx="1" presStyleCnt="4">
        <dgm:presLayoutVars>
          <dgm:chMax val="1"/>
          <dgm:bulletEnabled val="1"/>
        </dgm:presLayoutVars>
      </dgm:prSet>
      <dgm:spPr/>
    </dgm:pt>
    <dgm:pt modelId="{FC1D9AC2-2B3C-4793-AE37-1A5E4FB31EED}" type="pres">
      <dgm:prSet presAssocID="{C09DC832-352E-4938-81A9-78EF1E35C1E9}" presName="levelTx" presStyleLbl="revTx" presStyleIdx="0" presStyleCnt="0">
        <dgm:presLayoutVars>
          <dgm:chMax val="1"/>
          <dgm:bulletEnabled val="1"/>
        </dgm:presLayoutVars>
      </dgm:prSet>
      <dgm:spPr/>
    </dgm:pt>
    <dgm:pt modelId="{69E8AF1D-BFB1-4C52-8AFF-2D854D567CAC}" type="pres">
      <dgm:prSet presAssocID="{7C4C7340-BF98-4E0F-94FE-20A2E83B562B}" presName="Name8" presStyleCnt="0"/>
      <dgm:spPr/>
    </dgm:pt>
    <dgm:pt modelId="{828CCFF5-2EA5-4F6D-B66F-0A4996689D05}" type="pres">
      <dgm:prSet presAssocID="{7C4C7340-BF98-4E0F-94FE-20A2E83B562B}" presName="level" presStyleLbl="node1" presStyleIdx="2" presStyleCnt="4" custScaleY="83791">
        <dgm:presLayoutVars>
          <dgm:chMax val="1"/>
          <dgm:bulletEnabled val="1"/>
        </dgm:presLayoutVars>
      </dgm:prSet>
      <dgm:spPr/>
    </dgm:pt>
    <dgm:pt modelId="{7D9CBACB-F682-44D6-9420-E7901EB45870}" type="pres">
      <dgm:prSet presAssocID="{7C4C7340-BF98-4E0F-94FE-20A2E83B562B}" presName="levelTx" presStyleLbl="revTx" presStyleIdx="0" presStyleCnt="0">
        <dgm:presLayoutVars>
          <dgm:chMax val="1"/>
          <dgm:bulletEnabled val="1"/>
        </dgm:presLayoutVars>
      </dgm:prSet>
      <dgm:spPr/>
    </dgm:pt>
    <dgm:pt modelId="{CD1C5AF0-A3C3-45E4-8A86-0B12520CAFAC}" type="pres">
      <dgm:prSet presAssocID="{C0D6F2B0-082F-4BC7-880E-E3E33F81C63F}" presName="Name8" presStyleCnt="0"/>
      <dgm:spPr/>
    </dgm:pt>
    <dgm:pt modelId="{525FC811-6113-4549-A394-2C5156A01FC1}" type="pres">
      <dgm:prSet presAssocID="{C0D6F2B0-082F-4BC7-880E-E3E33F81C63F}" presName="level" presStyleLbl="node1" presStyleIdx="3" presStyleCnt="4">
        <dgm:presLayoutVars>
          <dgm:chMax val="1"/>
          <dgm:bulletEnabled val="1"/>
        </dgm:presLayoutVars>
      </dgm:prSet>
      <dgm:spPr/>
    </dgm:pt>
    <dgm:pt modelId="{CAF69A32-4105-4873-846B-89199FE2A0E7}" type="pres">
      <dgm:prSet presAssocID="{C0D6F2B0-082F-4BC7-880E-E3E33F81C63F}" presName="levelTx" presStyleLbl="revTx" presStyleIdx="0" presStyleCnt="0">
        <dgm:presLayoutVars>
          <dgm:chMax val="1"/>
          <dgm:bulletEnabled val="1"/>
        </dgm:presLayoutVars>
      </dgm:prSet>
      <dgm:spPr/>
    </dgm:pt>
  </dgm:ptLst>
  <dgm:cxnLst>
    <dgm:cxn modelId="{3EB4A802-7012-4DF5-9599-B1898C93D0E8}" type="presOf" srcId="{C09DC832-352E-4938-81A9-78EF1E35C1E9}" destId="{FC1D9AC2-2B3C-4793-AE37-1A5E4FB31EED}" srcOrd="1" destOrd="0" presId="urn:microsoft.com/office/officeart/2005/8/layout/pyramid1"/>
    <dgm:cxn modelId="{CD0DD405-F248-4358-BBFA-F9B374FA4A1F}" type="presOf" srcId="{797BEFE0-DB3E-44E1-AC6E-4C6FB9E5B39C}" destId="{538DB33F-7AE6-4B34-B9E6-69D3E71E89E9}" srcOrd="1" destOrd="0" presId="urn:microsoft.com/office/officeart/2005/8/layout/pyramid1"/>
    <dgm:cxn modelId="{16829706-CC8F-4B1C-BC9B-3252EC7814D1}" type="presOf" srcId="{7C4C7340-BF98-4E0F-94FE-20A2E83B562B}" destId="{7D9CBACB-F682-44D6-9420-E7901EB45870}" srcOrd="1" destOrd="0" presId="urn:microsoft.com/office/officeart/2005/8/layout/pyramid1"/>
    <dgm:cxn modelId="{48DB8807-EB13-41B4-9C9B-39F7403864F0}" type="presOf" srcId="{C09DC832-352E-4938-81A9-78EF1E35C1E9}" destId="{67FA916E-A6C8-4F6E-8B11-960278E8B4AA}" srcOrd="0" destOrd="0" presId="urn:microsoft.com/office/officeart/2005/8/layout/pyramid1"/>
    <dgm:cxn modelId="{BA7F5726-6148-4065-B640-2345D2BB2090}" srcId="{351844FA-88B6-4B86-B7D7-81345AC07C58}" destId="{7C4C7340-BF98-4E0F-94FE-20A2E83B562B}" srcOrd="2" destOrd="0" parTransId="{DFA5ECB6-B358-4005-B038-D83E57CAF94B}" sibTransId="{CF938E2B-8FE9-48C0-B9E9-B838699CD1F2}"/>
    <dgm:cxn modelId="{2F03A62F-6F9D-4665-9422-D47D76276C00}" type="presOf" srcId="{C0D6F2B0-082F-4BC7-880E-E3E33F81C63F}" destId="{CAF69A32-4105-4873-846B-89199FE2A0E7}" srcOrd="1" destOrd="0" presId="urn:microsoft.com/office/officeart/2005/8/layout/pyramid1"/>
    <dgm:cxn modelId="{6A4B6640-1023-4CF8-8B2E-A48427892A26}" type="presOf" srcId="{351844FA-88B6-4B86-B7D7-81345AC07C58}" destId="{F14C4D82-C8C6-48F5-A77A-3895AB978D8C}" srcOrd="0" destOrd="0" presId="urn:microsoft.com/office/officeart/2005/8/layout/pyramid1"/>
    <dgm:cxn modelId="{FA03755C-565F-4C4C-9F60-A1515DABE4FF}" srcId="{351844FA-88B6-4B86-B7D7-81345AC07C58}" destId="{C09DC832-352E-4938-81A9-78EF1E35C1E9}" srcOrd="1" destOrd="0" parTransId="{E389962B-105E-487E-99EB-D63CF71097E0}" sibTransId="{5CA35F94-FD61-4069-876A-F4513BE1CBC2}"/>
    <dgm:cxn modelId="{89DFE46F-3281-45BC-80FD-32DA06847CB9}" type="presOf" srcId="{C0D6F2B0-082F-4BC7-880E-E3E33F81C63F}" destId="{525FC811-6113-4549-A394-2C5156A01FC1}" srcOrd="0" destOrd="0" presId="urn:microsoft.com/office/officeart/2005/8/layout/pyramid1"/>
    <dgm:cxn modelId="{E1B38D50-0771-4F2F-8EED-E2D758656362}" srcId="{351844FA-88B6-4B86-B7D7-81345AC07C58}" destId="{797BEFE0-DB3E-44E1-AC6E-4C6FB9E5B39C}" srcOrd="0" destOrd="0" parTransId="{F16AA8AA-0011-44C0-B7EF-8391525DB85A}" sibTransId="{27A2369C-B911-4D59-B7C9-48F691FFD5DF}"/>
    <dgm:cxn modelId="{912E0352-17ED-4642-A8ED-2640EB21B9F6}" type="presOf" srcId="{797BEFE0-DB3E-44E1-AC6E-4C6FB9E5B39C}" destId="{FAE4C018-1D01-452D-86D4-D8004764BF7B}" srcOrd="0" destOrd="0" presId="urn:microsoft.com/office/officeart/2005/8/layout/pyramid1"/>
    <dgm:cxn modelId="{11864A7E-DF9F-4688-BE92-46035E2564DE}" type="presOf" srcId="{7C4C7340-BF98-4E0F-94FE-20A2E83B562B}" destId="{828CCFF5-2EA5-4F6D-B66F-0A4996689D05}" srcOrd="0" destOrd="0" presId="urn:microsoft.com/office/officeart/2005/8/layout/pyramid1"/>
    <dgm:cxn modelId="{A354BFAB-BC35-4583-BB4D-C842893FE55C}" srcId="{351844FA-88B6-4B86-B7D7-81345AC07C58}" destId="{C0D6F2B0-082F-4BC7-880E-E3E33F81C63F}" srcOrd="3" destOrd="0" parTransId="{D8057EF3-84C0-403A-B2B1-F263AB7F1C87}" sibTransId="{14A7FCB6-9F42-4E3B-81EE-D9ECA23958A1}"/>
    <dgm:cxn modelId="{4689E3E8-5FB2-4A88-89B2-B2C05F07096D}" type="presParOf" srcId="{F14C4D82-C8C6-48F5-A77A-3895AB978D8C}" destId="{0C8C67B4-CA37-4349-9024-986A3E7B71CD}" srcOrd="0" destOrd="0" presId="urn:microsoft.com/office/officeart/2005/8/layout/pyramid1"/>
    <dgm:cxn modelId="{079CE7E7-FCF1-4293-8842-EE3FBFDD1E76}" type="presParOf" srcId="{0C8C67B4-CA37-4349-9024-986A3E7B71CD}" destId="{FAE4C018-1D01-452D-86D4-D8004764BF7B}" srcOrd="0" destOrd="0" presId="urn:microsoft.com/office/officeart/2005/8/layout/pyramid1"/>
    <dgm:cxn modelId="{B4A301CC-CBB7-4D14-A8F5-8CA86C6F44CB}" type="presParOf" srcId="{0C8C67B4-CA37-4349-9024-986A3E7B71CD}" destId="{538DB33F-7AE6-4B34-B9E6-69D3E71E89E9}" srcOrd="1" destOrd="0" presId="urn:microsoft.com/office/officeart/2005/8/layout/pyramid1"/>
    <dgm:cxn modelId="{6F33C19B-DE72-418F-BE25-4CF60692EB20}" type="presParOf" srcId="{F14C4D82-C8C6-48F5-A77A-3895AB978D8C}" destId="{DE2F5F54-B652-4AEA-B19D-F28905AA1F04}" srcOrd="1" destOrd="0" presId="urn:microsoft.com/office/officeart/2005/8/layout/pyramid1"/>
    <dgm:cxn modelId="{E49553A8-D65B-41A4-B469-BBDD742C4050}" type="presParOf" srcId="{DE2F5F54-B652-4AEA-B19D-F28905AA1F04}" destId="{67FA916E-A6C8-4F6E-8B11-960278E8B4AA}" srcOrd="0" destOrd="0" presId="urn:microsoft.com/office/officeart/2005/8/layout/pyramid1"/>
    <dgm:cxn modelId="{3C0A807D-D263-4D64-8B25-451DD9A7EBCA}" type="presParOf" srcId="{DE2F5F54-B652-4AEA-B19D-F28905AA1F04}" destId="{FC1D9AC2-2B3C-4793-AE37-1A5E4FB31EED}" srcOrd="1" destOrd="0" presId="urn:microsoft.com/office/officeart/2005/8/layout/pyramid1"/>
    <dgm:cxn modelId="{5B4A8348-B0A0-4909-A9A8-3A8CADA83BCA}" type="presParOf" srcId="{F14C4D82-C8C6-48F5-A77A-3895AB978D8C}" destId="{69E8AF1D-BFB1-4C52-8AFF-2D854D567CAC}" srcOrd="2" destOrd="0" presId="urn:microsoft.com/office/officeart/2005/8/layout/pyramid1"/>
    <dgm:cxn modelId="{6FB4EF99-B40C-4FF4-94E3-5A98FFCC62F7}" type="presParOf" srcId="{69E8AF1D-BFB1-4C52-8AFF-2D854D567CAC}" destId="{828CCFF5-2EA5-4F6D-B66F-0A4996689D05}" srcOrd="0" destOrd="0" presId="urn:microsoft.com/office/officeart/2005/8/layout/pyramid1"/>
    <dgm:cxn modelId="{2643E8CF-4383-48BB-AFCC-B1A749C3B226}" type="presParOf" srcId="{69E8AF1D-BFB1-4C52-8AFF-2D854D567CAC}" destId="{7D9CBACB-F682-44D6-9420-E7901EB45870}" srcOrd="1" destOrd="0" presId="urn:microsoft.com/office/officeart/2005/8/layout/pyramid1"/>
    <dgm:cxn modelId="{DBE4826D-54BF-4B5D-912C-A9F51D76A72D}" type="presParOf" srcId="{F14C4D82-C8C6-48F5-A77A-3895AB978D8C}" destId="{CD1C5AF0-A3C3-45E4-8A86-0B12520CAFAC}" srcOrd="3" destOrd="0" presId="urn:microsoft.com/office/officeart/2005/8/layout/pyramid1"/>
    <dgm:cxn modelId="{2E10FDBE-570D-45FA-8008-B395C755AC2F}" type="presParOf" srcId="{CD1C5AF0-A3C3-45E4-8A86-0B12520CAFAC}" destId="{525FC811-6113-4549-A394-2C5156A01FC1}" srcOrd="0" destOrd="0" presId="urn:microsoft.com/office/officeart/2005/8/layout/pyramid1"/>
    <dgm:cxn modelId="{FD2DFF84-5AB5-41F7-9933-E873A7F830F3}" type="presParOf" srcId="{CD1C5AF0-A3C3-45E4-8A86-0B12520CAFAC}" destId="{CAF69A32-4105-4873-846B-89199FE2A0E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A55A5D-C2AE-4894-80E0-5C9985FA7EA2}"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sv-SE"/>
        </a:p>
      </dgm:t>
    </dgm:pt>
    <dgm:pt modelId="{7656E041-16FC-4399-A48B-49752C56AE48}">
      <dgm:prSet phldrT="[Text]" custT="1"/>
      <dgm:spPr/>
      <dgm:t>
        <a:bodyPr/>
        <a:lstStyle/>
        <a:p>
          <a:pPr>
            <a:buClrTx/>
            <a:buSzTx/>
            <a:buFontTx/>
            <a:buNone/>
          </a:pPr>
          <a:r>
            <a:rPr kumimoji="0" lang="sv-SE" sz="1400" b="0" i="0" u="none" strike="noStrike" cap="none" spc="0" normalizeH="0" baseline="0" noProof="0">
              <a:ln/>
              <a:effectLst/>
              <a:uLnTx/>
              <a:uFillTx/>
              <a:latin typeface="Arial"/>
              <a:ea typeface="+mn-ea"/>
              <a:cs typeface="+mn-cs"/>
            </a:rPr>
            <a:t>Från min </a:t>
          </a:r>
          <a:r>
            <a:rPr kumimoji="0" lang="sv-SE" sz="1400" b="0" i="0" strike="noStrike" cap="none" spc="0" normalizeH="0" baseline="0" noProof="0">
              <a:ln/>
              <a:effectLst/>
              <a:uLnTx/>
              <a:uFillTx/>
              <a:latin typeface="Arial"/>
              <a:ea typeface="+mn-ea"/>
              <a:cs typeface="+mn-cs"/>
            </a:rPr>
            <a:t>kund till kundens ärenden</a:t>
          </a:r>
          <a:endParaRPr lang="sv-SE" sz="1400" dirty="0"/>
        </a:p>
      </dgm:t>
    </dgm:pt>
    <dgm:pt modelId="{CFC6FF63-1AFF-4742-9412-AEB448E8E305}" type="parTrans" cxnId="{B9815578-0A04-4A01-BAB0-E767D64704D4}">
      <dgm:prSet/>
      <dgm:spPr/>
      <dgm:t>
        <a:bodyPr/>
        <a:lstStyle/>
        <a:p>
          <a:endParaRPr lang="sv-SE" sz="1600"/>
        </a:p>
      </dgm:t>
    </dgm:pt>
    <dgm:pt modelId="{31C32567-28C6-459C-B007-C1C4A344506D}" type="sibTrans" cxnId="{B9815578-0A04-4A01-BAB0-E767D64704D4}">
      <dgm:prSet/>
      <dgm:spPr/>
      <dgm:t>
        <a:bodyPr/>
        <a:lstStyle/>
        <a:p>
          <a:endParaRPr lang="sv-SE" sz="1600"/>
        </a:p>
      </dgm:t>
    </dgm:pt>
    <dgm:pt modelId="{09C54EDD-9B3C-4EF3-9104-F3613ED2AE93}">
      <dgm:prSet phldrT="[Text]" custT="1"/>
      <dgm:spPr/>
      <dgm:t>
        <a:bodyPr/>
        <a:lstStyle/>
        <a:p>
          <a:pPr>
            <a:buClrTx/>
            <a:buSzTx/>
            <a:buFontTx/>
            <a:buNone/>
          </a:pPr>
          <a:r>
            <a:rPr kumimoji="0" lang="sv-SE" sz="1400" b="0" i="0" strike="noStrike" cap="none" spc="0" normalizeH="0" baseline="0" noProof="0" dirty="0">
              <a:ln/>
              <a:effectLst/>
              <a:uLnTx/>
              <a:uFillTx/>
              <a:latin typeface="Arial"/>
              <a:ea typeface="+mn-ea"/>
              <a:cs typeface="+mn-cs"/>
            </a:rPr>
            <a:t>Sammanhållna handläggningsflöden</a:t>
          </a:r>
          <a:endParaRPr lang="sv-SE" sz="1400" dirty="0"/>
        </a:p>
      </dgm:t>
    </dgm:pt>
    <dgm:pt modelId="{B757D2A6-E324-4AE3-9E60-7A19878F365A}" type="parTrans" cxnId="{7D93F96F-29C2-43F0-83E3-3836A3988FB3}">
      <dgm:prSet/>
      <dgm:spPr/>
      <dgm:t>
        <a:bodyPr/>
        <a:lstStyle/>
        <a:p>
          <a:endParaRPr lang="sv-SE" sz="1600"/>
        </a:p>
      </dgm:t>
    </dgm:pt>
    <dgm:pt modelId="{67002A2B-4665-43FF-BBCF-CA19BD80B051}" type="sibTrans" cxnId="{7D93F96F-29C2-43F0-83E3-3836A3988FB3}">
      <dgm:prSet/>
      <dgm:spPr/>
      <dgm:t>
        <a:bodyPr/>
        <a:lstStyle/>
        <a:p>
          <a:endParaRPr lang="sv-SE" sz="1600"/>
        </a:p>
      </dgm:t>
    </dgm:pt>
    <dgm:pt modelId="{8BF7A402-AB91-4637-901A-2BFF80E242A9}">
      <dgm:prSet phldrT="[Text]" custT="1"/>
      <dgm:spPr/>
      <dgm:t>
        <a:bodyPr/>
        <a:lstStyle/>
        <a:p>
          <a:pPr>
            <a:buClrTx/>
            <a:buSzTx/>
            <a:buFontTx/>
            <a:buNone/>
          </a:pPr>
          <a:r>
            <a:rPr kumimoji="0" lang="sv-SE" sz="1400" b="0" i="0" u="none" strike="noStrike" cap="none" spc="0" normalizeH="0" baseline="0" noProof="0" dirty="0">
              <a:ln/>
              <a:effectLst/>
              <a:uLnTx/>
              <a:uFillTx/>
              <a:latin typeface="Arial"/>
              <a:ea typeface="+mn-ea"/>
              <a:cs typeface="+mn-cs"/>
            </a:rPr>
            <a:t>Utökad uppföljning och kontroll</a:t>
          </a:r>
          <a:endParaRPr lang="sv-SE" sz="1400" dirty="0"/>
        </a:p>
      </dgm:t>
    </dgm:pt>
    <dgm:pt modelId="{1ADD64B4-279D-4D70-9A47-22B05D9E97D3}" type="parTrans" cxnId="{0C78BB1E-73C2-41ED-BDBD-047B8700AE8A}">
      <dgm:prSet/>
      <dgm:spPr/>
      <dgm:t>
        <a:bodyPr/>
        <a:lstStyle/>
        <a:p>
          <a:endParaRPr lang="sv-SE" sz="1600"/>
        </a:p>
      </dgm:t>
    </dgm:pt>
    <dgm:pt modelId="{9ECFF982-D8FA-4B54-947F-C392CF384E4C}" type="sibTrans" cxnId="{0C78BB1E-73C2-41ED-BDBD-047B8700AE8A}">
      <dgm:prSet/>
      <dgm:spPr/>
      <dgm:t>
        <a:bodyPr/>
        <a:lstStyle/>
        <a:p>
          <a:endParaRPr lang="sv-SE" sz="1600"/>
        </a:p>
      </dgm:t>
    </dgm:pt>
    <dgm:pt modelId="{AECA6091-8654-4F0F-B326-541B6F095150}">
      <dgm:prSet phldrT="[Text]" custT="1"/>
      <dgm:spPr/>
      <dgm:t>
        <a:bodyPr/>
        <a:lstStyle/>
        <a:p>
          <a:pPr>
            <a:buClrTx/>
            <a:buSzTx/>
            <a:buFontTx/>
            <a:buNone/>
          </a:pPr>
          <a:r>
            <a:rPr kumimoji="0" lang="sv-SE" sz="1400" b="0" i="0" strike="noStrike" cap="none" spc="0" normalizeH="0" baseline="0" noProof="0" dirty="0">
              <a:ln/>
              <a:effectLst/>
              <a:uLnTx/>
              <a:uFillTx/>
              <a:latin typeface="Arial"/>
              <a:ea typeface="+mn-ea"/>
              <a:cs typeface="+mn-cs"/>
            </a:rPr>
            <a:t>Fortsatt reformering och partnerskap med fristående aktörer</a:t>
          </a:r>
          <a:endParaRPr lang="sv-SE" sz="1400" dirty="0"/>
        </a:p>
      </dgm:t>
    </dgm:pt>
    <dgm:pt modelId="{309D37EC-95D3-4275-8D83-F7A61D2523F3}" type="parTrans" cxnId="{055C8CFC-820D-41F2-81C7-8C6517DB7836}">
      <dgm:prSet/>
      <dgm:spPr/>
      <dgm:t>
        <a:bodyPr/>
        <a:lstStyle/>
        <a:p>
          <a:endParaRPr lang="sv-SE" sz="1600"/>
        </a:p>
      </dgm:t>
    </dgm:pt>
    <dgm:pt modelId="{9E6BAD98-C6FB-449A-8DA0-BCB03CFEB9EB}" type="sibTrans" cxnId="{055C8CFC-820D-41F2-81C7-8C6517DB7836}">
      <dgm:prSet/>
      <dgm:spPr/>
      <dgm:t>
        <a:bodyPr/>
        <a:lstStyle/>
        <a:p>
          <a:endParaRPr lang="sv-SE" sz="1600"/>
        </a:p>
      </dgm:t>
    </dgm:pt>
    <dgm:pt modelId="{FE1D8397-20F5-46EC-A577-0807670DB853}">
      <dgm:prSet phldrT="[Text]" custT="1"/>
      <dgm:spPr/>
      <dgm:t>
        <a:bodyPr/>
        <a:lstStyle/>
        <a:p>
          <a:pPr>
            <a:buClrTx/>
            <a:buSzTx/>
            <a:buFontTx/>
            <a:buNone/>
          </a:pPr>
          <a:r>
            <a:rPr kumimoji="0" lang="sv-SE" sz="1400" b="0" i="0" u="none" strike="noStrike" cap="none" spc="0" normalizeH="0" baseline="0" noProof="0" dirty="0">
              <a:ln/>
              <a:effectLst/>
              <a:uLnTx/>
              <a:uFillTx/>
              <a:latin typeface="Arial"/>
              <a:ea typeface="+mn-ea"/>
              <a:cs typeface="+mn-cs"/>
            </a:rPr>
            <a:t>Stabil &amp; säker drift är en grundförutsättning</a:t>
          </a:r>
          <a:endParaRPr lang="sv-SE" sz="1400" dirty="0"/>
        </a:p>
      </dgm:t>
    </dgm:pt>
    <dgm:pt modelId="{5264BBAF-A776-48DC-8247-5D2C1F824027}" type="parTrans" cxnId="{CA1512FD-5BD7-40A3-8F24-011635E8DA53}">
      <dgm:prSet/>
      <dgm:spPr/>
      <dgm:t>
        <a:bodyPr/>
        <a:lstStyle/>
        <a:p>
          <a:endParaRPr lang="sv-SE" sz="1600"/>
        </a:p>
      </dgm:t>
    </dgm:pt>
    <dgm:pt modelId="{39BBB5C9-F436-4D85-9A7C-C6204CA8EE7A}" type="sibTrans" cxnId="{CA1512FD-5BD7-40A3-8F24-011635E8DA53}">
      <dgm:prSet/>
      <dgm:spPr/>
      <dgm:t>
        <a:bodyPr/>
        <a:lstStyle/>
        <a:p>
          <a:endParaRPr lang="sv-SE" sz="1600"/>
        </a:p>
      </dgm:t>
    </dgm:pt>
    <dgm:pt modelId="{68049F1F-CCFB-4A8F-B4D1-2C180BCD703F}" type="pres">
      <dgm:prSet presAssocID="{ABA55A5D-C2AE-4894-80E0-5C9985FA7EA2}" presName="Name0" presStyleCnt="0">
        <dgm:presLayoutVars>
          <dgm:chMax val="7"/>
          <dgm:chPref val="7"/>
          <dgm:dir/>
        </dgm:presLayoutVars>
      </dgm:prSet>
      <dgm:spPr/>
    </dgm:pt>
    <dgm:pt modelId="{2F59460D-0B50-47DF-9C21-C55AF7A90A3D}" type="pres">
      <dgm:prSet presAssocID="{ABA55A5D-C2AE-4894-80E0-5C9985FA7EA2}" presName="Name1" presStyleCnt="0"/>
      <dgm:spPr/>
    </dgm:pt>
    <dgm:pt modelId="{E3EA22A2-895B-46C3-AD02-3329E2C29EFC}" type="pres">
      <dgm:prSet presAssocID="{ABA55A5D-C2AE-4894-80E0-5C9985FA7EA2}" presName="cycle" presStyleCnt="0"/>
      <dgm:spPr/>
    </dgm:pt>
    <dgm:pt modelId="{99E57EDB-844E-4076-886A-3E7B4A547896}" type="pres">
      <dgm:prSet presAssocID="{ABA55A5D-C2AE-4894-80E0-5C9985FA7EA2}" presName="srcNode" presStyleLbl="node1" presStyleIdx="0" presStyleCnt="5"/>
      <dgm:spPr/>
    </dgm:pt>
    <dgm:pt modelId="{B1E73528-0CD9-4E0F-AB9F-A6D3261F008E}" type="pres">
      <dgm:prSet presAssocID="{ABA55A5D-C2AE-4894-80E0-5C9985FA7EA2}" presName="conn" presStyleLbl="parChTrans1D2" presStyleIdx="0" presStyleCnt="1"/>
      <dgm:spPr/>
    </dgm:pt>
    <dgm:pt modelId="{69ADD3E1-62AA-46DF-A583-030BD6C9BFC9}" type="pres">
      <dgm:prSet presAssocID="{ABA55A5D-C2AE-4894-80E0-5C9985FA7EA2}" presName="extraNode" presStyleLbl="node1" presStyleIdx="0" presStyleCnt="5"/>
      <dgm:spPr/>
    </dgm:pt>
    <dgm:pt modelId="{E5570022-A9A1-47A3-ADE7-B8859863D45F}" type="pres">
      <dgm:prSet presAssocID="{ABA55A5D-C2AE-4894-80E0-5C9985FA7EA2}" presName="dstNode" presStyleLbl="node1" presStyleIdx="0" presStyleCnt="5"/>
      <dgm:spPr/>
    </dgm:pt>
    <dgm:pt modelId="{656BA90C-D418-4095-A023-87B0F58263AA}" type="pres">
      <dgm:prSet presAssocID="{7656E041-16FC-4399-A48B-49752C56AE48}" presName="text_1" presStyleLbl="node1" presStyleIdx="0" presStyleCnt="5">
        <dgm:presLayoutVars>
          <dgm:bulletEnabled val="1"/>
        </dgm:presLayoutVars>
      </dgm:prSet>
      <dgm:spPr/>
    </dgm:pt>
    <dgm:pt modelId="{628BEBDA-61F6-43D5-9C51-B64A0A079652}" type="pres">
      <dgm:prSet presAssocID="{7656E041-16FC-4399-A48B-49752C56AE48}" presName="accent_1" presStyleCnt="0"/>
      <dgm:spPr/>
    </dgm:pt>
    <dgm:pt modelId="{F471AD2E-D95A-4605-A5C3-2940F80DB726}" type="pres">
      <dgm:prSet presAssocID="{7656E041-16FC-4399-A48B-49752C56AE48}" presName="accentRepeatNode" presStyleLbl="solidFgAcc1" presStyleIdx="0" presStyleCnt="5"/>
      <dgm:spPr/>
    </dgm:pt>
    <dgm:pt modelId="{9C55743C-2B9D-41BF-A787-487505632C7E}" type="pres">
      <dgm:prSet presAssocID="{09C54EDD-9B3C-4EF3-9104-F3613ED2AE93}" presName="text_2" presStyleLbl="node1" presStyleIdx="1" presStyleCnt="5">
        <dgm:presLayoutVars>
          <dgm:bulletEnabled val="1"/>
        </dgm:presLayoutVars>
      </dgm:prSet>
      <dgm:spPr/>
    </dgm:pt>
    <dgm:pt modelId="{7FEEA15D-6FDE-456B-BE2C-2CB923B1B2EF}" type="pres">
      <dgm:prSet presAssocID="{09C54EDD-9B3C-4EF3-9104-F3613ED2AE93}" presName="accent_2" presStyleCnt="0"/>
      <dgm:spPr/>
    </dgm:pt>
    <dgm:pt modelId="{B06E3A17-71B0-4E9C-9E64-AF5BA7231C1B}" type="pres">
      <dgm:prSet presAssocID="{09C54EDD-9B3C-4EF3-9104-F3613ED2AE93}" presName="accentRepeatNode" presStyleLbl="solidFgAcc1" presStyleIdx="1" presStyleCnt="5"/>
      <dgm:spPr/>
    </dgm:pt>
    <dgm:pt modelId="{1351B89F-A393-4B37-9ACD-85DCF940345D}" type="pres">
      <dgm:prSet presAssocID="{AECA6091-8654-4F0F-B326-541B6F095150}" presName="text_3" presStyleLbl="node1" presStyleIdx="2" presStyleCnt="5">
        <dgm:presLayoutVars>
          <dgm:bulletEnabled val="1"/>
        </dgm:presLayoutVars>
      </dgm:prSet>
      <dgm:spPr/>
    </dgm:pt>
    <dgm:pt modelId="{85A8BEB9-45E9-4148-BAE9-9CCB2E017A1B}" type="pres">
      <dgm:prSet presAssocID="{AECA6091-8654-4F0F-B326-541B6F095150}" presName="accent_3" presStyleCnt="0"/>
      <dgm:spPr/>
    </dgm:pt>
    <dgm:pt modelId="{8EE0AC39-3780-4E4A-8C51-D4CAC763EE8E}" type="pres">
      <dgm:prSet presAssocID="{AECA6091-8654-4F0F-B326-541B6F095150}" presName="accentRepeatNode" presStyleLbl="solidFgAcc1" presStyleIdx="2" presStyleCnt="5"/>
      <dgm:spPr/>
    </dgm:pt>
    <dgm:pt modelId="{E7125A5F-E0E1-494C-A761-260EAA90791D}" type="pres">
      <dgm:prSet presAssocID="{8BF7A402-AB91-4637-901A-2BFF80E242A9}" presName="text_4" presStyleLbl="node1" presStyleIdx="3" presStyleCnt="5" custLinFactNeighborX="349" custLinFactNeighborY="483">
        <dgm:presLayoutVars>
          <dgm:bulletEnabled val="1"/>
        </dgm:presLayoutVars>
      </dgm:prSet>
      <dgm:spPr/>
    </dgm:pt>
    <dgm:pt modelId="{66FFEE7A-47D2-4D19-B3C8-0B1369385972}" type="pres">
      <dgm:prSet presAssocID="{8BF7A402-AB91-4637-901A-2BFF80E242A9}" presName="accent_4" presStyleCnt="0"/>
      <dgm:spPr/>
    </dgm:pt>
    <dgm:pt modelId="{AE3037C2-9ABD-4CE3-8F79-175C877B8599}" type="pres">
      <dgm:prSet presAssocID="{8BF7A402-AB91-4637-901A-2BFF80E242A9}" presName="accentRepeatNode" presStyleLbl="solidFgAcc1" presStyleIdx="3" presStyleCnt="5"/>
      <dgm:spPr/>
    </dgm:pt>
    <dgm:pt modelId="{6FE20EC0-5C8E-4B89-B243-2E2A7F55E0DF}" type="pres">
      <dgm:prSet presAssocID="{FE1D8397-20F5-46EC-A577-0807670DB853}" presName="text_5" presStyleLbl="node1" presStyleIdx="4" presStyleCnt="5">
        <dgm:presLayoutVars>
          <dgm:bulletEnabled val="1"/>
        </dgm:presLayoutVars>
      </dgm:prSet>
      <dgm:spPr/>
    </dgm:pt>
    <dgm:pt modelId="{BB4BA869-E20D-4470-9CAB-8AA1315D29DF}" type="pres">
      <dgm:prSet presAssocID="{FE1D8397-20F5-46EC-A577-0807670DB853}" presName="accent_5" presStyleCnt="0"/>
      <dgm:spPr/>
    </dgm:pt>
    <dgm:pt modelId="{2B9E0CB1-6332-4BC1-96D8-02DCBBD13A0F}" type="pres">
      <dgm:prSet presAssocID="{FE1D8397-20F5-46EC-A577-0807670DB853}" presName="accentRepeatNode" presStyleLbl="solidFgAcc1" presStyleIdx="4" presStyleCnt="5"/>
      <dgm:spPr/>
    </dgm:pt>
  </dgm:ptLst>
  <dgm:cxnLst>
    <dgm:cxn modelId="{0C78BB1E-73C2-41ED-BDBD-047B8700AE8A}" srcId="{ABA55A5D-C2AE-4894-80E0-5C9985FA7EA2}" destId="{8BF7A402-AB91-4637-901A-2BFF80E242A9}" srcOrd="3" destOrd="0" parTransId="{1ADD64B4-279D-4D70-9A47-22B05D9E97D3}" sibTransId="{9ECFF982-D8FA-4B54-947F-C392CF384E4C}"/>
    <dgm:cxn modelId="{AC010360-3678-47EB-ACE5-7309834371B9}" type="presOf" srcId="{09C54EDD-9B3C-4EF3-9104-F3613ED2AE93}" destId="{9C55743C-2B9D-41BF-A787-487505632C7E}" srcOrd="0" destOrd="0" presId="urn:microsoft.com/office/officeart/2008/layout/VerticalCurvedList"/>
    <dgm:cxn modelId="{E4D48E60-B65B-422A-9121-18AFEC55E71D}" type="presOf" srcId="{ABA55A5D-C2AE-4894-80E0-5C9985FA7EA2}" destId="{68049F1F-CCFB-4A8F-B4D1-2C180BCD703F}" srcOrd="0" destOrd="0" presId="urn:microsoft.com/office/officeart/2008/layout/VerticalCurvedList"/>
    <dgm:cxn modelId="{67E43A64-843B-45B2-9657-1D1D96FF4C64}" type="presOf" srcId="{7656E041-16FC-4399-A48B-49752C56AE48}" destId="{656BA90C-D418-4095-A023-87B0F58263AA}" srcOrd="0" destOrd="0" presId="urn:microsoft.com/office/officeart/2008/layout/VerticalCurvedList"/>
    <dgm:cxn modelId="{8A4B6E45-33AF-4A12-A16C-BBDD7EBA6162}" type="presOf" srcId="{31C32567-28C6-459C-B007-C1C4A344506D}" destId="{B1E73528-0CD9-4E0F-AB9F-A6D3261F008E}" srcOrd="0" destOrd="0" presId="urn:microsoft.com/office/officeart/2008/layout/VerticalCurvedList"/>
    <dgm:cxn modelId="{91082466-9B14-4228-B475-405CF1D401A2}" type="presOf" srcId="{FE1D8397-20F5-46EC-A577-0807670DB853}" destId="{6FE20EC0-5C8E-4B89-B243-2E2A7F55E0DF}" srcOrd="0" destOrd="0" presId="urn:microsoft.com/office/officeart/2008/layout/VerticalCurvedList"/>
    <dgm:cxn modelId="{7D93F96F-29C2-43F0-83E3-3836A3988FB3}" srcId="{ABA55A5D-C2AE-4894-80E0-5C9985FA7EA2}" destId="{09C54EDD-9B3C-4EF3-9104-F3613ED2AE93}" srcOrd="1" destOrd="0" parTransId="{B757D2A6-E324-4AE3-9E60-7A19878F365A}" sibTransId="{67002A2B-4665-43FF-BBCF-CA19BD80B051}"/>
    <dgm:cxn modelId="{B9815578-0A04-4A01-BAB0-E767D64704D4}" srcId="{ABA55A5D-C2AE-4894-80E0-5C9985FA7EA2}" destId="{7656E041-16FC-4399-A48B-49752C56AE48}" srcOrd="0" destOrd="0" parTransId="{CFC6FF63-1AFF-4742-9412-AEB448E8E305}" sibTransId="{31C32567-28C6-459C-B007-C1C4A344506D}"/>
    <dgm:cxn modelId="{CB57D1D1-A17C-4942-B7D7-0225300B1E93}" type="presOf" srcId="{8BF7A402-AB91-4637-901A-2BFF80E242A9}" destId="{E7125A5F-E0E1-494C-A761-260EAA90791D}" srcOrd="0" destOrd="0" presId="urn:microsoft.com/office/officeart/2008/layout/VerticalCurvedList"/>
    <dgm:cxn modelId="{055C8CFC-820D-41F2-81C7-8C6517DB7836}" srcId="{ABA55A5D-C2AE-4894-80E0-5C9985FA7EA2}" destId="{AECA6091-8654-4F0F-B326-541B6F095150}" srcOrd="2" destOrd="0" parTransId="{309D37EC-95D3-4275-8D83-F7A61D2523F3}" sibTransId="{9E6BAD98-C6FB-449A-8DA0-BCB03CFEB9EB}"/>
    <dgm:cxn modelId="{CA1512FD-5BD7-40A3-8F24-011635E8DA53}" srcId="{ABA55A5D-C2AE-4894-80E0-5C9985FA7EA2}" destId="{FE1D8397-20F5-46EC-A577-0807670DB853}" srcOrd="4" destOrd="0" parTransId="{5264BBAF-A776-48DC-8247-5D2C1F824027}" sibTransId="{39BBB5C9-F436-4D85-9A7C-C6204CA8EE7A}"/>
    <dgm:cxn modelId="{CA5AA6FD-8967-4EB9-A9F3-32E188173D59}" type="presOf" srcId="{AECA6091-8654-4F0F-B326-541B6F095150}" destId="{1351B89F-A393-4B37-9ACD-85DCF940345D}" srcOrd="0" destOrd="0" presId="urn:microsoft.com/office/officeart/2008/layout/VerticalCurvedList"/>
    <dgm:cxn modelId="{91172EA1-7587-4683-ADF3-EE57DEFA4BC9}" type="presParOf" srcId="{68049F1F-CCFB-4A8F-B4D1-2C180BCD703F}" destId="{2F59460D-0B50-47DF-9C21-C55AF7A90A3D}" srcOrd="0" destOrd="0" presId="urn:microsoft.com/office/officeart/2008/layout/VerticalCurvedList"/>
    <dgm:cxn modelId="{D0F83EAD-5259-49C2-B1F4-DE25C96B69B5}" type="presParOf" srcId="{2F59460D-0B50-47DF-9C21-C55AF7A90A3D}" destId="{E3EA22A2-895B-46C3-AD02-3329E2C29EFC}" srcOrd="0" destOrd="0" presId="urn:microsoft.com/office/officeart/2008/layout/VerticalCurvedList"/>
    <dgm:cxn modelId="{5D715233-5813-485D-A27F-4D1C6C68B09A}" type="presParOf" srcId="{E3EA22A2-895B-46C3-AD02-3329E2C29EFC}" destId="{99E57EDB-844E-4076-886A-3E7B4A547896}" srcOrd="0" destOrd="0" presId="urn:microsoft.com/office/officeart/2008/layout/VerticalCurvedList"/>
    <dgm:cxn modelId="{0538766F-B46E-48DB-9338-3628706E7280}" type="presParOf" srcId="{E3EA22A2-895B-46C3-AD02-3329E2C29EFC}" destId="{B1E73528-0CD9-4E0F-AB9F-A6D3261F008E}" srcOrd="1" destOrd="0" presId="urn:microsoft.com/office/officeart/2008/layout/VerticalCurvedList"/>
    <dgm:cxn modelId="{B922BA2D-3770-4936-A3D9-93CF5D8685A1}" type="presParOf" srcId="{E3EA22A2-895B-46C3-AD02-3329E2C29EFC}" destId="{69ADD3E1-62AA-46DF-A583-030BD6C9BFC9}" srcOrd="2" destOrd="0" presId="urn:microsoft.com/office/officeart/2008/layout/VerticalCurvedList"/>
    <dgm:cxn modelId="{84961E63-B56B-4E87-BA1A-497CABC1E65D}" type="presParOf" srcId="{E3EA22A2-895B-46C3-AD02-3329E2C29EFC}" destId="{E5570022-A9A1-47A3-ADE7-B8859863D45F}" srcOrd="3" destOrd="0" presId="urn:microsoft.com/office/officeart/2008/layout/VerticalCurvedList"/>
    <dgm:cxn modelId="{1C27537B-7499-4C27-85EF-7CDF0F4F367F}" type="presParOf" srcId="{2F59460D-0B50-47DF-9C21-C55AF7A90A3D}" destId="{656BA90C-D418-4095-A023-87B0F58263AA}" srcOrd="1" destOrd="0" presId="urn:microsoft.com/office/officeart/2008/layout/VerticalCurvedList"/>
    <dgm:cxn modelId="{A9A9004E-B65D-442F-901D-AEE03C9F2465}" type="presParOf" srcId="{2F59460D-0B50-47DF-9C21-C55AF7A90A3D}" destId="{628BEBDA-61F6-43D5-9C51-B64A0A079652}" srcOrd="2" destOrd="0" presId="urn:microsoft.com/office/officeart/2008/layout/VerticalCurvedList"/>
    <dgm:cxn modelId="{8F43F249-5211-494D-BA22-E21E752C3089}" type="presParOf" srcId="{628BEBDA-61F6-43D5-9C51-B64A0A079652}" destId="{F471AD2E-D95A-4605-A5C3-2940F80DB726}" srcOrd="0" destOrd="0" presId="urn:microsoft.com/office/officeart/2008/layout/VerticalCurvedList"/>
    <dgm:cxn modelId="{C540ADFC-1DE4-4F55-AE8C-E47929543E44}" type="presParOf" srcId="{2F59460D-0B50-47DF-9C21-C55AF7A90A3D}" destId="{9C55743C-2B9D-41BF-A787-487505632C7E}" srcOrd="3" destOrd="0" presId="urn:microsoft.com/office/officeart/2008/layout/VerticalCurvedList"/>
    <dgm:cxn modelId="{D4C66F75-8367-4213-B6D0-2BB01BCCA755}" type="presParOf" srcId="{2F59460D-0B50-47DF-9C21-C55AF7A90A3D}" destId="{7FEEA15D-6FDE-456B-BE2C-2CB923B1B2EF}" srcOrd="4" destOrd="0" presId="urn:microsoft.com/office/officeart/2008/layout/VerticalCurvedList"/>
    <dgm:cxn modelId="{9B75FCCD-9A78-452E-9908-8B11C4C94FA1}" type="presParOf" srcId="{7FEEA15D-6FDE-456B-BE2C-2CB923B1B2EF}" destId="{B06E3A17-71B0-4E9C-9E64-AF5BA7231C1B}" srcOrd="0" destOrd="0" presId="urn:microsoft.com/office/officeart/2008/layout/VerticalCurvedList"/>
    <dgm:cxn modelId="{68EBF4A4-6105-4D8C-A8F9-FB145F304A4D}" type="presParOf" srcId="{2F59460D-0B50-47DF-9C21-C55AF7A90A3D}" destId="{1351B89F-A393-4B37-9ACD-85DCF940345D}" srcOrd="5" destOrd="0" presId="urn:microsoft.com/office/officeart/2008/layout/VerticalCurvedList"/>
    <dgm:cxn modelId="{59EB8CC9-35B7-47EB-89F8-3C1A046EC3F6}" type="presParOf" srcId="{2F59460D-0B50-47DF-9C21-C55AF7A90A3D}" destId="{85A8BEB9-45E9-4148-BAE9-9CCB2E017A1B}" srcOrd="6" destOrd="0" presId="urn:microsoft.com/office/officeart/2008/layout/VerticalCurvedList"/>
    <dgm:cxn modelId="{572215EA-3D17-43C0-82DD-C1A8CB765211}" type="presParOf" srcId="{85A8BEB9-45E9-4148-BAE9-9CCB2E017A1B}" destId="{8EE0AC39-3780-4E4A-8C51-D4CAC763EE8E}" srcOrd="0" destOrd="0" presId="urn:microsoft.com/office/officeart/2008/layout/VerticalCurvedList"/>
    <dgm:cxn modelId="{CFD76E18-88CD-47A5-B9D4-6297E95F0D98}" type="presParOf" srcId="{2F59460D-0B50-47DF-9C21-C55AF7A90A3D}" destId="{E7125A5F-E0E1-494C-A761-260EAA90791D}" srcOrd="7" destOrd="0" presId="urn:microsoft.com/office/officeart/2008/layout/VerticalCurvedList"/>
    <dgm:cxn modelId="{84591842-B5B0-43E4-B3FE-A0E9FD58A238}" type="presParOf" srcId="{2F59460D-0B50-47DF-9C21-C55AF7A90A3D}" destId="{66FFEE7A-47D2-4D19-B3C8-0B1369385972}" srcOrd="8" destOrd="0" presId="urn:microsoft.com/office/officeart/2008/layout/VerticalCurvedList"/>
    <dgm:cxn modelId="{C00A7F54-BF3E-4336-A2C1-EAC81CAFF80E}" type="presParOf" srcId="{66FFEE7A-47D2-4D19-B3C8-0B1369385972}" destId="{AE3037C2-9ABD-4CE3-8F79-175C877B8599}" srcOrd="0" destOrd="0" presId="urn:microsoft.com/office/officeart/2008/layout/VerticalCurvedList"/>
    <dgm:cxn modelId="{1907909B-9D81-4FB7-AD9D-5E8A410DEA48}" type="presParOf" srcId="{2F59460D-0B50-47DF-9C21-C55AF7A90A3D}" destId="{6FE20EC0-5C8E-4B89-B243-2E2A7F55E0DF}" srcOrd="9" destOrd="0" presId="urn:microsoft.com/office/officeart/2008/layout/VerticalCurvedList"/>
    <dgm:cxn modelId="{E97D4EFE-E29A-4C4D-8296-8CCDBE0B2661}" type="presParOf" srcId="{2F59460D-0B50-47DF-9C21-C55AF7A90A3D}" destId="{BB4BA869-E20D-4470-9CAB-8AA1315D29DF}" srcOrd="10" destOrd="0" presId="urn:microsoft.com/office/officeart/2008/layout/VerticalCurvedList"/>
    <dgm:cxn modelId="{42AC884A-1A0D-4F77-AD05-86BE1E2969FE}" type="presParOf" srcId="{BB4BA869-E20D-4470-9CAB-8AA1315D29DF}" destId="{2B9E0CB1-6332-4BC1-96D8-02DCBBD13A0F}"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4C018-1D01-452D-86D4-D8004764BF7B}">
      <dsp:nvSpPr>
        <dsp:cNvPr id="0" name=""/>
        <dsp:cNvSpPr/>
      </dsp:nvSpPr>
      <dsp:spPr>
        <a:xfrm>
          <a:off x="1565051" y="0"/>
          <a:ext cx="1102960" cy="833608"/>
        </a:xfrm>
        <a:prstGeom prst="trapezoid">
          <a:avLst>
            <a:gd name="adj" fmla="val 66156"/>
          </a:avLst>
        </a:prstGeom>
        <a:solidFill>
          <a:srgbClr val="BFDA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b" anchorCtr="0">
          <a:noAutofit/>
        </a:bodyPr>
        <a:lstStyle/>
        <a:p>
          <a:pPr marL="0" lvl="0" indent="0" algn="ctr" defTabSz="400050">
            <a:lnSpc>
              <a:spcPct val="90000"/>
            </a:lnSpc>
            <a:spcBef>
              <a:spcPct val="0"/>
            </a:spcBef>
            <a:spcAft>
              <a:spcPct val="35000"/>
            </a:spcAft>
            <a:buNone/>
          </a:pPr>
          <a:endParaRPr lang="sv-SE" sz="900" kern="1200" dirty="0"/>
        </a:p>
        <a:p>
          <a:pPr marL="0" lvl="0" indent="0" algn="ctr" defTabSz="400050">
            <a:lnSpc>
              <a:spcPct val="90000"/>
            </a:lnSpc>
            <a:spcBef>
              <a:spcPct val="0"/>
            </a:spcBef>
            <a:spcAft>
              <a:spcPct val="35000"/>
            </a:spcAft>
            <a:buNone/>
          </a:pPr>
          <a:r>
            <a:rPr lang="sv-SE" sz="900" kern="1200" dirty="0"/>
            <a:t>Komplett </a:t>
          </a:r>
          <a:br>
            <a:rPr lang="sv-SE" sz="900" kern="1200" dirty="0"/>
          </a:br>
          <a:r>
            <a:rPr lang="sv-SE" sz="900" kern="1200" dirty="0"/>
            <a:t>digitalt flöde</a:t>
          </a:r>
          <a:br>
            <a:rPr lang="sv-SE" sz="900" kern="1200" dirty="0"/>
          </a:br>
          <a:endParaRPr lang="sv-SE" sz="900" kern="1200" dirty="0"/>
        </a:p>
      </dsp:txBody>
      <dsp:txXfrm>
        <a:off x="1565051" y="0"/>
        <a:ext cx="1102960" cy="833608"/>
      </dsp:txXfrm>
    </dsp:sp>
    <dsp:sp modelId="{67FA916E-A6C8-4F6E-8B11-960278E8B4AA}">
      <dsp:nvSpPr>
        <dsp:cNvPr id="0" name=""/>
        <dsp:cNvSpPr/>
      </dsp:nvSpPr>
      <dsp:spPr>
        <a:xfrm>
          <a:off x="1013571" y="833608"/>
          <a:ext cx="2205921" cy="833608"/>
        </a:xfrm>
        <a:prstGeom prst="trapezoid">
          <a:avLst>
            <a:gd name="adj" fmla="val 66156"/>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sv-SE" sz="900" kern="1200" dirty="0"/>
            <a:t>Möta våra kunder </a:t>
          </a:r>
          <a:br>
            <a:rPr lang="sv-SE" sz="900" kern="1200" dirty="0"/>
          </a:br>
          <a:r>
            <a:rPr lang="sv-SE" sz="900" kern="1200" dirty="0"/>
            <a:t>digitalt först</a:t>
          </a:r>
        </a:p>
      </dsp:txBody>
      <dsp:txXfrm>
        <a:off x="1399607" y="833608"/>
        <a:ext cx="1433848" cy="833608"/>
      </dsp:txXfrm>
    </dsp:sp>
    <dsp:sp modelId="{828CCFF5-2EA5-4F6D-B66F-0A4996689D05}">
      <dsp:nvSpPr>
        <dsp:cNvPr id="0" name=""/>
        <dsp:cNvSpPr/>
      </dsp:nvSpPr>
      <dsp:spPr>
        <a:xfrm>
          <a:off x="551480" y="1667216"/>
          <a:ext cx="3130103" cy="698488"/>
        </a:xfrm>
        <a:prstGeom prst="trapezoid">
          <a:avLst>
            <a:gd name="adj" fmla="val 66156"/>
          </a:avLst>
        </a:prstGeom>
        <a:solidFill>
          <a:srgbClr val="95C23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sv-SE" sz="900" kern="1200" dirty="0"/>
            <a:t>Gemensam digital infrastruktur</a:t>
          </a:r>
        </a:p>
      </dsp:txBody>
      <dsp:txXfrm>
        <a:off x="1099248" y="1667216"/>
        <a:ext cx="2034567" cy="698488"/>
      </dsp:txXfrm>
    </dsp:sp>
    <dsp:sp modelId="{525FC811-6113-4549-A394-2C5156A01FC1}">
      <dsp:nvSpPr>
        <dsp:cNvPr id="0" name=""/>
        <dsp:cNvSpPr/>
      </dsp:nvSpPr>
      <dsp:spPr>
        <a:xfrm>
          <a:off x="0" y="2365704"/>
          <a:ext cx="4233064" cy="833608"/>
        </a:xfrm>
        <a:prstGeom prst="trapezoid">
          <a:avLst>
            <a:gd name="adj" fmla="val 66156"/>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sv-SE" sz="900" kern="1200" dirty="0"/>
            <a:t>Effektiv utvecklings- och driftsorganisation* </a:t>
          </a:r>
        </a:p>
      </dsp:txBody>
      <dsp:txXfrm>
        <a:off x="740786" y="2365704"/>
        <a:ext cx="2751491" cy="8336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73528-0CD9-4E0F-AB9F-A6D3261F008E}">
      <dsp:nvSpPr>
        <dsp:cNvPr id="0" name=""/>
        <dsp:cNvSpPr/>
      </dsp:nvSpPr>
      <dsp:spPr>
        <a:xfrm>
          <a:off x="-4773357" y="-731624"/>
          <a:ext cx="5685481" cy="5685481"/>
        </a:xfrm>
        <a:prstGeom prst="blockArc">
          <a:avLst>
            <a:gd name="adj1" fmla="val 18900000"/>
            <a:gd name="adj2" fmla="val 2700000"/>
            <a:gd name="adj3" fmla="val 380"/>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6BA90C-D418-4095-A023-87B0F58263AA}">
      <dsp:nvSpPr>
        <dsp:cNvPr id="0" name=""/>
        <dsp:cNvSpPr/>
      </dsp:nvSpPr>
      <dsp:spPr>
        <a:xfrm>
          <a:off x="399159" y="263805"/>
          <a:ext cx="5577555" cy="52794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059" tIns="35560" rIns="35560" bIns="35560" numCol="1" spcCol="1270" anchor="ctr" anchorCtr="0">
          <a:noAutofit/>
        </a:bodyPr>
        <a:lstStyle/>
        <a:p>
          <a:pPr marL="0" lvl="0" indent="0" algn="l" defTabSz="622300">
            <a:lnSpc>
              <a:spcPct val="90000"/>
            </a:lnSpc>
            <a:spcBef>
              <a:spcPct val="0"/>
            </a:spcBef>
            <a:spcAft>
              <a:spcPct val="35000"/>
            </a:spcAft>
            <a:buClrTx/>
            <a:buSzTx/>
            <a:buFontTx/>
            <a:buNone/>
          </a:pPr>
          <a:r>
            <a:rPr kumimoji="0" lang="sv-SE" sz="1400" b="0" i="0" u="none" strike="noStrike" kern="1200" cap="none" spc="0" normalizeH="0" baseline="0" noProof="0">
              <a:ln/>
              <a:effectLst/>
              <a:uLnTx/>
              <a:uFillTx/>
              <a:latin typeface="Arial"/>
              <a:ea typeface="+mn-ea"/>
              <a:cs typeface="+mn-cs"/>
            </a:rPr>
            <a:t>Från min </a:t>
          </a:r>
          <a:r>
            <a:rPr kumimoji="0" lang="sv-SE" sz="1400" b="0" i="0" strike="noStrike" kern="1200" cap="none" spc="0" normalizeH="0" baseline="0" noProof="0">
              <a:ln/>
              <a:effectLst/>
              <a:uLnTx/>
              <a:uFillTx/>
              <a:latin typeface="Arial"/>
              <a:ea typeface="+mn-ea"/>
              <a:cs typeface="+mn-cs"/>
            </a:rPr>
            <a:t>kund till kundens ärenden</a:t>
          </a:r>
          <a:endParaRPr lang="sv-SE" sz="1400" kern="1200" dirty="0"/>
        </a:p>
      </dsp:txBody>
      <dsp:txXfrm>
        <a:off x="399159" y="263805"/>
        <a:ext cx="5577555" cy="527948"/>
      </dsp:txXfrm>
    </dsp:sp>
    <dsp:sp modelId="{F471AD2E-D95A-4605-A5C3-2940F80DB726}">
      <dsp:nvSpPr>
        <dsp:cNvPr id="0" name=""/>
        <dsp:cNvSpPr/>
      </dsp:nvSpPr>
      <dsp:spPr>
        <a:xfrm>
          <a:off x="69192" y="197811"/>
          <a:ext cx="659935" cy="6599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55743C-2B9D-41BF-A787-487505632C7E}">
      <dsp:nvSpPr>
        <dsp:cNvPr id="0" name=""/>
        <dsp:cNvSpPr/>
      </dsp:nvSpPr>
      <dsp:spPr>
        <a:xfrm>
          <a:off x="777471" y="1055473"/>
          <a:ext cx="5199243" cy="52794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059" tIns="35560" rIns="35560" bIns="35560" numCol="1" spcCol="1270" anchor="ctr" anchorCtr="0">
          <a:noAutofit/>
        </a:bodyPr>
        <a:lstStyle/>
        <a:p>
          <a:pPr marL="0" lvl="0" indent="0" algn="l" defTabSz="622300">
            <a:lnSpc>
              <a:spcPct val="90000"/>
            </a:lnSpc>
            <a:spcBef>
              <a:spcPct val="0"/>
            </a:spcBef>
            <a:spcAft>
              <a:spcPct val="35000"/>
            </a:spcAft>
            <a:buClrTx/>
            <a:buSzTx/>
            <a:buFontTx/>
            <a:buNone/>
          </a:pPr>
          <a:r>
            <a:rPr kumimoji="0" lang="sv-SE" sz="1400" b="0" i="0" strike="noStrike" kern="1200" cap="none" spc="0" normalizeH="0" baseline="0" noProof="0" dirty="0">
              <a:ln/>
              <a:effectLst/>
              <a:uLnTx/>
              <a:uFillTx/>
              <a:latin typeface="Arial"/>
              <a:ea typeface="+mn-ea"/>
              <a:cs typeface="+mn-cs"/>
            </a:rPr>
            <a:t>Sammanhållna handläggningsflöden</a:t>
          </a:r>
          <a:endParaRPr lang="sv-SE" sz="1400" kern="1200" dirty="0"/>
        </a:p>
      </dsp:txBody>
      <dsp:txXfrm>
        <a:off x="777471" y="1055473"/>
        <a:ext cx="5199243" cy="527948"/>
      </dsp:txXfrm>
    </dsp:sp>
    <dsp:sp modelId="{B06E3A17-71B0-4E9C-9E64-AF5BA7231C1B}">
      <dsp:nvSpPr>
        <dsp:cNvPr id="0" name=""/>
        <dsp:cNvSpPr/>
      </dsp:nvSpPr>
      <dsp:spPr>
        <a:xfrm>
          <a:off x="447504" y="989480"/>
          <a:ext cx="659935" cy="6599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51B89F-A393-4B37-9ACD-85DCF940345D}">
      <dsp:nvSpPr>
        <dsp:cNvPr id="0" name=""/>
        <dsp:cNvSpPr/>
      </dsp:nvSpPr>
      <dsp:spPr>
        <a:xfrm>
          <a:off x="893583" y="1847142"/>
          <a:ext cx="5083131" cy="52794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059" tIns="35560" rIns="35560" bIns="35560" numCol="1" spcCol="1270" anchor="ctr" anchorCtr="0">
          <a:noAutofit/>
        </a:bodyPr>
        <a:lstStyle/>
        <a:p>
          <a:pPr marL="0" lvl="0" indent="0" algn="l" defTabSz="622300">
            <a:lnSpc>
              <a:spcPct val="90000"/>
            </a:lnSpc>
            <a:spcBef>
              <a:spcPct val="0"/>
            </a:spcBef>
            <a:spcAft>
              <a:spcPct val="35000"/>
            </a:spcAft>
            <a:buClrTx/>
            <a:buSzTx/>
            <a:buFontTx/>
            <a:buNone/>
          </a:pPr>
          <a:r>
            <a:rPr kumimoji="0" lang="sv-SE" sz="1400" b="0" i="0" strike="noStrike" kern="1200" cap="none" spc="0" normalizeH="0" baseline="0" noProof="0" dirty="0">
              <a:ln/>
              <a:effectLst/>
              <a:uLnTx/>
              <a:uFillTx/>
              <a:latin typeface="Arial"/>
              <a:ea typeface="+mn-ea"/>
              <a:cs typeface="+mn-cs"/>
            </a:rPr>
            <a:t>Fortsatt reformering och partnerskap med fristående aktörer</a:t>
          </a:r>
          <a:endParaRPr lang="sv-SE" sz="1400" kern="1200" dirty="0"/>
        </a:p>
      </dsp:txBody>
      <dsp:txXfrm>
        <a:off x="893583" y="1847142"/>
        <a:ext cx="5083131" cy="527948"/>
      </dsp:txXfrm>
    </dsp:sp>
    <dsp:sp modelId="{8EE0AC39-3780-4E4A-8C51-D4CAC763EE8E}">
      <dsp:nvSpPr>
        <dsp:cNvPr id="0" name=""/>
        <dsp:cNvSpPr/>
      </dsp:nvSpPr>
      <dsp:spPr>
        <a:xfrm>
          <a:off x="563615" y="1781148"/>
          <a:ext cx="659935" cy="6599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125A5F-E0E1-494C-A761-260EAA90791D}">
      <dsp:nvSpPr>
        <dsp:cNvPr id="0" name=""/>
        <dsp:cNvSpPr/>
      </dsp:nvSpPr>
      <dsp:spPr>
        <a:xfrm>
          <a:off x="795617" y="2641361"/>
          <a:ext cx="5199243" cy="52794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059" tIns="35560" rIns="35560" bIns="35560" numCol="1" spcCol="1270" anchor="ctr" anchorCtr="0">
          <a:noAutofit/>
        </a:bodyPr>
        <a:lstStyle/>
        <a:p>
          <a:pPr marL="0" lvl="0" indent="0" algn="l" defTabSz="622300">
            <a:lnSpc>
              <a:spcPct val="90000"/>
            </a:lnSpc>
            <a:spcBef>
              <a:spcPct val="0"/>
            </a:spcBef>
            <a:spcAft>
              <a:spcPct val="35000"/>
            </a:spcAft>
            <a:buClrTx/>
            <a:buSzTx/>
            <a:buFontTx/>
            <a:buNone/>
          </a:pPr>
          <a:r>
            <a:rPr kumimoji="0" lang="sv-SE" sz="1400" b="0" i="0" u="none" strike="noStrike" kern="1200" cap="none" spc="0" normalizeH="0" baseline="0" noProof="0" dirty="0">
              <a:ln/>
              <a:effectLst/>
              <a:uLnTx/>
              <a:uFillTx/>
              <a:latin typeface="Arial"/>
              <a:ea typeface="+mn-ea"/>
              <a:cs typeface="+mn-cs"/>
            </a:rPr>
            <a:t>Utökad uppföljning och kontroll</a:t>
          </a:r>
          <a:endParaRPr lang="sv-SE" sz="1400" kern="1200" dirty="0"/>
        </a:p>
      </dsp:txBody>
      <dsp:txXfrm>
        <a:off x="795617" y="2641361"/>
        <a:ext cx="5199243" cy="527948"/>
      </dsp:txXfrm>
    </dsp:sp>
    <dsp:sp modelId="{AE3037C2-9ABD-4CE3-8F79-175C877B8599}">
      <dsp:nvSpPr>
        <dsp:cNvPr id="0" name=""/>
        <dsp:cNvSpPr/>
      </dsp:nvSpPr>
      <dsp:spPr>
        <a:xfrm>
          <a:off x="447504" y="2572817"/>
          <a:ext cx="659935" cy="6599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E20EC0-5C8E-4B89-B243-2E2A7F55E0DF}">
      <dsp:nvSpPr>
        <dsp:cNvPr id="0" name=""/>
        <dsp:cNvSpPr/>
      </dsp:nvSpPr>
      <dsp:spPr>
        <a:xfrm>
          <a:off x="399159" y="3430479"/>
          <a:ext cx="5577555" cy="52794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059" tIns="35560" rIns="35560" bIns="35560" numCol="1" spcCol="1270" anchor="ctr" anchorCtr="0">
          <a:noAutofit/>
        </a:bodyPr>
        <a:lstStyle/>
        <a:p>
          <a:pPr marL="0" lvl="0" indent="0" algn="l" defTabSz="622300">
            <a:lnSpc>
              <a:spcPct val="90000"/>
            </a:lnSpc>
            <a:spcBef>
              <a:spcPct val="0"/>
            </a:spcBef>
            <a:spcAft>
              <a:spcPct val="35000"/>
            </a:spcAft>
            <a:buClrTx/>
            <a:buSzTx/>
            <a:buFontTx/>
            <a:buNone/>
          </a:pPr>
          <a:r>
            <a:rPr kumimoji="0" lang="sv-SE" sz="1400" b="0" i="0" u="none" strike="noStrike" kern="1200" cap="none" spc="0" normalizeH="0" baseline="0" noProof="0" dirty="0">
              <a:ln/>
              <a:effectLst/>
              <a:uLnTx/>
              <a:uFillTx/>
              <a:latin typeface="Arial"/>
              <a:ea typeface="+mn-ea"/>
              <a:cs typeface="+mn-cs"/>
            </a:rPr>
            <a:t>Stabil &amp; säker drift är en grundförutsättning</a:t>
          </a:r>
          <a:endParaRPr lang="sv-SE" sz="1400" kern="1200" dirty="0"/>
        </a:p>
      </dsp:txBody>
      <dsp:txXfrm>
        <a:off x="399159" y="3430479"/>
        <a:ext cx="5577555" cy="527948"/>
      </dsp:txXfrm>
    </dsp:sp>
    <dsp:sp modelId="{2B9E0CB1-6332-4BC1-96D8-02DCBBD13A0F}">
      <dsp:nvSpPr>
        <dsp:cNvPr id="0" name=""/>
        <dsp:cNvSpPr/>
      </dsp:nvSpPr>
      <dsp:spPr>
        <a:xfrm>
          <a:off x="69192" y="3364486"/>
          <a:ext cx="659935" cy="6599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rawings/drawing1.xml><?xml version="1.0" encoding="utf-8"?>
<c:userShapes xmlns:c="http://schemas.openxmlformats.org/drawingml/2006/chart">
  <cdr:relSizeAnchor xmlns:cdr="http://schemas.openxmlformats.org/drawingml/2006/chartDrawing">
    <cdr:from>
      <cdr:x>0.04532</cdr:x>
      <cdr:y>0.01915</cdr:y>
    </cdr:from>
    <cdr:to>
      <cdr:x>0.38035</cdr:x>
      <cdr:y>0.27549</cdr:y>
    </cdr:to>
    <cdr:sp macro="" textlink="">
      <cdr:nvSpPr>
        <cdr:cNvPr id="5" name="textruta 14">
          <a:extLst xmlns:a="http://schemas.openxmlformats.org/drawingml/2006/main">
            <a:ext uri="{FF2B5EF4-FFF2-40B4-BE49-F238E27FC236}">
              <a16:creationId xmlns:a16="http://schemas.microsoft.com/office/drawing/2014/main" id="{2B0F0902-5B1C-426D-A12C-154E8118E255}"/>
            </a:ext>
          </a:extLst>
        </cdr:cNvPr>
        <cdr:cNvSpPr txBox="1"/>
      </cdr:nvSpPr>
      <cdr:spPr>
        <a:xfrm xmlns:a="http://schemas.openxmlformats.org/drawingml/2006/main">
          <a:off x="414412" y="80492"/>
          <a:ext cx="3063320" cy="1077218"/>
        </a:xfrm>
        <a:prstGeom xmlns:a="http://schemas.openxmlformats.org/drawingml/2006/main" prst="rect">
          <a:avLst/>
        </a:prstGeom>
        <a:solidFill xmlns:a="http://schemas.openxmlformats.org/drawingml/2006/main">
          <a:schemeClr val="accent3">
            <a:lumMod val="40000"/>
            <a:lumOff val="60000"/>
          </a:schemeClr>
        </a:solidFill>
      </cdr:spPr>
      <cdr:txBody>
        <a:bodyPr xmlns:a="http://schemas.openxmlformats.org/drawingml/2006/main" wrap="square" rtlCol="0">
          <a:spAutoFit/>
        </a:bodyPr>
        <a:lstStyle xmlns:a="http://schemas.openxmlformats.org/drawingml/2006/main">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xmlns:a="http://schemas.openxmlformats.org/drawingml/2006/main">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800" b="0" i="0" u="none" strike="noStrike" kern="1200" cap="none" spc="0" normalizeH="0" baseline="0" noProof="0" dirty="0">
            <a:ln>
              <a:noFill/>
            </a:ln>
            <a:solidFill>
              <a:prstClr val="white"/>
            </a:solidFill>
            <a:effectLst/>
            <a:uLnTx/>
            <a:uFillTx/>
            <a:latin typeface="Arial"/>
            <a:ea typeface="+mn-ea"/>
            <a:cs typeface="+mn-cs"/>
          </a:endParaRPr>
        </a:p>
        <a:p xmlns:a="http://schemas.openxmlformats.org/drawingml/2006/main">
          <a:pPr marL="0" marR="0" lvl="0" indent="0" algn="l" defTabSz="685800" rtl="0" eaLnBrk="1" fontAlgn="auto" latinLnBrk="0" hangingPunct="1">
            <a:lnSpc>
              <a:spcPct val="100000"/>
            </a:lnSpc>
            <a:spcBef>
              <a:spcPts val="0"/>
            </a:spcBef>
            <a:spcAft>
              <a:spcPts val="0"/>
            </a:spcAft>
            <a:buClrTx/>
            <a:buSzTx/>
            <a:buFontTx/>
            <a:buNone/>
            <a:tabLst/>
            <a:defRPr/>
          </a:pPr>
          <a:endParaRPr lang="sv-SE" sz="800" dirty="0">
            <a:solidFill>
              <a:prstClr val="white"/>
            </a:solidFill>
            <a:latin typeface="Arial"/>
          </a:endParaRPr>
        </a:p>
        <a:p xmlns:a="http://schemas.openxmlformats.org/drawingml/2006/main">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effectLst/>
              <a:uLnTx/>
              <a:uFillTx/>
              <a:latin typeface="Arial"/>
              <a:ea typeface="+mn-ea"/>
              <a:cs typeface="+mn-cs"/>
            </a:rPr>
            <a:t>Inom detta nyttoområde är fokus på stärkt kontrollarbete, regelefterlevnad, enhetlighet i bedömning, kontroll och uppföljning av fristående aktörer. Ärendeindelning och standardiserade processer samt datadrivna och automatiserade beslutsprocesser för att öka regelefterlevnaden och minska antalet felaktiga beslut.</a:t>
          </a:r>
        </a:p>
      </cdr:txBody>
    </cdr:sp>
  </cdr:relSizeAnchor>
</c:userShapes>
</file>

<file path=ppt/drawings/drawing2.xml><?xml version="1.0" encoding="utf-8"?>
<c:userShapes xmlns:c="http://schemas.openxmlformats.org/drawingml/2006/chart">
  <cdr:relSizeAnchor xmlns:cdr="http://schemas.openxmlformats.org/drawingml/2006/chartDrawing">
    <cdr:from>
      <cdr:x>0.36529</cdr:x>
      <cdr:y>0.6466</cdr:y>
    </cdr:from>
    <cdr:to>
      <cdr:x>0.53295</cdr:x>
      <cdr:y>0.88281</cdr:y>
    </cdr:to>
    <cdr:sp macro="" textlink="">
      <cdr:nvSpPr>
        <cdr:cNvPr id="2" name="textruta 1">
          <a:extLst xmlns:a="http://schemas.openxmlformats.org/drawingml/2006/main">
            <a:ext uri="{FF2B5EF4-FFF2-40B4-BE49-F238E27FC236}">
              <a16:creationId xmlns:a16="http://schemas.microsoft.com/office/drawing/2014/main" id="{60757C8E-AF42-4ED0-A7E8-454C2BEC79B7}"/>
            </a:ext>
          </a:extLst>
        </cdr:cNvPr>
        <cdr:cNvSpPr txBox="1"/>
      </cdr:nvSpPr>
      <cdr:spPr>
        <a:xfrm xmlns:a="http://schemas.openxmlformats.org/drawingml/2006/main">
          <a:off x="1992297" y="250306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dirty="0"/>
        </a:p>
      </cdr:txBody>
    </cdr:sp>
  </cdr:relSizeAnchor>
  <cdr:relSizeAnchor xmlns:cdr="http://schemas.openxmlformats.org/drawingml/2006/chartDrawing">
    <cdr:from>
      <cdr:x>0.3472</cdr:x>
      <cdr:y>0.56694</cdr:y>
    </cdr:from>
    <cdr:to>
      <cdr:x>0.51486</cdr:x>
      <cdr:y>0.80315</cdr:y>
    </cdr:to>
    <cdr:sp macro="" textlink="">
      <cdr:nvSpPr>
        <cdr:cNvPr id="3" name="textruta 2">
          <a:extLst xmlns:a="http://schemas.openxmlformats.org/drawingml/2006/main">
            <a:ext uri="{FF2B5EF4-FFF2-40B4-BE49-F238E27FC236}">
              <a16:creationId xmlns:a16="http://schemas.microsoft.com/office/drawing/2014/main" id="{BCC63664-B281-4035-A79A-0021ADBB813F}"/>
            </a:ext>
          </a:extLst>
        </cdr:cNvPr>
        <cdr:cNvSpPr txBox="1"/>
      </cdr:nvSpPr>
      <cdr:spPr>
        <a:xfrm xmlns:a="http://schemas.openxmlformats.org/drawingml/2006/main">
          <a:off x="1893621" y="21946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dirty="0"/>
        </a:p>
      </cdr:txBody>
    </cdr:sp>
  </cdr:relSizeAnchor>
  <cdr:relSizeAnchor xmlns:cdr="http://schemas.openxmlformats.org/drawingml/2006/chartDrawing">
    <cdr:from>
      <cdr:x>0.50613</cdr:x>
      <cdr:y>0.24227</cdr:y>
    </cdr:from>
    <cdr:to>
      <cdr:x>0.68163</cdr:x>
      <cdr:y>0.47693</cdr:y>
    </cdr:to>
    <cdr:pic>
      <cdr:nvPicPr>
        <cdr:cNvPr id="5" name="Bildobjekt 4">
          <a:extLst xmlns:a="http://schemas.openxmlformats.org/drawingml/2006/main">
            <a:ext uri="{FF2B5EF4-FFF2-40B4-BE49-F238E27FC236}">
              <a16:creationId xmlns:a16="http://schemas.microsoft.com/office/drawing/2014/main" id="{30BDD346-5F5E-4397-B950-35CAEFB5417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2829656" y="937855"/>
          <a:ext cx="981174" cy="908396"/>
        </a:xfrm>
        <a:prstGeom xmlns:a="http://schemas.openxmlformats.org/drawingml/2006/main" prst="rect">
          <a:avLst/>
        </a:prstGeom>
      </cdr:spPr>
    </cdr:pic>
  </cdr:relSizeAnchor>
  <cdr:relSizeAnchor xmlns:cdr="http://schemas.openxmlformats.org/drawingml/2006/chartDrawing">
    <cdr:from>
      <cdr:x>0.26047</cdr:x>
      <cdr:y>0.06119</cdr:y>
    </cdr:from>
    <cdr:to>
      <cdr:x>0.56204</cdr:x>
      <cdr:y>0.37033</cdr:y>
    </cdr:to>
    <cdr:pic>
      <cdr:nvPicPr>
        <cdr:cNvPr id="7" name="Bildobjekt 6">
          <a:extLst xmlns:a="http://schemas.openxmlformats.org/drawingml/2006/main">
            <a:ext uri="{FF2B5EF4-FFF2-40B4-BE49-F238E27FC236}">
              <a16:creationId xmlns:a16="http://schemas.microsoft.com/office/drawing/2014/main" id="{FE543B8A-323F-4D4B-8C1E-51CC21CA7F8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1456195" y="236878"/>
          <a:ext cx="1685998" cy="1196717"/>
        </a:xfrm>
        <a:prstGeom xmlns:a="http://schemas.openxmlformats.org/drawingml/2006/main" prst="rect">
          <a:avLst/>
        </a:prstGeom>
      </cdr:spPr>
    </cdr:pic>
  </cdr:relSizeAnchor>
  <cdr:relSizeAnchor xmlns:cdr="http://schemas.openxmlformats.org/drawingml/2006/chartDrawing">
    <cdr:from>
      <cdr:x>0.33491</cdr:x>
      <cdr:y>0.53161</cdr:y>
    </cdr:from>
    <cdr:to>
      <cdr:x>0.55288</cdr:x>
      <cdr:y>0.83871</cdr:y>
    </cdr:to>
    <cdr:pic>
      <cdr:nvPicPr>
        <cdr:cNvPr id="9" name="Bildobjekt 8">
          <a:extLst xmlns:a="http://schemas.openxmlformats.org/drawingml/2006/main">
            <a:ext uri="{FF2B5EF4-FFF2-40B4-BE49-F238E27FC236}">
              <a16:creationId xmlns:a16="http://schemas.microsoft.com/office/drawing/2014/main" id="{381A1BC8-3927-47E8-8F5F-698F66B8A06E}"/>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3">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1872412" y="2057941"/>
          <a:ext cx="1218612" cy="118882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6206B-CE5A-4CA3-BD34-3451FD0BA690}" type="datetimeFigureOut">
              <a:rPr lang="sv-SE" smtClean="0"/>
              <a:t>2023-01-27</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3CAE6-3546-4A01-BBE9-044D7CD2D89D}" type="slidenum">
              <a:rPr lang="sv-SE" smtClean="0"/>
              <a:t>‹#›</a:t>
            </a:fld>
            <a:endParaRPr lang="sv-SE"/>
          </a:p>
        </p:txBody>
      </p:sp>
    </p:spTree>
    <p:extLst>
      <p:ext uri="{BB962C8B-B14F-4D97-AF65-F5344CB8AC3E}">
        <p14:creationId xmlns:p14="http://schemas.microsoft.com/office/powerpoint/2010/main" val="15041615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6592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sv-SE" sz="900" i="1"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3410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sv-SE" sz="900" i="1"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6668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8812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8314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7884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sv-SE" sz="900" i="1"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32</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6504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sv-SE" sz="900" i="1"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0990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20551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Nya strategiska och taktiska leveranser vi behöver göra plats för:</a:t>
            </a:r>
          </a:p>
          <a:p>
            <a:pPr marL="171450" indent="-171450">
              <a:buFont typeface="Arial" panose="020B0604020202020204" pitchFamily="34" charset="0"/>
              <a:buChar char="•"/>
            </a:pPr>
            <a:r>
              <a:rPr lang="sv-SE" dirty="0"/>
              <a:t>KRS – laga i befintlig lösning  väntan på upphandling</a:t>
            </a:r>
          </a:p>
          <a:p>
            <a:pPr marL="171450" indent="-171450">
              <a:buFont typeface="Arial" panose="020B0604020202020204" pitchFamily="34" charset="0"/>
              <a:buChar char="•"/>
            </a:pPr>
            <a:r>
              <a:rPr lang="sv-SE" dirty="0"/>
              <a:t>Konto</a:t>
            </a:r>
          </a:p>
          <a:p>
            <a:pPr marL="171450" indent="-171450">
              <a:buFont typeface="Arial" panose="020B0604020202020204" pitchFamily="34" charset="0"/>
              <a:buChar char="•"/>
            </a:pPr>
            <a:r>
              <a:rPr lang="sv-SE" dirty="0"/>
              <a:t>AUB</a:t>
            </a:r>
          </a:p>
          <a:p>
            <a:pPr marL="171450" indent="-171450">
              <a:buFont typeface="Arial" panose="020B0604020202020204" pitchFamily="34" charset="0"/>
              <a:buChar char="•"/>
            </a:pPr>
            <a:r>
              <a:rPr lang="sv-SE" dirty="0"/>
              <a:t>Skyddade personuppgifter</a:t>
            </a:r>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9488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5CCB79-42F1-4292-B332-727466254FE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125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6450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5338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sv-SE" sz="900" i="1"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2238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sv-SE" sz="900" i="1"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28507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763CAE6-3546-4A01-BBE9-044D7CD2D89D}"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236649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3" name="Underrubrik 2"/>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Logotyp Arbetsförmedlingen">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Tree>
    <p:extLst>
      <p:ext uri="{BB962C8B-B14F-4D97-AF65-F5344CB8AC3E}">
        <p14:creationId xmlns:p14="http://schemas.microsoft.com/office/powerpoint/2010/main" val="394198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bg1"/>
        </a:solidFill>
        <a:effectLst/>
      </p:bgPr>
    </p:bg>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p:spPr>
        <p:txBody>
          <a:bodyPr/>
          <a:lstStyle/>
          <a:p>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Tree>
    <p:extLst>
      <p:ext uri="{BB962C8B-B14F-4D97-AF65-F5344CB8AC3E}">
        <p14:creationId xmlns:p14="http://schemas.microsoft.com/office/powerpoint/2010/main" val="93005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64168"/>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2056231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415059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a:xfrm>
            <a:off x="575043"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79006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911783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endParaRPr lang="sv-SE"/>
          </a:p>
        </p:txBody>
      </p:sp>
    </p:spTree>
    <p:extLst>
      <p:ext uri="{BB962C8B-B14F-4D97-AF65-F5344CB8AC3E}">
        <p14:creationId xmlns:p14="http://schemas.microsoft.com/office/powerpoint/2010/main" val="79755129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2023-01-27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677987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2023-01-27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391881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59937">
              <a:defRPr sz="3200" b="1">
                <a:solidFill>
                  <a:schemeClr val="bg1"/>
                </a:solidFill>
              </a:defRPr>
            </a:lvl1pPr>
          </a:lstStyle>
          <a:p>
            <a:r>
              <a:rPr lang="sv-SE" dirty="0"/>
              <a:t>Klicka här för att ändra format</a:t>
            </a:r>
          </a:p>
        </p:txBody>
      </p:sp>
      <p:sp>
        <p:nvSpPr>
          <p:cNvPr id="3" name="Underrubrik 2"/>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59937" indent="0" algn="l">
              <a:lnSpc>
                <a:spcPct val="100000"/>
              </a:lnSpc>
              <a:spcBef>
                <a:spcPts val="0"/>
              </a:spcBef>
              <a:buNone/>
              <a:defRPr sz="2800" u="none" baseline="0">
                <a:solidFill>
                  <a:schemeClr val="bg1"/>
                </a:solidFill>
                <a:uFill>
                  <a:solidFill>
                    <a:schemeClr val="accent2"/>
                  </a:solidFill>
                </a:uFill>
              </a:defRPr>
            </a:lvl1pPr>
            <a:lvl2pPr marL="342839" indent="0" algn="ctr">
              <a:buNone/>
              <a:defRPr>
                <a:solidFill>
                  <a:schemeClr val="tx1">
                    <a:tint val="75000"/>
                  </a:schemeClr>
                </a:solidFill>
              </a:defRPr>
            </a:lvl2pPr>
            <a:lvl3pPr marL="685681" indent="0" algn="ctr">
              <a:buNone/>
              <a:defRPr>
                <a:solidFill>
                  <a:schemeClr val="tx1">
                    <a:tint val="75000"/>
                  </a:schemeClr>
                </a:solidFill>
              </a:defRPr>
            </a:lvl3pPr>
            <a:lvl4pPr marL="1028522" indent="0" algn="ctr">
              <a:buNone/>
              <a:defRPr>
                <a:solidFill>
                  <a:schemeClr val="tx1">
                    <a:tint val="75000"/>
                  </a:schemeClr>
                </a:solidFill>
              </a:defRPr>
            </a:lvl4pPr>
            <a:lvl5pPr marL="1371362" indent="0" algn="ctr">
              <a:buNone/>
              <a:defRPr>
                <a:solidFill>
                  <a:schemeClr val="tx1">
                    <a:tint val="75000"/>
                  </a:schemeClr>
                </a:solidFill>
              </a:defRPr>
            </a:lvl5pPr>
            <a:lvl6pPr marL="1714205" indent="0" algn="ctr">
              <a:buNone/>
              <a:defRPr>
                <a:solidFill>
                  <a:schemeClr val="tx1">
                    <a:tint val="75000"/>
                  </a:schemeClr>
                </a:solidFill>
              </a:defRPr>
            </a:lvl6pPr>
            <a:lvl7pPr marL="2057042" indent="0" algn="ctr">
              <a:buNone/>
              <a:defRPr>
                <a:solidFill>
                  <a:schemeClr val="tx1">
                    <a:tint val="75000"/>
                  </a:schemeClr>
                </a:solidFill>
              </a:defRPr>
            </a:lvl7pPr>
            <a:lvl8pPr marL="2399880" indent="0" algn="ctr">
              <a:buNone/>
              <a:defRPr>
                <a:solidFill>
                  <a:schemeClr val="tx1">
                    <a:tint val="75000"/>
                  </a:schemeClr>
                </a:solidFill>
              </a:defRPr>
            </a:lvl8pPr>
            <a:lvl9pPr marL="2742719"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Af_logotyp_gron-bla_cmyk.pdf">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905" y="4769691"/>
            <a:ext cx="1904123" cy="231484"/>
          </a:xfrm>
          <a:prstGeom prst="rect">
            <a:avLst/>
          </a:prstGeom>
          <a:ln w="12700">
            <a:miter lim="400000"/>
          </a:ln>
        </p:spPr>
      </p:pic>
    </p:spTree>
    <p:extLst>
      <p:ext uri="{BB962C8B-B14F-4D97-AF65-F5344CB8AC3E}">
        <p14:creationId xmlns:p14="http://schemas.microsoft.com/office/powerpoint/2010/main" val="2599400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61" y="2797528"/>
            <a:ext cx="3742078" cy="1037929"/>
          </a:xfrm>
          <a:solidFill>
            <a:schemeClr val="accent1">
              <a:alpha val="90000"/>
            </a:schemeClr>
          </a:solidFill>
        </p:spPr>
        <p:txBody>
          <a:bodyPr anchor="ctr" anchorCtr="0">
            <a:noAutofit/>
          </a:bodyPr>
          <a:lstStyle>
            <a:lvl1pPr marL="359937">
              <a:defRPr sz="2800" b="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Af_logotyp_gron-bla_cmyk.pdf">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905" y="4769691"/>
            <a:ext cx="1904123" cy="231484"/>
          </a:xfrm>
          <a:prstGeom prst="rect">
            <a:avLst/>
          </a:prstGeom>
          <a:ln w="12700">
            <a:miter lim="400000"/>
          </a:ln>
        </p:spPr>
      </p:pic>
    </p:spTree>
    <p:extLst>
      <p:ext uri="{BB962C8B-B14F-4D97-AF65-F5344CB8AC3E}">
        <p14:creationId xmlns:p14="http://schemas.microsoft.com/office/powerpoint/2010/main" val="22749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2797521"/>
            <a:ext cx="3742078" cy="1037929"/>
          </a:xfrm>
          <a:solidFill>
            <a:schemeClr val="accent1">
              <a:alpha val="90000"/>
            </a:schemeClr>
          </a:solidFill>
        </p:spPr>
        <p:txBody>
          <a:bodyPr anchor="ctr" anchorCtr="0">
            <a:noAutofit/>
          </a:bodyPr>
          <a:lstStyle>
            <a:lvl1pPr marL="360000">
              <a:defRPr sz="2800" b="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Logotyp Arbetsförmedlingen">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Tree>
    <p:extLst>
      <p:ext uri="{BB962C8B-B14F-4D97-AF65-F5344CB8AC3E}">
        <p14:creationId xmlns:p14="http://schemas.microsoft.com/office/powerpoint/2010/main" val="1684798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2" name="Rubrik 1"/>
          <p:cNvSpPr>
            <a:spLocks noGrp="1"/>
          </p:cNvSpPr>
          <p:nvPr>
            <p:ph type="ctrTitle"/>
          </p:nvPr>
        </p:nvSpPr>
        <p:spPr>
          <a:xfrm>
            <a:off x="1695938" y="852398"/>
            <a:ext cx="5752125" cy="967429"/>
          </a:xfrm>
        </p:spPr>
        <p:txBody>
          <a:bodyPr anchor="b" anchorCtr="0">
            <a:noAutofit/>
          </a:bodyPr>
          <a:lstStyle>
            <a:lvl1pPr algn="ctr">
              <a:defRPr sz="3200" b="1">
                <a:solidFill>
                  <a:schemeClr val="accent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1697564" y="1867947"/>
            <a:ext cx="5750498" cy="774221"/>
          </a:xfrm>
        </p:spPr>
        <p:txBody>
          <a:bodyPr>
            <a:noAutofit/>
          </a:bodyPr>
          <a:lstStyle>
            <a:lvl1pPr marL="0" indent="0" algn="ctr">
              <a:buNone/>
              <a:defRPr sz="2800">
                <a:solidFill>
                  <a:schemeClr val="accent1"/>
                </a:solidFill>
              </a:defRPr>
            </a:lvl1pPr>
            <a:lvl2pPr marL="342839" indent="0" algn="ctr">
              <a:buNone/>
              <a:defRPr>
                <a:solidFill>
                  <a:schemeClr val="tx1">
                    <a:tint val="75000"/>
                  </a:schemeClr>
                </a:solidFill>
              </a:defRPr>
            </a:lvl2pPr>
            <a:lvl3pPr marL="685681" indent="0" algn="ctr">
              <a:buNone/>
              <a:defRPr>
                <a:solidFill>
                  <a:schemeClr val="tx1">
                    <a:tint val="75000"/>
                  </a:schemeClr>
                </a:solidFill>
              </a:defRPr>
            </a:lvl3pPr>
            <a:lvl4pPr marL="1028522" indent="0" algn="ctr">
              <a:buNone/>
              <a:defRPr>
                <a:solidFill>
                  <a:schemeClr val="tx1">
                    <a:tint val="75000"/>
                  </a:schemeClr>
                </a:solidFill>
              </a:defRPr>
            </a:lvl4pPr>
            <a:lvl5pPr marL="1371362" indent="0" algn="ctr">
              <a:buNone/>
              <a:defRPr>
                <a:solidFill>
                  <a:schemeClr val="tx1">
                    <a:tint val="75000"/>
                  </a:schemeClr>
                </a:solidFill>
              </a:defRPr>
            </a:lvl5pPr>
            <a:lvl6pPr marL="1714205" indent="0" algn="ctr">
              <a:buNone/>
              <a:defRPr>
                <a:solidFill>
                  <a:schemeClr val="tx1">
                    <a:tint val="75000"/>
                  </a:schemeClr>
                </a:solidFill>
              </a:defRPr>
            </a:lvl6pPr>
            <a:lvl7pPr marL="2057042" indent="0" algn="ctr">
              <a:buNone/>
              <a:defRPr>
                <a:solidFill>
                  <a:schemeClr val="tx1">
                    <a:tint val="75000"/>
                  </a:schemeClr>
                </a:solidFill>
              </a:defRPr>
            </a:lvl7pPr>
            <a:lvl8pPr marL="2399880" indent="0" algn="ctr">
              <a:buNone/>
              <a:defRPr>
                <a:solidFill>
                  <a:schemeClr val="tx1">
                    <a:tint val="75000"/>
                  </a:schemeClr>
                </a:solidFill>
              </a:defRPr>
            </a:lvl8pPr>
            <a:lvl9pPr marL="2742719"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accent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11"/>
          </p:nvPr>
        </p:nvSpPr>
        <p:spPr/>
        <p:txBody>
          <a:bodyPr/>
          <a:lstStyle>
            <a:lvl1pPr>
              <a:defRPr>
                <a:solidFill>
                  <a:schemeClr val="accent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accent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1"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49991"/>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0" name="Af_logotyp_gron-bla_cmyk.pdf" descr="Af_logotyp_gron-bla_cmyk.pdf">
            <a:extLst>
              <a:ext uri="{FF2B5EF4-FFF2-40B4-BE49-F238E27FC236}">
                <a16:creationId xmlns:a16="http://schemas.microsoft.com/office/drawing/2014/main" id="{DBD28433-EE57-4E51-81C0-CAD739A2E797}"/>
              </a:ext>
            </a:extLst>
          </p:cNvPr>
          <p:cNvPicPr>
            <a:picLocks noChangeAspect="1"/>
          </p:cNvPicPr>
          <p:nvPr userDrawn="1"/>
        </p:nvPicPr>
        <p:blipFill>
          <a:blip r:embed="rId2"/>
          <a:stretch>
            <a:fillRect/>
          </a:stretch>
        </p:blipFill>
        <p:spPr>
          <a:xfrm>
            <a:off x="7062905" y="4769691"/>
            <a:ext cx="1904123" cy="231484"/>
          </a:xfrm>
          <a:prstGeom prst="rect">
            <a:avLst/>
          </a:prstGeom>
          <a:ln w="12700">
            <a:miter lim="400000"/>
          </a:ln>
        </p:spPr>
      </p:pic>
    </p:spTree>
    <p:extLst>
      <p:ext uri="{BB962C8B-B14F-4D97-AF65-F5344CB8AC3E}">
        <p14:creationId xmlns:p14="http://schemas.microsoft.com/office/powerpoint/2010/main" val="1542293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828169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a:xfrm>
            <a:off x="575044" y="1809000"/>
            <a:ext cx="3629210" cy="2565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7885420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22001574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4" y="810899"/>
            <a:ext cx="3629210" cy="675000"/>
          </a:xfrm>
        </p:spPr>
        <p:txBody>
          <a:bodyPr/>
          <a:lstStyle/>
          <a:p>
            <a:r>
              <a:rPr lang="sv-SE"/>
              <a:t>Klicka här för att ändra format</a:t>
            </a:r>
            <a:endParaRPr lang="sv-SE" dirty="0"/>
          </a:p>
        </p:txBody>
      </p:sp>
      <p:sp>
        <p:nvSpPr>
          <p:cNvPr id="3" name="Platshållare för innehåll 2"/>
          <p:cNvSpPr>
            <a:spLocks noGrp="1"/>
          </p:cNvSpPr>
          <p:nvPr>
            <p:ph idx="1"/>
          </p:nvPr>
        </p:nvSpPr>
        <p:spPr>
          <a:xfrm>
            <a:off x="575044" y="1809000"/>
            <a:ext cx="3629210" cy="2565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r>
              <a:rPr lang="sv-SE"/>
              <a:t>Klicka på ikonen för att lägga till en bild</a:t>
            </a:r>
          </a:p>
        </p:txBody>
      </p:sp>
    </p:spTree>
    <p:extLst>
      <p:ext uri="{BB962C8B-B14F-4D97-AF65-F5344CB8AC3E}">
        <p14:creationId xmlns:p14="http://schemas.microsoft.com/office/powerpoint/2010/main" val="418880008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900"/>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2023-01-27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9310973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2023-01-27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164526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59991">
              <a:defRPr sz="3200" b="1">
                <a:solidFill>
                  <a:schemeClr val="bg1"/>
                </a:solidFill>
              </a:defRPr>
            </a:lvl1pPr>
          </a:lstStyle>
          <a:p>
            <a:r>
              <a:rPr lang="sv-SE" dirty="0"/>
              <a:t>Klicka här för att ändra format</a:t>
            </a:r>
          </a:p>
        </p:txBody>
      </p:sp>
      <p:sp>
        <p:nvSpPr>
          <p:cNvPr id="3" name="Underrubrik 2"/>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59991" indent="0" algn="l">
              <a:lnSpc>
                <a:spcPct val="100000"/>
              </a:lnSpc>
              <a:spcBef>
                <a:spcPts val="0"/>
              </a:spcBef>
              <a:buNone/>
              <a:defRPr sz="2800" u="none" baseline="0">
                <a:solidFill>
                  <a:schemeClr val="bg1"/>
                </a:solidFill>
                <a:uFill>
                  <a:solidFill>
                    <a:schemeClr val="accent2"/>
                  </a:solidFill>
                </a:u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Af_logotyp_gron-bla_cmyk.pdf">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9" y="4769690"/>
            <a:ext cx="1904123" cy="231484"/>
          </a:xfrm>
          <a:prstGeom prst="rect">
            <a:avLst/>
          </a:prstGeom>
          <a:ln w="12700">
            <a:miter lim="400000"/>
          </a:ln>
        </p:spPr>
      </p:pic>
    </p:spTree>
    <p:extLst>
      <p:ext uri="{BB962C8B-B14F-4D97-AF65-F5344CB8AC3E}">
        <p14:creationId xmlns:p14="http://schemas.microsoft.com/office/powerpoint/2010/main" val="9361856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8" name="Platshållare för bild 14">
            <a:extLst>
              <a:ext uri="{FF2B5EF4-FFF2-40B4-BE49-F238E27FC236}">
                <a16:creationId xmlns:a16="http://schemas.microsoft.com/office/drawing/2014/main" id="{B7A874E3-C4C2-4DBE-9D3C-8912EDC4FF74}"/>
              </a:ext>
            </a:extLst>
          </p:cNvPr>
          <p:cNvSpPr>
            <a:spLocks noGrp="1"/>
          </p:cNvSpPr>
          <p:nvPr>
            <p:ph type="pic" sz="quarter" idx="13"/>
          </p:nvPr>
        </p:nvSpPr>
        <p:spPr>
          <a:xfrm>
            <a:off x="141288" y="0"/>
            <a:ext cx="9002712" cy="4627360"/>
          </a:xfrm>
        </p:spPr>
        <p:txBody>
          <a:bodyPr/>
          <a:lstStyle/>
          <a:p>
            <a:r>
              <a:rPr lang="sv-SE"/>
              <a:t>Klicka på ikonen för att lägga till en bild</a:t>
            </a:r>
            <a:endParaRPr lang="sv-SE" dirty="0"/>
          </a:p>
        </p:txBody>
      </p:sp>
      <p:sp>
        <p:nvSpPr>
          <p:cNvPr id="2" name="Rubrik 1"/>
          <p:cNvSpPr>
            <a:spLocks noGrp="1"/>
          </p:cNvSpPr>
          <p:nvPr>
            <p:ph type="ctrTitle" hasCustomPrompt="1"/>
          </p:nvPr>
        </p:nvSpPr>
        <p:spPr>
          <a:xfrm>
            <a:off x="141860" y="2797522"/>
            <a:ext cx="3742078" cy="1037929"/>
          </a:xfrm>
          <a:solidFill>
            <a:schemeClr val="accent1">
              <a:alpha val="90000"/>
            </a:schemeClr>
          </a:solidFill>
        </p:spPr>
        <p:txBody>
          <a:bodyPr anchor="ctr" anchorCtr="0">
            <a:noAutofit/>
          </a:bodyPr>
          <a:lstStyle>
            <a:lvl1pPr marL="359991">
              <a:defRPr sz="2800" b="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bla_cmyk.pdf" descr="Af_logotyp_gron-bla_cmyk.pdf">
            <a:extLst>
              <a:ext uri="{FF2B5EF4-FFF2-40B4-BE49-F238E27FC236}">
                <a16:creationId xmlns:a16="http://schemas.microsoft.com/office/drawing/2014/main" id="{DB739288-7EE9-493D-B863-22080E1F895A}"/>
              </a:ext>
            </a:extLst>
          </p:cNvPr>
          <p:cNvPicPr>
            <a:picLocks noChangeAspect="1"/>
          </p:cNvPicPr>
          <p:nvPr userDrawn="1"/>
        </p:nvPicPr>
        <p:blipFill>
          <a:blip r:embed="rId2"/>
          <a:stretch>
            <a:fillRect/>
          </a:stretch>
        </p:blipFill>
        <p:spPr>
          <a:xfrm>
            <a:off x="7062899" y="4769690"/>
            <a:ext cx="1904123" cy="231484"/>
          </a:xfrm>
          <a:prstGeom prst="rect">
            <a:avLst/>
          </a:prstGeom>
          <a:ln w="12700">
            <a:miter lim="400000"/>
          </a:ln>
        </p:spPr>
      </p:pic>
    </p:spTree>
    <p:extLst>
      <p:ext uri="{BB962C8B-B14F-4D97-AF65-F5344CB8AC3E}">
        <p14:creationId xmlns:p14="http://schemas.microsoft.com/office/powerpoint/2010/main" val="16956262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2" name="Rubrik 1"/>
          <p:cNvSpPr>
            <a:spLocks noGrp="1"/>
          </p:cNvSpPr>
          <p:nvPr>
            <p:ph type="ctrTitle"/>
          </p:nvPr>
        </p:nvSpPr>
        <p:spPr>
          <a:xfrm>
            <a:off x="1695938" y="852393"/>
            <a:ext cx="5752125" cy="967429"/>
          </a:xfrm>
        </p:spPr>
        <p:txBody>
          <a:bodyPr anchor="b" anchorCtr="0">
            <a:noAutofit/>
          </a:bodyPr>
          <a:lstStyle>
            <a:lvl1pPr algn="ctr">
              <a:defRPr sz="3200" b="1">
                <a:solidFill>
                  <a:schemeClr val="accent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697564" y="1867941"/>
            <a:ext cx="5750498" cy="774221"/>
          </a:xfrm>
        </p:spPr>
        <p:txBody>
          <a:bodyPr>
            <a:noAutofit/>
          </a:bodyPr>
          <a:lstStyle>
            <a:lvl1pPr marL="0" indent="0" algn="ctr">
              <a:buNone/>
              <a:defRPr sz="2800">
                <a:solidFill>
                  <a:schemeClr val="accent1"/>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accent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11"/>
          </p:nvPr>
        </p:nvSpPr>
        <p:spPr/>
        <p:txBody>
          <a:bodyPr/>
          <a:lstStyle>
            <a:lvl1pPr>
              <a:defRPr>
                <a:solidFill>
                  <a:schemeClr val="accent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accent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1"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49991"/>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0" name="Af_logotyp_gron-bla_cmyk.pdf" descr="Af_logotyp_gron-bla_cmyk.pdf">
            <a:extLst>
              <a:ext uri="{FF2B5EF4-FFF2-40B4-BE49-F238E27FC236}">
                <a16:creationId xmlns:a16="http://schemas.microsoft.com/office/drawing/2014/main" id="{DBD28433-EE57-4E51-81C0-CAD739A2E797}"/>
              </a:ext>
            </a:extLst>
          </p:cNvPr>
          <p:cNvPicPr>
            <a:picLocks noChangeAspect="1"/>
          </p:cNvPicPr>
          <p:nvPr userDrawn="1"/>
        </p:nvPicPr>
        <p:blipFill>
          <a:blip r:embed="rId2"/>
          <a:stretch>
            <a:fillRect/>
          </a:stretch>
        </p:blipFill>
        <p:spPr>
          <a:xfrm>
            <a:off x="7062899" y="4769690"/>
            <a:ext cx="1904123" cy="231484"/>
          </a:xfrm>
          <a:prstGeom prst="rect">
            <a:avLst/>
          </a:prstGeom>
          <a:ln w="12700">
            <a:miter lim="400000"/>
          </a:ln>
        </p:spPr>
      </p:pic>
    </p:spTree>
    <p:extLst>
      <p:ext uri="{BB962C8B-B14F-4D97-AF65-F5344CB8AC3E}">
        <p14:creationId xmlns:p14="http://schemas.microsoft.com/office/powerpoint/2010/main" val="121564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2" name="Rubrik 1"/>
          <p:cNvSpPr>
            <a:spLocks noGrp="1"/>
          </p:cNvSpPr>
          <p:nvPr>
            <p:ph type="ctrTitle"/>
          </p:nvPr>
        </p:nvSpPr>
        <p:spPr>
          <a:xfrm>
            <a:off x="1695937" y="852392"/>
            <a:ext cx="5752125" cy="967429"/>
          </a:xfrm>
        </p:spPr>
        <p:txBody>
          <a:bodyPr anchor="b" anchorCtr="0">
            <a:noAutofit/>
          </a:bodyPr>
          <a:lstStyle>
            <a:lvl1pPr algn="ctr">
              <a:defRPr sz="3200" b="1">
                <a:solidFill>
                  <a:schemeClr val="accent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697564" y="1867940"/>
            <a:ext cx="5750498" cy="774221"/>
          </a:xfrm>
        </p:spPr>
        <p:txBody>
          <a:bodyPr>
            <a:noAutofit/>
          </a:bodyPr>
          <a:lstStyle>
            <a:lvl1pPr marL="0" indent="0" algn="ctr">
              <a:buNone/>
              <a:defRPr sz="28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accent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11"/>
          </p:nvPr>
        </p:nvSpPr>
        <p:spPr/>
        <p:txBody>
          <a:bodyPr/>
          <a:lstStyle>
            <a:lvl1pPr>
              <a:defRPr>
                <a:solidFill>
                  <a:schemeClr val="accent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accent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2192348" y="2649991"/>
            <a:ext cx="4862640" cy="0"/>
          </a:xfrm>
          <a:prstGeom prst="line">
            <a:avLst/>
          </a:prstGeom>
          <a:ln w="25400">
            <a:solidFill>
              <a:schemeClr val="accent2"/>
            </a:solidFill>
          </a:ln>
        </p:spPr>
        <p:txBody>
          <a:bodyPr lIns="17144" tIns="17144" rIns="17144" bIns="17144"/>
          <a:lstStyle/>
          <a:p>
            <a:pPr>
              <a:spcBef>
                <a:spcPts val="750"/>
              </a:spcBef>
              <a:defRPr sz="7500" b="0"/>
            </a:pPr>
            <a:endParaRPr sz="2813"/>
          </a:p>
        </p:txBody>
      </p:sp>
      <p:pic>
        <p:nvPicPr>
          <p:cNvPr id="10" name="Af_logotyp_gron-bla_cmyk.pdf" descr="Logotyp Arbetsförmedlingen">
            <a:extLst>
              <a:ext uri="{FF2B5EF4-FFF2-40B4-BE49-F238E27FC236}">
                <a16:creationId xmlns:a16="http://schemas.microsoft.com/office/drawing/2014/main" id="{DBD28433-EE57-4E51-81C0-CAD739A2E79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Tree>
    <p:extLst>
      <p:ext uri="{BB962C8B-B14F-4D97-AF65-F5344CB8AC3E}">
        <p14:creationId xmlns:p14="http://schemas.microsoft.com/office/powerpoint/2010/main" val="42771660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6302831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575044"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986006900"/>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23506860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4" y="810899"/>
            <a:ext cx="3629210" cy="675000"/>
          </a:xfr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4"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r>
              <a:rPr lang="sv-SE"/>
              <a:t>Klicka på ikonen för att lägga till en bild</a:t>
            </a:r>
          </a:p>
        </p:txBody>
      </p:sp>
    </p:spTree>
    <p:extLst>
      <p:ext uri="{BB962C8B-B14F-4D97-AF65-F5344CB8AC3E}">
        <p14:creationId xmlns:p14="http://schemas.microsoft.com/office/powerpoint/2010/main" val="41979733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900"/>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2023-01-27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9277911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2023-01-27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8737550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r>
              <a:rPr lang="sv-SE"/>
              <a:t>Klicka på ikonen för att lägga till en bild</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27989419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chemeClr val="accent2"/>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3935392886"/>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chemeClr val="accent2"/>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913377655"/>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2023-01-27</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chemeClr val="accent2"/>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233737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40491502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2023-01-27</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17049206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9067325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7427016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124976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33287845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3287633425"/>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2023-01-27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9352932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2023-01-27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1643310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chemeClr val="accent2"/>
            </a:solidFill>
          </a:ln>
        </p:spPr>
        <p:txBody>
          <a:bodyPr lIns="17144" tIns="17144" rIns="17144" bIns="17144"/>
          <a:lstStyle/>
          <a:p>
            <a:pPr>
              <a:spcBef>
                <a:spcPts val="750"/>
              </a:spcBef>
              <a:defRPr sz="7500" b="0"/>
            </a:pPr>
            <a:endParaRPr sz="281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733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5643447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2023-01-27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3704064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5143500"/>
          </a:xfrm>
        </p:spPr>
        <p:txBody>
          <a:bodyPr/>
          <a:lstStyle/>
          <a:p>
            <a:r>
              <a:rPr lang="sv-SE"/>
              <a:t>Klicka på ikonen för att lägga till en bild</a:t>
            </a:r>
          </a:p>
        </p:txBody>
      </p:sp>
    </p:spTree>
    <p:extLst>
      <p:ext uri="{BB962C8B-B14F-4D97-AF65-F5344CB8AC3E}">
        <p14:creationId xmlns:p14="http://schemas.microsoft.com/office/powerpoint/2010/main" val="3594032337"/>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p:spPr>
        <p:txBody>
          <a:bodyPr anchor="ctr"/>
          <a:lstStyle>
            <a:lvl1pPr algn="ctr">
              <a:defRPr sz="2800" b="0"/>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2023-01-27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681013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2023-01-27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86170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2.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1.png"/><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png"/><Relationship Id="rId5" Type="http://schemas.openxmlformats.org/officeDocument/2006/relationships/slideLayout" Target="../slideLayouts/slideLayout31.xml"/><Relationship Id="rId10" Type="http://schemas.openxmlformats.org/officeDocument/2006/relationships/theme" Target="../theme/theme4.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1.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accent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accent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accent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0" name="Af_logotyp_gron-bla_cmyk.pdf" descr="Logotyp Arbetsförmedlingen">
            <a:extLst>
              <a:ext uri="{FF2B5EF4-FFF2-40B4-BE49-F238E27FC236}">
                <a16:creationId xmlns:a16="http://schemas.microsoft.com/office/drawing/2014/main" id="{6032B0FC-6488-4533-94FC-3ED4A6F5AFDB}"/>
              </a:ext>
            </a:extLst>
          </p:cNvPr>
          <p:cNvPicPr>
            <a:picLocks noChangeAspect="1"/>
          </p:cNvPicPr>
          <p:nvPr userDrawn="1"/>
        </p:nvPicPr>
        <p:blipFill>
          <a:blip r:embed="rId11"/>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68655943"/>
      </p:ext>
    </p:extLst>
  </p:cSld>
  <p:clrMap bg1="lt1" tx1="dk1" bg2="lt2" tx2="dk2" accent1="accent1" accent2="accent2" accent3="accent3" accent4="accent4" accent5="accent5" accent6="accent6" hlink="hlink" folHlink="folHlink"/>
  <p:sldLayoutIdLst>
    <p:sldLayoutId id="2147483688" r:id="rId1"/>
    <p:sldLayoutId id="2147483717" r:id="rId2"/>
    <p:sldLayoutId id="2147483696" r:id="rId3"/>
    <p:sldLayoutId id="2147483689" r:id="rId4"/>
    <p:sldLayoutId id="2147483690" r:id="rId5"/>
    <p:sldLayoutId id="2147483693" r:id="rId6"/>
    <p:sldLayoutId id="2147483715" r:id="rId7"/>
    <p:sldLayoutId id="2147483691" r:id="rId8"/>
    <p:sldLayoutId id="2147483694" r:id="rId9"/>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bg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bg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bg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1" name="Af_logotyp_gron-vit_cmyk.pdf" descr="Logotyp Arbetsförmedlingen">
            <a:extLst>
              <a:ext uri="{FF2B5EF4-FFF2-40B4-BE49-F238E27FC236}">
                <a16:creationId xmlns:a16="http://schemas.microsoft.com/office/drawing/2014/main" id="{1FBA17CF-186C-451C-8524-366826CC61F4}"/>
              </a:ext>
            </a:extLst>
          </p:cNvPr>
          <p:cNvPicPr>
            <a:picLocks noChangeAspect="1"/>
          </p:cNvPicPr>
          <p:nvPr userDrawn="1"/>
        </p:nvPicPr>
        <p:blipFill>
          <a:blip r:embed="rId10"/>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4662543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4" r:id="rId3"/>
    <p:sldLayoutId id="2147483706" r:id="rId4"/>
    <p:sldLayoutId id="2147483711" r:id="rId5"/>
    <p:sldLayoutId id="2147483716" r:id="rId6"/>
    <p:sldLayoutId id="2147483708" r:id="rId7"/>
    <p:sldLayoutId id="2147483712" r:id="rId8"/>
  </p:sldLayoutIdLst>
  <p:txStyles>
    <p:titleStyle>
      <a:lvl1pPr algn="l" defTabSz="685800" rtl="0" eaLnBrk="1" latinLnBrk="0" hangingPunct="1">
        <a:spcBef>
          <a:spcPct val="0"/>
        </a:spcBef>
        <a:buNone/>
        <a:defRPr sz="2700" b="1" kern="1200">
          <a:solidFill>
            <a:schemeClr val="bg1"/>
          </a:solidFill>
          <a:latin typeface="+mj-lt"/>
          <a:ea typeface="+mj-ea"/>
          <a:cs typeface="+mj-cs"/>
        </a:defRPr>
      </a:lvl1pPr>
    </p:titleStyle>
    <p:bodyStyle>
      <a:lvl1pPr marL="257175" indent="-257175" algn="l" defTabSz="685800"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bg1"/>
          </a:solidFill>
          <a:latin typeface="+mn-lt"/>
          <a:ea typeface="+mn-ea"/>
          <a:cs typeface="+mn-cs"/>
        </a:defRPr>
      </a:lvl1pPr>
      <a:lvl2pPr marL="557213" indent="-214313" algn="l" defTabSz="685800" rtl="0" eaLnBrk="1" latinLnBrk="0" hangingPunct="1">
        <a:spcBef>
          <a:spcPts val="450"/>
        </a:spcBef>
        <a:buClr>
          <a:schemeClr val="accent2"/>
        </a:buClr>
        <a:buSzPct val="110000"/>
        <a:buFont typeface="Courier New" panose="02070309020205020404" pitchFamily="49" charset="0"/>
        <a:buChar char="o"/>
        <a:defRPr sz="1500" kern="1200">
          <a:solidFill>
            <a:schemeClr val="bg1"/>
          </a:solidFill>
          <a:latin typeface="+mn-lt"/>
          <a:ea typeface="+mn-ea"/>
          <a:cs typeface="+mn-cs"/>
        </a:defRPr>
      </a:lvl2pPr>
      <a:lvl3pPr marL="8572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3pPr>
      <a:lvl4pPr marL="12001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latinLnBrk="0" hangingPunct="1">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9"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accent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accent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accent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1"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0" name="Af_logotyp_gron-bla_cmyk.pdf" descr="Af_logotyp_gron-bla_cmyk.pdf">
            <a:extLst>
              <a:ext uri="{FF2B5EF4-FFF2-40B4-BE49-F238E27FC236}">
                <a16:creationId xmlns:a16="http://schemas.microsoft.com/office/drawing/2014/main" id="{6032B0FC-6488-4533-94FC-3ED4A6F5AFDB}"/>
              </a:ext>
            </a:extLst>
          </p:cNvPr>
          <p:cNvPicPr>
            <a:picLocks noChangeAspect="1"/>
          </p:cNvPicPr>
          <p:nvPr userDrawn="1"/>
        </p:nvPicPr>
        <p:blipFill>
          <a:blip r:embed="rId11"/>
          <a:stretch>
            <a:fillRect/>
          </a:stretch>
        </p:blipFill>
        <p:spPr>
          <a:xfrm>
            <a:off x="7062900" y="4769690"/>
            <a:ext cx="1904122" cy="231483"/>
          </a:xfrm>
          <a:prstGeom prst="rect">
            <a:avLst/>
          </a:prstGeom>
          <a:ln w="12700">
            <a:miter lim="400000"/>
          </a:ln>
        </p:spPr>
      </p:pic>
    </p:spTree>
    <p:extLst>
      <p:ext uri="{BB962C8B-B14F-4D97-AF65-F5344CB8AC3E}">
        <p14:creationId xmlns:p14="http://schemas.microsoft.com/office/powerpoint/2010/main" val="163349363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Lst>
  <p:txStyles>
    <p:titleStyle>
      <a:lvl1pPr algn="l" defTabSz="685681" rtl="0" eaLnBrk="1" latinLnBrk="0" hangingPunct="1">
        <a:spcBef>
          <a:spcPct val="0"/>
        </a:spcBef>
        <a:buNone/>
        <a:defRPr sz="2700" b="1" kern="1200">
          <a:solidFill>
            <a:schemeClr val="accent1"/>
          </a:solidFill>
          <a:latin typeface="+mj-lt"/>
          <a:ea typeface="+mj-ea"/>
          <a:cs typeface="+mj-cs"/>
        </a:defRPr>
      </a:lvl1pPr>
    </p:titleStyle>
    <p:bodyStyle>
      <a:lvl1pPr marL="257132" indent="-257132" algn="l" defTabSz="685681"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tx1"/>
          </a:solidFill>
          <a:latin typeface="+mn-lt"/>
          <a:ea typeface="+mn-ea"/>
          <a:cs typeface="+mn-cs"/>
        </a:defRPr>
      </a:lvl1pPr>
      <a:lvl2pPr marL="557115" indent="-214278" algn="l" defTabSz="685681" rtl="0" eaLnBrk="1" latinLnBrk="0" hangingPunct="1">
        <a:spcBef>
          <a:spcPts val="450"/>
        </a:spcBef>
        <a:buClr>
          <a:schemeClr val="accent2"/>
        </a:buClr>
        <a:buSzPct val="110000"/>
        <a:buFont typeface="Courier New" panose="02070309020205020404" pitchFamily="49" charset="0"/>
        <a:buChar char="o"/>
        <a:defRPr sz="1500" kern="1200">
          <a:solidFill>
            <a:schemeClr val="tx1"/>
          </a:solidFill>
          <a:latin typeface="+mn-lt"/>
          <a:ea typeface="+mn-ea"/>
          <a:cs typeface="+mn-cs"/>
        </a:defRPr>
      </a:lvl2pPr>
      <a:lvl3pPr marL="857102" indent="-171422" algn="l" defTabSz="685681"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3pPr>
      <a:lvl4pPr marL="1199940" indent="-171422" algn="l" defTabSz="685681"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4pPr>
      <a:lvl5pPr marL="1542779" indent="-171422" algn="l" defTabSz="685681"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5pPr>
      <a:lvl6pPr marL="1885621" indent="-171422" algn="l" defTabSz="68568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462" indent="-171422" algn="l" defTabSz="685681"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302" indent="-171422" algn="l" defTabSz="685681"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145" indent="-171422" algn="l" defTabSz="685681"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681" rtl="0" eaLnBrk="1" latinLnBrk="0" hangingPunct="1">
        <a:defRPr sz="1350" kern="1200">
          <a:solidFill>
            <a:schemeClr val="tx1"/>
          </a:solidFill>
          <a:latin typeface="+mn-lt"/>
          <a:ea typeface="+mn-ea"/>
          <a:cs typeface="+mn-cs"/>
        </a:defRPr>
      </a:lvl1pPr>
      <a:lvl2pPr marL="342839" algn="l" defTabSz="685681" rtl="0" eaLnBrk="1" latinLnBrk="0" hangingPunct="1">
        <a:defRPr sz="1350" kern="1200">
          <a:solidFill>
            <a:schemeClr val="tx1"/>
          </a:solidFill>
          <a:latin typeface="+mn-lt"/>
          <a:ea typeface="+mn-ea"/>
          <a:cs typeface="+mn-cs"/>
        </a:defRPr>
      </a:lvl2pPr>
      <a:lvl3pPr marL="685681" algn="l" defTabSz="685681" rtl="0" eaLnBrk="1" latinLnBrk="0" hangingPunct="1">
        <a:defRPr sz="1350" kern="1200">
          <a:solidFill>
            <a:schemeClr val="tx1"/>
          </a:solidFill>
          <a:latin typeface="+mn-lt"/>
          <a:ea typeface="+mn-ea"/>
          <a:cs typeface="+mn-cs"/>
        </a:defRPr>
      </a:lvl3pPr>
      <a:lvl4pPr marL="1028522" algn="l" defTabSz="685681" rtl="0" eaLnBrk="1" latinLnBrk="0" hangingPunct="1">
        <a:defRPr sz="1350" kern="1200">
          <a:solidFill>
            <a:schemeClr val="tx1"/>
          </a:solidFill>
          <a:latin typeface="+mn-lt"/>
          <a:ea typeface="+mn-ea"/>
          <a:cs typeface="+mn-cs"/>
        </a:defRPr>
      </a:lvl4pPr>
      <a:lvl5pPr marL="1371362" algn="l" defTabSz="685681" rtl="0" eaLnBrk="1" latinLnBrk="0" hangingPunct="1">
        <a:defRPr sz="1350" kern="1200">
          <a:solidFill>
            <a:schemeClr val="tx1"/>
          </a:solidFill>
          <a:latin typeface="+mn-lt"/>
          <a:ea typeface="+mn-ea"/>
          <a:cs typeface="+mn-cs"/>
        </a:defRPr>
      </a:lvl5pPr>
      <a:lvl6pPr marL="1714205" algn="l" defTabSz="685681" rtl="0" eaLnBrk="1" latinLnBrk="0" hangingPunct="1">
        <a:defRPr sz="1350" kern="1200">
          <a:solidFill>
            <a:schemeClr val="tx1"/>
          </a:solidFill>
          <a:latin typeface="+mn-lt"/>
          <a:ea typeface="+mn-ea"/>
          <a:cs typeface="+mn-cs"/>
        </a:defRPr>
      </a:lvl6pPr>
      <a:lvl7pPr marL="2057042" algn="l" defTabSz="685681" rtl="0" eaLnBrk="1" latinLnBrk="0" hangingPunct="1">
        <a:defRPr sz="1350" kern="1200">
          <a:solidFill>
            <a:schemeClr val="tx1"/>
          </a:solidFill>
          <a:latin typeface="+mn-lt"/>
          <a:ea typeface="+mn-ea"/>
          <a:cs typeface="+mn-cs"/>
        </a:defRPr>
      </a:lvl7pPr>
      <a:lvl8pPr marL="2399880" algn="l" defTabSz="685681" rtl="0" eaLnBrk="1" latinLnBrk="0" hangingPunct="1">
        <a:defRPr sz="1350" kern="1200">
          <a:solidFill>
            <a:schemeClr val="tx1"/>
          </a:solidFill>
          <a:latin typeface="+mn-lt"/>
          <a:ea typeface="+mn-ea"/>
          <a:cs typeface="+mn-cs"/>
        </a:defRPr>
      </a:lvl8pPr>
      <a:lvl9pPr marL="2742719" algn="l" defTabSz="685681"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576003"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accent1"/>
                </a:solidFill>
              </a:defRPr>
            </a:lvl1pPr>
          </a:lstStyle>
          <a:p>
            <a:fld id="{1B8F8DFE-A200-45B5-B28F-687801E16029}" type="datetimeFigureOut">
              <a:rPr lang="sv-SE" smtClean="0"/>
              <a:pPr/>
              <a:t>2023-01-27</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accent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accent1"/>
                </a:solidFill>
              </a:defRPr>
            </a:lvl1pPr>
          </a:lstStyle>
          <a:p>
            <a:fld id="{6CD02724-9D72-4716-953B-F44DD0BB2568}" type="slidenum">
              <a:rPr lang="sv-SE" smtClean="0"/>
              <a:pPr/>
              <a:t>‹#›</a:t>
            </a:fld>
            <a:endParaRPr lang="sv-SE" dirty="0"/>
          </a:p>
        </p:txBody>
      </p:sp>
      <p:sp>
        <p:nvSpPr>
          <p:cNvPr id="9" name="Rektangel">
            <a:extLst>
              <a:ext uri="{FF2B5EF4-FFF2-40B4-BE49-F238E27FC236}">
                <a16:creationId xmlns:a16="http://schemas.microsoft.com/office/drawing/2014/main" id="{AB9B943E-7C39-4D65-8FB1-EB2DE11B835A}"/>
              </a:ext>
            </a:extLst>
          </p:cNvPr>
          <p:cNvSpPr/>
          <p:nvPr userDrawn="1"/>
        </p:nvSpPr>
        <p:spPr>
          <a:xfrm>
            <a:off x="1"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0" name="Af_logotyp_gron-bla_cmyk.pdf" descr="Af_logotyp_gron-bla_cmyk.pdf">
            <a:extLst>
              <a:ext uri="{FF2B5EF4-FFF2-40B4-BE49-F238E27FC236}">
                <a16:creationId xmlns:a16="http://schemas.microsoft.com/office/drawing/2014/main" id="{6032B0FC-6488-4533-94FC-3ED4A6F5AFDB}"/>
              </a:ext>
            </a:extLst>
          </p:cNvPr>
          <p:cNvPicPr>
            <a:picLocks noChangeAspect="1"/>
          </p:cNvPicPr>
          <p:nvPr userDrawn="1"/>
        </p:nvPicPr>
        <p:blipFill>
          <a:blip r:embed="rId11"/>
          <a:stretch>
            <a:fillRect/>
          </a:stretch>
        </p:blipFill>
        <p:spPr>
          <a:xfrm>
            <a:off x="7062899" y="4769690"/>
            <a:ext cx="1904122" cy="231483"/>
          </a:xfrm>
          <a:prstGeom prst="rect">
            <a:avLst/>
          </a:prstGeom>
          <a:ln w="12700">
            <a:miter lim="400000"/>
          </a:ln>
        </p:spPr>
      </p:pic>
    </p:spTree>
    <p:extLst>
      <p:ext uri="{BB962C8B-B14F-4D97-AF65-F5344CB8AC3E}">
        <p14:creationId xmlns:p14="http://schemas.microsoft.com/office/powerpoint/2010/main" val="136033609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Lst>
  <p:txStyles>
    <p:titleStyle>
      <a:lvl1pPr algn="l" defTabSz="685783" rtl="0" eaLnBrk="1" latinLnBrk="0" hangingPunct="1">
        <a:spcBef>
          <a:spcPct val="0"/>
        </a:spcBef>
        <a:buNone/>
        <a:defRPr sz="2700" b="1" kern="1200">
          <a:solidFill>
            <a:schemeClr val="accent1"/>
          </a:solidFill>
          <a:latin typeface="+mj-lt"/>
          <a:ea typeface="+mj-ea"/>
          <a:cs typeface="+mj-cs"/>
        </a:defRPr>
      </a:lvl1pPr>
    </p:titleStyle>
    <p:bodyStyle>
      <a:lvl1pPr marL="257168" indent="-257168" algn="l" defTabSz="685783" rtl="0" eaLnBrk="1" latinLnBrk="0" hangingPunct="1">
        <a:lnSpc>
          <a:spcPct val="90000"/>
        </a:lnSpc>
        <a:spcBef>
          <a:spcPts val="525"/>
        </a:spcBef>
        <a:buClr>
          <a:schemeClr val="accent2"/>
        </a:buClr>
        <a:buSzPct val="100000"/>
        <a:buFont typeface="Arial" panose="020B0604020202020204" pitchFamily="34" charset="0"/>
        <a:buChar char="●"/>
        <a:defRPr sz="1800" kern="1200">
          <a:solidFill>
            <a:schemeClr val="tx1"/>
          </a:solidFill>
          <a:latin typeface="+mn-lt"/>
          <a:ea typeface="+mn-ea"/>
          <a:cs typeface="+mn-cs"/>
        </a:defRPr>
      </a:lvl1pPr>
      <a:lvl2pPr marL="557199" indent="-214308" algn="l" defTabSz="685783" rtl="0" eaLnBrk="1" latinLnBrk="0" hangingPunct="1">
        <a:spcBef>
          <a:spcPts val="450"/>
        </a:spcBef>
        <a:buClr>
          <a:schemeClr val="accent2"/>
        </a:buClr>
        <a:buSzPct val="110000"/>
        <a:buFont typeface="Courier New" panose="02070309020205020404" pitchFamily="49" charset="0"/>
        <a:buChar char="o"/>
        <a:defRPr sz="1500" kern="1200">
          <a:solidFill>
            <a:schemeClr val="tx1"/>
          </a:solidFill>
          <a:latin typeface="+mn-lt"/>
          <a:ea typeface="+mn-ea"/>
          <a:cs typeface="+mn-cs"/>
        </a:defRPr>
      </a:lvl2pPr>
      <a:lvl3pPr marL="857228" indent="-171446" algn="l" defTabSz="685783"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3pPr>
      <a:lvl4pPr marL="1200120" indent="-171446" algn="l" defTabSz="685783"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4pPr>
      <a:lvl5pPr marL="1543012" indent="-171446" algn="l" defTabSz="685783" rtl="0" eaLnBrk="1" latinLnBrk="0" hangingPunct="1">
        <a:spcBef>
          <a:spcPts val="360"/>
        </a:spcBef>
        <a:buClrTx/>
        <a:buSzPct val="120000"/>
        <a:buFont typeface="Arial" panose="020B0604020202020204" pitchFamily="34" charset="0"/>
        <a:buChar char="•"/>
        <a:defRPr sz="13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2023-01-27</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265192061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lnSpc>
          <a:spcPct val="100000"/>
        </a:lnSpc>
        <a:spcBef>
          <a:spcPts val="450"/>
        </a:spcBef>
        <a:buClr>
          <a:schemeClr val="accent1"/>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4.png"/><Relationship Id="rId7" Type="http://schemas.openxmlformats.org/officeDocument/2006/relationships/diagramQuickStyle" Target="../diagrams/quickStyle2.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5.png"/><Relationship Id="rId9" Type="http://schemas.microsoft.com/office/2007/relationships/diagramDrawing" Target="../diagrams/drawin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start.arbetsformedlingen.se/var-myndighet/styrande-dokument/interna-instruktioner/portfoljstyrning/"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E4D33628-C972-4223-B7F5-1E8074EA285B}"/>
              </a:ext>
            </a:extLst>
          </p:cNvPr>
          <p:cNvSpPr>
            <a:spLocks noGrp="1"/>
          </p:cNvSpPr>
          <p:nvPr>
            <p:ph type="ctrTitle"/>
          </p:nvPr>
        </p:nvSpPr>
        <p:spPr>
          <a:xfrm>
            <a:off x="141859" y="3624605"/>
            <a:ext cx="6012000" cy="756000"/>
          </a:xfrm>
        </p:spPr>
        <p:txBody>
          <a:bodyPr/>
          <a:lstStyle/>
          <a:p>
            <a:r>
              <a:rPr lang="sv-SE" sz="2000" dirty="0"/>
              <a:t>Portföljplanering för verksamhetsutveckling med IT-innehåll</a:t>
            </a:r>
          </a:p>
        </p:txBody>
      </p:sp>
      <p:sp>
        <p:nvSpPr>
          <p:cNvPr id="4" name="Underrubrik 3">
            <a:extLst>
              <a:ext uri="{FF2B5EF4-FFF2-40B4-BE49-F238E27FC236}">
                <a16:creationId xmlns:a16="http://schemas.microsoft.com/office/drawing/2014/main" id="{2A889C2A-BC79-4C98-A073-B6ED4A97DA5E}"/>
              </a:ext>
            </a:extLst>
          </p:cNvPr>
          <p:cNvSpPr>
            <a:spLocks noGrp="1"/>
          </p:cNvSpPr>
          <p:nvPr>
            <p:ph type="subTitle" idx="1"/>
          </p:nvPr>
        </p:nvSpPr>
        <p:spPr>
          <a:xfrm>
            <a:off x="141859" y="4382058"/>
            <a:ext cx="6012000" cy="756000"/>
          </a:xfrm>
        </p:spPr>
        <p:txBody>
          <a:bodyPr/>
          <a:lstStyle/>
          <a:p>
            <a:r>
              <a:rPr lang="sv-SE" sz="2000" dirty="0"/>
              <a:t>Bilaga 3 till Verksamhetsplan 2023</a:t>
            </a:r>
          </a:p>
          <a:p>
            <a:r>
              <a:rPr lang="sv-SE" sz="2000" dirty="0"/>
              <a:t>version 1.0</a:t>
            </a:r>
            <a:endParaRPr lang="sv-SE" sz="1600" dirty="0"/>
          </a:p>
        </p:txBody>
      </p:sp>
    </p:spTree>
    <p:extLst>
      <p:ext uri="{BB962C8B-B14F-4D97-AF65-F5344CB8AC3E}">
        <p14:creationId xmlns:p14="http://schemas.microsoft.com/office/powerpoint/2010/main" val="3405784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24CDA355-F629-488B-BDC8-A968FB5EAC94}"/>
              </a:ext>
            </a:extLst>
          </p:cNvPr>
          <p:cNvGraphicFramePr>
            <a:graphicFrameLocks/>
          </p:cNvGraphicFramePr>
          <p:nvPr/>
        </p:nvGraphicFramePr>
        <p:xfrm>
          <a:off x="1472085" y="2297984"/>
          <a:ext cx="4681168" cy="2202455"/>
        </p:xfrm>
        <a:graphic>
          <a:graphicData uri="http://schemas.openxmlformats.org/drawingml/2006/chart">
            <c:chart xmlns:c="http://schemas.openxmlformats.org/drawingml/2006/chart" xmlns:r="http://schemas.openxmlformats.org/officeDocument/2006/relationships" r:id="rId3"/>
          </a:graphicData>
        </a:graphic>
      </p:graphicFrame>
      <p:sp>
        <p:nvSpPr>
          <p:cNvPr id="2" name="Rubrik 1">
            <a:extLst>
              <a:ext uri="{FF2B5EF4-FFF2-40B4-BE49-F238E27FC236}">
                <a16:creationId xmlns:a16="http://schemas.microsoft.com/office/drawing/2014/main" id="{15E6DEDB-452E-4C52-AA05-313700AEF28C}"/>
              </a:ext>
            </a:extLst>
          </p:cNvPr>
          <p:cNvSpPr>
            <a:spLocks noGrp="1"/>
          </p:cNvSpPr>
          <p:nvPr>
            <p:ph type="title"/>
          </p:nvPr>
        </p:nvSpPr>
        <p:spPr/>
        <p:txBody>
          <a:bodyPr/>
          <a:lstStyle/>
          <a:p>
            <a:r>
              <a:rPr lang="sv-SE" dirty="0"/>
              <a:t>Nyttoprofil portfölj Digitala tjänster</a:t>
            </a:r>
          </a:p>
        </p:txBody>
      </p:sp>
      <p:sp>
        <p:nvSpPr>
          <p:cNvPr id="18" name="Platshållare för innehåll 17">
            <a:extLst>
              <a:ext uri="{FF2B5EF4-FFF2-40B4-BE49-F238E27FC236}">
                <a16:creationId xmlns:a16="http://schemas.microsoft.com/office/drawing/2014/main" id="{1382B772-DA11-4901-9117-C7E3E181B697}"/>
              </a:ext>
            </a:extLst>
          </p:cNvPr>
          <p:cNvSpPr>
            <a:spLocks noGrp="1"/>
          </p:cNvSpPr>
          <p:nvPr>
            <p:ph idx="1"/>
          </p:nvPr>
        </p:nvSpPr>
        <p:spPr/>
        <p:txBody>
          <a:bodyPr/>
          <a:lstStyle/>
          <a:p>
            <a:pPr marL="0" indent="0">
              <a:buNone/>
            </a:pPr>
            <a:r>
              <a:rPr lang="sv-SE" sz="1200" dirty="0"/>
              <a:t>Fördelningen mellan nyttogrupperna är en inriktning för prioritering inom portföljen.</a:t>
            </a:r>
          </a:p>
          <a:p>
            <a:pPr marL="0" indent="0">
              <a:buNone/>
            </a:pPr>
            <a:endParaRPr lang="sv-SE" sz="1200" dirty="0"/>
          </a:p>
          <a:p>
            <a:r>
              <a:rPr lang="sv-SE" sz="1200" dirty="0"/>
              <a:t>Tonvikt på direkt nytta för arbetsgivare och arbetssökande</a:t>
            </a:r>
          </a:p>
          <a:p>
            <a:r>
              <a:rPr lang="sv-SE" sz="1200" dirty="0"/>
              <a:t>Ett väl tilltaget utrymme för satsningar som </a:t>
            </a:r>
            <a:br>
              <a:rPr lang="sv-SE" sz="1200" dirty="0"/>
            </a:br>
            <a:r>
              <a:rPr lang="sv-SE" sz="1200" dirty="0"/>
              <a:t>skapar God förvaltning och Tidsbesparing</a:t>
            </a:r>
          </a:p>
          <a:p>
            <a:r>
              <a:rPr lang="sv-SE" sz="1200" dirty="0"/>
              <a:t>Möjliggörande utveckling är sådan utveckling som skapar </a:t>
            </a:r>
            <a:br>
              <a:rPr lang="sv-SE" sz="1200" dirty="0"/>
            </a:br>
            <a:r>
              <a:rPr lang="sv-SE" sz="1200" dirty="0"/>
              <a:t>lösningar för andra parter på arbetsmarknaden (</a:t>
            </a:r>
            <a:r>
              <a:rPr lang="sv-SE" sz="1200" dirty="0" err="1"/>
              <a:t>Jobtech</a:t>
            </a:r>
            <a:r>
              <a:rPr lang="sv-SE" sz="1200" dirty="0"/>
              <a:t>)</a:t>
            </a:r>
          </a:p>
          <a:p>
            <a:r>
              <a:rPr lang="sv-SE" sz="1200" dirty="0"/>
              <a:t>Nytta för externa intressenter och intern användarnytta </a:t>
            </a:r>
            <a:br>
              <a:rPr lang="sv-SE" sz="1200" dirty="0"/>
            </a:br>
            <a:r>
              <a:rPr lang="sv-SE" sz="1200" dirty="0"/>
              <a:t>för AF eller FA är sekundärt i portföljen.   </a:t>
            </a:r>
          </a:p>
          <a:p>
            <a:pPr marL="0" indent="0">
              <a:buNone/>
            </a:pPr>
            <a:endParaRPr lang="sv-SE" sz="1200" dirty="0"/>
          </a:p>
        </p:txBody>
      </p:sp>
      <p:sp>
        <p:nvSpPr>
          <p:cNvPr id="6" name="textruta 5">
            <a:extLst>
              <a:ext uri="{FF2B5EF4-FFF2-40B4-BE49-F238E27FC236}">
                <a16:creationId xmlns:a16="http://schemas.microsoft.com/office/drawing/2014/main" id="{E8687418-B043-440D-8375-9A74B152B922}"/>
              </a:ext>
            </a:extLst>
          </p:cNvPr>
          <p:cNvSpPr txBox="1"/>
          <p:nvPr/>
        </p:nvSpPr>
        <p:spPr>
          <a:xfrm>
            <a:off x="486377" y="801630"/>
            <a:ext cx="1319592" cy="300082"/>
          </a:xfrm>
          <a:prstGeom prst="rect">
            <a:avLst/>
          </a:prstGeom>
          <a:noFill/>
        </p:spPr>
        <p:txBody>
          <a:bodyPr wrap="none" rtlCol="0">
            <a:spAutoFit/>
          </a:bodyPr>
          <a:lstStyle/>
          <a:p>
            <a:pPr defTabSz="685783">
              <a:defRPr/>
            </a:pPr>
            <a:r>
              <a:rPr lang="sv-SE" dirty="0">
                <a:solidFill>
                  <a:prstClr val="black"/>
                </a:solidFill>
                <a:latin typeface="Arial"/>
              </a:rPr>
              <a:t>Inriktning 2023</a:t>
            </a:r>
          </a:p>
        </p:txBody>
      </p:sp>
      <p:graphicFrame>
        <p:nvGraphicFramePr>
          <p:cNvPr id="20" name="Diagram 19">
            <a:extLst>
              <a:ext uri="{FF2B5EF4-FFF2-40B4-BE49-F238E27FC236}">
                <a16:creationId xmlns:a16="http://schemas.microsoft.com/office/drawing/2014/main" id="{3C1FE358-A49E-47E9-879A-AEC8D5735333}"/>
              </a:ext>
            </a:extLst>
          </p:cNvPr>
          <p:cNvGraphicFramePr>
            <a:graphicFrameLocks/>
          </p:cNvGraphicFramePr>
          <p:nvPr/>
        </p:nvGraphicFramePr>
        <p:xfrm>
          <a:off x="1965770" y="1201284"/>
          <a:ext cx="4720317" cy="27409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Diagram 9">
            <a:extLst>
              <a:ext uri="{FF2B5EF4-FFF2-40B4-BE49-F238E27FC236}">
                <a16:creationId xmlns:a16="http://schemas.microsoft.com/office/drawing/2014/main" id="{50B29A5F-7F17-4394-B15B-95EC87E6A387}"/>
              </a:ext>
            </a:extLst>
          </p:cNvPr>
          <p:cNvGraphicFramePr>
            <a:graphicFrameLocks/>
          </p:cNvGraphicFramePr>
          <p:nvPr>
            <p:extLst>
              <p:ext uri="{D42A27DB-BD31-4B8C-83A1-F6EECF244321}">
                <p14:modId xmlns:p14="http://schemas.microsoft.com/office/powerpoint/2010/main" val="1811032371"/>
              </p:ext>
            </p:extLst>
          </p:nvPr>
        </p:nvGraphicFramePr>
        <p:xfrm>
          <a:off x="4926793" y="1863111"/>
          <a:ext cx="3707756" cy="287235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7748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a:extLst>
              <a:ext uri="{FF2B5EF4-FFF2-40B4-BE49-F238E27FC236}">
                <a16:creationId xmlns:a16="http://schemas.microsoft.com/office/drawing/2014/main" id="{945DA925-C7F4-4A1C-86A8-5C62E8D372DD}"/>
              </a:ext>
            </a:extLst>
          </p:cNvPr>
          <p:cNvSpPr>
            <a:spLocks noGrp="1"/>
          </p:cNvSpPr>
          <p:nvPr>
            <p:ph idx="1"/>
          </p:nvPr>
        </p:nvSpPr>
        <p:spPr/>
        <p:txBody>
          <a:bodyPr/>
          <a:lstStyle/>
          <a:p>
            <a:r>
              <a:rPr lang="sv-SE" sz="1200" dirty="0"/>
              <a:t>Vi behöver öka utrymmet för strategiska och taktiska utvecklingssatsningar</a:t>
            </a:r>
          </a:p>
          <a:p>
            <a:r>
              <a:rPr lang="sv-SE" sz="1200" dirty="0"/>
              <a:t>Vi minskar utrymmet som krävs för ständiga förbättringar genom att:</a:t>
            </a:r>
          </a:p>
          <a:p>
            <a:pPr lvl="1"/>
            <a:r>
              <a:rPr lang="sv-SE" sz="900" dirty="0"/>
              <a:t>Fokuserat färdigställa </a:t>
            </a:r>
            <a:r>
              <a:rPr lang="sv-SE" sz="900" dirty="0" err="1"/>
              <a:t>migreringen</a:t>
            </a:r>
            <a:r>
              <a:rPr lang="sv-SE" sz="900" dirty="0"/>
              <a:t> till målmiljö</a:t>
            </a:r>
          </a:p>
          <a:p>
            <a:pPr lvl="1"/>
            <a:r>
              <a:rPr lang="sv-SE" sz="900" dirty="0"/>
              <a:t>Livscykelhantera mogna produkter</a:t>
            </a:r>
          </a:p>
          <a:p>
            <a:pPr marL="0" indent="0">
              <a:buNone/>
            </a:pPr>
            <a:endParaRPr lang="sv-SE" sz="1200" dirty="0"/>
          </a:p>
        </p:txBody>
      </p:sp>
      <p:sp>
        <p:nvSpPr>
          <p:cNvPr id="13" name="textruta 12">
            <a:extLst>
              <a:ext uri="{FF2B5EF4-FFF2-40B4-BE49-F238E27FC236}">
                <a16:creationId xmlns:a16="http://schemas.microsoft.com/office/drawing/2014/main" id="{6BAA807C-E0DE-44A7-A02D-4F3D9ECADA63}"/>
              </a:ext>
            </a:extLst>
          </p:cNvPr>
          <p:cNvSpPr txBox="1"/>
          <p:nvPr/>
        </p:nvSpPr>
        <p:spPr>
          <a:xfrm>
            <a:off x="6328772" y="2779192"/>
            <a:ext cx="2056973" cy="723275"/>
          </a:xfrm>
          <a:prstGeom prst="rect">
            <a:avLst/>
          </a:prstGeom>
          <a:noFill/>
        </p:spPr>
        <p:txBody>
          <a:bodyPr wrap="none" rtlCol="0">
            <a:spAutoFit/>
          </a:bodyPr>
          <a:lstStyle/>
          <a:p>
            <a:pPr defTabSz="685783">
              <a:spcAft>
                <a:spcPts val="600"/>
              </a:spcAft>
              <a:defRPr/>
            </a:pPr>
            <a:r>
              <a:rPr lang="sv-SE" sz="900" b="1" dirty="0">
                <a:solidFill>
                  <a:prstClr val="black">
                    <a:lumMod val="50000"/>
                    <a:lumOff val="50000"/>
                  </a:prstClr>
                </a:solidFill>
                <a:latin typeface="Arial"/>
              </a:rPr>
              <a:t>Strategiska utvecklingssatsningar</a:t>
            </a:r>
          </a:p>
          <a:p>
            <a:pPr marL="171446" indent="-171446" defTabSz="685783">
              <a:buFont typeface="Arial" panose="020B0604020202020204" pitchFamily="34" charset="0"/>
              <a:buChar char="•"/>
              <a:defRPr/>
            </a:pPr>
            <a:r>
              <a:rPr lang="sv-SE" sz="900" dirty="0">
                <a:solidFill>
                  <a:prstClr val="black">
                    <a:lumMod val="50000"/>
                    <a:lumOff val="50000"/>
                  </a:prstClr>
                </a:solidFill>
                <a:latin typeface="Arial"/>
              </a:rPr>
              <a:t>Prioriterade utvecklingsobjekt</a:t>
            </a:r>
          </a:p>
          <a:p>
            <a:pPr marL="171446" indent="-171446" defTabSz="685783">
              <a:buFont typeface="Arial" panose="020B0604020202020204" pitchFamily="34" charset="0"/>
              <a:buChar char="•"/>
              <a:defRPr/>
            </a:pPr>
            <a:endParaRPr lang="sv-SE" sz="900" dirty="0">
              <a:solidFill>
                <a:prstClr val="black">
                  <a:lumMod val="50000"/>
                  <a:lumOff val="50000"/>
                </a:prstClr>
              </a:solidFill>
              <a:latin typeface="Arial"/>
            </a:endParaRPr>
          </a:p>
          <a:p>
            <a:pPr marL="171446" indent="-171446" defTabSz="685783">
              <a:buFont typeface="Arial" panose="020B0604020202020204" pitchFamily="34" charset="0"/>
              <a:buChar char="•"/>
              <a:defRPr/>
            </a:pPr>
            <a:endParaRPr lang="sv-SE" sz="900" dirty="0">
              <a:solidFill>
                <a:prstClr val="black">
                  <a:lumMod val="50000"/>
                  <a:lumOff val="50000"/>
                </a:prstClr>
              </a:solidFill>
              <a:latin typeface="Arial"/>
            </a:endParaRPr>
          </a:p>
        </p:txBody>
      </p:sp>
      <p:sp>
        <p:nvSpPr>
          <p:cNvPr id="11" name="Frihandsfigur: Form 10">
            <a:extLst>
              <a:ext uri="{FF2B5EF4-FFF2-40B4-BE49-F238E27FC236}">
                <a16:creationId xmlns:a16="http://schemas.microsoft.com/office/drawing/2014/main" id="{7135F9E3-7749-4256-99B2-7DC4C813F0E6}"/>
              </a:ext>
            </a:extLst>
          </p:cNvPr>
          <p:cNvSpPr/>
          <p:nvPr/>
        </p:nvSpPr>
        <p:spPr>
          <a:xfrm>
            <a:off x="5721695" y="2983669"/>
            <a:ext cx="2571750" cy="450056"/>
          </a:xfrm>
          <a:custGeom>
            <a:avLst/>
            <a:gdLst>
              <a:gd name="connsiteX0" fmla="*/ 0 w 2678906"/>
              <a:gd name="connsiteY0" fmla="*/ 350043 h 350043"/>
              <a:gd name="connsiteX1" fmla="*/ 0 w 2678906"/>
              <a:gd name="connsiteY1" fmla="*/ 350043 h 350043"/>
              <a:gd name="connsiteX2" fmla="*/ 642938 w 2678906"/>
              <a:gd name="connsiteY2" fmla="*/ 0 h 350043"/>
              <a:gd name="connsiteX3" fmla="*/ 2678906 w 2678906"/>
              <a:gd name="connsiteY3" fmla="*/ 0 h 350043"/>
              <a:gd name="connsiteX0" fmla="*/ 0 w 2507456"/>
              <a:gd name="connsiteY0" fmla="*/ 350043 h 350043"/>
              <a:gd name="connsiteX1" fmla="*/ 0 w 2507456"/>
              <a:gd name="connsiteY1" fmla="*/ 350043 h 350043"/>
              <a:gd name="connsiteX2" fmla="*/ 642938 w 2507456"/>
              <a:gd name="connsiteY2" fmla="*/ 0 h 350043"/>
              <a:gd name="connsiteX3" fmla="*/ 2507456 w 2507456"/>
              <a:gd name="connsiteY3" fmla="*/ 0 h 350043"/>
              <a:gd name="connsiteX0" fmla="*/ 64294 w 2571750"/>
              <a:gd name="connsiteY0" fmla="*/ 350043 h 450056"/>
              <a:gd name="connsiteX1" fmla="*/ 0 w 2571750"/>
              <a:gd name="connsiteY1" fmla="*/ 450056 h 450056"/>
              <a:gd name="connsiteX2" fmla="*/ 707232 w 2571750"/>
              <a:gd name="connsiteY2" fmla="*/ 0 h 450056"/>
              <a:gd name="connsiteX3" fmla="*/ 2571750 w 2571750"/>
              <a:gd name="connsiteY3" fmla="*/ 0 h 450056"/>
              <a:gd name="connsiteX0" fmla="*/ 0 w 2750343"/>
              <a:gd name="connsiteY0" fmla="*/ 535781 h 535781"/>
              <a:gd name="connsiteX1" fmla="*/ 178593 w 2750343"/>
              <a:gd name="connsiteY1" fmla="*/ 450056 h 535781"/>
              <a:gd name="connsiteX2" fmla="*/ 885825 w 2750343"/>
              <a:gd name="connsiteY2" fmla="*/ 0 h 535781"/>
              <a:gd name="connsiteX3" fmla="*/ 2750343 w 2750343"/>
              <a:gd name="connsiteY3" fmla="*/ 0 h 535781"/>
              <a:gd name="connsiteX0" fmla="*/ 0 w 2571750"/>
              <a:gd name="connsiteY0" fmla="*/ 450056 h 450056"/>
              <a:gd name="connsiteX1" fmla="*/ 707232 w 2571750"/>
              <a:gd name="connsiteY1" fmla="*/ 0 h 450056"/>
              <a:gd name="connsiteX2" fmla="*/ 2571750 w 2571750"/>
              <a:gd name="connsiteY2" fmla="*/ 0 h 450056"/>
            </a:gdLst>
            <a:ahLst/>
            <a:cxnLst>
              <a:cxn ang="0">
                <a:pos x="connsiteX0" y="connsiteY0"/>
              </a:cxn>
              <a:cxn ang="0">
                <a:pos x="connsiteX1" y="connsiteY1"/>
              </a:cxn>
              <a:cxn ang="0">
                <a:pos x="connsiteX2" y="connsiteY2"/>
              </a:cxn>
            </a:cxnLst>
            <a:rect l="l" t="t" r="r" b="b"/>
            <a:pathLst>
              <a:path w="2571750" h="450056">
                <a:moveTo>
                  <a:pt x="0" y="450056"/>
                </a:moveTo>
                <a:lnTo>
                  <a:pt x="707232" y="0"/>
                </a:lnTo>
                <a:lnTo>
                  <a:pt x="2571750" y="0"/>
                </a:lnTo>
              </a:path>
            </a:pathLst>
          </a:custGeom>
          <a:noFill/>
          <a:ln>
            <a:solidFill>
              <a:srgbClr val="7AA03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sv-SE">
              <a:ln>
                <a:solidFill>
                  <a:srgbClr val="7AA031"/>
                </a:solidFill>
              </a:ln>
              <a:solidFill>
                <a:prstClr val="white"/>
              </a:solidFill>
              <a:latin typeface="Arial"/>
            </a:endParaRPr>
          </a:p>
        </p:txBody>
      </p:sp>
      <p:sp>
        <p:nvSpPr>
          <p:cNvPr id="2" name="Rubrik 1">
            <a:extLst>
              <a:ext uri="{FF2B5EF4-FFF2-40B4-BE49-F238E27FC236}">
                <a16:creationId xmlns:a16="http://schemas.microsoft.com/office/drawing/2014/main" id="{15E6DEDB-452E-4C52-AA05-313700AEF28C}"/>
              </a:ext>
            </a:extLst>
          </p:cNvPr>
          <p:cNvSpPr>
            <a:spLocks noGrp="1"/>
          </p:cNvSpPr>
          <p:nvPr>
            <p:ph type="title"/>
          </p:nvPr>
        </p:nvSpPr>
        <p:spPr/>
        <p:txBody>
          <a:bodyPr/>
          <a:lstStyle/>
          <a:p>
            <a:r>
              <a:rPr lang="sv-SE" dirty="0"/>
              <a:t>Investeringsprofil portfölj Digitala tjänster</a:t>
            </a:r>
          </a:p>
        </p:txBody>
      </p:sp>
      <p:sp>
        <p:nvSpPr>
          <p:cNvPr id="12" name="Frihandsfigur: Form 11">
            <a:extLst>
              <a:ext uri="{FF2B5EF4-FFF2-40B4-BE49-F238E27FC236}">
                <a16:creationId xmlns:a16="http://schemas.microsoft.com/office/drawing/2014/main" id="{3CD46343-4376-4BFF-9CA5-776ECEB8108E}"/>
              </a:ext>
            </a:extLst>
          </p:cNvPr>
          <p:cNvSpPr/>
          <p:nvPr/>
        </p:nvSpPr>
        <p:spPr>
          <a:xfrm>
            <a:off x="5880419" y="3834693"/>
            <a:ext cx="1798317" cy="215456"/>
          </a:xfrm>
          <a:custGeom>
            <a:avLst/>
            <a:gdLst>
              <a:gd name="connsiteX0" fmla="*/ 2328862 w 2328862"/>
              <a:gd name="connsiteY0" fmla="*/ 0 h 221456"/>
              <a:gd name="connsiteX1" fmla="*/ 1621631 w 2328862"/>
              <a:gd name="connsiteY1" fmla="*/ 221456 h 221456"/>
              <a:gd name="connsiteX2" fmla="*/ 0 w 2328862"/>
              <a:gd name="connsiteY2" fmla="*/ 214312 h 221456"/>
              <a:gd name="connsiteX0" fmla="*/ 2214562 w 2214562"/>
              <a:gd name="connsiteY0" fmla="*/ 0 h 464343"/>
              <a:gd name="connsiteX1" fmla="*/ 1621631 w 2214562"/>
              <a:gd name="connsiteY1" fmla="*/ 464343 h 464343"/>
              <a:gd name="connsiteX2" fmla="*/ 0 w 2214562"/>
              <a:gd name="connsiteY2" fmla="*/ 457199 h 464343"/>
              <a:gd name="connsiteX0" fmla="*/ 1857375 w 1857375"/>
              <a:gd name="connsiteY0" fmla="*/ 0 h 464343"/>
              <a:gd name="connsiteX1" fmla="*/ 1264444 w 1857375"/>
              <a:gd name="connsiteY1" fmla="*/ 464343 h 464343"/>
              <a:gd name="connsiteX2" fmla="*/ 0 w 1857375"/>
              <a:gd name="connsiteY2" fmla="*/ 450055 h 464343"/>
              <a:gd name="connsiteX0" fmla="*/ 1857375 w 1857375"/>
              <a:gd name="connsiteY0" fmla="*/ 0 h 464343"/>
              <a:gd name="connsiteX1" fmla="*/ 1264444 w 1857375"/>
              <a:gd name="connsiteY1" fmla="*/ 464343 h 464343"/>
              <a:gd name="connsiteX2" fmla="*/ 0 w 1857375"/>
              <a:gd name="connsiteY2" fmla="*/ 464342 h 464343"/>
              <a:gd name="connsiteX0" fmla="*/ 1671637 w 1671637"/>
              <a:gd name="connsiteY0" fmla="*/ 0 h 442912"/>
              <a:gd name="connsiteX1" fmla="*/ 1264444 w 1671637"/>
              <a:gd name="connsiteY1" fmla="*/ 442912 h 442912"/>
              <a:gd name="connsiteX2" fmla="*/ 0 w 1671637"/>
              <a:gd name="connsiteY2" fmla="*/ 442911 h 442912"/>
              <a:gd name="connsiteX0" fmla="*/ 1671637 w 2625574"/>
              <a:gd name="connsiteY0" fmla="*/ 0 h 442911"/>
              <a:gd name="connsiteX1" fmla="*/ 2625574 w 2625574"/>
              <a:gd name="connsiteY1" fmla="*/ 317269 h 442911"/>
              <a:gd name="connsiteX2" fmla="*/ 0 w 2625574"/>
              <a:gd name="connsiteY2" fmla="*/ 442911 h 442911"/>
              <a:gd name="connsiteX0" fmla="*/ 0 w 2069725"/>
              <a:gd name="connsiteY0" fmla="*/ 0 h 324248"/>
              <a:gd name="connsiteX1" fmla="*/ 953937 w 2069725"/>
              <a:gd name="connsiteY1" fmla="*/ 317269 h 324248"/>
              <a:gd name="connsiteX2" fmla="*/ 2069725 w 2069725"/>
              <a:gd name="connsiteY2" fmla="*/ 324248 h 324248"/>
              <a:gd name="connsiteX0" fmla="*/ 0 w 2069725"/>
              <a:gd name="connsiteY0" fmla="*/ 0 h 324249"/>
              <a:gd name="connsiteX1" fmla="*/ 932996 w 2069725"/>
              <a:gd name="connsiteY1" fmla="*/ 324249 h 324249"/>
              <a:gd name="connsiteX2" fmla="*/ 2069725 w 2069725"/>
              <a:gd name="connsiteY2" fmla="*/ 324248 h 324249"/>
              <a:gd name="connsiteX0" fmla="*/ 0 w 1762598"/>
              <a:gd name="connsiteY0" fmla="*/ 0 h 394050"/>
              <a:gd name="connsiteX1" fmla="*/ 625869 w 1762598"/>
              <a:gd name="connsiteY1" fmla="*/ 394050 h 394050"/>
              <a:gd name="connsiteX2" fmla="*/ 1762598 w 1762598"/>
              <a:gd name="connsiteY2" fmla="*/ 394049 h 394050"/>
              <a:gd name="connsiteX0" fmla="*/ 0 w 1798317"/>
              <a:gd name="connsiteY0" fmla="*/ 0 h 215456"/>
              <a:gd name="connsiteX1" fmla="*/ 661588 w 1798317"/>
              <a:gd name="connsiteY1" fmla="*/ 215456 h 215456"/>
              <a:gd name="connsiteX2" fmla="*/ 1798317 w 1798317"/>
              <a:gd name="connsiteY2" fmla="*/ 215455 h 215456"/>
            </a:gdLst>
            <a:ahLst/>
            <a:cxnLst>
              <a:cxn ang="0">
                <a:pos x="connsiteX0" y="connsiteY0"/>
              </a:cxn>
              <a:cxn ang="0">
                <a:pos x="connsiteX1" y="connsiteY1"/>
              </a:cxn>
              <a:cxn ang="0">
                <a:pos x="connsiteX2" y="connsiteY2"/>
              </a:cxn>
            </a:cxnLst>
            <a:rect l="l" t="t" r="r" b="b"/>
            <a:pathLst>
              <a:path w="1798317" h="215456">
                <a:moveTo>
                  <a:pt x="0" y="0"/>
                </a:moveTo>
                <a:lnTo>
                  <a:pt x="661588" y="215456"/>
                </a:lnTo>
                <a:lnTo>
                  <a:pt x="1798317" y="215455"/>
                </a:lnTo>
              </a:path>
            </a:pathLst>
          </a:custGeom>
          <a:noFill/>
          <a:ln>
            <a:solidFill>
              <a:srgbClr val="95C2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sv-SE">
              <a:solidFill>
                <a:prstClr val="white"/>
              </a:solidFill>
              <a:latin typeface="Arial"/>
            </a:endParaRPr>
          </a:p>
        </p:txBody>
      </p:sp>
      <p:sp>
        <p:nvSpPr>
          <p:cNvPr id="14" name="textruta 13">
            <a:extLst>
              <a:ext uri="{FF2B5EF4-FFF2-40B4-BE49-F238E27FC236}">
                <a16:creationId xmlns:a16="http://schemas.microsoft.com/office/drawing/2014/main" id="{A54FD31E-7D63-4A64-925E-3C8E5A5B3396}"/>
              </a:ext>
            </a:extLst>
          </p:cNvPr>
          <p:cNvSpPr txBox="1"/>
          <p:nvPr/>
        </p:nvSpPr>
        <p:spPr>
          <a:xfrm>
            <a:off x="6504747" y="3854500"/>
            <a:ext cx="1563687" cy="584775"/>
          </a:xfrm>
          <a:prstGeom prst="rect">
            <a:avLst/>
          </a:prstGeom>
          <a:noFill/>
        </p:spPr>
        <p:txBody>
          <a:bodyPr wrap="square" rtlCol="0">
            <a:spAutoFit/>
          </a:bodyPr>
          <a:lstStyle/>
          <a:p>
            <a:pPr defTabSz="685783">
              <a:spcAft>
                <a:spcPts val="600"/>
              </a:spcAft>
              <a:defRPr/>
            </a:pPr>
            <a:r>
              <a:rPr lang="sv-SE" sz="900" b="1" dirty="0">
                <a:solidFill>
                  <a:prstClr val="black">
                    <a:lumMod val="50000"/>
                    <a:lumOff val="50000"/>
                  </a:prstClr>
                </a:solidFill>
                <a:latin typeface="Arial"/>
              </a:rPr>
              <a:t>Taktiska leveranser</a:t>
            </a:r>
          </a:p>
          <a:p>
            <a:pPr marL="171446" indent="-171446" defTabSz="685783">
              <a:buFont typeface="Arial" panose="020B0604020202020204" pitchFamily="34" charset="0"/>
              <a:buChar char="•"/>
              <a:defRPr/>
            </a:pPr>
            <a:r>
              <a:rPr lang="sv-SE" sz="900" dirty="0">
                <a:solidFill>
                  <a:prstClr val="black">
                    <a:lumMod val="50000"/>
                    <a:lumOff val="50000"/>
                  </a:prstClr>
                </a:solidFill>
                <a:latin typeface="Arial"/>
              </a:rPr>
              <a:t>T ex samarbetsobjekt eller motsvarande</a:t>
            </a:r>
          </a:p>
        </p:txBody>
      </p:sp>
      <p:sp>
        <p:nvSpPr>
          <p:cNvPr id="17" name="Frihandsfigur: Form 16">
            <a:extLst>
              <a:ext uri="{FF2B5EF4-FFF2-40B4-BE49-F238E27FC236}">
                <a16:creationId xmlns:a16="http://schemas.microsoft.com/office/drawing/2014/main" id="{3DE0ECBC-57D2-491D-8E73-B8DC43421CCF}"/>
              </a:ext>
            </a:extLst>
          </p:cNvPr>
          <p:cNvSpPr/>
          <p:nvPr/>
        </p:nvSpPr>
        <p:spPr>
          <a:xfrm>
            <a:off x="1939429" y="2988516"/>
            <a:ext cx="2678906" cy="221458"/>
          </a:xfrm>
          <a:custGeom>
            <a:avLst/>
            <a:gdLst>
              <a:gd name="connsiteX0" fmla="*/ 2328862 w 2328862"/>
              <a:gd name="connsiteY0" fmla="*/ 0 h 221456"/>
              <a:gd name="connsiteX1" fmla="*/ 1621631 w 2328862"/>
              <a:gd name="connsiteY1" fmla="*/ 221456 h 221456"/>
              <a:gd name="connsiteX2" fmla="*/ 0 w 2328862"/>
              <a:gd name="connsiteY2" fmla="*/ 214312 h 221456"/>
              <a:gd name="connsiteX0" fmla="*/ 2214562 w 2214562"/>
              <a:gd name="connsiteY0" fmla="*/ 0 h 464343"/>
              <a:gd name="connsiteX1" fmla="*/ 1621631 w 2214562"/>
              <a:gd name="connsiteY1" fmla="*/ 464343 h 464343"/>
              <a:gd name="connsiteX2" fmla="*/ 0 w 2214562"/>
              <a:gd name="connsiteY2" fmla="*/ 457199 h 464343"/>
              <a:gd name="connsiteX0" fmla="*/ 1857375 w 1857375"/>
              <a:gd name="connsiteY0" fmla="*/ 0 h 464343"/>
              <a:gd name="connsiteX1" fmla="*/ 1264444 w 1857375"/>
              <a:gd name="connsiteY1" fmla="*/ 464343 h 464343"/>
              <a:gd name="connsiteX2" fmla="*/ 0 w 1857375"/>
              <a:gd name="connsiteY2" fmla="*/ 450055 h 464343"/>
              <a:gd name="connsiteX0" fmla="*/ 1857375 w 1857375"/>
              <a:gd name="connsiteY0" fmla="*/ 0 h 464343"/>
              <a:gd name="connsiteX1" fmla="*/ 1264444 w 1857375"/>
              <a:gd name="connsiteY1" fmla="*/ 464343 h 464343"/>
              <a:gd name="connsiteX2" fmla="*/ 0 w 1857375"/>
              <a:gd name="connsiteY2" fmla="*/ 464342 h 464343"/>
              <a:gd name="connsiteX0" fmla="*/ 1671637 w 1671637"/>
              <a:gd name="connsiteY0" fmla="*/ 0 h 442912"/>
              <a:gd name="connsiteX1" fmla="*/ 1264444 w 1671637"/>
              <a:gd name="connsiteY1" fmla="*/ 442912 h 442912"/>
              <a:gd name="connsiteX2" fmla="*/ 0 w 1671637"/>
              <a:gd name="connsiteY2" fmla="*/ 442911 h 442912"/>
              <a:gd name="connsiteX0" fmla="*/ 2021681 w 2021681"/>
              <a:gd name="connsiteY0" fmla="*/ 221458 h 221458"/>
              <a:gd name="connsiteX1" fmla="*/ 1264444 w 2021681"/>
              <a:gd name="connsiteY1" fmla="*/ 1 h 221458"/>
              <a:gd name="connsiteX2" fmla="*/ 0 w 2021681"/>
              <a:gd name="connsiteY2" fmla="*/ 0 h 221458"/>
              <a:gd name="connsiteX0" fmla="*/ 2678906 w 2678906"/>
              <a:gd name="connsiteY0" fmla="*/ 221458 h 221458"/>
              <a:gd name="connsiteX1" fmla="*/ 1921669 w 2678906"/>
              <a:gd name="connsiteY1" fmla="*/ 1 h 221458"/>
              <a:gd name="connsiteX2" fmla="*/ 0 w 2678906"/>
              <a:gd name="connsiteY2" fmla="*/ 0 h 221458"/>
            </a:gdLst>
            <a:ahLst/>
            <a:cxnLst>
              <a:cxn ang="0">
                <a:pos x="connsiteX0" y="connsiteY0"/>
              </a:cxn>
              <a:cxn ang="0">
                <a:pos x="connsiteX1" y="connsiteY1"/>
              </a:cxn>
              <a:cxn ang="0">
                <a:pos x="connsiteX2" y="connsiteY2"/>
              </a:cxn>
            </a:cxnLst>
            <a:rect l="l" t="t" r="r" b="b"/>
            <a:pathLst>
              <a:path w="2678906" h="221458">
                <a:moveTo>
                  <a:pt x="2678906" y="221458"/>
                </a:moveTo>
                <a:lnTo>
                  <a:pt x="1921669" y="1"/>
                </a:lnTo>
                <a:lnTo>
                  <a:pt x="0" y="0"/>
                </a:lnTo>
              </a:path>
            </a:pathLst>
          </a:custGeom>
          <a:noFill/>
          <a:ln>
            <a:solidFill>
              <a:srgbClr val="C3D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endParaRPr lang="sv-SE">
              <a:solidFill>
                <a:prstClr val="white"/>
              </a:solidFill>
              <a:latin typeface="Arial"/>
            </a:endParaRPr>
          </a:p>
        </p:txBody>
      </p:sp>
      <p:sp>
        <p:nvSpPr>
          <p:cNvPr id="18" name="textruta 17">
            <a:extLst>
              <a:ext uri="{FF2B5EF4-FFF2-40B4-BE49-F238E27FC236}">
                <a16:creationId xmlns:a16="http://schemas.microsoft.com/office/drawing/2014/main" id="{554EEB54-CE2A-448E-8A4C-7AFC43E892F5}"/>
              </a:ext>
            </a:extLst>
          </p:cNvPr>
          <p:cNvSpPr txBox="1"/>
          <p:nvPr/>
        </p:nvSpPr>
        <p:spPr>
          <a:xfrm>
            <a:off x="1826075" y="2779192"/>
            <a:ext cx="2247423" cy="977191"/>
          </a:xfrm>
          <a:prstGeom prst="rect">
            <a:avLst/>
          </a:prstGeom>
          <a:noFill/>
        </p:spPr>
        <p:txBody>
          <a:bodyPr wrap="square" rtlCol="0">
            <a:spAutoFit/>
          </a:bodyPr>
          <a:lstStyle/>
          <a:p>
            <a:pPr defTabSz="685783">
              <a:spcAft>
                <a:spcPts val="600"/>
              </a:spcAft>
              <a:defRPr/>
            </a:pPr>
            <a:r>
              <a:rPr lang="sv-SE" sz="900" b="1" dirty="0">
                <a:solidFill>
                  <a:prstClr val="black">
                    <a:lumMod val="50000"/>
                    <a:lumOff val="50000"/>
                  </a:prstClr>
                </a:solidFill>
                <a:latin typeface="Arial"/>
              </a:rPr>
              <a:t>Ständiga förbättringar</a:t>
            </a:r>
          </a:p>
          <a:p>
            <a:pPr marL="246056" indent="-171446" defTabSz="685783">
              <a:spcAft>
                <a:spcPts val="900"/>
              </a:spcAft>
              <a:buClr>
                <a:srgbClr val="92D050"/>
              </a:buClr>
              <a:buFont typeface="Arial" panose="020B0604020202020204" pitchFamily="34" charset="0"/>
              <a:buChar char="•"/>
              <a:defRPr/>
            </a:pPr>
            <a:r>
              <a:rPr lang="sv-SE" sz="900" dirty="0">
                <a:solidFill>
                  <a:prstClr val="black">
                    <a:lumMod val="50000"/>
                    <a:lumOff val="50000"/>
                  </a:prstClr>
                </a:solidFill>
                <a:latin typeface="Arial"/>
              </a:rPr>
              <a:t>Vidareutveckling av befintliga produkter och byggstenar</a:t>
            </a:r>
          </a:p>
          <a:p>
            <a:pPr marL="246056" indent="-171446" defTabSz="685783">
              <a:spcAft>
                <a:spcPts val="900"/>
              </a:spcAft>
              <a:buClr>
                <a:srgbClr val="92D050"/>
              </a:buClr>
              <a:buFont typeface="Arial" panose="020B0604020202020204" pitchFamily="34" charset="0"/>
              <a:buChar char="•"/>
              <a:defRPr/>
            </a:pPr>
            <a:r>
              <a:rPr lang="sv-SE" sz="900" dirty="0">
                <a:solidFill>
                  <a:prstClr val="black">
                    <a:lumMod val="50000"/>
                    <a:lumOff val="50000"/>
                  </a:prstClr>
                </a:solidFill>
                <a:latin typeface="Arial"/>
              </a:rPr>
              <a:t>Modernisering av plattformar i syfte att upprätthålla god förvaltning mm</a:t>
            </a:r>
          </a:p>
        </p:txBody>
      </p:sp>
      <p:sp>
        <p:nvSpPr>
          <p:cNvPr id="16" name="textruta 15">
            <a:extLst>
              <a:ext uri="{FF2B5EF4-FFF2-40B4-BE49-F238E27FC236}">
                <a16:creationId xmlns:a16="http://schemas.microsoft.com/office/drawing/2014/main" id="{7E7A5767-6E2A-4F5B-9A83-BF034212C694}"/>
              </a:ext>
            </a:extLst>
          </p:cNvPr>
          <p:cNvSpPr txBox="1"/>
          <p:nvPr/>
        </p:nvSpPr>
        <p:spPr>
          <a:xfrm>
            <a:off x="506483" y="801630"/>
            <a:ext cx="1319592" cy="300082"/>
          </a:xfrm>
          <a:prstGeom prst="rect">
            <a:avLst/>
          </a:prstGeom>
          <a:noFill/>
        </p:spPr>
        <p:txBody>
          <a:bodyPr wrap="none" rtlCol="0">
            <a:spAutoFit/>
          </a:bodyPr>
          <a:lstStyle/>
          <a:p>
            <a:pPr defTabSz="685783">
              <a:defRPr/>
            </a:pPr>
            <a:r>
              <a:rPr lang="sv-SE" dirty="0">
                <a:solidFill>
                  <a:prstClr val="black"/>
                </a:solidFill>
                <a:latin typeface="Arial"/>
              </a:rPr>
              <a:t>Inriktning 2023</a:t>
            </a:r>
          </a:p>
        </p:txBody>
      </p:sp>
      <p:graphicFrame>
        <p:nvGraphicFramePr>
          <p:cNvPr id="20" name="Diagram 19">
            <a:extLst>
              <a:ext uri="{FF2B5EF4-FFF2-40B4-BE49-F238E27FC236}">
                <a16:creationId xmlns:a16="http://schemas.microsoft.com/office/drawing/2014/main" id="{512AC531-7EB7-412C-9486-3DF59CFE7D23}"/>
              </a:ext>
            </a:extLst>
          </p:cNvPr>
          <p:cNvGraphicFramePr>
            <a:graphicFrameLocks/>
          </p:cNvGraphicFramePr>
          <p:nvPr/>
        </p:nvGraphicFramePr>
        <p:xfrm>
          <a:off x="3550444" y="2264569"/>
          <a:ext cx="3323164" cy="2416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9730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rundade hörn 10">
            <a:extLst>
              <a:ext uri="{FF2B5EF4-FFF2-40B4-BE49-F238E27FC236}">
                <a16:creationId xmlns:a16="http://schemas.microsoft.com/office/drawing/2014/main" id="{38C9EBBB-DEA9-4CC1-8730-D923FEABD1B4}"/>
              </a:ext>
            </a:extLst>
          </p:cNvPr>
          <p:cNvSpPr/>
          <p:nvPr/>
        </p:nvSpPr>
        <p:spPr>
          <a:xfrm>
            <a:off x="5625704" y="96442"/>
            <a:ext cx="3343275" cy="138945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defTabSz="685783">
              <a:spcAft>
                <a:spcPts val="600"/>
              </a:spcAft>
              <a:defRPr/>
            </a:pPr>
            <a:r>
              <a:rPr lang="sv-SE" sz="1000" dirty="0">
                <a:solidFill>
                  <a:prstClr val="black"/>
                </a:solidFill>
                <a:latin typeface="Arial"/>
              </a:rPr>
              <a:t>Vi utvecklar ett </a:t>
            </a:r>
            <a:r>
              <a:rPr lang="sv-SE" sz="1000" b="1" dirty="0">
                <a:solidFill>
                  <a:prstClr val="black"/>
                </a:solidFill>
                <a:latin typeface="Arial"/>
              </a:rPr>
              <a:t>komplett digitalt flöde</a:t>
            </a:r>
            <a:r>
              <a:rPr lang="sv-SE" sz="1000" dirty="0">
                <a:solidFill>
                  <a:prstClr val="black"/>
                </a:solidFill>
                <a:latin typeface="Arial"/>
              </a:rPr>
              <a:t> för arbetsgivare och arbetssökande</a:t>
            </a:r>
          </a:p>
          <a:p>
            <a:pPr marL="128585" indent="-128585" defTabSz="685783">
              <a:buFont typeface="Arial" panose="020B0604020202020204" pitchFamily="34" charset="0"/>
              <a:buChar char="•"/>
              <a:defRPr/>
            </a:pPr>
            <a:r>
              <a:rPr lang="sv-SE" sz="800" dirty="0">
                <a:solidFill>
                  <a:prstClr val="black"/>
                </a:solidFill>
                <a:latin typeface="Arial"/>
              </a:rPr>
              <a:t>Vi bidrar till att motverka långtidsarbetslöshet genom att erbjuda ett komplett digitalt flöde för kunder som inte tar del av fördjupat stöd/upphandlande tjänster.</a:t>
            </a:r>
          </a:p>
          <a:p>
            <a:pPr marL="128585" indent="-128585" defTabSz="685783">
              <a:buFont typeface="Arial" panose="020B0604020202020204" pitchFamily="34" charset="0"/>
              <a:buChar char="•"/>
              <a:defRPr/>
            </a:pPr>
            <a:r>
              <a:rPr lang="sv-SE" sz="800" dirty="0">
                <a:solidFill>
                  <a:prstClr val="black"/>
                </a:solidFill>
                <a:latin typeface="Arial"/>
              </a:rPr>
              <a:t>Vi bidrar till att minska andelen kunder som behöver ta del av fördjupat stöd/upphandlande tjänster genom att utveckla inkluderande och anpassade tjänster.</a:t>
            </a:r>
          </a:p>
        </p:txBody>
      </p:sp>
      <p:graphicFrame>
        <p:nvGraphicFramePr>
          <p:cNvPr id="2" name="Diagram 1">
            <a:extLst>
              <a:ext uri="{FF2B5EF4-FFF2-40B4-BE49-F238E27FC236}">
                <a16:creationId xmlns:a16="http://schemas.microsoft.com/office/drawing/2014/main" id="{039BD94E-A96A-40D1-8297-E7E85515E35C}"/>
              </a:ext>
            </a:extLst>
          </p:cNvPr>
          <p:cNvGraphicFramePr/>
          <p:nvPr/>
        </p:nvGraphicFramePr>
        <p:xfrm>
          <a:off x="409304" y="1581694"/>
          <a:ext cx="4233064" cy="3199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ubrik 13">
            <a:extLst>
              <a:ext uri="{FF2B5EF4-FFF2-40B4-BE49-F238E27FC236}">
                <a16:creationId xmlns:a16="http://schemas.microsoft.com/office/drawing/2014/main" id="{56FC062B-B3F5-4AB6-80C9-830DE141D128}"/>
              </a:ext>
            </a:extLst>
          </p:cNvPr>
          <p:cNvSpPr>
            <a:spLocks noGrp="1"/>
          </p:cNvSpPr>
          <p:nvPr>
            <p:ph type="title"/>
          </p:nvPr>
        </p:nvSpPr>
        <p:spPr/>
        <p:txBody>
          <a:bodyPr/>
          <a:lstStyle/>
          <a:p>
            <a:r>
              <a:rPr lang="sv-SE" dirty="0"/>
              <a:t>Taktiskt fokus 2023 </a:t>
            </a:r>
            <a:br>
              <a:rPr lang="sv-SE" dirty="0"/>
            </a:br>
            <a:r>
              <a:rPr lang="sv-SE" dirty="0"/>
              <a:t>portfölj Digitala tjänster</a:t>
            </a:r>
          </a:p>
        </p:txBody>
      </p:sp>
      <p:sp>
        <p:nvSpPr>
          <p:cNvPr id="13" name="Rektangel: rundade hörn 12">
            <a:extLst>
              <a:ext uri="{FF2B5EF4-FFF2-40B4-BE49-F238E27FC236}">
                <a16:creationId xmlns:a16="http://schemas.microsoft.com/office/drawing/2014/main" id="{E4297E13-D8C3-4F8E-9F13-02861CC0CA4F}"/>
              </a:ext>
            </a:extLst>
          </p:cNvPr>
          <p:cNvSpPr/>
          <p:nvPr/>
        </p:nvSpPr>
        <p:spPr>
          <a:xfrm>
            <a:off x="5621684" y="1581694"/>
            <a:ext cx="3343275" cy="169728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defTabSz="685783">
              <a:spcAft>
                <a:spcPts val="600"/>
              </a:spcAft>
              <a:defRPr/>
            </a:pPr>
            <a:r>
              <a:rPr lang="sv-SE" sz="1000" dirty="0">
                <a:solidFill>
                  <a:prstClr val="black"/>
                </a:solidFill>
                <a:latin typeface="Arial"/>
              </a:rPr>
              <a:t>Vi möter alla våra kunder </a:t>
            </a:r>
            <a:r>
              <a:rPr lang="sv-SE" sz="1000" b="1" dirty="0">
                <a:solidFill>
                  <a:prstClr val="black"/>
                </a:solidFill>
                <a:latin typeface="Arial"/>
              </a:rPr>
              <a:t>digitalt först</a:t>
            </a:r>
            <a:endParaRPr lang="sv-SE" sz="1000" dirty="0">
              <a:solidFill>
                <a:srgbClr val="95C23D"/>
              </a:solidFill>
              <a:latin typeface="Arial"/>
            </a:endParaRPr>
          </a:p>
          <a:p>
            <a:pPr marL="128585" indent="-128585" defTabSz="685783">
              <a:buFont typeface="Arial" panose="020B0604020202020204" pitchFamily="34" charset="0"/>
              <a:buChar char="•"/>
              <a:defRPr/>
            </a:pPr>
            <a:r>
              <a:rPr lang="sv-SE" sz="800" dirty="0">
                <a:solidFill>
                  <a:prstClr val="black"/>
                </a:solidFill>
                <a:latin typeface="Arial"/>
              </a:rPr>
              <a:t>Vi bidrar till kunderna upplever kontroll, transparens och tydlighet samt att kundens kanalbyten är sömlösa.</a:t>
            </a:r>
          </a:p>
          <a:p>
            <a:pPr marL="128585" indent="-128585" defTabSz="685783">
              <a:buFont typeface="Arial" panose="020B0604020202020204" pitchFamily="34" charset="0"/>
              <a:buChar char="•"/>
              <a:defRPr/>
            </a:pPr>
            <a:r>
              <a:rPr lang="sv-SE" sz="800" dirty="0">
                <a:solidFill>
                  <a:prstClr val="black"/>
                </a:solidFill>
                <a:latin typeface="Arial"/>
              </a:rPr>
              <a:t>Vi bidrar till att frilägga handläggartid genom att digitalisera information, rådgivning och besluts-/ärenderelaterad information.</a:t>
            </a:r>
          </a:p>
          <a:p>
            <a:pPr marL="128585" indent="-128585" defTabSz="685783">
              <a:buFont typeface="Arial" panose="020B0604020202020204" pitchFamily="34" charset="0"/>
              <a:buChar char="•"/>
              <a:defRPr/>
            </a:pPr>
            <a:r>
              <a:rPr lang="sv-SE" sz="800" dirty="0">
                <a:solidFill>
                  <a:prstClr val="black"/>
                </a:solidFill>
                <a:latin typeface="Arial"/>
              </a:rPr>
              <a:t>Vi bidrar till att öka träffsäkerheten i den arbetsmarknadspolitiska bedömningen genom att utveckla ett modernt, AI-baserat bedömningsstöd.</a:t>
            </a:r>
          </a:p>
          <a:p>
            <a:pPr marL="128585" indent="-128585" defTabSz="685783">
              <a:buFont typeface="Arial" panose="020B0604020202020204" pitchFamily="34" charset="0"/>
              <a:buChar char="•"/>
              <a:defRPr/>
            </a:pPr>
            <a:r>
              <a:rPr lang="sv-SE" sz="800" dirty="0">
                <a:solidFill>
                  <a:prstClr val="black"/>
                </a:solidFill>
                <a:latin typeface="Arial"/>
              </a:rPr>
              <a:t>Vi bidrar till att kunder erbjuds rätt nivå av stöd genom tidig identifiering av funktionshinder.</a:t>
            </a:r>
          </a:p>
        </p:txBody>
      </p:sp>
      <p:sp>
        <p:nvSpPr>
          <p:cNvPr id="15" name="Rektangel: rundade hörn 14">
            <a:extLst>
              <a:ext uri="{FF2B5EF4-FFF2-40B4-BE49-F238E27FC236}">
                <a16:creationId xmlns:a16="http://schemas.microsoft.com/office/drawing/2014/main" id="{AD067CD1-E8C5-4225-BCD5-26E134A25561}"/>
              </a:ext>
            </a:extLst>
          </p:cNvPr>
          <p:cNvSpPr/>
          <p:nvPr/>
        </p:nvSpPr>
        <p:spPr>
          <a:xfrm>
            <a:off x="5621684" y="3357899"/>
            <a:ext cx="3343275" cy="129598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defTabSz="685783">
              <a:lnSpc>
                <a:spcPts val="1050"/>
              </a:lnSpc>
              <a:spcAft>
                <a:spcPts val="600"/>
              </a:spcAft>
              <a:defRPr/>
            </a:pPr>
            <a:r>
              <a:rPr lang="sv-SE" sz="1000" dirty="0">
                <a:solidFill>
                  <a:prstClr val="black"/>
                </a:solidFill>
                <a:latin typeface="Arial"/>
              </a:rPr>
              <a:t>Vi skapar </a:t>
            </a:r>
            <a:r>
              <a:rPr lang="sv-SE" sz="1000" b="1" dirty="0">
                <a:solidFill>
                  <a:prstClr val="black"/>
                </a:solidFill>
                <a:latin typeface="Arial"/>
              </a:rPr>
              <a:t>öppen digital infrastruktur </a:t>
            </a:r>
            <a:r>
              <a:rPr lang="sv-SE" sz="1000" dirty="0">
                <a:solidFill>
                  <a:prstClr val="black"/>
                </a:solidFill>
                <a:latin typeface="Arial"/>
              </a:rPr>
              <a:t>för arbetsmarknaden</a:t>
            </a:r>
          </a:p>
          <a:p>
            <a:pPr marL="128585" indent="-128585" defTabSz="685783">
              <a:lnSpc>
                <a:spcPts val="1050"/>
              </a:lnSpc>
              <a:buFont typeface="Arial" panose="020B0604020202020204" pitchFamily="34" charset="0"/>
              <a:buChar char="•"/>
              <a:defRPr/>
            </a:pPr>
            <a:r>
              <a:rPr lang="sv-SE" sz="800" dirty="0">
                <a:solidFill>
                  <a:prstClr val="black"/>
                </a:solidFill>
                <a:latin typeface="Arial"/>
              </a:rPr>
              <a:t>Vi bygger gemensam datainfrastruktur för kompetensförsörjning och livslångt lärande.</a:t>
            </a:r>
          </a:p>
          <a:p>
            <a:pPr marL="128585" indent="-128585" defTabSz="685783">
              <a:lnSpc>
                <a:spcPts val="1050"/>
              </a:lnSpc>
              <a:buFont typeface="Arial" panose="020B0604020202020204" pitchFamily="34" charset="0"/>
              <a:buChar char="•"/>
              <a:defRPr/>
            </a:pPr>
            <a:r>
              <a:rPr lang="sv-SE" sz="800" dirty="0">
                <a:solidFill>
                  <a:prstClr val="black"/>
                </a:solidFill>
                <a:latin typeface="Arial"/>
              </a:rPr>
              <a:t>Vi bygger säkra metoder för hantering av individdata.</a:t>
            </a:r>
          </a:p>
          <a:p>
            <a:pPr marL="128585" indent="-128585" defTabSz="685783">
              <a:lnSpc>
                <a:spcPts val="1050"/>
              </a:lnSpc>
              <a:buFont typeface="Arial" panose="020B0604020202020204" pitchFamily="34" charset="0"/>
              <a:buChar char="•"/>
              <a:defRPr/>
            </a:pPr>
            <a:r>
              <a:rPr lang="sv-SE" sz="800" dirty="0">
                <a:solidFill>
                  <a:prstClr val="black"/>
                </a:solidFill>
                <a:latin typeface="Arial"/>
              </a:rPr>
              <a:t>Vi skapar synergieffekter och förutsättningar att skapa hållbara, gemensamma och innovativa lösningar.</a:t>
            </a:r>
          </a:p>
        </p:txBody>
      </p:sp>
      <p:sp>
        <p:nvSpPr>
          <p:cNvPr id="4" name="textruta 3">
            <a:extLst>
              <a:ext uri="{FF2B5EF4-FFF2-40B4-BE49-F238E27FC236}">
                <a16:creationId xmlns:a16="http://schemas.microsoft.com/office/drawing/2014/main" id="{39DA3468-9C7D-48F2-96E6-EF343116D9C3}"/>
              </a:ext>
            </a:extLst>
          </p:cNvPr>
          <p:cNvSpPr txBox="1"/>
          <p:nvPr/>
        </p:nvSpPr>
        <p:spPr>
          <a:xfrm>
            <a:off x="409304" y="4958834"/>
            <a:ext cx="3275256" cy="184666"/>
          </a:xfrm>
          <a:prstGeom prst="rect">
            <a:avLst/>
          </a:prstGeom>
          <a:noFill/>
        </p:spPr>
        <p:txBody>
          <a:bodyPr wrap="none" rtlCol="0">
            <a:spAutoFit/>
          </a:bodyPr>
          <a:lstStyle/>
          <a:p>
            <a:pPr defTabSz="685783">
              <a:defRPr/>
            </a:pPr>
            <a:r>
              <a:rPr lang="sv-SE" sz="600" dirty="0">
                <a:solidFill>
                  <a:prstClr val="black"/>
                </a:solidFill>
                <a:latin typeface="Arial"/>
              </a:rPr>
              <a:t>* Ingår inte i portföljmedel men är ett viktigt fokus för att maximera värdet av portföljmedlen</a:t>
            </a:r>
          </a:p>
        </p:txBody>
      </p:sp>
    </p:spTree>
    <p:extLst>
      <p:ext uri="{BB962C8B-B14F-4D97-AF65-F5344CB8AC3E}">
        <p14:creationId xmlns:p14="http://schemas.microsoft.com/office/powerpoint/2010/main" val="216555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D7F437-ED47-4235-818D-D3EA689FCA84}"/>
              </a:ext>
            </a:extLst>
          </p:cNvPr>
          <p:cNvSpPr>
            <a:spLocks noGrp="1"/>
          </p:cNvSpPr>
          <p:nvPr>
            <p:ph type="title"/>
          </p:nvPr>
        </p:nvSpPr>
        <p:spPr>
          <a:xfrm>
            <a:off x="217287" y="0"/>
            <a:ext cx="7974217" cy="429622"/>
          </a:xfrm>
        </p:spPr>
        <p:txBody>
          <a:bodyPr/>
          <a:lstStyle/>
          <a:p>
            <a:r>
              <a:rPr lang="sv-SE" sz="2000" dirty="0"/>
              <a:t>Portfölj Digitala Tjänster (bild 1 av 4) 2023 - Totalt 175 MSEK</a:t>
            </a:r>
          </a:p>
        </p:txBody>
      </p:sp>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3400995483"/>
              </p:ext>
            </p:extLst>
          </p:nvPr>
        </p:nvGraphicFramePr>
        <p:xfrm>
          <a:off x="152400" y="429627"/>
          <a:ext cx="8991600" cy="4584139"/>
        </p:xfrm>
        <a:graphic>
          <a:graphicData uri="http://schemas.openxmlformats.org/drawingml/2006/table">
            <a:tbl>
              <a:tblPr firstRow="1" bandRow="1">
                <a:tableStyleId>{5C22544A-7EE6-4342-B048-85BDC9FD1C3A}</a:tableStyleId>
              </a:tblPr>
              <a:tblGrid>
                <a:gridCol w="1181100">
                  <a:extLst>
                    <a:ext uri="{9D8B030D-6E8A-4147-A177-3AD203B41FA5}">
                      <a16:colId xmlns:a16="http://schemas.microsoft.com/office/drawing/2014/main" val="3130585297"/>
                    </a:ext>
                  </a:extLst>
                </a:gridCol>
                <a:gridCol w="2438400">
                  <a:extLst>
                    <a:ext uri="{9D8B030D-6E8A-4147-A177-3AD203B41FA5}">
                      <a16:colId xmlns:a16="http://schemas.microsoft.com/office/drawing/2014/main" val="3731954964"/>
                    </a:ext>
                  </a:extLst>
                </a:gridCol>
                <a:gridCol w="2789160">
                  <a:extLst>
                    <a:ext uri="{9D8B030D-6E8A-4147-A177-3AD203B41FA5}">
                      <a16:colId xmlns:a16="http://schemas.microsoft.com/office/drawing/2014/main" val="2430417148"/>
                    </a:ext>
                  </a:extLst>
                </a:gridCol>
                <a:gridCol w="673397">
                  <a:extLst>
                    <a:ext uri="{9D8B030D-6E8A-4147-A177-3AD203B41FA5}">
                      <a16:colId xmlns:a16="http://schemas.microsoft.com/office/drawing/2014/main" val="2661862246"/>
                    </a:ext>
                  </a:extLst>
                </a:gridCol>
                <a:gridCol w="773408">
                  <a:extLst>
                    <a:ext uri="{9D8B030D-6E8A-4147-A177-3AD203B41FA5}">
                      <a16:colId xmlns:a16="http://schemas.microsoft.com/office/drawing/2014/main" val="2732504819"/>
                    </a:ext>
                  </a:extLst>
                </a:gridCol>
                <a:gridCol w="1136135">
                  <a:extLst>
                    <a:ext uri="{9D8B030D-6E8A-4147-A177-3AD203B41FA5}">
                      <a16:colId xmlns:a16="http://schemas.microsoft.com/office/drawing/2014/main" val="3147754811"/>
                    </a:ext>
                  </a:extLst>
                </a:gridCol>
              </a:tblGrid>
              <a:tr h="469339">
                <a:tc>
                  <a:txBody>
                    <a:bodyPr/>
                    <a:lstStyle/>
                    <a:p>
                      <a:r>
                        <a:rPr lang="sv-SE" sz="1200" dirty="0"/>
                        <a:t>Namn och syfte</a:t>
                      </a:r>
                    </a:p>
                  </a:txBody>
                  <a:tcPr/>
                </a:tc>
                <a:tc>
                  <a:txBody>
                    <a:bodyPr/>
                    <a:lstStyle/>
                    <a:p>
                      <a:r>
                        <a:rPr lang="sv-SE" sz="1200" dirty="0"/>
                        <a:t>Koppling till innehåll i myndighetens VP 2023</a:t>
                      </a:r>
                    </a:p>
                  </a:txBody>
                  <a:tcPr/>
                </a:tc>
                <a:tc>
                  <a:txBody>
                    <a:bodyPr/>
                    <a:lstStyle/>
                    <a:p>
                      <a:r>
                        <a:rPr lang="sv-SE" sz="1200" dirty="0"/>
                        <a:t>Nyttobeskrivning</a:t>
                      </a:r>
                    </a:p>
                  </a:txBody>
                  <a:tcPr/>
                </a:tc>
                <a:tc>
                  <a:txBody>
                    <a:bodyPr/>
                    <a:lstStyle/>
                    <a:p>
                      <a:r>
                        <a:rPr lang="sv-SE" sz="1200" dirty="0"/>
                        <a:t>Ram MSEK</a:t>
                      </a:r>
                    </a:p>
                  </a:txBody>
                  <a:tcPr/>
                </a:tc>
                <a:tc>
                  <a:txBody>
                    <a:bodyPr/>
                    <a:lstStyle/>
                    <a:p>
                      <a:r>
                        <a:rPr lang="sv-SE" sz="1200" dirty="0"/>
                        <a:t>Tidplan</a:t>
                      </a:r>
                    </a:p>
                  </a:txBody>
                  <a:tcPr/>
                </a:tc>
                <a:tc>
                  <a:txBody>
                    <a:bodyPr/>
                    <a:lstStyle/>
                    <a:p>
                      <a:r>
                        <a:rPr lang="sv-SE" sz="1200" dirty="0"/>
                        <a:t>Nytto-grupper</a:t>
                      </a:r>
                    </a:p>
                  </a:txBody>
                  <a:tcPr/>
                </a:tc>
                <a:extLst>
                  <a:ext uri="{0D108BD9-81ED-4DB2-BD59-A6C34878D82A}">
                    <a16:rowId xmlns:a16="http://schemas.microsoft.com/office/drawing/2014/main" val="2221095885"/>
                  </a:ext>
                </a:extLst>
              </a:tr>
              <a:tr h="1191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b="1" kern="1200" dirty="0">
                          <a:solidFill>
                            <a:schemeClr val="tx1"/>
                          </a:solidFill>
                          <a:latin typeface="+mn-lt"/>
                          <a:ea typeface="+mn-ea"/>
                          <a:cs typeface="+mn-cs"/>
                        </a:rPr>
                        <a:t>JobTech</a:t>
                      </a:r>
                      <a:r>
                        <a:rPr lang="sv-SE" sz="700" kern="1200" dirty="0">
                          <a:solidFill>
                            <a:schemeClr val="tx1"/>
                          </a:solidFill>
                          <a:latin typeface="+mn-lt"/>
                          <a:ea typeface="+mn-ea"/>
                          <a:cs typeface="+mn-cs"/>
                        </a:rPr>
                        <a:t>: Berikning och spridning av annons- och utbildningsdata för utvecklingen av en sammanhållen datainfrastruktur för kompetensförsörjning och livslångt lärande.</a:t>
                      </a: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rPr>
                        <a:t>Bidra till en digital infrastruktur och ett gemensamt språk inom systemet för kompetensförsörjning och livslångt lärande.</a:t>
                      </a:r>
                    </a:p>
                    <a:p>
                      <a:pPr algn="l"/>
                      <a:endParaRPr lang="sv-SE" sz="700" kern="1200" dirty="0">
                        <a:solidFill>
                          <a:schemeClr val="tx1"/>
                        </a:solidFill>
                        <a:latin typeface="+mn-lt"/>
                        <a:ea typeface="+mn-ea"/>
                        <a:cs typeface="+mn-cs"/>
                      </a:endParaRPr>
                    </a:p>
                    <a:p>
                      <a:pPr algn="l"/>
                      <a:r>
                        <a:rPr lang="sv-SE" sz="700" kern="1200" dirty="0">
                          <a:solidFill>
                            <a:schemeClr val="tx1"/>
                          </a:solidFill>
                          <a:latin typeface="+mn-lt"/>
                          <a:ea typeface="+mn-ea"/>
                          <a:cs typeface="+mn-cs"/>
                        </a:rPr>
                        <a:t>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sym typeface="Gill Sans Light" pitchFamily="1" charset="0"/>
                        </a:rPr>
                        <a:t>Kartlägga och identifiera data som kan ge en stor positiv effekt för Arbetsförmedlingen uppdrag om informationen var fri att använda och möjlig att ladda ner. Utifrån detta ta fram åtgärder som möjliggör ökad tillgång till öppna data som kan användas för utveckling av nya och förbättrade tjänster. </a:t>
                      </a:r>
                      <a:endParaRPr lang="sv-SE" sz="700" b="1" i="0" u="none" kern="1200" dirty="0">
                        <a:solidFill>
                          <a:schemeClr val="tx1"/>
                        </a:solidFill>
                        <a:latin typeface="+mn-lt"/>
                        <a:ea typeface="ヒラギノ角ゴ ProN W3" pitchFamily="1" charset="-128"/>
                        <a:cs typeface="+mn-cs"/>
                        <a:sym typeface="Gill Sans Light" pitchFamily="1" charset="0"/>
                      </a:endParaRPr>
                    </a:p>
                    <a:p>
                      <a:pPr algn="l"/>
                      <a:endParaRPr lang="sv-SE" sz="700" kern="1200" dirty="0">
                        <a:solidFill>
                          <a:schemeClr val="tx1"/>
                        </a:solidFill>
                        <a:latin typeface="+mn-lt"/>
                        <a:ea typeface="+mn-ea"/>
                        <a:cs typeface="+mn-cs"/>
                      </a:endParaRPr>
                    </a:p>
                  </a:txBody>
                  <a:tcPr/>
                </a:tc>
                <a:tc>
                  <a:txBody>
                    <a:bodyPr/>
                    <a:lstStyle/>
                    <a:p>
                      <a:pPr algn="l"/>
                      <a:r>
                        <a:rPr lang="sv-SE" sz="700" kern="1200" dirty="0">
                          <a:solidFill>
                            <a:schemeClr val="tx1"/>
                          </a:solidFill>
                          <a:latin typeface="+mn-lt"/>
                          <a:ea typeface="+mn-ea"/>
                          <a:cs typeface="+mn-cs"/>
                        </a:rPr>
                        <a:t>Berikning och spridning av annons- och utbildningsdata för bättre tjänster och statistik. Möjliggörare för Af och tredje-partsaktörer för att åstadkomma: </a:t>
                      </a:r>
                    </a:p>
                    <a:p>
                      <a:pPr algn="l"/>
                      <a:br>
                        <a:rPr lang="sv-SE" sz="700" kern="1200" dirty="0">
                          <a:solidFill>
                            <a:schemeClr val="tx1"/>
                          </a:solidFill>
                          <a:latin typeface="+mn-lt"/>
                          <a:ea typeface="+mn-ea"/>
                          <a:cs typeface="+mn-cs"/>
                        </a:rPr>
                      </a:br>
                      <a:r>
                        <a:rPr lang="sv-SE" sz="700" kern="1200" dirty="0">
                          <a:solidFill>
                            <a:schemeClr val="tx1"/>
                          </a:solidFill>
                          <a:latin typeface="+mn-lt"/>
                          <a:ea typeface="+mn-ea"/>
                          <a:cs typeface="+mn-cs"/>
                        </a:rPr>
                        <a:t>- kund och samhällsnytta genom ökad tillgänglighet och kvalitet i digitala utbildnings- och arbetsmarknadstjänster. </a:t>
                      </a:r>
                    </a:p>
                    <a:p>
                      <a:pPr algn="l"/>
                      <a:r>
                        <a:rPr lang="sv-SE" sz="700" kern="1200" dirty="0">
                          <a:solidFill>
                            <a:schemeClr val="tx1"/>
                          </a:solidFill>
                          <a:latin typeface="+mn-lt"/>
                          <a:ea typeface="+mn-ea"/>
                          <a:cs typeface="+mn-cs"/>
                        </a:rPr>
                        <a:t>- kund och samhällsnytta genom ökad tillgänglighet och kvalitet av data i prognos och spridningssyfte.</a:t>
                      </a:r>
                    </a:p>
                    <a:p>
                      <a:pPr algn="l"/>
                      <a:r>
                        <a:rPr lang="sv-SE" sz="700" kern="1200" dirty="0">
                          <a:solidFill>
                            <a:schemeClr val="tx1"/>
                          </a:solidFill>
                          <a:latin typeface="+mn-lt"/>
                          <a:ea typeface="+mn-ea"/>
                          <a:cs typeface="+mn-cs"/>
                        </a:rPr>
                        <a:t>- kund och samhällsnytta genom ökad användning, tillgänglighet och kvalitet av myndighetens data.</a:t>
                      </a:r>
                    </a:p>
                  </a:txBody>
                  <a:tcPr/>
                </a:tc>
                <a:tc>
                  <a:txBody>
                    <a:bodyPr/>
                    <a:lstStyle/>
                    <a:p>
                      <a:pPr algn="l"/>
                      <a:r>
                        <a:rPr lang="sv-SE" sz="700" kern="1200" dirty="0">
                          <a:solidFill>
                            <a:schemeClr val="tx1"/>
                          </a:solidFill>
                          <a:latin typeface="+mn-lt"/>
                          <a:ea typeface="+mn-ea"/>
                          <a:cs typeface="+mn-cs"/>
                        </a:rPr>
                        <a:t>7</a:t>
                      </a:r>
                    </a:p>
                  </a:txBody>
                  <a:tcPr/>
                </a:tc>
                <a:tc>
                  <a:txBody>
                    <a:bodyPr/>
                    <a:lstStyle/>
                    <a:p>
                      <a:pPr algn="l"/>
                      <a:r>
                        <a:rPr lang="sv-SE" sz="700" kern="1200" dirty="0">
                          <a:solidFill>
                            <a:schemeClr val="tx1"/>
                          </a:solidFill>
                          <a:latin typeface="+mn-lt"/>
                          <a:ea typeface="+mn-ea"/>
                          <a:cs typeface="+mn-cs"/>
                        </a:rPr>
                        <a:t>2023</a:t>
                      </a:r>
                    </a:p>
                  </a:txBody>
                  <a:tcPr/>
                </a:tc>
                <a:tc>
                  <a:txBody>
                    <a:bodyPr/>
                    <a:lstStyle/>
                    <a:p>
                      <a:pPr algn="l"/>
                      <a:r>
                        <a:rPr lang="sv-SE" sz="700" kern="1200" dirty="0">
                          <a:solidFill>
                            <a:schemeClr val="tx1"/>
                          </a:solidFill>
                          <a:latin typeface="+mn-lt"/>
                          <a:ea typeface="+mn-ea"/>
                          <a:cs typeface="+mn-cs"/>
                        </a:rPr>
                        <a:t>Möjliggörande utveckling</a:t>
                      </a:r>
                    </a:p>
                    <a:p>
                      <a:pPr algn="l"/>
                      <a:r>
                        <a:rPr lang="sv-SE" sz="700" kern="1200" dirty="0">
                          <a:solidFill>
                            <a:schemeClr val="tx1"/>
                          </a:solidFill>
                          <a:latin typeface="+mn-lt"/>
                          <a:ea typeface="+mn-ea"/>
                          <a:cs typeface="+mn-cs"/>
                        </a:rPr>
                        <a:t>Nytta externa intressenter</a:t>
                      </a:r>
                    </a:p>
                  </a:txBody>
                  <a:tcPr/>
                </a:tc>
                <a:extLst>
                  <a:ext uri="{0D108BD9-81ED-4DB2-BD59-A6C34878D82A}">
                    <a16:rowId xmlns:a16="http://schemas.microsoft.com/office/drawing/2014/main" val="2890636554"/>
                  </a:ext>
                </a:extLst>
              </a:tr>
              <a:tr h="113937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b="1" kern="1200" dirty="0">
                          <a:solidFill>
                            <a:schemeClr val="tx1"/>
                          </a:solidFill>
                          <a:latin typeface="+mn-lt"/>
                          <a:ea typeface="+mn-ea"/>
                          <a:cs typeface="+mn-cs"/>
                        </a:rPr>
                        <a:t>JobTech</a:t>
                      </a:r>
                      <a:r>
                        <a:rPr lang="sv-SE" sz="700" kern="1200" dirty="0">
                          <a:solidFill>
                            <a:schemeClr val="tx1"/>
                          </a:solidFill>
                          <a:latin typeface="+mn-lt"/>
                          <a:ea typeface="+mn-ea"/>
                          <a:cs typeface="+mn-cs"/>
                        </a:rPr>
                        <a:t>: Utveckling, kvalitetssäkring, tillgängliggörande och användning av värdeförråds-komponenter (standarder och strukturer)</a:t>
                      </a: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rPr>
                        <a:t>Bidra till en digital infrastruktur och ett gemensamt språk inom systemet för kompetensförsörjning och livslångt lärande.</a:t>
                      </a:r>
                    </a:p>
                    <a:p>
                      <a:pPr algn="l"/>
                      <a:endParaRPr lang="sv-SE" sz="700" kern="1200" dirty="0">
                        <a:solidFill>
                          <a:schemeClr val="tx1"/>
                        </a:solidFill>
                        <a:latin typeface="+mn-lt"/>
                        <a:ea typeface="+mn-ea"/>
                        <a:cs typeface="+mn-cs"/>
                      </a:endParaRPr>
                    </a:p>
                    <a:p>
                      <a:pPr algn="l"/>
                      <a:r>
                        <a:rPr lang="sv-SE" sz="700" kern="1200" dirty="0">
                          <a:solidFill>
                            <a:schemeClr val="tx1"/>
                          </a:solidFill>
                          <a:latin typeface="+mn-lt"/>
                          <a:ea typeface="+mn-ea"/>
                          <a:cs typeface="+mn-cs"/>
                        </a:rPr>
                        <a:t>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sym typeface="Gill Sans Light" pitchFamily="1" charset="0"/>
                        </a:rPr>
                        <a:t>Kartlägga och identifiera data som kan ge en stor positiv effekt för Arbetsförmedlingen uppdrag om informationen var fri att använda och möjlig att ladda ner. Utifrån detta ta fram åtgärder som möjliggör ökad tillgång till öppna data som kan användas för utveckling av nya och förbättrade tjänster. </a:t>
                      </a:r>
                      <a:endParaRPr lang="sv-SE" sz="700" b="1" i="0" u="none" kern="1200" dirty="0">
                        <a:solidFill>
                          <a:schemeClr val="tx1"/>
                        </a:solidFill>
                        <a:latin typeface="+mn-lt"/>
                        <a:ea typeface="ヒラギノ角ゴ ProN W3" pitchFamily="1" charset="-128"/>
                        <a:cs typeface="+mn-cs"/>
                        <a:sym typeface="Gill Sans Light" pitchFamily="1"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700" kern="1200" dirty="0">
                        <a:solidFill>
                          <a:schemeClr val="tx1"/>
                        </a:solidFill>
                        <a:latin typeface="+mn-lt"/>
                        <a:ea typeface="+mn-ea"/>
                        <a:cs typeface="+mn-cs"/>
                      </a:endParaRPr>
                    </a:p>
                  </a:txBody>
                  <a:tcPr/>
                </a:tc>
                <a:tc>
                  <a:txBody>
                    <a:bodyPr/>
                    <a:lstStyle/>
                    <a:p>
                      <a:pPr algn="l"/>
                      <a:r>
                        <a:rPr lang="sv-SE" sz="700" kern="1200" dirty="0">
                          <a:solidFill>
                            <a:schemeClr val="tx1"/>
                          </a:solidFill>
                          <a:latin typeface="+mn-lt"/>
                          <a:ea typeface="+mn-ea"/>
                          <a:cs typeface="+mn-cs"/>
                        </a:rPr>
                        <a:t>Värdeförrådskomponenter (standarder och strukturer för yrken, kompetenser, språk, länder, körkort m.m.) ligger till grund för Arbetsförmedlingens viktigaste uppdrag: matchning mellan lediga jobb och arbetssökande. Strukturen för yrken används också som underlag för arbetsmarknadsprognoser och statistikbearbetning. </a:t>
                      </a:r>
                    </a:p>
                    <a:p>
                      <a:pPr algn="l"/>
                      <a:r>
                        <a:rPr lang="sv-SE" sz="700" kern="1200" dirty="0">
                          <a:solidFill>
                            <a:schemeClr val="tx1"/>
                          </a:solidFill>
                          <a:latin typeface="+mn-lt"/>
                          <a:ea typeface="+mn-ea"/>
                          <a:cs typeface="+mn-cs"/>
                        </a:rPr>
                        <a:t>Möjliggörare för Af och tredje-partsaktörer åstadkomma kund och samhällsnytta genom ökad användning, tillgänglighet och kvalitet av myndighetens data. </a:t>
                      </a:r>
                    </a:p>
                  </a:txBody>
                  <a:tcPr/>
                </a:tc>
                <a:tc>
                  <a:txBody>
                    <a:bodyPr/>
                    <a:lstStyle/>
                    <a:p>
                      <a:pPr algn="l"/>
                      <a:r>
                        <a:rPr lang="sv-SE" sz="700" kern="1200" dirty="0">
                          <a:solidFill>
                            <a:schemeClr val="tx1"/>
                          </a:solidFill>
                          <a:latin typeface="+mn-lt"/>
                          <a:ea typeface="+mn-ea"/>
                          <a:cs typeface="+mn-cs"/>
                        </a:rPr>
                        <a:t>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2023</a:t>
                      </a:r>
                    </a:p>
                  </a:txBody>
                  <a:tcPr/>
                </a:tc>
                <a:tc>
                  <a:txBody>
                    <a:bodyPr/>
                    <a:lstStyle/>
                    <a:p>
                      <a:pPr algn="l"/>
                      <a:r>
                        <a:rPr lang="sv-SE" sz="700" kern="1200" dirty="0">
                          <a:solidFill>
                            <a:schemeClr val="tx1"/>
                          </a:solidFill>
                          <a:latin typeface="+mn-lt"/>
                          <a:ea typeface="+mn-ea"/>
                          <a:cs typeface="+mn-cs"/>
                        </a:rPr>
                        <a:t>Möjliggörande utveckling</a:t>
                      </a:r>
                    </a:p>
                    <a:p>
                      <a:pPr algn="l"/>
                      <a:r>
                        <a:rPr lang="sv-SE" sz="700" kern="1200" dirty="0">
                          <a:solidFill>
                            <a:schemeClr val="tx1"/>
                          </a:solidFill>
                          <a:latin typeface="+mn-lt"/>
                          <a:ea typeface="+mn-ea"/>
                          <a:cs typeface="+mn-cs"/>
                        </a:rPr>
                        <a:t>God förvaltning</a:t>
                      </a:r>
                    </a:p>
                    <a:p>
                      <a:pPr algn="l"/>
                      <a:r>
                        <a:rPr lang="sv-SE" sz="700" kern="1200" dirty="0">
                          <a:solidFill>
                            <a:schemeClr val="tx1"/>
                          </a:solidFill>
                          <a:latin typeface="+mn-lt"/>
                          <a:ea typeface="+mn-ea"/>
                          <a:cs typeface="+mn-cs"/>
                        </a:rPr>
                        <a:t>Tidsbesparing - effektivisering</a:t>
                      </a:r>
                    </a:p>
                  </a:txBody>
                  <a:tcPr/>
                </a:tc>
                <a:extLst>
                  <a:ext uri="{0D108BD9-81ED-4DB2-BD59-A6C34878D82A}">
                    <a16:rowId xmlns:a16="http://schemas.microsoft.com/office/drawing/2014/main" val="4137920843"/>
                  </a:ext>
                </a:extLst>
              </a:tr>
              <a:tr h="122028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b="1" kern="1200" dirty="0">
                          <a:solidFill>
                            <a:schemeClr val="tx1"/>
                          </a:solidFill>
                          <a:latin typeface="+mn-lt"/>
                          <a:ea typeface="+mn-ea"/>
                          <a:cs typeface="+mn-cs"/>
                        </a:rPr>
                        <a:t>JobTech</a:t>
                      </a:r>
                      <a:r>
                        <a:rPr lang="sv-SE" sz="700" kern="1200" dirty="0">
                          <a:solidFill>
                            <a:schemeClr val="tx1"/>
                          </a:solidFill>
                          <a:latin typeface="+mn-lt"/>
                          <a:ea typeface="+mn-ea"/>
                          <a:cs typeface="+mn-cs"/>
                        </a:rPr>
                        <a:t>: Utveckling av säkra metoder för hantering av individdata samt öka individens kontroll över sina egna data. </a:t>
                      </a: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rPr>
                        <a:t>Bidra till en digital infrastruktur och ett gemensamt språk inom systemet för kompetensförsörjning och livslångt lärande.</a:t>
                      </a:r>
                    </a:p>
                    <a:p>
                      <a:pPr algn="l"/>
                      <a:endParaRPr lang="sv-SE" sz="700" kern="1200" dirty="0">
                        <a:solidFill>
                          <a:schemeClr val="tx1"/>
                        </a:solidFill>
                        <a:latin typeface="+mn-lt"/>
                        <a:ea typeface="+mn-ea"/>
                        <a:cs typeface="+mn-cs"/>
                      </a:endParaRPr>
                    </a:p>
                    <a:p>
                      <a:pPr algn="l"/>
                      <a:r>
                        <a:rPr lang="sv-SE" sz="700" kern="1200" dirty="0">
                          <a:solidFill>
                            <a:schemeClr val="tx1"/>
                          </a:solidFill>
                          <a:latin typeface="+mn-lt"/>
                          <a:ea typeface="+mn-ea"/>
                          <a:cs typeface="+mn-cs"/>
                        </a:rPr>
                        <a:t>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sym typeface="Gill Sans Light" pitchFamily="1" charset="0"/>
                        </a:rPr>
                        <a:t>Kartlägga och identifiera data som kan ge en stor positiv effekt för Arbetsförmedlingen uppdrag om informationen var fri att använda och möjlig att ladda ner. Utifrån detta ta fram åtgärder som möjliggör ökad tillgång till öppna data som kan användas för utveckling av nya och förbättrade tjänster. </a:t>
                      </a:r>
                      <a:endParaRPr lang="sv-SE" sz="700" b="1" i="0" u="none" kern="1200" dirty="0">
                        <a:solidFill>
                          <a:schemeClr val="tx1"/>
                        </a:solidFill>
                        <a:latin typeface="+mn-lt"/>
                        <a:ea typeface="ヒラギノ角ゴ ProN W3" pitchFamily="1" charset="-128"/>
                        <a:cs typeface="+mn-cs"/>
                        <a:sym typeface="Gill Sans Light" pitchFamily="1"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7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Enklare rörlighet mellan digitala tjänster på arbetsmarknaden. Möjlighet för individen att återkommande förse tredje-part med personlig information sam stärka individens möjligheter att få insyn och kontroll över sina personliga data. Bidrag till Sveriges förvaltningsgemensamma digitala infrastruktur.</a:t>
                      </a:r>
                    </a:p>
                  </a:txBody>
                  <a:tcPr/>
                </a:tc>
                <a:tc>
                  <a:txBody>
                    <a:bodyPr/>
                    <a:lstStyle/>
                    <a:p>
                      <a:pPr algn="l"/>
                      <a:r>
                        <a:rPr lang="sv-SE" sz="700" kern="1200" dirty="0">
                          <a:solidFill>
                            <a:schemeClr val="tx1"/>
                          </a:solidFill>
                          <a:latin typeface="+mn-lt"/>
                          <a:ea typeface="+mn-ea"/>
                          <a:cs typeface="+mn-cs"/>
                        </a:rPr>
                        <a:t>11</a:t>
                      </a:r>
                    </a:p>
                  </a:txBody>
                  <a:tcPr/>
                </a:tc>
                <a:tc>
                  <a:txBody>
                    <a:bodyPr/>
                    <a:lstStyle/>
                    <a:p>
                      <a:pPr algn="l"/>
                      <a:r>
                        <a:rPr lang="sv-SE" sz="700" kern="1200" dirty="0">
                          <a:solidFill>
                            <a:schemeClr val="tx1"/>
                          </a:solidFill>
                          <a:latin typeface="+mn-lt"/>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Möjliggörande utveckling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ASÖK</a:t>
                      </a:r>
                    </a:p>
                  </a:txBody>
                  <a:tcPr/>
                </a:tc>
                <a:extLst>
                  <a:ext uri="{0D108BD9-81ED-4DB2-BD59-A6C34878D82A}">
                    <a16:rowId xmlns:a16="http://schemas.microsoft.com/office/drawing/2014/main" val="2796567332"/>
                  </a:ext>
                </a:extLst>
              </a:tr>
            </a:tbl>
          </a:graphicData>
        </a:graphic>
      </p:graphicFrame>
    </p:spTree>
    <p:extLst>
      <p:ext uri="{BB962C8B-B14F-4D97-AF65-F5344CB8AC3E}">
        <p14:creationId xmlns:p14="http://schemas.microsoft.com/office/powerpoint/2010/main" val="249960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D7F437-ED47-4235-818D-D3EA689FCA84}"/>
              </a:ext>
            </a:extLst>
          </p:cNvPr>
          <p:cNvSpPr>
            <a:spLocks noGrp="1"/>
          </p:cNvSpPr>
          <p:nvPr>
            <p:ph type="title"/>
          </p:nvPr>
        </p:nvSpPr>
        <p:spPr>
          <a:xfrm>
            <a:off x="217287" y="0"/>
            <a:ext cx="7974217" cy="429622"/>
          </a:xfrm>
        </p:spPr>
        <p:txBody>
          <a:bodyPr/>
          <a:lstStyle/>
          <a:p>
            <a:r>
              <a:rPr lang="sv-SE" sz="2000" dirty="0"/>
              <a:t>Portfölj Digitala Tjänster (bild 2 av 4) 2023 - Totalt 175 MSEK </a:t>
            </a:r>
          </a:p>
        </p:txBody>
      </p:sp>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862496095"/>
              </p:ext>
            </p:extLst>
          </p:nvPr>
        </p:nvGraphicFramePr>
        <p:xfrm>
          <a:off x="152400" y="429627"/>
          <a:ext cx="8991600" cy="4172659"/>
        </p:xfrm>
        <a:graphic>
          <a:graphicData uri="http://schemas.openxmlformats.org/drawingml/2006/table">
            <a:tbl>
              <a:tblPr firstRow="1" bandRow="1">
                <a:tableStyleId>{5C22544A-7EE6-4342-B048-85BDC9FD1C3A}</a:tableStyleId>
              </a:tblPr>
              <a:tblGrid>
                <a:gridCol w="1696872">
                  <a:extLst>
                    <a:ext uri="{9D8B030D-6E8A-4147-A177-3AD203B41FA5}">
                      <a16:colId xmlns:a16="http://schemas.microsoft.com/office/drawing/2014/main" val="3130585297"/>
                    </a:ext>
                  </a:extLst>
                </a:gridCol>
                <a:gridCol w="2284983">
                  <a:extLst>
                    <a:ext uri="{9D8B030D-6E8A-4147-A177-3AD203B41FA5}">
                      <a16:colId xmlns:a16="http://schemas.microsoft.com/office/drawing/2014/main" val="3731954964"/>
                    </a:ext>
                  </a:extLst>
                </a:gridCol>
                <a:gridCol w="2426805">
                  <a:extLst>
                    <a:ext uri="{9D8B030D-6E8A-4147-A177-3AD203B41FA5}">
                      <a16:colId xmlns:a16="http://schemas.microsoft.com/office/drawing/2014/main" val="2430417148"/>
                    </a:ext>
                  </a:extLst>
                </a:gridCol>
                <a:gridCol w="673397">
                  <a:extLst>
                    <a:ext uri="{9D8B030D-6E8A-4147-A177-3AD203B41FA5}">
                      <a16:colId xmlns:a16="http://schemas.microsoft.com/office/drawing/2014/main" val="2661862246"/>
                    </a:ext>
                  </a:extLst>
                </a:gridCol>
                <a:gridCol w="773408">
                  <a:extLst>
                    <a:ext uri="{9D8B030D-6E8A-4147-A177-3AD203B41FA5}">
                      <a16:colId xmlns:a16="http://schemas.microsoft.com/office/drawing/2014/main" val="2732504819"/>
                    </a:ext>
                  </a:extLst>
                </a:gridCol>
                <a:gridCol w="1136135">
                  <a:extLst>
                    <a:ext uri="{9D8B030D-6E8A-4147-A177-3AD203B41FA5}">
                      <a16:colId xmlns:a16="http://schemas.microsoft.com/office/drawing/2014/main" val="3147754811"/>
                    </a:ext>
                  </a:extLst>
                </a:gridCol>
              </a:tblGrid>
              <a:tr h="469339">
                <a:tc>
                  <a:txBody>
                    <a:bodyPr/>
                    <a:lstStyle/>
                    <a:p>
                      <a:r>
                        <a:rPr lang="sv-SE" sz="1200" dirty="0"/>
                        <a:t>Namn och syfte</a:t>
                      </a:r>
                    </a:p>
                  </a:txBody>
                  <a:tcPr/>
                </a:tc>
                <a:tc>
                  <a:txBody>
                    <a:bodyPr/>
                    <a:lstStyle/>
                    <a:p>
                      <a:r>
                        <a:rPr lang="sv-SE" sz="1200" dirty="0"/>
                        <a:t>Koppling till innehåll i myndighetens VP 2023</a:t>
                      </a:r>
                    </a:p>
                  </a:txBody>
                  <a:tcPr/>
                </a:tc>
                <a:tc>
                  <a:txBody>
                    <a:bodyPr/>
                    <a:lstStyle/>
                    <a:p>
                      <a:r>
                        <a:rPr lang="sv-SE" sz="1200" dirty="0"/>
                        <a:t>Nyttobeskrivning</a:t>
                      </a:r>
                    </a:p>
                  </a:txBody>
                  <a:tcPr/>
                </a:tc>
                <a:tc>
                  <a:txBody>
                    <a:bodyPr/>
                    <a:lstStyle/>
                    <a:p>
                      <a:r>
                        <a:rPr lang="sv-SE" sz="1200" dirty="0"/>
                        <a:t>Ram MSEK</a:t>
                      </a:r>
                    </a:p>
                  </a:txBody>
                  <a:tcPr/>
                </a:tc>
                <a:tc>
                  <a:txBody>
                    <a:bodyPr/>
                    <a:lstStyle/>
                    <a:p>
                      <a:r>
                        <a:rPr lang="sv-SE" sz="1200" dirty="0"/>
                        <a:t>Tidplan</a:t>
                      </a:r>
                    </a:p>
                  </a:txBody>
                  <a:tcPr/>
                </a:tc>
                <a:tc>
                  <a:txBody>
                    <a:bodyPr/>
                    <a:lstStyle/>
                    <a:p>
                      <a:r>
                        <a:rPr lang="sv-SE" sz="1200" dirty="0"/>
                        <a:t>Nytto-grupper</a:t>
                      </a:r>
                    </a:p>
                  </a:txBody>
                  <a:tcPr/>
                </a:tc>
                <a:extLst>
                  <a:ext uri="{0D108BD9-81ED-4DB2-BD59-A6C34878D82A}">
                    <a16:rowId xmlns:a16="http://schemas.microsoft.com/office/drawing/2014/main" val="2221095885"/>
                  </a:ext>
                </a:extLst>
              </a:tr>
              <a:tr h="15849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b="1" kern="1200" dirty="0">
                          <a:solidFill>
                            <a:schemeClr val="tx1"/>
                          </a:solidFill>
                          <a:latin typeface="+mn-lt"/>
                          <a:ea typeface="+mn-ea"/>
                          <a:cs typeface="+mn-cs"/>
                        </a:rPr>
                        <a:t>Förbättrad och träffsäker arbetsmarknadsbedömning som skapar delaktighet och relevant planering. </a:t>
                      </a:r>
                      <a:r>
                        <a:rPr lang="sv-SE" sz="700" kern="1200" dirty="0">
                          <a:solidFill>
                            <a:schemeClr val="tx1"/>
                          </a:solidFill>
                          <a:latin typeface="+mn-lt"/>
                          <a:ea typeface="+mn-ea"/>
                          <a:cs typeface="+mn-cs"/>
                        </a:rPr>
                        <a:t>Som en del av arbetet med att skapa än bättre förutsättningar för en korrekt arbetsmarknadspoliskt bedömning som hålls uppdaterad över tid ska en ny digital inskrivning samt tjänst för att möjliggöra kontinuerlig uppdatering av den information som ligger till grund för bedömningen utvecklas.</a:t>
                      </a:r>
                      <a:endParaRPr lang="sv-SE" sz="700" b="1" kern="1200" dirty="0">
                        <a:solidFill>
                          <a:schemeClr val="tx1"/>
                        </a:solidFill>
                        <a:latin typeface="+mn-lt"/>
                        <a:ea typeface="+mn-ea"/>
                        <a:cs typeface="+mn-cs"/>
                      </a:endParaRPr>
                    </a:p>
                    <a:p>
                      <a:endParaRPr lang="sv-SE" sz="700" b="1" kern="1200" dirty="0">
                        <a:solidFill>
                          <a:schemeClr val="tx1"/>
                        </a:solidFill>
                        <a:latin typeface="+mn-lt"/>
                        <a:ea typeface="+mn-ea"/>
                        <a:cs typeface="+mn-cs"/>
                      </a:endParaRPr>
                    </a:p>
                    <a:p>
                      <a:r>
                        <a:rPr lang="sv-SE" sz="700" b="0" i="1" kern="1200" dirty="0">
                          <a:solidFill>
                            <a:schemeClr val="tx1"/>
                          </a:solidFill>
                          <a:latin typeface="+mn-lt"/>
                          <a:ea typeface="+mn-ea"/>
                          <a:cs typeface="+mn-cs"/>
                        </a:rPr>
                        <a:t>Del av pågående utvecklingsobjekt</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0" kern="1200" dirty="0">
                          <a:solidFill>
                            <a:schemeClr val="tx1"/>
                          </a:solidFill>
                          <a:latin typeface="+mn-lt"/>
                          <a:ea typeface="+mn-ea"/>
                          <a:cs typeface="+mn-cs"/>
                        </a:rPr>
                        <a:t>Förändringsområde 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kern="1200" dirty="0">
                          <a:solidFill>
                            <a:schemeClr val="tx1"/>
                          </a:solidFill>
                          <a:latin typeface="+mn-lt"/>
                          <a:ea typeface="+mn-ea"/>
                          <a:cs typeface="+mn-cs"/>
                        </a:rPr>
                        <a:t>Öka vår precision i bedömningar och urval till insatser genom att vidareutveckla funktionalitet och arbetssätt kopplat till bedömningsstödet, samt möjliggöra ökad datainsamling för att stödja detta.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kern="1200" dirty="0">
                          <a:solidFill>
                            <a:schemeClr val="tx1"/>
                          </a:solidFill>
                          <a:latin typeface="+mn-lt"/>
                          <a:ea typeface="+mn-ea"/>
                          <a:cs typeface="+mn-cs"/>
                        </a:rPr>
                        <a:t>Vidareutveckla och utöka självserviceflöden och digitala tjänster så att fler arbetssökande och arbetsgivare kan få sina behov tillgodosedda med i huvudsak digitala tjänster. Därmed ska efterfrågan på personlig service minska. </a:t>
                      </a:r>
                    </a:p>
                  </a:txBody>
                  <a:tcPr/>
                </a:tc>
                <a:tc>
                  <a:txBody>
                    <a:bodyPr/>
                    <a:lstStyle/>
                    <a:p>
                      <a:pPr marL="171450" lvl="0" indent="-171450">
                        <a:buFont typeface="Arial" panose="020B0604020202020204" pitchFamily="34" charset="0"/>
                        <a:buChar char="•"/>
                      </a:pPr>
                      <a:r>
                        <a:rPr lang="sv-SE" sz="700" kern="1200" dirty="0">
                          <a:solidFill>
                            <a:schemeClr val="tx1"/>
                          </a:solidFill>
                          <a:latin typeface="+mn-lt"/>
                          <a:ea typeface="+mn-ea"/>
                          <a:cs typeface="+mn-cs"/>
                        </a:rPr>
                        <a:t>Ökad kvalitet i </a:t>
                      </a:r>
                      <a:r>
                        <a:rPr lang="sv-SE" sz="700" kern="1200" dirty="0" err="1">
                          <a:solidFill>
                            <a:schemeClr val="tx1"/>
                          </a:solidFill>
                          <a:latin typeface="+mn-lt"/>
                          <a:ea typeface="+mn-ea"/>
                          <a:cs typeface="+mn-cs"/>
                        </a:rPr>
                        <a:t>profiling</a:t>
                      </a:r>
                      <a:r>
                        <a:rPr lang="sv-SE" sz="700" kern="1200" dirty="0">
                          <a:solidFill>
                            <a:schemeClr val="tx1"/>
                          </a:solidFill>
                          <a:latin typeface="+mn-lt"/>
                          <a:ea typeface="+mn-ea"/>
                          <a:cs typeface="+mn-cs"/>
                        </a:rPr>
                        <a:t> (rättssäkerhet, enhetlighet mm)</a:t>
                      </a:r>
                    </a:p>
                    <a:p>
                      <a:pPr marL="171450" lvl="0" indent="-171450">
                        <a:buFont typeface="Arial" panose="020B0604020202020204" pitchFamily="34" charset="0"/>
                        <a:buChar char="•"/>
                      </a:pPr>
                      <a:r>
                        <a:rPr lang="sv-SE" sz="700" kern="1200" dirty="0">
                          <a:solidFill>
                            <a:schemeClr val="tx1"/>
                          </a:solidFill>
                          <a:latin typeface="+mn-lt"/>
                          <a:ea typeface="+mn-ea"/>
                          <a:cs typeface="+mn-cs"/>
                        </a:rPr>
                        <a:t>Ökad träffsäkerhet i rekommenderad tjänst för kund (</a:t>
                      </a:r>
                      <a:r>
                        <a:rPr lang="sv-SE" sz="700" kern="1200" dirty="0" err="1">
                          <a:solidFill>
                            <a:schemeClr val="tx1"/>
                          </a:solidFill>
                          <a:latin typeface="+mn-lt"/>
                          <a:ea typeface="+mn-ea"/>
                          <a:cs typeface="+mn-cs"/>
                        </a:rPr>
                        <a:t>targeting</a:t>
                      </a:r>
                      <a:r>
                        <a:rPr lang="sv-SE" sz="700" kern="1200" dirty="0">
                          <a:solidFill>
                            <a:schemeClr val="tx1"/>
                          </a:solidFill>
                          <a:latin typeface="+mn-lt"/>
                          <a:ea typeface="+mn-ea"/>
                          <a:cs typeface="+mn-cs"/>
                        </a:rPr>
                        <a:t>) </a:t>
                      </a:r>
                    </a:p>
                    <a:p>
                      <a:pPr marL="171450" lvl="0" indent="-171450">
                        <a:buFont typeface="Arial" panose="020B0604020202020204" pitchFamily="34" charset="0"/>
                        <a:buChar char="•"/>
                      </a:pPr>
                      <a:r>
                        <a:rPr lang="sv-SE" sz="700" kern="1200" dirty="0">
                          <a:solidFill>
                            <a:schemeClr val="tx1"/>
                          </a:solidFill>
                          <a:latin typeface="+mn-lt"/>
                          <a:ea typeface="+mn-ea"/>
                          <a:cs typeface="+mn-cs"/>
                        </a:rPr>
                        <a:t>Fler kunder använder digitala självservicetjänster</a:t>
                      </a:r>
                    </a:p>
                    <a:p>
                      <a:pPr marL="171450" lvl="0" indent="-171450">
                        <a:buFont typeface="Arial" panose="020B0604020202020204" pitchFamily="34" charset="0"/>
                        <a:buChar char="•"/>
                      </a:pPr>
                      <a:r>
                        <a:rPr lang="sv-SE" sz="700" kern="1200" dirty="0">
                          <a:solidFill>
                            <a:schemeClr val="tx1"/>
                          </a:solidFill>
                          <a:latin typeface="+mn-lt"/>
                          <a:ea typeface="+mn-ea"/>
                          <a:cs typeface="+mn-cs"/>
                        </a:rPr>
                        <a:t>Ökad motivation och delaktighet i kundens planering</a:t>
                      </a:r>
                    </a:p>
                    <a:p>
                      <a:pPr marL="171450" lvl="0" indent="-171450">
                        <a:buFont typeface="Arial" panose="020B0604020202020204" pitchFamily="34" charset="0"/>
                        <a:buChar char="•"/>
                      </a:pPr>
                      <a:r>
                        <a:rPr lang="sv-SE" sz="700" kern="1200" dirty="0">
                          <a:solidFill>
                            <a:schemeClr val="tx1"/>
                          </a:solidFill>
                          <a:latin typeface="+mn-lt"/>
                          <a:ea typeface="+mn-ea"/>
                          <a:cs typeface="+mn-cs"/>
                        </a:rPr>
                        <a:t>Fler rekommenderade tjänster för olika kundsegment</a:t>
                      </a:r>
                    </a:p>
                    <a:p>
                      <a:pPr marL="171450" lvl="0" indent="-171450">
                        <a:buFont typeface="Arial" panose="020B0604020202020204" pitchFamily="34" charset="0"/>
                        <a:buChar char="•"/>
                      </a:pPr>
                      <a:endParaRPr lang="sv-SE" sz="700" kern="1200" dirty="0">
                        <a:solidFill>
                          <a:schemeClr val="tx1"/>
                        </a:solidFill>
                        <a:latin typeface="+mn-lt"/>
                        <a:ea typeface="+mn-ea"/>
                        <a:cs typeface="+mn-cs"/>
                      </a:endParaRPr>
                    </a:p>
                    <a:p>
                      <a:pPr marL="171450" indent="-171450">
                        <a:buFont typeface="Arial" panose="020B0604020202020204" pitchFamily="34" charset="0"/>
                        <a:buChar char="•"/>
                      </a:pPr>
                      <a:endParaRPr lang="sv-SE" sz="700" kern="1200" dirty="0">
                        <a:solidFill>
                          <a:schemeClr val="tx1"/>
                        </a:solidFill>
                        <a:latin typeface="+mn-lt"/>
                        <a:ea typeface="+mn-ea"/>
                        <a:cs typeface="+mn-cs"/>
                      </a:endParaRPr>
                    </a:p>
                  </a:txBody>
                  <a:tcPr/>
                </a:tc>
                <a:tc>
                  <a:txBody>
                    <a:bodyPr/>
                    <a:lstStyle/>
                    <a:p>
                      <a:pPr algn="l"/>
                      <a:r>
                        <a:rPr lang="sv-SE" sz="700" kern="1200" dirty="0">
                          <a:solidFill>
                            <a:schemeClr val="tx1"/>
                          </a:solidFill>
                          <a:latin typeface="+mn-lt"/>
                          <a:ea typeface="+mn-ea"/>
                          <a:cs typeface="+mn-cs"/>
                        </a:rPr>
                        <a:t>8</a:t>
                      </a:r>
                    </a:p>
                  </a:txBody>
                  <a:tcPr/>
                </a:tc>
                <a:tc>
                  <a:txBody>
                    <a:bodyPr/>
                    <a:lstStyle/>
                    <a:p>
                      <a:pPr algn="l"/>
                      <a:r>
                        <a:rPr lang="sv-SE" sz="700" kern="1200" dirty="0">
                          <a:solidFill>
                            <a:schemeClr val="tx1"/>
                          </a:solidFill>
                          <a:latin typeface="+mn-lt"/>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Tidsbesparing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ASÖK</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AG</a:t>
                      </a:r>
                    </a:p>
                  </a:txBody>
                  <a:tcPr/>
                </a:tc>
                <a:extLst>
                  <a:ext uri="{0D108BD9-81ED-4DB2-BD59-A6C34878D82A}">
                    <a16:rowId xmlns:a16="http://schemas.microsoft.com/office/drawing/2014/main" val="2890636554"/>
                  </a:ext>
                </a:extLst>
              </a:tr>
              <a:tr h="2118360">
                <a:tc>
                  <a:txBody>
                    <a:bodyPr/>
                    <a:lstStyle/>
                    <a:p>
                      <a:r>
                        <a:rPr lang="sv-SE" sz="700" b="1" kern="1200" dirty="0">
                          <a:solidFill>
                            <a:schemeClr val="tx1"/>
                          </a:solidFill>
                          <a:latin typeface="+mn-lt"/>
                          <a:ea typeface="+mn-ea"/>
                          <a:cs typeface="+mn-cs"/>
                        </a:rPr>
                        <a:t>Ett komplett digitalt flöde för vägledning och matchning </a:t>
                      </a:r>
                      <a:r>
                        <a:rPr lang="sv-SE" sz="700" b="0" kern="1200" dirty="0">
                          <a:solidFill>
                            <a:schemeClr val="tx1"/>
                          </a:solidFill>
                          <a:latin typeface="+mn-lt"/>
                          <a:ea typeface="+mn-ea"/>
                          <a:cs typeface="+mn-cs"/>
                        </a:rPr>
                        <a:t>som </a:t>
                      </a:r>
                      <a:r>
                        <a:rPr lang="sv-SE" sz="700" dirty="0">
                          <a:solidFill>
                            <a:schemeClr val="tx1"/>
                          </a:solidFill>
                          <a:latin typeface="+mn-lt"/>
                        </a:rPr>
                        <a:t>är anpassat för arbetssökande som har ett visst behov av stöd </a:t>
                      </a:r>
                      <a:r>
                        <a:rPr lang="sv-SE" sz="700" dirty="0">
                          <a:solidFill>
                            <a:schemeClr val="tx1"/>
                          </a:solidFill>
                        </a:rPr>
                        <a:t>för att se möjligheter och vägar framåt mot jobb eller utbildning, och som ger arbetsgivare möjlighet att se potentialen och </a:t>
                      </a:r>
                      <a:r>
                        <a:rPr lang="sv-SE" sz="700" dirty="0">
                          <a:solidFill>
                            <a:schemeClr val="tx1"/>
                          </a:solidFill>
                          <a:latin typeface="+mn-lt"/>
                        </a:rPr>
                        <a:t>komma i kontakt med hela den tillgängliga arbetskraften.</a:t>
                      </a:r>
                    </a:p>
                    <a:p>
                      <a:endParaRPr lang="sv-SE" sz="700" dirty="0">
                        <a:solidFill>
                          <a:schemeClr val="tx1"/>
                        </a:solidFill>
                        <a:latin typeface="+mn-lt"/>
                      </a:endParaRPr>
                    </a:p>
                    <a:p>
                      <a:r>
                        <a:rPr lang="sv-SE" sz="700" b="0" i="1" kern="1200" dirty="0">
                          <a:solidFill>
                            <a:schemeClr val="tx1"/>
                          </a:solidFill>
                          <a:latin typeface="+mn-lt"/>
                          <a:ea typeface="+mn-ea"/>
                          <a:cs typeface="+mn-cs"/>
                        </a:rPr>
                        <a:t>Del av pågående utvecklingsobjekt</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0" kern="1200" dirty="0">
                          <a:solidFill>
                            <a:schemeClr val="tx1"/>
                          </a:solidFill>
                          <a:latin typeface="+mn-lt"/>
                          <a:ea typeface="+mn-ea"/>
                          <a:cs typeface="+mn-cs"/>
                        </a:rPr>
                        <a:t>Förändringsområde Kundarbete: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kern="1200" dirty="0">
                          <a:solidFill>
                            <a:schemeClr val="tx1"/>
                          </a:solidFill>
                          <a:latin typeface="+mn-lt"/>
                          <a:ea typeface="+mn-ea"/>
                          <a:cs typeface="+mn-cs"/>
                        </a:rPr>
                        <a:t>Vidareutveckla och utöka självserviceflöden och digitala tjänster så att fler arbetssökande och arbetsgivare kan få sina behov tillgodosedda med i huvudsak digitala tjänster. Därmed ska efterfrågan på personlig service minska. </a:t>
                      </a:r>
                    </a:p>
                    <a:p>
                      <a:pPr marL="0" indent="0" algn="l">
                        <a:buFont typeface="Arial" panose="020B0604020202020204" pitchFamily="34" charset="0"/>
                        <a:buNone/>
                      </a:pPr>
                      <a:endParaRPr lang="sv-SE" sz="700" kern="1200" dirty="0">
                        <a:solidFill>
                          <a:schemeClr val="tx1"/>
                        </a:solidFill>
                        <a:latin typeface="+mn-lt"/>
                        <a:ea typeface="+mn-ea"/>
                        <a:cs typeface="+mn-cs"/>
                      </a:endParaRP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dirty="0">
                          <a:solidFill>
                            <a:schemeClr val="tx1"/>
                          </a:solidFill>
                          <a:latin typeface="+mn-lt"/>
                        </a:rPr>
                        <a:t>Minska risken för att arbetssökande i behov av stöd hamnar i långtidsarbetslöshet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dirty="0">
                          <a:solidFill>
                            <a:schemeClr val="tx1"/>
                          </a:solidFill>
                          <a:latin typeface="+mn-lt"/>
                        </a:rPr>
                        <a:t>AG/</a:t>
                      </a:r>
                      <a:r>
                        <a:rPr lang="sv-SE" sz="700" dirty="0" err="1">
                          <a:solidFill>
                            <a:schemeClr val="tx1"/>
                          </a:solidFill>
                          <a:latin typeface="+mn-lt"/>
                        </a:rPr>
                        <a:t>Asök</a:t>
                      </a:r>
                      <a:r>
                        <a:rPr lang="sv-SE" sz="700" dirty="0">
                          <a:solidFill>
                            <a:schemeClr val="tx1"/>
                          </a:solidFill>
                          <a:latin typeface="+mn-lt"/>
                        </a:rPr>
                        <a:t> upplever att de får stöttning att formulera sig på ett sätt som gör att deras behov uppfylls på ett enkelt och ändamålsenligt vis.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dirty="0">
                          <a:solidFill>
                            <a:schemeClr val="tx1"/>
                          </a:solidFill>
                          <a:latin typeface="+mn-lt"/>
                        </a:rPr>
                        <a:t>AG/</a:t>
                      </a:r>
                      <a:r>
                        <a:rPr lang="sv-SE" sz="700" dirty="0" err="1">
                          <a:solidFill>
                            <a:schemeClr val="tx1"/>
                          </a:solidFill>
                          <a:latin typeface="+mn-lt"/>
                        </a:rPr>
                        <a:t>Asök</a:t>
                      </a:r>
                      <a:r>
                        <a:rPr lang="sv-SE" sz="700" dirty="0">
                          <a:solidFill>
                            <a:schemeClr val="tx1"/>
                          </a:solidFill>
                          <a:latin typeface="+mn-lt"/>
                        </a:rPr>
                        <a:t> upplever att de får relevanta förslag på möjliga matchningar (båda avseende personer i arbetslöshet och personer i arbetsmarknadsutbildningar).</a:t>
                      </a:r>
                    </a:p>
                    <a:p>
                      <a:pPr marL="171450" indent="-171450">
                        <a:buFont typeface="Arial" panose="020B0604020202020204" pitchFamily="34" charset="0"/>
                        <a:buChar char="•"/>
                      </a:pPr>
                      <a:r>
                        <a:rPr lang="sv-SE" sz="700" dirty="0" err="1">
                          <a:solidFill>
                            <a:schemeClr val="tx1"/>
                          </a:solidFill>
                          <a:latin typeface="+mn-lt"/>
                        </a:rPr>
                        <a:t>Asök</a:t>
                      </a:r>
                      <a:r>
                        <a:rPr lang="sv-SE" sz="700" dirty="0">
                          <a:solidFill>
                            <a:schemeClr val="tx1"/>
                          </a:solidFill>
                          <a:latin typeface="+mn-lt"/>
                        </a:rPr>
                        <a:t> får ökad karriärkompetens genom självinsikt, kunskap om arbetsmarknaden samt möjliga vägar vidare </a:t>
                      </a:r>
                    </a:p>
                    <a:p>
                      <a:pPr marL="171450" indent="-171450" algn="l">
                        <a:buFont typeface="Arial" panose="020B0604020202020204" pitchFamily="34" charset="0"/>
                        <a:buChar char="•"/>
                      </a:pPr>
                      <a:r>
                        <a:rPr lang="sv-SE" sz="700" dirty="0">
                          <a:solidFill>
                            <a:schemeClr val="tx1"/>
                          </a:solidFill>
                          <a:latin typeface="+mn-lt"/>
                        </a:rPr>
                        <a:t>Väsentligt fler arbetslösa med kort utbildning eller behov av omställning ska påbörja utbildning samt konverteringsgraden på AUB ska öka</a:t>
                      </a:r>
                    </a:p>
                    <a:p>
                      <a:pPr marL="171450" indent="-171450">
                        <a:buFont typeface="Arial" panose="020B0604020202020204" pitchFamily="34" charset="0"/>
                        <a:buChar char="•"/>
                      </a:pPr>
                      <a:endParaRPr lang="sv-SE" sz="7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20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2023</a:t>
                      </a:r>
                    </a:p>
                  </a:txBody>
                  <a:tcPr/>
                </a:tc>
                <a:tc>
                  <a:txBody>
                    <a:bodyPr/>
                    <a:lstStyle/>
                    <a:p>
                      <a:pPr algn="l"/>
                      <a:r>
                        <a:rPr lang="sv-SE" sz="700" kern="1200" dirty="0">
                          <a:solidFill>
                            <a:schemeClr val="tx1"/>
                          </a:solidFill>
                          <a:latin typeface="+mn-lt"/>
                          <a:ea typeface="+mn-ea"/>
                          <a:cs typeface="+mn-cs"/>
                        </a:rPr>
                        <a:t>Kundnytta ASÖK</a:t>
                      </a:r>
                    </a:p>
                    <a:p>
                      <a:pPr algn="l"/>
                      <a:r>
                        <a:rPr lang="sv-SE" sz="700" kern="1200" dirty="0">
                          <a:solidFill>
                            <a:schemeClr val="tx1"/>
                          </a:solidFill>
                          <a:latin typeface="+mn-lt"/>
                          <a:ea typeface="+mn-ea"/>
                          <a:cs typeface="+mn-cs"/>
                        </a:rPr>
                        <a:t>Kundnytta AG</a:t>
                      </a:r>
                    </a:p>
                    <a:p>
                      <a:pPr algn="l"/>
                      <a:endParaRPr lang="sv-SE" sz="700" kern="1200" dirty="0">
                        <a:solidFill>
                          <a:schemeClr val="tx1"/>
                        </a:solidFill>
                        <a:latin typeface="+mn-lt"/>
                        <a:ea typeface="+mn-ea"/>
                        <a:cs typeface="+mn-cs"/>
                      </a:endParaRPr>
                    </a:p>
                  </a:txBody>
                  <a:tcPr/>
                </a:tc>
                <a:extLst>
                  <a:ext uri="{0D108BD9-81ED-4DB2-BD59-A6C34878D82A}">
                    <a16:rowId xmlns:a16="http://schemas.microsoft.com/office/drawing/2014/main" val="4137920843"/>
                  </a:ext>
                </a:extLst>
              </a:tr>
            </a:tbl>
          </a:graphicData>
        </a:graphic>
      </p:graphicFrame>
    </p:spTree>
    <p:extLst>
      <p:ext uri="{BB962C8B-B14F-4D97-AF65-F5344CB8AC3E}">
        <p14:creationId xmlns:p14="http://schemas.microsoft.com/office/powerpoint/2010/main" val="4000817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D7F437-ED47-4235-818D-D3EA689FCA84}"/>
              </a:ext>
            </a:extLst>
          </p:cNvPr>
          <p:cNvSpPr>
            <a:spLocks noGrp="1"/>
          </p:cNvSpPr>
          <p:nvPr>
            <p:ph type="title"/>
          </p:nvPr>
        </p:nvSpPr>
        <p:spPr>
          <a:xfrm>
            <a:off x="198237" y="-82550"/>
            <a:ext cx="7974217" cy="429622"/>
          </a:xfrm>
        </p:spPr>
        <p:txBody>
          <a:bodyPr/>
          <a:lstStyle/>
          <a:p>
            <a:r>
              <a:rPr lang="sv-SE" sz="2000" dirty="0"/>
              <a:t>Portfölj Digitala Tjänster (bild 3 av 4) 2023 - Totalt 175 MSEK</a:t>
            </a:r>
          </a:p>
        </p:txBody>
      </p:sp>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3380382180"/>
              </p:ext>
            </p:extLst>
          </p:nvPr>
        </p:nvGraphicFramePr>
        <p:xfrm>
          <a:off x="152400" y="373380"/>
          <a:ext cx="8991600" cy="4741714"/>
        </p:xfrm>
        <a:graphic>
          <a:graphicData uri="http://schemas.openxmlformats.org/drawingml/2006/table">
            <a:tbl>
              <a:tblPr firstRow="1" bandRow="1">
                <a:tableStyleId>{5C22544A-7EE6-4342-B048-85BDC9FD1C3A}</a:tableStyleId>
              </a:tblPr>
              <a:tblGrid>
                <a:gridCol w="3092450">
                  <a:extLst>
                    <a:ext uri="{9D8B030D-6E8A-4147-A177-3AD203B41FA5}">
                      <a16:colId xmlns:a16="http://schemas.microsoft.com/office/drawing/2014/main" val="3130585297"/>
                    </a:ext>
                  </a:extLst>
                </a:gridCol>
                <a:gridCol w="1968500">
                  <a:extLst>
                    <a:ext uri="{9D8B030D-6E8A-4147-A177-3AD203B41FA5}">
                      <a16:colId xmlns:a16="http://schemas.microsoft.com/office/drawing/2014/main" val="3731954964"/>
                    </a:ext>
                  </a:extLst>
                </a:gridCol>
                <a:gridCol w="1625600">
                  <a:extLst>
                    <a:ext uri="{9D8B030D-6E8A-4147-A177-3AD203B41FA5}">
                      <a16:colId xmlns:a16="http://schemas.microsoft.com/office/drawing/2014/main" val="2430417148"/>
                    </a:ext>
                  </a:extLst>
                </a:gridCol>
                <a:gridCol w="654050">
                  <a:extLst>
                    <a:ext uri="{9D8B030D-6E8A-4147-A177-3AD203B41FA5}">
                      <a16:colId xmlns:a16="http://schemas.microsoft.com/office/drawing/2014/main" val="2661862246"/>
                    </a:ext>
                  </a:extLst>
                </a:gridCol>
                <a:gridCol w="736600">
                  <a:extLst>
                    <a:ext uri="{9D8B030D-6E8A-4147-A177-3AD203B41FA5}">
                      <a16:colId xmlns:a16="http://schemas.microsoft.com/office/drawing/2014/main" val="2732504819"/>
                    </a:ext>
                  </a:extLst>
                </a:gridCol>
                <a:gridCol w="914400">
                  <a:extLst>
                    <a:ext uri="{9D8B030D-6E8A-4147-A177-3AD203B41FA5}">
                      <a16:colId xmlns:a16="http://schemas.microsoft.com/office/drawing/2014/main" val="3147754811"/>
                    </a:ext>
                  </a:extLst>
                </a:gridCol>
              </a:tblGrid>
              <a:tr h="451025">
                <a:tc>
                  <a:txBody>
                    <a:bodyPr/>
                    <a:lstStyle/>
                    <a:p>
                      <a:r>
                        <a:rPr lang="sv-SE" sz="1200" dirty="0"/>
                        <a:t>Namn och syfte</a:t>
                      </a:r>
                    </a:p>
                  </a:txBody>
                  <a:tcPr/>
                </a:tc>
                <a:tc>
                  <a:txBody>
                    <a:bodyPr/>
                    <a:lstStyle/>
                    <a:p>
                      <a:r>
                        <a:rPr lang="sv-SE" sz="1200" dirty="0"/>
                        <a:t>Koppling till innehåll i myndighetens VP 2023</a:t>
                      </a:r>
                    </a:p>
                  </a:txBody>
                  <a:tcPr/>
                </a:tc>
                <a:tc>
                  <a:txBody>
                    <a:bodyPr/>
                    <a:lstStyle/>
                    <a:p>
                      <a:r>
                        <a:rPr lang="sv-SE" sz="1200" dirty="0"/>
                        <a:t>Nytto-beskrivning</a:t>
                      </a:r>
                    </a:p>
                  </a:txBody>
                  <a:tcPr/>
                </a:tc>
                <a:tc>
                  <a:txBody>
                    <a:bodyPr/>
                    <a:lstStyle/>
                    <a:p>
                      <a:r>
                        <a:rPr lang="sv-SE" sz="1200" dirty="0"/>
                        <a:t>Ram MSEK</a:t>
                      </a:r>
                    </a:p>
                  </a:txBody>
                  <a:tcPr/>
                </a:tc>
                <a:tc>
                  <a:txBody>
                    <a:bodyPr/>
                    <a:lstStyle/>
                    <a:p>
                      <a:r>
                        <a:rPr lang="sv-SE" sz="1200" dirty="0"/>
                        <a:t>Tidplan</a:t>
                      </a:r>
                    </a:p>
                  </a:txBody>
                  <a:tcPr/>
                </a:tc>
                <a:tc>
                  <a:txBody>
                    <a:bodyPr/>
                    <a:lstStyle/>
                    <a:p>
                      <a:r>
                        <a:rPr lang="sv-SE" sz="1200" dirty="0"/>
                        <a:t>Nytto-grupper</a:t>
                      </a:r>
                    </a:p>
                  </a:txBody>
                  <a:tcPr/>
                </a:tc>
                <a:extLst>
                  <a:ext uri="{0D108BD9-81ED-4DB2-BD59-A6C34878D82A}">
                    <a16:rowId xmlns:a16="http://schemas.microsoft.com/office/drawing/2014/main" val="2221095885"/>
                  </a:ext>
                </a:extLst>
              </a:tr>
              <a:tr h="114259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b="1" kern="1200" dirty="0">
                          <a:solidFill>
                            <a:schemeClr val="tx1"/>
                          </a:solidFill>
                          <a:latin typeface="+mn-lt"/>
                          <a:ea typeface="+mn-ea"/>
                          <a:cs typeface="+mn-cs"/>
                        </a:rPr>
                        <a:t>Handlingsplan</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Ett nytt enhetligt sätt att arbeta med, följa upp och förnya sökandes individuella handlingsplaner med målet att säkerställa hög kvalitet och god regelefterlevnad. Tydligare bedömningar om arbetssökandes förutsättningar om behov av stödinsatser på sin väg till arbete. Oavsett om den arbetssökande är hos oss eller ska till en av våra leverantörer. Tydligare syfte och nytta för den arbetssökande som också blir mer delaktig.</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700" b="1"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0" i="0" u="none" kern="1200" dirty="0">
                          <a:solidFill>
                            <a:schemeClr val="tx1"/>
                          </a:solidFill>
                          <a:latin typeface="+mn-lt"/>
                          <a:ea typeface="+mn-ea"/>
                          <a:cs typeface="+mn-cs"/>
                        </a:rPr>
                        <a:t>Förändringsområde Kundarbete: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mn-ea"/>
                          <a:cs typeface="+mn-cs"/>
                        </a:rPr>
                        <a:t>Vidareutveckla arbetssätten med bedömning, identifiering av funktionsnedsättning och handlingsplaner så att fler arbetssökande får ta del av rätt insatser utifrån sina förutsättningar och behov.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700" kern="1200" dirty="0">
                        <a:solidFill>
                          <a:schemeClr val="tx1"/>
                        </a:solidFill>
                        <a:latin typeface="+mn-lt"/>
                        <a:ea typeface="+mn-ea"/>
                        <a:cs typeface="+mn-cs"/>
                      </a:endParaRPr>
                    </a:p>
                  </a:txBody>
                  <a:tcPr/>
                </a:tc>
                <a:tc>
                  <a:txBody>
                    <a:bodyPr/>
                    <a:lstStyle/>
                    <a:p>
                      <a:pPr marL="90487" marR="0" lvl="0" indent="0" algn="l" defTabSz="9144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r>
                        <a:rPr lang="sv-SE" sz="700" kern="1200" dirty="0">
                          <a:solidFill>
                            <a:schemeClr val="tx1"/>
                          </a:solidFill>
                          <a:latin typeface="+mn-lt"/>
                          <a:ea typeface="+mn-ea"/>
                          <a:cs typeface="+mn-cs"/>
                        </a:rPr>
                        <a:t>Värde för kund är en uppdaterad handlingsplan som tydligt beskriver behov av stöd och inriktning för arbetssökandet vilket gör att vi och leverantör i vår reformerade roll kan planera aktiviteter och nå mål.</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7</a:t>
                      </a:r>
                    </a:p>
                  </a:txBody>
                  <a:tcPr/>
                </a:tc>
                <a:tc>
                  <a:txBody>
                    <a:bodyPr/>
                    <a:lstStyle/>
                    <a:p>
                      <a:pPr algn="l"/>
                      <a:r>
                        <a:rPr lang="sv-SE" sz="700" kern="1200" dirty="0">
                          <a:solidFill>
                            <a:schemeClr val="tx1"/>
                          </a:solidFill>
                          <a:latin typeface="+mn-lt"/>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ASÖK</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Användarnytta AF/FA</a:t>
                      </a:r>
                    </a:p>
                  </a:txBody>
                  <a:tcPr/>
                </a:tc>
                <a:extLst>
                  <a:ext uri="{0D108BD9-81ED-4DB2-BD59-A6C34878D82A}">
                    <a16:rowId xmlns:a16="http://schemas.microsoft.com/office/drawing/2014/main" val="619033197"/>
                  </a:ext>
                </a:extLst>
              </a:tr>
              <a:tr h="1220874">
                <a:tc>
                  <a:txBody>
                    <a:bodyPr/>
                    <a:lstStyle/>
                    <a:p>
                      <a:r>
                        <a:rPr lang="sv-SE" sz="700" b="1" kern="1200" dirty="0">
                          <a:solidFill>
                            <a:schemeClr val="tx1"/>
                          </a:solidFill>
                          <a:latin typeface="+mn-lt"/>
                          <a:ea typeface="+mn-ea"/>
                          <a:cs typeface="+mn-cs"/>
                        </a:rPr>
                        <a:t>Utveckling inom AR (Arbetslivsinriktad Rehabilitering)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kern="1200" dirty="0">
                          <a:solidFill>
                            <a:schemeClr val="tx1"/>
                          </a:solidFill>
                          <a:latin typeface="+mn-lt"/>
                          <a:ea typeface="+mn-ea"/>
                          <a:cs typeface="+mn-cs"/>
                        </a:rPr>
                        <a:t>Avser utveckling inom tre områden som tillsammans kommer utgöra en förflyttning från den analoga kanalen till den digitala i viktiga flöden inom Arbetslivsinriktad rehabilitering.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kern="1200" dirty="0">
                          <a:solidFill>
                            <a:schemeClr val="tx1"/>
                          </a:solidFill>
                          <a:latin typeface="+mn-lt"/>
                          <a:ea typeface="+mn-ea"/>
                          <a:cs typeface="+mn-cs"/>
                        </a:rPr>
                        <a:t>1) Digital ingång för att digitalisera de ansökningsförfaranden som idag sköts via fysiska pappersblanketter 2) Digitalt samtycke till funktionshinderkod; Ge arbetssökande möjlighet att digital ge sitt samtycke till vår registrering av funktionshinderkod, som idag görs på en fysisk samtyckesblankett 3) Digital samtalsguide: Avser att via digitala tjänster stötta arbetssökande med funktionsnedsättning under hens första tid som inskriven på Arbetsförmedlingen. </a:t>
                      </a:r>
                      <a:r>
                        <a:rPr lang="sv-SE" sz="700" b="0" i="1" kern="1200" dirty="0">
                          <a:solidFill>
                            <a:schemeClr val="tx1"/>
                          </a:solidFill>
                          <a:latin typeface="+mn-lt"/>
                          <a:ea typeface="+mn-ea"/>
                          <a:cs typeface="+mn-cs"/>
                        </a:rPr>
                        <a:t>Lånefinansiering (IMM)</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0" i="0" u="none" kern="1200" dirty="0">
                          <a:solidFill>
                            <a:schemeClr val="tx1"/>
                          </a:solidFill>
                          <a:latin typeface="+mn-lt"/>
                          <a:ea typeface="+mn-ea"/>
                          <a:cs typeface="+mn-cs"/>
                        </a:rPr>
                        <a:t>Förändringsområde Kundarbete: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mn-ea"/>
                          <a:cs typeface="+mn-cs"/>
                        </a:rPr>
                        <a:t>Vidareutveckla och utöka självserviceflöden och digitala tjänster så att fler arbetssökande och arbetsgivare kan få sina behov tillgodosedda med i huvudsak digitala tjänster. Därmed ska efterfrågan på personlig service minska.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700" kern="1200" dirty="0">
                        <a:solidFill>
                          <a:schemeClr val="tx1"/>
                        </a:solidFill>
                        <a:latin typeface="+mn-lt"/>
                        <a:ea typeface="+mn-ea"/>
                        <a:cs typeface="+mn-cs"/>
                      </a:endParaRPr>
                    </a:p>
                  </a:txBody>
                  <a:tcPr/>
                </a:tc>
                <a:tc>
                  <a:txBody>
                    <a:bodyPr/>
                    <a:lstStyle/>
                    <a:p>
                      <a:pPr marL="0" indent="0" algn="l" defTabSz="685800" rtl="0" eaLnBrk="1" latinLnBrk="0" hangingPunct="1">
                        <a:spcBef>
                          <a:spcPts val="600"/>
                        </a:spcBef>
                        <a:buFont typeface="Arial" panose="020B0604020202020204" pitchFamily="34" charset="0"/>
                        <a:buNone/>
                      </a:pPr>
                      <a:r>
                        <a:rPr lang="sv-SE" sz="700" kern="1200" noProof="0" dirty="0">
                          <a:solidFill>
                            <a:schemeClr val="tx1"/>
                          </a:solidFill>
                          <a:latin typeface="+mn-lt"/>
                          <a:ea typeface="+mn-ea"/>
                          <a:cs typeface="+mn-cs"/>
                        </a:rPr>
                        <a:t>Nyttan för kunden är högre tillgänglighet, ökad transparens i processen och snabbare process.</a:t>
                      </a:r>
                    </a:p>
                    <a:p>
                      <a:pPr marL="0" indent="0" algn="l" defTabSz="685800" rtl="0" eaLnBrk="1" latinLnBrk="0" hangingPunct="1">
                        <a:spcBef>
                          <a:spcPts val="600"/>
                        </a:spcBef>
                        <a:buFont typeface="Arial" panose="020B0604020202020204" pitchFamily="34" charset="0"/>
                        <a:buNone/>
                      </a:pPr>
                      <a:r>
                        <a:rPr lang="sv-SE" sz="700" kern="1200" noProof="0" dirty="0">
                          <a:solidFill>
                            <a:schemeClr val="tx1"/>
                          </a:solidFill>
                          <a:latin typeface="+mn-lt"/>
                          <a:ea typeface="+mn-ea"/>
                          <a:cs typeface="+mn-cs"/>
                        </a:rPr>
                        <a:t>Utöver detta tillkommer väsentlig nytta för verksamheten i form av mer effektiv och rättssäker hantering av ärenden då förflyttning sker till den digitala kanalen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i="0" kern="1200" dirty="0">
                          <a:solidFill>
                            <a:schemeClr val="tx1"/>
                          </a:solidFill>
                          <a:latin typeface="+mn-lt"/>
                          <a:ea typeface="+mn-ea"/>
                          <a:cs typeface="+mn-cs"/>
                        </a:rPr>
                        <a:t>5,2</a:t>
                      </a:r>
                    </a:p>
                  </a:txBody>
                  <a:tcPr/>
                </a:tc>
                <a:tc>
                  <a:txBody>
                    <a:bodyPr/>
                    <a:lstStyle/>
                    <a:p>
                      <a:pPr algn="l"/>
                      <a:r>
                        <a:rPr lang="sv-SE" sz="700" kern="1200" dirty="0">
                          <a:solidFill>
                            <a:schemeClr val="tx1"/>
                          </a:solidFill>
                          <a:latin typeface="+mn-lt"/>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ASÖK</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AG</a:t>
                      </a:r>
                    </a:p>
                  </a:txBody>
                  <a:tcPr/>
                </a:tc>
                <a:extLst>
                  <a:ext uri="{0D108BD9-81ED-4DB2-BD59-A6C34878D82A}">
                    <a16:rowId xmlns:a16="http://schemas.microsoft.com/office/drawing/2014/main" val="234264460"/>
                  </a:ext>
                </a:extLst>
              </a:tr>
              <a:tr h="744158">
                <a:tc>
                  <a:txBody>
                    <a:bodyPr/>
                    <a:lstStyle/>
                    <a:p>
                      <a:r>
                        <a:rPr lang="sv-SE" sz="700" b="1" kern="1200" dirty="0">
                          <a:solidFill>
                            <a:schemeClr val="tx1"/>
                          </a:solidFill>
                          <a:latin typeface="+mn-lt"/>
                          <a:ea typeface="+mn-ea"/>
                          <a:cs typeface="+mn-cs"/>
                        </a:rPr>
                        <a:t>Mina anställningsstöd</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Mina anställningsstöd ("MAS") är en självservice-tjänst i ett inloggat läge för arbetsgivare. Tjänstens syfte är att ge arbetsgivare som vill anställa med stöd möjlighet att följa stödärendet och dess beslut digitalt, för att möta behovet att veta vad som händer i sitt ärende och för att minska behovet att ringa PDM.   </a:t>
                      </a:r>
                      <a:r>
                        <a:rPr lang="sv-SE" sz="700" b="0" i="1" kern="1200" dirty="0">
                          <a:solidFill>
                            <a:schemeClr val="tx1"/>
                          </a:solidFill>
                          <a:latin typeface="+mn-lt"/>
                          <a:ea typeface="+mn-ea"/>
                          <a:cs typeface="+mn-cs"/>
                        </a:rPr>
                        <a:t>Lånefinansiering (IMM)</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0" i="0" u="none" kern="1200" dirty="0">
                          <a:solidFill>
                            <a:schemeClr val="tx1"/>
                          </a:solidFill>
                          <a:latin typeface="+mn-lt"/>
                          <a:ea typeface="+mn-ea"/>
                          <a:cs typeface="+mn-cs"/>
                        </a:rPr>
                        <a:t>Förändringsområde Kundarbete: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mn-ea"/>
                          <a:cs typeface="+mn-cs"/>
                        </a:rPr>
                        <a:t>Vidareutveckla och utöka självserviceflöden och digitala tjänster så att fler arbetssökande och arbetsgivare kan få sina behov tillgodosedda med i huvudsak digitala tjänster. Därmed ska efterfrågan på personlig service minska.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700" kern="1200" dirty="0">
                        <a:solidFill>
                          <a:schemeClr val="tx1"/>
                        </a:solidFill>
                        <a:latin typeface="+mn-lt"/>
                        <a:ea typeface="+mn-ea"/>
                        <a:cs typeface="+mn-cs"/>
                      </a:endParaRPr>
                    </a:p>
                  </a:txBody>
                  <a:tcPr/>
                </a:tc>
                <a:tc>
                  <a:txBody>
                    <a:bodyPr/>
                    <a:lstStyle/>
                    <a:p>
                      <a:pPr marL="0" indent="0" algn="l" defTabSz="685800" rtl="0" eaLnBrk="1" latinLnBrk="0" hangingPunct="1">
                        <a:spcBef>
                          <a:spcPts val="600"/>
                        </a:spcBef>
                        <a:buFont typeface="Arial" panose="020B0604020202020204" pitchFamily="34" charset="0"/>
                        <a:buNone/>
                      </a:pPr>
                      <a:r>
                        <a:rPr lang="sv-SE" sz="700" kern="1200" dirty="0">
                          <a:solidFill>
                            <a:schemeClr val="tx1"/>
                          </a:solidFill>
                          <a:latin typeface="+mn-lt"/>
                          <a:ea typeface="+mn-ea"/>
                          <a:cs typeface="+mn-cs"/>
                        </a:rPr>
                        <a:t>MAS skapar en tillgänglig och transparent ansökans- &amp; beslutsprocess och ärendestatus samt en minskad onödig efterfrågan.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i="0" kern="1200" dirty="0">
                          <a:solidFill>
                            <a:schemeClr val="tx1"/>
                          </a:solidFill>
                          <a:latin typeface="+mn-lt"/>
                          <a:ea typeface="+mn-ea"/>
                          <a:cs typeface="+mn-cs"/>
                        </a:rPr>
                        <a:t>4</a:t>
                      </a:r>
                    </a:p>
                  </a:txBody>
                  <a:tcPr/>
                </a:tc>
                <a:tc>
                  <a:txBody>
                    <a:bodyPr/>
                    <a:lstStyle/>
                    <a:p>
                      <a:pPr algn="l"/>
                      <a:r>
                        <a:rPr lang="sv-SE" sz="700" kern="1200" dirty="0">
                          <a:solidFill>
                            <a:schemeClr val="tx1"/>
                          </a:solidFill>
                          <a:latin typeface="+mn-lt"/>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700" kern="1200" dirty="0">
                        <a:solidFill>
                          <a:schemeClr val="tx1"/>
                        </a:solidFill>
                        <a:latin typeface="+mn-lt"/>
                        <a:ea typeface="+mn-ea"/>
                        <a:cs typeface="+mn-cs"/>
                      </a:endParaRPr>
                    </a:p>
                  </a:txBody>
                  <a:tcPr/>
                </a:tc>
                <a:extLst>
                  <a:ext uri="{0D108BD9-81ED-4DB2-BD59-A6C34878D82A}">
                    <a16:rowId xmlns:a16="http://schemas.microsoft.com/office/drawing/2014/main" val="215716658"/>
                  </a:ext>
                </a:extLst>
              </a:tr>
              <a:tr h="932118">
                <a:tc>
                  <a:txBody>
                    <a:bodyPr/>
                    <a:lstStyle/>
                    <a:p>
                      <a:r>
                        <a:rPr lang="sv-SE" sz="700" b="1" kern="1200" dirty="0">
                          <a:solidFill>
                            <a:schemeClr val="tx1"/>
                          </a:solidFill>
                          <a:latin typeface="+mn-lt"/>
                          <a:ea typeface="+mn-ea"/>
                          <a:cs typeface="+mn-cs"/>
                        </a:rPr>
                        <a:t>Kompetensprofilen</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Vi sammanför all profildata och utvecklar en ny Kompetensprofil med det data vi behöver för att möjliggöra matchning. Vårt mål är att korta vakanstiderna genom att förbättra kandidaternas möjlighet att uttrycka sin potential. </a:t>
                      </a:r>
                      <a:r>
                        <a:rPr lang="sv-SE" sz="700" b="0" i="1" kern="1200" dirty="0">
                          <a:solidFill>
                            <a:schemeClr val="tx1"/>
                          </a:solidFill>
                          <a:latin typeface="+mn-lt"/>
                          <a:ea typeface="+mn-ea"/>
                          <a:cs typeface="+mn-cs"/>
                        </a:rPr>
                        <a:t>Lånefinansiering (IMM)</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0" i="0" u="none" kern="1200" dirty="0">
                          <a:solidFill>
                            <a:schemeClr val="tx1"/>
                          </a:solidFill>
                          <a:latin typeface="+mn-lt"/>
                          <a:ea typeface="+mn-ea"/>
                          <a:cs typeface="+mn-cs"/>
                        </a:rPr>
                        <a:t>Förändringsområde Kundarbete: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mn-ea"/>
                          <a:cs typeface="+mn-cs"/>
                        </a:rPr>
                        <a:t>Vidareutveckla och utöka självserviceflöden och digitala tjänster så att fler arbetssökande och arbetsgivare kan få sina behov tillgodosedda med i huvudsak digitala tjänster. Därmed ska efterfrågan på personlig service minska. </a:t>
                      </a:r>
                    </a:p>
                  </a:txBody>
                  <a:tcPr/>
                </a:tc>
                <a:tc>
                  <a:txBody>
                    <a:bodyPr/>
                    <a:lstStyle/>
                    <a:p>
                      <a:pPr marL="0" indent="0" algn="l" defTabSz="685800" rtl="0" eaLnBrk="1" latinLnBrk="0" hangingPunct="1">
                        <a:spcBef>
                          <a:spcPts val="600"/>
                        </a:spcBef>
                        <a:buFont typeface="Arial" panose="020B0604020202020204" pitchFamily="34" charset="0"/>
                        <a:buNone/>
                      </a:pPr>
                      <a:r>
                        <a:rPr lang="sv-SE" sz="700" kern="1200" noProof="0" dirty="0">
                          <a:solidFill>
                            <a:schemeClr val="tx1"/>
                          </a:solidFill>
                          <a:latin typeface="+mn-lt"/>
                          <a:ea typeface="+mn-ea"/>
                          <a:cs typeface="+mn-cs"/>
                        </a:rPr>
                        <a:t>Förbättrad matchning mellan arbetssökande och arbetsgivare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i="0" kern="1200" dirty="0">
                          <a:solidFill>
                            <a:schemeClr val="tx1"/>
                          </a:solidFill>
                          <a:latin typeface="+mn-lt"/>
                          <a:ea typeface="+mn-ea"/>
                          <a:cs typeface="+mn-cs"/>
                        </a:rPr>
                        <a:t>4,5</a:t>
                      </a:r>
                    </a:p>
                  </a:txBody>
                  <a:tcPr/>
                </a:tc>
                <a:tc>
                  <a:txBody>
                    <a:bodyPr/>
                    <a:lstStyle/>
                    <a:p>
                      <a:pPr algn="l"/>
                      <a:r>
                        <a:rPr lang="sv-SE" sz="700" kern="1200" dirty="0">
                          <a:solidFill>
                            <a:schemeClr val="tx1"/>
                          </a:solidFill>
                          <a:latin typeface="+mn-lt"/>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ASÖK</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AG</a:t>
                      </a:r>
                    </a:p>
                  </a:txBody>
                  <a:tcPr/>
                </a:tc>
                <a:extLst>
                  <a:ext uri="{0D108BD9-81ED-4DB2-BD59-A6C34878D82A}">
                    <a16:rowId xmlns:a16="http://schemas.microsoft.com/office/drawing/2014/main" val="1098282335"/>
                  </a:ext>
                </a:extLst>
              </a:tr>
            </a:tbl>
          </a:graphicData>
        </a:graphic>
      </p:graphicFrame>
    </p:spTree>
    <p:extLst>
      <p:ext uri="{BB962C8B-B14F-4D97-AF65-F5344CB8AC3E}">
        <p14:creationId xmlns:p14="http://schemas.microsoft.com/office/powerpoint/2010/main" val="417280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D7F437-ED47-4235-818D-D3EA689FCA84}"/>
              </a:ext>
            </a:extLst>
          </p:cNvPr>
          <p:cNvSpPr>
            <a:spLocks noGrp="1"/>
          </p:cNvSpPr>
          <p:nvPr>
            <p:ph type="title"/>
          </p:nvPr>
        </p:nvSpPr>
        <p:spPr>
          <a:xfrm>
            <a:off x="217287" y="0"/>
            <a:ext cx="7974217" cy="429622"/>
          </a:xfrm>
        </p:spPr>
        <p:txBody>
          <a:bodyPr/>
          <a:lstStyle/>
          <a:p>
            <a:r>
              <a:rPr lang="sv-SE" sz="2000" dirty="0"/>
              <a:t>Portfölj Digitala Tjänster (bild 4 av 4) 2023 - Totalt 175 MSEK</a:t>
            </a:r>
          </a:p>
        </p:txBody>
      </p:sp>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510193743"/>
              </p:ext>
            </p:extLst>
          </p:nvPr>
        </p:nvGraphicFramePr>
        <p:xfrm>
          <a:off x="217287" y="556622"/>
          <a:ext cx="8831463" cy="3627120"/>
        </p:xfrm>
        <a:graphic>
          <a:graphicData uri="http://schemas.openxmlformats.org/drawingml/2006/table">
            <a:tbl>
              <a:tblPr firstRow="1" bandRow="1">
                <a:tableStyleId>{5C22544A-7EE6-4342-B048-85BDC9FD1C3A}</a:tableStyleId>
              </a:tblPr>
              <a:tblGrid>
                <a:gridCol w="2363789">
                  <a:extLst>
                    <a:ext uri="{9D8B030D-6E8A-4147-A177-3AD203B41FA5}">
                      <a16:colId xmlns:a16="http://schemas.microsoft.com/office/drawing/2014/main" val="3130585297"/>
                    </a:ext>
                  </a:extLst>
                </a:gridCol>
                <a:gridCol w="2359276">
                  <a:extLst>
                    <a:ext uri="{9D8B030D-6E8A-4147-A177-3AD203B41FA5}">
                      <a16:colId xmlns:a16="http://schemas.microsoft.com/office/drawing/2014/main" val="3731954964"/>
                    </a:ext>
                  </a:extLst>
                </a:gridCol>
                <a:gridCol w="1571459">
                  <a:extLst>
                    <a:ext uri="{9D8B030D-6E8A-4147-A177-3AD203B41FA5}">
                      <a16:colId xmlns:a16="http://schemas.microsoft.com/office/drawing/2014/main" val="2430417148"/>
                    </a:ext>
                  </a:extLst>
                </a:gridCol>
                <a:gridCol w="661404">
                  <a:extLst>
                    <a:ext uri="{9D8B030D-6E8A-4147-A177-3AD203B41FA5}">
                      <a16:colId xmlns:a16="http://schemas.microsoft.com/office/drawing/2014/main" val="2661862246"/>
                    </a:ext>
                  </a:extLst>
                </a:gridCol>
                <a:gridCol w="759634">
                  <a:extLst>
                    <a:ext uri="{9D8B030D-6E8A-4147-A177-3AD203B41FA5}">
                      <a16:colId xmlns:a16="http://schemas.microsoft.com/office/drawing/2014/main" val="2732504819"/>
                    </a:ext>
                  </a:extLst>
                </a:gridCol>
                <a:gridCol w="1115901">
                  <a:extLst>
                    <a:ext uri="{9D8B030D-6E8A-4147-A177-3AD203B41FA5}">
                      <a16:colId xmlns:a16="http://schemas.microsoft.com/office/drawing/2014/main" val="3147754811"/>
                    </a:ext>
                  </a:extLst>
                </a:gridCol>
              </a:tblGrid>
              <a:tr h="457200">
                <a:tc>
                  <a:txBody>
                    <a:bodyPr/>
                    <a:lstStyle/>
                    <a:p>
                      <a:r>
                        <a:rPr lang="sv-SE" sz="1200" dirty="0"/>
                        <a:t>Namn och syfte</a:t>
                      </a:r>
                    </a:p>
                  </a:txBody>
                  <a:tcPr/>
                </a:tc>
                <a:tc>
                  <a:txBody>
                    <a:bodyPr/>
                    <a:lstStyle/>
                    <a:p>
                      <a:r>
                        <a:rPr lang="sv-SE" sz="1200" dirty="0"/>
                        <a:t>Koppling till innehåll i myndighetens VP 2023</a:t>
                      </a:r>
                    </a:p>
                  </a:txBody>
                  <a:tcPr/>
                </a:tc>
                <a:tc>
                  <a:txBody>
                    <a:bodyPr/>
                    <a:lstStyle/>
                    <a:p>
                      <a:r>
                        <a:rPr lang="sv-SE" sz="1200" dirty="0"/>
                        <a:t>Nyttobeskrivning</a:t>
                      </a:r>
                    </a:p>
                  </a:txBody>
                  <a:tcPr/>
                </a:tc>
                <a:tc>
                  <a:txBody>
                    <a:bodyPr/>
                    <a:lstStyle/>
                    <a:p>
                      <a:r>
                        <a:rPr lang="sv-SE" sz="1200" dirty="0"/>
                        <a:t>Ram MSEK</a:t>
                      </a:r>
                    </a:p>
                  </a:txBody>
                  <a:tcPr/>
                </a:tc>
                <a:tc>
                  <a:txBody>
                    <a:bodyPr/>
                    <a:lstStyle/>
                    <a:p>
                      <a:r>
                        <a:rPr lang="sv-SE" sz="1200" dirty="0"/>
                        <a:t>Tidplan</a:t>
                      </a:r>
                    </a:p>
                  </a:txBody>
                  <a:tcPr/>
                </a:tc>
                <a:tc>
                  <a:txBody>
                    <a:bodyPr/>
                    <a:lstStyle/>
                    <a:p>
                      <a:r>
                        <a:rPr lang="sv-SE" sz="1200" dirty="0"/>
                        <a:t>Nytto-grupper</a:t>
                      </a:r>
                    </a:p>
                  </a:txBody>
                  <a:tcPr/>
                </a:tc>
                <a:extLst>
                  <a:ext uri="{0D108BD9-81ED-4DB2-BD59-A6C34878D82A}">
                    <a16:rowId xmlns:a16="http://schemas.microsoft.com/office/drawing/2014/main" val="2221095885"/>
                  </a:ext>
                </a:extLst>
              </a:tr>
              <a:tr h="81153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b="1" kern="1200" dirty="0">
                          <a:solidFill>
                            <a:schemeClr val="tx1"/>
                          </a:solidFill>
                          <a:latin typeface="+mn-lt"/>
                          <a:ea typeface="+mn-ea"/>
                          <a:cs typeface="+mn-cs"/>
                        </a:rPr>
                        <a:t>Taxonomi</a:t>
                      </a:r>
                    </a:p>
                    <a:p>
                      <a:pPr marL="0" algn="l" defTabSz="685800" rtl="0" eaLnBrk="1" latinLnBrk="0" hangingPunct="1"/>
                      <a:r>
                        <a:rPr lang="sv-SE" sz="700" kern="1200" dirty="0">
                          <a:solidFill>
                            <a:schemeClr val="tx1"/>
                          </a:solidFill>
                          <a:latin typeface="+mn-lt"/>
                          <a:ea typeface="+mn-ea"/>
                          <a:cs typeface="+mn-cs"/>
                        </a:rPr>
                        <a:t>Utveckling av </a:t>
                      </a:r>
                      <a:r>
                        <a:rPr lang="sv-SE" sz="700" kern="1200" dirty="0" err="1">
                          <a:solidFill>
                            <a:schemeClr val="tx1"/>
                          </a:solidFill>
                          <a:latin typeface="+mn-lt"/>
                          <a:ea typeface="+mn-ea"/>
                          <a:cs typeface="+mn-cs"/>
                        </a:rPr>
                        <a:t>taxonomier</a:t>
                      </a:r>
                      <a:r>
                        <a:rPr lang="sv-SE" sz="700" kern="1200" dirty="0">
                          <a:solidFill>
                            <a:schemeClr val="tx1"/>
                          </a:solidFill>
                          <a:latin typeface="+mn-lt"/>
                          <a:ea typeface="+mn-ea"/>
                          <a:cs typeface="+mn-cs"/>
                        </a:rPr>
                        <a:t> som möjliggör kontinuerliga uppdateraringar av yrkesbenämningar, vilket kan bidra till att avsevärt förbättra matchningen. .</a:t>
                      </a:r>
                    </a:p>
                    <a:p>
                      <a:pPr marL="0" algn="l" defTabSz="685800" rtl="0" eaLnBrk="1" latinLnBrk="0" hangingPunct="1"/>
                      <a:endParaRPr lang="sv-SE" sz="700" kern="1200" dirty="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Vi skapar ett gemensamt språk för svensk arbetsmarknad så att människor och företag enklare kan hitta varandra i de digitala tjänsterna på marknaden. Detta innefattar utveckling, kvalitetssäkring, tillgängliggörande och användning av värdeförrådskomponenter (standarder och strukturer).</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700" b="1"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0" i="0" u="none" kern="1200" dirty="0">
                          <a:solidFill>
                            <a:schemeClr val="tx1"/>
                          </a:solidFill>
                          <a:latin typeface="+mn-lt"/>
                          <a:ea typeface="+mn-ea"/>
                          <a:cs typeface="+mn-cs"/>
                        </a:rPr>
                        <a:t>Förändringsområde Kundarbete: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mn-ea"/>
                          <a:cs typeface="+mn-cs"/>
                        </a:rPr>
                        <a:t>Vidareutveckla och utöka självserviceflöden och digitala tjänster så att fler arbetssökande och arbetsgivare kan få sina behov tillgodosedda med i huvudsak digitala tjänster. Därmed ska efterfrågan på personlig service minska. </a:t>
                      </a:r>
                    </a:p>
                    <a:p>
                      <a:pPr marL="0" algn="l" defTabSz="685800" rtl="0" eaLnBrk="1" latinLnBrk="0" hangingPunct="1"/>
                      <a:endParaRPr lang="sv-SE" sz="700" kern="1200" dirty="0">
                        <a:solidFill>
                          <a:schemeClr val="tx1"/>
                        </a:solidFill>
                        <a:latin typeface="+mn-lt"/>
                        <a:ea typeface="+mn-ea"/>
                        <a:cs typeface="+mn-cs"/>
                      </a:endParaRPr>
                    </a:p>
                  </a:txBody>
                  <a:tcPr/>
                </a:tc>
                <a:tc>
                  <a:txBody>
                    <a:bodyPr/>
                    <a:lstStyle/>
                    <a:p>
                      <a:pPr marL="90487" marR="0" lvl="0" indent="0" algn="l" defTabSz="9144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r>
                        <a:rPr lang="sv-SE" sz="700" kern="1200" dirty="0">
                          <a:solidFill>
                            <a:schemeClr val="tx1"/>
                          </a:solidFill>
                          <a:latin typeface="+mn-lt"/>
                          <a:ea typeface="+mn-ea"/>
                          <a:cs typeface="+mn-cs"/>
                        </a:rPr>
                        <a:t>Förbättrad matchning mellan arbetsgivare och arbetssökande.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7,5</a:t>
                      </a:r>
                    </a:p>
                  </a:txBody>
                  <a:tcPr/>
                </a:tc>
                <a:tc>
                  <a:txBody>
                    <a:bodyPr/>
                    <a:lstStyle/>
                    <a:p>
                      <a:pPr algn="ctr"/>
                      <a:r>
                        <a:rPr lang="sv-SE" sz="700" kern="1200" dirty="0">
                          <a:solidFill>
                            <a:schemeClr val="tx1"/>
                          </a:solidFill>
                          <a:latin typeface="+mn-lt"/>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ASÖK</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AG</a:t>
                      </a:r>
                    </a:p>
                  </a:txBody>
                  <a:tcPr/>
                </a:tc>
                <a:extLst>
                  <a:ext uri="{0D108BD9-81ED-4DB2-BD59-A6C34878D82A}">
                    <a16:rowId xmlns:a16="http://schemas.microsoft.com/office/drawing/2014/main" val="234264460"/>
                  </a:ext>
                </a:extLst>
              </a:tr>
              <a:tr h="1017270">
                <a:tc>
                  <a:txBody>
                    <a:bodyPr/>
                    <a:lstStyle/>
                    <a:p>
                      <a:r>
                        <a:rPr lang="sv-SE" sz="700" b="1" kern="1200" dirty="0">
                          <a:solidFill>
                            <a:schemeClr val="tx1"/>
                          </a:solidFill>
                          <a:latin typeface="+mn-lt"/>
                          <a:ea typeface="+mn-ea"/>
                          <a:cs typeface="+mn-cs"/>
                        </a:rPr>
                        <a:t>Ständiga förbättringar (förvaltning/vidare-utveckling)</a:t>
                      </a:r>
                    </a:p>
                    <a:p>
                      <a:r>
                        <a:rPr lang="sv-SE" sz="700" b="0" kern="1200" dirty="0">
                          <a:solidFill>
                            <a:schemeClr val="tx1"/>
                          </a:solidFill>
                          <a:latin typeface="+mn-lt"/>
                          <a:ea typeface="+mn-ea"/>
                          <a:cs typeface="+mn-cs"/>
                        </a:rPr>
                        <a:t>Den löpande kostnaden för att erbjuda kundmöten i den digitala kanalen och underhålla erbjudandet så att det bibehåller värde genom att t ex uppdatera i enlighet med förändrad lagstiftning, livscykelhantering och </a:t>
                      </a:r>
                      <a:r>
                        <a:rPr lang="sv-SE" sz="700" b="0" kern="1200" dirty="0" err="1">
                          <a:solidFill>
                            <a:schemeClr val="tx1"/>
                          </a:solidFill>
                          <a:latin typeface="+mn-lt"/>
                          <a:ea typeface="+mn-ea"/>
                          <a:cs typeface="+mn-cs"/>
                        </a:rPr>
                        <a:t>arkitekturella</a:t>
                      </a:r>
                      <a:r>
                        <a:rPr lang="sv-SE" sz="700" b="0" kern="1200" dirty="0">
                          <a:solidFill>
                            <a:schemeClr val="tx1"/>
                          </a:solidFill>
                          <a:latin typeface="+mn-lt"/>
                          <a:ea typeface="+mn-ea"/>
                          <a:cs typeface="+mn-cs"/>
                        </a:rPr>
                        <a:t> principer.</a:t>
                      </a:r>
                    </a:p>
                    <a:p>
                      <a:r>
                        <a:rPr lang="sv-SE" sz="700" b="0" kern="1200" dirty="0">
                          <a:solidFill>
                            <a:schemeClr val="tx1"/>
                          </a:solidFill>
                          <a:latin typeface="+mn-lt"/>
                          <a:ea typeface="+mn-ea"/>
                          <a:cs typeface="+mn-cs"/>
                        </a:rPr>
                        <a:t>Några exempel på viktiga leveranser inom huvudleveransen:</a:t>
                      </a:r>
                      <a:endParaRPr lang="sv-SE" sz="700" kern="1200" dirty="0">
                        <a:solidFill>
                          <a:schemeClr val="tx1"/>
                        </a:solidFill>
                        <a:latin typeface="+mn-lt"/>
                        <a:ea typeface="+mn-ea"/>
                        <a:cs typeface="+mn-cs"/>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kern="1200" dirty="0" err="1">
                          <a:solidFill>
                            <a:schemeClr val="tx1"/>
                          </a:solidFill>
                          <a:latin typeface="+mn-lt"/>
                          <a:ea typeface="+mn-ea"/>
                          <a:cs typeface="+mn-cs"/>
                        </a:rPr>
                        <a:t>Migrering</a:t>
                      </a:r>
                      <a:r>
                        <a:rPr lang="sv-SE" sz="700" b="0" kern="1200" dirty="0">
                          <a:solidFill>
                            <a:schemeClr val="tx1"/>
                          </a:solidFill>
                          <a:latin typeface="+mn-lt"/>
                          <a:ea typeface="+mn-ea"/>
                          <a:cs typeface="+mn-cs"/>
                        </a:rPr>
                        <a:t> till målmiljön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kern="1200" dirty="0" err="1">
                          <a:solidFill>
                            <a:schemeClr val="tx1"/>
                          </a:solidFill>
                          <a:latin typeface="+mn-lt"/>
                          <a:ea typeface="+mn-ea"/>
                          <a:cs typeface="+mn-cs"/>
                        </a:rPr>
                        <a:t>Migrering</a:t>
                      </a:r>
                      <a:r>
                        <a:rPr lang="sv-SE" sz="700" b="0" kern="1200" dirty="0">
                          <a:solidFill>
                            <a:schemeClr val="tx1"/>
                          </a:solidFill>
                          <a:latin typeface="+mn-lt"/>
                          <a:ea typeface="+mn-ea"/>
                          <a:cs typeface="+mn-cs"/>
                        </a:rPr>
                        <a:t> till nya säkerhetsplattformen (PISA till CIAM)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kern="1200" dirty="0">
                          <a:solidFill>
                            <a:schemeClr val="tx1"/>
                          </a:solidFill>
                          <a:latin typeface="+mn-lt"/>
                          <a:ea typeface="+mn-ea"/>
                          <a:cs typeface="+mn-cs"/>
                        </a:rPr>
                        <a:t>Målbild för hantering av arbetssökande med skyddade personuppgifter (SPU)</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kern="1200" dirty="0">
                          <a:solidFill>
                            <a:schemeClr val="tx1"/>
                          </a:solidFill>
                          <a:latin typeface="+mn-lt"/>
                          <a:ea typeface="+mn-ea"/>
                          <a:cs typeface="+mn-cs"/>
                        </a:rPr>
                        <a:t>Livscykelhantering av de </a:t>
                      </a:r>
                    </a:p>
                    <a:p>
                      <a:endParaRPr lang="sv-SE" sz="700" b="1"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0" i="0" u="none" kern="1200" dirty="0">
                          <a:solidFill>
                            <a:schemeClr val="tx1"/>
                          </a:solidFill>
                          <a:latin typeface="+mn-lt"/>
                          <a:ea typeface="+mn-ea"/>
                          <a:cs typeface="+mn-cs"/>
                        </a:rPr>
                        <a:t>Förändringsområde Kundarbete: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mn-ea"/>
                          <a:cs typeface="+mn-cs"/>
                        </a:rPr>
                        <a:t>Vidareutveckla och utöka självserviceflöden och digitala tjänster så att fler arbetssökande och arbetsgivare kan få sina behov tillgodosedda med i huvudsak digitala tjänster. Därmed ska efterfrågan på personlig service minska. </a:t>
                      </a:r>
                    </a:p>
                    <a:p>
                      <a:endParaRPr lang="sv-SE" sz="700" b="0" kern="1200" dirty="0">
                        <a:solidFill>
                          <a:schemeClr val="tx1"/>
                        </a:solidFill>
                        <a:latin typeface="+mn-lt"/>
                        <a:ea typeface="+mn-ea"/>
                        <a:cs typeface="+mn-cs"/>
                      </a:endParaRP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dirty="0">
                          <a:solidFill>
                            <a:schemeClr val="tx1"/>
                          </a:solidFill>
                        </a:rPr>
                        <a:t>Bibehållet kundvärde i befintliga digitala tjänster.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dirty="0">
                          <a:solidFill>
                            <a:schemeClr val="tx1"/>
                          </a:solidFill>
                        </a:rPr>
                        <a:t>Bidra till stabilare och effektivare drift och underhåll</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94,8</a:t>
                      </a:r>
                    </a:p>
                  </a:txBody>
                  <a:tcPr/>
                </a:tc>
                <a:tc>
                  <a:txBody>
                    <a:bodyPr/>
                    <a:lstStyle/>
                    <a:p>
                      <a:pPr algn="ctr"/>
                      <a:r>
                        <a:rPr lang="sv-SE" sz="700" kern="1200" dirty="0">
                          <a:solidFill>
                            <a:schemeClr val="tx1"/>
                          </a:solidFill>
                          <a:latin typeface="+mn-lt"/>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ASÖK</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kern="1200" dirty="0">
                          <a:solidFill>
                            <a:schemeClr val="tx1"/>
                          </a:solidFill>
                          <a:latin typeface="+mn-lt"/>
                          <a:ea typeface="+mn-ea"/>
                          <a:cs typeface="+mn-cs"/>
                        </a:rPr>
                        <a:t>Kundnytta AG</a:t>
                      </a:r>
                    </a:p>
                  </a:txBody>
                  <a:tcPr/>
                </a:tc>
                <a:extLst>
                  <a:ext uri="{0D108BD9-81ED-4DB2-BD59-A6C34878D82A}">
                    <a16:rowId xmlns:a16="http://schemas.microsoft.com/office/drawing/2014/main" val="215716658"/>
                  </a:ext>
                </a:extLst>
              </a:tr>
            </a:tbl>
          </a:graphicData>
        </a:graphic>
      </p:graphicFrame>
    </p:spTree>
    <p:extLst>
      <p:ext uri="{BB962C8B-B14F-4D97-AF65-F5344CB8AC3E}">
        <p14:creationId xmlns:p14="http://schemas.microsoft.com/office/powerpoint/2010/main" val="321524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FE11F93-D781-40F1-A851-FABB62A5D415}"/>
              </a:ext>
            </a:extLst>
          </p:cNvPr>
          <p:cNvSpPr>
            <a:spLocks noGrp="1"/>
          </p:cNvSpPr>
          <p:nvPr>
            <p:ph type="ctrTitle"/>
          </p:nvPr>
        </p:nvSpPr>
        <p:spPr>
          <a:xfrm>
            <a:off x="1741657" y="1525129"/>
            <a:ext cx="5752125" cy="967429"/>
          </a:xfrm>
        </p:spPr>
        <p:txBody>
          <a:bodyPr/>
          <a:lstStyle/>
          <a:p>
            <a:r>
              <a:rPr lang="sv-SE" dirty="0"/>
              <a:t>Digitala arbetsförmedlingsstöd</a:t>
            </a:r>
          </a:p>
        </p:txBody>
      </p:sp>
    </p:spTree>
    <p:extLst>
      <p:ext uri="{BB962C8B-B14F-4D97-AF65-F5344CB8AC3E}">
        <p14:creationId xmlns:p14="http://schemas.microsoft.com/office/powerpoint/2010/main" val="3517924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548404-62BE-490A-B393-8CDF2812B68D}"/>
              </a:ext>
            </a:extLst>
          </p:cNvPr>
          <p:cNvSpPr>
            <a:spLocks noGrp="1"/>
          </p:cNvSpPr>
          <p:nvPr>
            <p:ph type="title"/>
          </p:nvPr>
        </p:nvSpPr>
        <p:spPr>
          <a:xfrm>
            <a:off x="575043" y="126793"/>
            <a:ext cx="7422784" cy="675000"/>
          </a:xfrm>
        </p:spPr>
        <p:txBody>
          <a:bodyPr/>
          <a:lstStyle/>
          <a:p>
            <a:r>
              <a:rPr lang="sv-SE" dirty="0"/>
              <a:t>Nyttoprofil 2023</a:t>
            </a:r>
          </a:p>
        </p:txBody>
      </p:sp>
      <p:graphicFrame>
        <p:nvGraphicFramePr>
          <p:cNvPr id="6" name="Platshållare för innehåll 5">
            <a:extLst>
              <a:ext uri="{FF2B5EF4-FFF2-40B4-BE49-F238E27FC236}">
                <a16:creationId xmlns:a16="http://schemas.microsoft.com/office/drawing/2014/main" id="{65DEF19B-7F11-4593-8E94-2F8546AFAEB1}"/>
              </a:ext>
            </a:extLst>
          </p:cNvPr>
          <p:cNvGraphicFramePr>
            <a:graphicFrameLocks noGrp="1"/>
          </p:cNvGraphicFramePr>
          <p:nvPr>
            <p:ph idx="1"/>
            <p:extLst>
              <p:ext uri="{D42A27DB-BD31-4B8C-83A1-F6EECF244321}">
                <p14:modId xmlns:p14="http://schemas.microsoft.com/office/powerpoint/2010/main" val="31094222"/>
              </p:ext>
            </p:extLst>
          </p:nvPr>
        </p:nvGraphicFramePr>
        <p:xfrm>
          <a:off x="62870" y="1010360"/>
          <a:ext cx="9143470" cy="42024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ktangel 6">
            <a:extLst>
              <a:ext uri="{FF2B5EF4-FFF2-40B4-BE49-F238E27FC236}">
                <a16:creationId xmlns:a16="http://schemas.microsoft.com/office/drawing/2014/main" id="{D57AD583-FDC6-47EA-90FD-1E3EEF28C210}"/>
              </a:ext>
            </a:extLst>
          </p:cNvPr>
          <p:cNvSpPr/>
          <p:nvPr/>
        </p:nvSpPr>
        <p:spPr>
          <a:xfrm>
            <a:off x="5872791" y="1627578"/>
            <a:ext cx="2808692" cy="803887"/>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8" name="Rektangel 7">
            <a:extLst>
              <a:ext uri="{FF2B5EF4-FFF2-40B4-BE49-F238E27FC236}">
                <a16:creationId xmlns:a16="http://schemas.microsoft.com/office/drawing/2014/main" id="{6F2E054B-A5C0-4506-9CB1-FA7EB136632C}"/>
              </a:ext>
            </a:extLst>
          </p:cNvPr>
          <p:cNvSpPr/>
          <p:nvPr/>
        </p:nvSpPr>
        <p:spPr>
          <a:xfrm>
            <a:off x="232613" y="3773160"/>
            <a:ext cx="2914581" cy="703704"/>
          </a:xfrm>
          <a:prstGeom prst="rect">
            <a:avLst/>
          </a:prstGeom>
          <a:solidFill>
            <a:srgbClr val="A5CB5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10" name="textruta 9">
            <a:extLst>
              <a:ext uri="{FF2B5EF4-FFF2-40B4-BE49-F238E27FC236}">
                <a16:creationId xmlns:a16="http://schemas.microsoft.com/office/drawing/2014/main" id="{F94D1BB6-7562-41ED-A4F3-508873D7D882}"/>
              </a:ext>
            </a:extLst>
          </p:cNvPr>
          <p:cNvSpPr txBox="1"/>
          <p:nvPr/>
        </p:nvSpPr>
        <p:spPr>
          <a:xfrm>
            <a:off x="5880715" y="1628661"/>
            <a:ext cx="2800767" cy="276999"/>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200" b="1" i="0" u="sng" strike="noStrike" kern="1200" cap="none" spc="0" normalizeH="0" baseline="0" noProof="0" dirty="0">
                <a:ln>
                  <a:noFill/>
                </a:ln>
                <a:solidFill>
                  <a:prstClr val="white"/>
                </a:solidFill>
                <a:effectLst/>
                <a:uLnTx/>
                <a:uFillTx/>
                <a:latin typeface="Arial"/>
                <a:ea typeface="+mn-ea"/>
                <a:cs typeface="+mn-cs"/>
              </a:rPr>
              <a:t>Effektivisering</a:t>
            </a:r>
            <a:r>
              <a:rPr kumimoji="0" lang="sv-SE" sz="1200" b="1" i="0" u="none" strike="noStrike" kern="1200" cap="none" spc="0" normalizeH="0" baseline="0" noProof="0" dirty="0">
                <a:ln>
                  <a:noFill/>
                </a:ln>
                <a:solidFill>
                  <a:prstClr val="white"/>
                </a:solidFill>
                <a:effectLst/>
                <a:uLnTx/>
                <a:uFillTx/>
                <a:latin typeface="Arial"/>
                <a:ea typeface="+mn-ea"/>
                <a:cs typeface="+mn-cs"/>
              </a:rPr>
              <a:t> (kostnadsbesparing)</a:t>
            </a:r>
          </a:p>
        </p:txBody>
      </p:sp>
      <p:sp>
        <p:nvSpPr>
          <p:cNvPr id="11" name="textruta 10">
            <a:extLst>
              <a:ext uri="{FF2B5EF4-FFF2-40B4-BE49-F238E27FC236}">
                <a16:creationId xmlns:a16="http://schemas.microsoft.com/office/drawing/2014/main" id="{877DD980-6993-411C-9228-48556FF50D0B}"/>
              </a:ext>
            </a:extLst>
          </p:cNvPr>
          <p:cNvSpPr txBox="1"/>
          <p:nvPr/>
        </p:nvSpPr>
        <p:spPr>
          <a:xfrm>
            <a:off x="267253" y="3773060"/>
            <a:ext cx="2914580" cy="276999"/>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200" b="1" i="0" u="sng" strike="noStrike" kern="1200" cap="none" spc="0" normalizeH="0" baseline="0" noProof="0" dirty="0">
                <a:ln>
                  <a:noFill/>
                </a:ln>
                <a:effectLst/>
                <a:uLnTx/>
                <a:uFillTx/>
                <a:latin typeface="Arial"/>
                <a:ea typeface="+mn-ea"/>
                <a:cs typeface="+mn-cs"/>
              </a:rPr>
              <a:t>Kundnytta</a:t>
            </a:r>
            <a:r>
              <a:rPr kumimoji="0" lang="sv-SE" sz="1200" b="1" i="0" u="none" strike="noStrike" kern="1200" cap="none" spc="0" normalizeH="0" baseline="0" noProof="0" dirty="0">
                <a:ln>
                  <a:noFill/>
                </a:ln>
                <a:effectLst/>
                <a:uLnTx/>
                <a:uFillTx/>
                <a:latin typeface="Arial"/>
                <a:ea typeface="+mn-ea"/>
                <a:cs typeface="+mn-cs"/>
              </a:rPr>
              <a:t> (säkra verksamhetsmålen)</a:t>
            </a:r>
          </a:p>
        </p:txBody>
      </p:sp>
      <p:sp>
        <p:nvSpPr>
          <p:cNvPr id="13" name="textruta 12">
            <a:extLst>
              <a:ext uri="{FF2B5EF4-FFF2-40B4-BE49-F238E27FC236}">
                <a16:creationId xmlns:a16="http://schemas.microsoft.com/office/drawing/2014/main" id="{B0D44E03-282D-49D7-A5A5-2F827CF98377}"/>
              </a:ext>
            </a:extLst>
          </p:cNvPr>
          <p:cNvSpPr txBox="1"/>
          <p:nvPr/>
        </p:nvSpPr>
        <p:spPr>
          <a:xfrm>
            <a:off x="5880715" y="1905661"/>
            <a:ext cx="3054724" cy="4616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solidFill>
                <a:effectLst/>
                <a:uLnTx/>
                <a:uFillTx/>
                <a:latin typeface="Arial"/>
                <a:ea typeface="+mn-ea"/>
                <a:cs typeface="+mn-cs"/>
              </a:rPr>
              <a:t>Den högst prioriterade effekthemtagningen 2023 är effektivisering som leder till kostnadsbesparing i kr.</a:t>
            </a:r>
            <a:br>
              <a:rPr kumimoji="0" lang="sv-SE" sz="800" b="0" i="0" u="none" strike="noStrike" kern="1200" cap="none" spc="0" normalizeH="0" baseline="0" noProof="0" dirty="0">
                <a:ln>
                  <a:noFill/>
                </a:ln>
                <a:solidFill>
                  <a:prstClr val="white"/>
                </a:solidFill>
                <a:effectLst/>
                <a:uLnTx/>
                <a:uFillTx/>
                <a:latin typeface="Arial"/>
                <a:ea typeface="+mn-ea"/>
                <a:cs typeface="+mn-cs"/>
              </a:rPr>
            </a:br>
            <a:r>
              <a:rPr kumimoji="0" lang="sv-SE" altLang="sv-SE" sz="800" b="0" i="0" u="none" strike="noStrike" kern="1200" cap="none" spc="0" normalizeH="0" baseline="0" noProof="0" dirty="0">
                <a:ln>
                  <a:noFill/>
                </a:ln>
                <a:solidFill>
                  <a:prstClr val="white"/>
                </a:solidFill>
                <a:effectLst/>
                <a:uLnTx/>
                <a:uFillTx/>
                <a:latin typeface="Arial"/>
                <a:ea typeface="+mn-ea"/>
                <a:cs typeface="+mn-cs"/>
              </a:rPr>
              <a:t>Besparingen ska gå att realisera genom minskad budget</a:t>
            </a:r>
            <a:endParaRPr kumimoji="0" lang="sv-SE"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14" name="textruta 13">
            <a:extLst>
              <a:ext uri="{FF2B5EF4-FFF2-40B4-BE49-F238E27FC236}">
                <a16:creationId xmlns:a16="http://schemas.microsoft.com/office/drawing/2014/main" id="{8BFED8CA-314F-480C-95F8-16357E103704}"/>
              </a:ext>
            </a:extLst>
          </p:cNvPr>
          <p:cNvSpPr txBox="1"/>
          <p:nvPr/>
        </p:nvSpPr>
        <p:spPr>
          <a:xfrm>
            <a:off x="269290" y="3971580"/>
            <a:ext cx="2912543" cy="4616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effectLst/>
                <a:uLnTx/>
                <a:uFillTx/>
                <a:latin typeface="Arial"/>
                <a:ea typeface="+mn-ea"/>
                <a:cs typeface="+mn-cs"/>
              </a:rPr>
              <a:t>Andra effekter som också ska beaktas är kundnytta, nytta för externa intressenter och möjliggörande utveckling och användarnöjdhet.   </a:t>
            </a:r>
          </a:p>
        </p:txBody>
      </p:sp>
      <p:sp>
        <p:nvSpPr>
          <p:cNvPr id="19" name="textruta 18">
            <a:extLst>
              <a:ext uri="{FF2B5EF4-FFF2-40B4-BE49-F238E27FC236}">
                <a16:creationId xmlns:a16="http://schemas.microsoft.com/office/drawing/2014/main" id="{DC41D917-36F9-42C8-B009-61970D4298F7}"/>
              </a:ext>
            </a:extLst>
          </p:cNvPr>
          <p:cNvSpPr txBox="1"/>
          <p:nvPr/>
        </p:nvSpPr>
        <p:spPr>
          <a:xfrm>
            <a:off x="492683" y="1093441"/>
            <a:ext cx="2914580" cy="276999"/>
          </a:xfrm>
          <a:prstGeom prst="rect">
            <a:avLst/>
          </a:prstGeom>
          <a:noFill/>
        </p:spPr>
        <p:txBody>
          <a:bodyPr wrap="square" rtlCol="0">
            <a:spAutoFit/>
          </a:bodyPr>
          <a:lstStyle/>
          <a:p>
            <a:pPr marL="0" marR="0" lvl="0" indent="0" defTabSz="685800" rtl="0" eaLnBrk="1" fontAlgn="auto" latinLnBrk="0" hangingPunct="1">
              <a:lnSpc>
                <a:spcPct val="100000"/>
              </a:lnSpc>
              <a:spcBef>
                <a:spcPts val="0"/>
              </a:spcBef>
              <a:spcAft>
                <a:spcPts val="0"/>
              </a:spcAft>
              <a:buClrTx/>
              <a:buSzTx/>
              <a:buFontTx/>
              <a:buNone/>
              <a:tabLst/>
              <a:defRPr/>
            </a:pPr>
            <a:r>
              <a:rPr lang="sv-SE" sz="1200" b="1" u="sng" dirty="0">
                <a:latin typeface="Arial"/>
              </a:rPr>
              <a:t>G</a:t>
            </a:r>
            <a:r>
              <a:rPr kumimoji="0" lang="sv-SE" sz="1200" b="1" i="0" u="sng" strike="noStrike" kern="1200" cap="none" spc="0" normalizeH="0" baseline="0" noProof="0" dirty="0" err="1">
                <a:ln>
                  <a:noFill/>
                </a:ln>
                <a:effectLst/>
                <a:uLnTx/>
                <a:uFillTx/>
                <a:latin typeface="Arial"/>
                <a:ea typeface="+mn-ea"/>
                <a:cs typeface="+mn-cs"/>
              </a:rPr>
              <a:t>od</a:t>
            </a:r>
            <a:r>
              <a:rPr kumimoji="0" lang="sv-SE" sz="1200" b="1" i="0" u="sng" strike="noStrike" kern="1200" cap="none" spc="0" normalizeH="0" baseline="0" noProof="0" dirty="0">
                <a:ln>
                  <a:noFill/>
                </a:ln>
                <a:effectLst/>
                <a:uLnTx/>
                <a:uFillTx/>
                <a:latin typeface="Arial"/>
                <a:ea typeface="+mn-ea"/>
                <a:cs typeface="+mn-cs"/>
              </a:rPr>
              <a:t> förvaltning</a:t>
            </a:r>
            <a:endParaRPr kumimoji="0" lang="sv-SE" sz="1200" b="1" i="0" u="none" strike="noStrike" kern="1200" cap="none" spc="0" normalizeH="0" baseline="0" noProof="0" dirty="0">
              <a:ln>
                <a:noFill/>
              </a:ln>
              <a:effectLst/>
              <a:uLnTx/>
              <a:uFillTx/>
              <a:latin typeface="Arial"/>
              <a:ea typeface="+mn-ea"/>
              <a:cs typeface="+mn-cs"/>
            </a:endParaRPr>
          </a:p>
        </p:txBody>
      </p:sp>
    </p:spTree>
    <p:extLst>
      <p:ext uri="{BB962C8B-B14F-4D97-AF65-F5344CB8AC3E}">
        <p14:creationId xmlns:p14="http://schemas.microsoft.com/office/powerpoint/2010/main" val="3150204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06C0CE1-F6C3-4E60-A3B5-77ECA3269652}"/>
              </a:ext>
            </a:extLst>
          </p:cNvPr>
          <p:cNvSpPr/>
          <p:nvPr/>
        </p:nvSpPr>
        <p:spPr>
          <a:xfrm>
            <a:off x="6871149" y="1077690"/>
            <a:ext cx="2161310" cy="44004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black"/>
                </a:solidFill>
                <a:effectLst/>
                <a:uLnTx/>
                <a:uFillTx/>
                <a:latin typeface="Arial"/>
                <a:ea typeface="+mn-ea"/>
                <a:cs typeface="+mn-cs"/>
              </a:rPr>
              <a:t>Myndighetens förflyttning mot ärendehandläggning och nationella enhetliga arbetsprocesser</a:t>
            </a:r>
          </a:p>
        </p:txBody>
      </p:sp>
      <p:sp>
        <p:nvSpPr>
          <p:cNvPr id="20" name="Rektangel 19">
            <a:extLst>
              <a:ext uri="{FF2B5EF4-FFF2-40B4-BE49-F238E27FC236}">
                <a16:creationId xmlns:a16="http://schemas.microsoft.com/office/drawing/2014/main" id="{D1CF8038-317C-4429-BA20-5359F159514F}"/>
              </a:ext>
            </a:extLst>
          </p:cNvPr>
          <p:cNvSpPr/>
          <p:nvPr/>
        </p:nvSpPr>
        <p:spPr>
          <a:xfrm>
            <a:off x="6871149" y="3461049"/>
            <a:ext cx="2161310" cy="44004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black"/>
                </a:solidFill>
                <a:effectLst/>
                <a:uLnTx/>
                <a:uFillTx/>
                <a:latin typeface="Arial"/>
                <a:ea typeface="+mn-ea"/>
                <a:cs typeface="+mn-cs"/>
              </a:rPr>
              <a:t>God uppföljning och kontroll bidrar till god förvaltning</a:t>
            </a:r>
          </a:p>
        </p:txBody>
      </p:sp>
      <p:sp>
        <p:nvSpPr>
          <p:cNvPr id="21" name="Rektangel 20">
            <a:extLst>
              <a:ext uri="{FF2B5EF4-FFF2-40B4-BE49-F238E27FC236}">
                <a16:creationId xmlns:a16="http://schemas.microsoft.com/office/drawing/2014/main" id="{776B4D69-5185-4D7A-8100-2F6F17F3BA75}"/>
              </a:ext>
            </a:extLst>
          </p:cNvPr>
          <p:cNvSpPr/>
          <p:nvPr/>
        </p:nvSpPr>
        <p:spPr>
          <a:xfrm>
            <a:off x="6871149" y="2666596"/>
            <a:ext cx="2161309" cy="44004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a:ln>
                  <a:noFill/>
                </a:ln>
                <a:solidFill>
                  <a:prstClr val="black"/>
                </a:solidFill>
                <a:effectLst/>
                <a:uLnTx/>
                <a:uFillTx/>
                <a:latin typeface="Arial"/>
                <a:ea typeface="+mn-ea"/>
                <a:cs typeface="+mn-cs"/>
              </a:rPr>
              <a:t>Vi säkerställer att behoven hanteras i övergripande flöden där varje process tydligt stöttar i sin del</a:t>
            </a:r>
            <a:endParaRPr kumimoji="0" lang="sv-SE" sz="800" b="0" i="0" u="none" strike="noStrike" kern="1200" cap="none" spc="0" normalizeH="0" baseline="0" noProof="0" dirty="0">
              <a:ln>
                <a:noFill/>
              </a:ln>
              <a:solidFill>
                <a:prstClr val="black"/>
              </a:solidFill>
              <a:effectLst/>
              <a:uLnTx/>
              <a:uFillTx/>
              <a:latin typeface="Arial"/>
              <a:ea typeface="+mn-ea"/>
              <a:cs typeface="+mn-cs"/>
            </a:endParaRPr>
          </a:p>
        </p:txBody>
      </p:sp>
      <p:sp>
        <p:nvSpPr>
          <p:cNvPr id="23" name="Rektangel 22">
            <a:extLst>
              <a:ext uri="{FF2B5EF4-FFF2-40B4-BE49-F238E27FC236}">
                <a16:creationId xmlns:a16="http://schemas.microsoft.com/office/drawing/2014/main" id="{0A874BD8-CB7E-4931-B976-21CE8ABBD4A6}"/>
              </a:ext>
            </a:extLst>
          </p:cNvPr>
          <p:cNvSpPr/>
          <p:nvPr/>
        </p:nvSpPr>
        <p:spPr>
          <a:xfrm>
            <a:off x="6871149" y="1872143"/>
            <a:ext cx="2161310" cy="44004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black"/>
                </a:solidFill>
                <a:effectLst/>
                <a:uLnTx/>
                <a:uFillTx/>
                <a:latin typeface="Arial"/>
                <a:ea typeface="+mn-ea"/>
                <a:cs typeface="+mn-cs"/>
              </a:rPr>
              <a:t>Vi har fokus på att hålla samman handläggningsflödena</a:t>
            </a:r>
          </a:p>
        </p:txBody>
      </p:sp>
      <p:sp>
        <p:nvSpPr>
          <p:cNvPr id="25" name="Rektangel 24">
            <a:extLst>
              <a:ext uri="{FF2B5EF4-FFF2-40B4-BE49-F238E27FC236}">
                <a16:creationId xmlns:a16="http://schemas.microsoft.com/office/drawing/2014/main" id="{4442B366-6E9D-496D-8BFE-B7A749E5B1E4}"/>
              </a:ext>
            </a:extLst>
          </p:cNvPr>
          <p:cNvSpPr/>
          <p:nvPr/>
        </p:nvSpPr>
        <p:spPr>
          <a:xfrm>
            <a:off x="6871149" y="4255500"/>
            <a:ext cx="2161310" cy="44004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black"/>
                </a:solidFill>
                <a:effectLst/>
                <a:uLnTx/>
                <a:uFillTx/>
                <a:latin typeface="Arial"/>
                <a:ea typeface="+mn-ea"/>
                <a:cs typeface="+mn-cs"/>
              </a:rPr>
              <a:t>När vi utvecklar har vi stabilitet &amp; säkerhet som en grundförutsättning</a:t>
            </a:r>
          </a:p>
        </p:txBody>
      </p:sp>
      <p:grpSp>
        <p:nvGrpSpPr>
          <p:cNvPr id="12" name="Grupp 11">
            <a:extLst>
              <a:ext uri="{FF2B5EF4-FFF2-40B4-BE49-F238E27FC236}">
                <a16:creationId xmlns:a16="http://schemas.microsoft.com/office/drawing/2014/main" id="{D1BECAD2-8203-4C9D-A13A-740DAB5A3D0B}"/>
              </a:ext>
            </a:extLst>
          </p:cNvPr>
          <p:cNvGrpSpPr/>
          <p:nvPr/>
        </p:nvGrpSpPr>
        <p:grpSpPr>
          <a:xfrm>
            <a:off x="-967" y="1694400"/>
            <a:ext cx="1327137" cy="2388305"/>
            <a:chOff x="-967" y="1694400"/>
            <a:chExt cx="1327137" cy="2388305"/>
          </a:xfrm>
        </p:grpSpPr>
        <p:pic>
          <p:nvPicPr>
            <p:cNvPr id="11" name="Bildobjekt 10">
              <a:extLst>
                <a:ext uri="{FF2B5EF4-FFF2-40B4-BE49-F238E27FC236}">
                  <a16:creationId xmlns:a16="http://schemas.microsoft.com/office/drawing/2014/main" id="{1240FCFC-0F6E-4293-8A23-A595096671ED}"/>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36370" y="2381800"/>
              <a:ext cx="981645" cy="981645"/>
            </a:xfrm>
            <a:prstGeom prst="rect">
              <a:avLst/>
            </a:prstGeom>
          </p:spPr>
        </p:pic>
        <p:sp>
          <p:nvSpPr>
            <p:cNvPr id="6" name="Rubrik 1">
              <a:extLst>
                <a:ext uri="{FF2B5EF4-FFF2-40B4-BE49-F238E27FC236}">
                  <a16:creationId xmlns:a16="http://schemas.microsoft.com/office/drawing/2014/main" id="{D47FB91A-FCE3-4B65-AEC5-CD2A5E6C4138}"/>
                </a:ext>
              </a:extLst>
            </p:cNvPr>
            <p:cNvSpPr txBox="1">
              <a:spLocks/>
            </p:cNvSpPr>
            <p:nvPr/>
          </p:nvSpPr>
          <p:spPr>
            <a:xfrm>
              <a:off x="271065" y="1694400"/>
              <a:ext cx="904880" cy="567624"/>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ctr" defTabSz="914333" rtl="0" eaLnBrk="1" fontAlgn="auto" latinLnBrk="0" hangingPunct="1">
                <a:lnSpc>
                  <a:spcPct val="100000"/>
                </a:lnSpc>
                <a:spcBef>
                  <a:spcPct val="0"/>
                </a:spcBef>
                <a:spcAft>
                  <a:spcPts val="0"/>
                </a:spcAft>
                <a:buClrTx/>
                <a:buSzTx/>
                <a:buFontTx/>
                <a:buNone/>
                <a:tabLst/>
                <a:defRPr/>
              </a:pPr>
              <a:r>
                <a:rPr kumimoji="0" lang="sv-SE" sz="1800" b="1" i="0" u="none" strike="noStrike" kern="1200" cap="none" spc="0" normalizeH="0" baseline="0" noProof="0" dirty="0">
                  <a:ln>
                    <a:noFill/>
                  </a:ln>
                  <a:solidFill>
                    <a:srgbClr val="00005A"/>
                  </a:solidFill>
                  <a:effectLst/>
                  <a:uLnTx/>
                  <a:uFillTx/>
                  <a:latin typeface="Arial"/>
                  <a:ea typeface="+mj-ea"/>
                  <a:cs typeface="+mj-cs"/>
                </a:rPr>
                <a:t>Taktiskt fokus</a:t>
              </a:r>
            </a:p>
          </p:txBody>
        </p:sp>
        <p:pic>
          <p:nvPicPr>
            <p:cNvPr id="9" name="Bildobjekt 8">
              <a:extLst>
                <a:ext uri="{FF2B5EF4-FFF2-40B4-BE49-F238E27FC236}">
                  <a16:creationId xmlns:a16="http://schemas.microsoft.com/office/drawing/2014/main" id="{F060A6F0-ADAE-4A33-A040-7040300FE4D1}"/>
                </a:ext>
              </a:extLst>
            </p:cNvPr>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r="23631"/>
            <a:stretch/>
          </p:blipFill>
          <p:spPr>
            <a:xfrm flipH="1">
              <a:off x="-967" y="2275731"/>
              <a:ext cx="1327137" cy="1806974"/>
            </a:xfrm>
            <a:prstGeom prst="rect">
              <a:avLst/>
            </a:prstGeom>
          </p:spPr>
        </p:pic>
        <p:sp>
          <p:nvSpPr>
            <p:cNvPr id="37" name="Rubrik 1">
              <a:extLst>
                <a:ext uri="{FF2B5EF4-FFF2-40B4-BE49-F238E27FC236}">
                  <a16:creationId xmlns:a16="http://schemas.microsoft.com/office/drawing/2014/main" id="{9237B17B-04D0-496C-9726-663556E59581}"/>
                </a:ext>
              </a:extLst>
            </p:cNvPr>
            <p:cNvSpPr txBox="1">
              <a:spLocks/>
            </p:cNvSpPr>
            <p:nvPr/>
          </p:nvSpPr>
          <p:spPr>
            <a:xfrm>
              <a:off x="267614" y="3521096"/>
              <a:ext cx="904880" cy="286913"/>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ctr" defTabSz="914333" rtl="0" eaLnBrk="1" fontAlgn="auto" latinLnBrk="0" hangingPunct="1">
                <a:lnSpc>
                  <a:spcPct val="100000"/>
                </a:lnSpc>
                <a:spcBef>
                  <a:spcPct val="0"/>
                </a:spcBef>
                <a:spcAft>
                  <a:spcPts val="0"/>
                </a:spcAft>
                <a:buClrTx/>
                <a:buSzTx/>
                <a:buFontTx/>
                <a:buNone/>
                <a:tabLst/>
                <a:defRPr/>
              </a:pPr>
              <a:r>
                <a:rPr kumimoji="0" lang="sv-SE" sz="2000" b="1" i="0" u="none" strike="noStrike" kern="1200" cap="none" spc="0" normalizeH="0" baseline="0" noProof="0" dirty="0">
                  <a:ln>
                    <a:noFill/>
                  </a:ln>
                  <a:solidFill>
                    <a:srgbClr val="00005A"/>
                  </a:solidFill>
                  <a:effectLst/>
                  <a:uLnTx/>
                  <a:uFillTx/>
                  <a:latin typeface="Arial"/>
                  <a:ea typeface="+mj-ea"/>
                  <a:cs typeface="+mj-cs"/>
                </a:rPr>
                <a:t>2023</a:t>
              </a:r>
            </a:p>
          </p:txBody>
        </p:sp>
      </p:grpSp>
      <p:sp>
        <p:nvSpPr>
          <p:cNvPr id="26" name="Rubrik 1">
            <a:extLst>
              <a:ext uri="{FF2B5EF4-FFF2-40B4-BE49-F238E27FC236}">
                <a16:creationId xmlns:a16="http://schemas.microsoft.com/office/drawing/2014/main" id="{8095EF38-219B-4F4A-BE36-118D99BD807F}"/>
              </a:ext>
            </a:extLst>
          </p:cNvPr>
          <p:cNvSpPr txBox="1">
            <a:spLocks/>
          </p:cNvSpPr>
          <p:nvPr/>
        </p:nvSpPr>
        <p:spPr>
          <a:xfrm>
            <a:off x="377069" y="360212"/>
            <a:ext cx="4578534" cy="414098"/>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l" defTabSz="914333" rtl="0" eaLnBrk="1" fontAlgn="auto" latinLnBrk="0" hangingPunct="1">
              <a:lnSpc>
                <a:spcPct val="100000"/>
              </a:lnSpc>
              <a:spcBef>
                <a:spcPct val="0"/>
              </a:spcBef>
              <a:spcAft>
                <a:spcPts val="0"/>
              </a:spcAft>
              <a:buClrTx/>
              <a:buSzTx/>
              <a:buFontTx/>
              <a:buNone/>
              <a:tabLst/>
              <a:defRPr/>
            </a:pPr>
            <a:r>
              <a:rPr kumimoji="0" lang="sv-SE" sz="1600" b="0" i="0" u="none" strike="noStrike" kern="1200" cap="none" spc="0" normalizeH="0" baseline="0" noProof="0" dirty="0">
                <a:ln>
                  <a:noFill/>
                </a:ln>
                <a:solidFill>
                  <a:srgbClr val="002060"/>
                </a:solidFill>
                <a:effectLst/>
                <a:uLnTx/>
                <a:uFillTx/>
                <a:latin typeface="Arial"/>
                <a:ea typeface="+mj-ea"/>
                <a:cs typeface="+mj-cs"/>
              </a:rPr>
              <a:t>Portfölj Digitala arbetsförmedlingsstöd</a:t>
            </a:r>
          </a:p>
          <a:p>
            <a:pPr marL="0" marR="0" lvl="0" indent="0" algn="l" defTabSz="914333"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a:ln>
                  <a:noFill/>
                </a:ln>
                <a:solidFill>
                  <a:srgbClr val="002060"/>
                </a:solidFill>
                <a:effectLst/>
                <a:uLnTx/>
                <a:uFillTx/>
                <a:latin typeface="Arial"/>
                <a:ea typeface="+mj-ea"/>
                <a:cs typeface="+mj-cs"/>
              </a:rPr>
              <a:t>Taktiskt fokus</a:t>
            </a:r>
          </a:p>
        </p:txBody>
      </p:sp>
      <p:graphicFrame>
        <p:nvGraphicFramePr>
          <p:cNvPr id="2" name="Diagram 1">
            <a:extLst>
              <a:ext uri="{FF2B5EF4-FFF2-40B4-BE49-F238E27FC236}">
                <a16:creationId xmlns:a16="http://schemas.microsoft.com/office/drawing/2014/main" id="{A5C19204-C2DF-4F75-95C8-00CBA78DF34C}"/>
              </a:ext>
            </a:extLst>
          </p:cNvPr>
          <p:cNvGraphicFramePr/>
          <p:nvPr/>
        </p:nvGraphicFramePr>
        <p:xfrm>
          <a:off x="876300" y="774310"/>
          <a:ext cx="6034401" cy="422223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26823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B144BBF-29C3-42B9-B5FE-C5BBA9D9A5BB}"/>
              </a:ext>
            </a:extLst>
          </p:cNvPr>
          <p:cNvSpPr>
            <a:spLocks noGrp="1"/>
          </p:cNvSpPr>
          <p:nvPr>
            <p:ph type="title"/>
          </p:nvPr>
        </p:nvSpPr>
        <p:spPr/>
        <p:txBody>
          <a:bodyPr/>
          <a:lstStyle/>
          <a:p>
            <a:r>
              <a:rPr lang="sv-SE" dirty="0"/>
              <a:t>Innehåll</a:t>
            </a:r>
          </a:p>
        </p:txBody>
      </p:sp>
      <p:sp>
        <p:nvSpPr>
          <p:cNvPr id="5" name="Platshållare för innehåll 4">
            <a:extLst>
              <a:ext uri="{FF2B5EF4-FFF2-40B4-BE49-F238E27FC236}">
                <a16:creationId xmlns:a16="http://schemas.microsoft.com/office/drawing/2014/main" id="{94647236-F67D-4AF0-B578-A8CF72F9813D}"/>
              </a:ext>
            </a:extLst>
          </p:cNvPr>
          <p:cNvSpPr>
            <a:spLocks noGrp="1"/>
          </p:cNvSpPr>
          <p:nvPr>
            <p:ph idx="1"/>
          </p:nvPr>
        </p:nvSpPr>
        <p:spPr>
          <a:xfrm>
            <a:off x="525202" y="1574049"/>
            <a:ext cx="7421825" cy="2872353"/>
          </a:xfrm>
        </p:spPr>
        <p:txBody>
          <a:bodyPr/>
          <a:lstStyle/>
          <a:p>
            <a:r>
              <a:rPr lang="sv-SE" dirty="0"/>
              <a:t>Inledning</a:t>
            </a:r>
          </a:p>
          <a:p>
            <a:r>
              <a:rPr lang="sv-SE" dirty="0"/>
              <a:t>Utvecklingsobjekt </a:t>
            </a:r>
          </a:p>
          <a:p>
            <a:pPr lvl="1"/>
            <a:r>
              <a:rPr lang="sv-SE" dirty="0"/>
              <a:t>Lista med pågående utvecklingsobjekt</a:t>
            </a:r>
          </a:p>
          <a:p>
            <a:pPr lvl="1"/>
            <a:r>
              <a:rPr lang="sv-SE" dirty="0"/>
              <a:t>Potentiella utvecklingsobjekt 2023 och framåt</a:t>
            </a:r>
          </a:p>
          <a:p>
            <a:r>
              <a:rPr lang="sv-SE" dirty="0"/>
              <a:t>Portföljinnehåll taktiska portföljer – nyttoprofil och fokusområden</a:t>
            </a:r>
          </a:p>
          <a:p>
            <a:pPr lvl="1"/>
            <a:r>
              <a:rPr lang="sv-SE" dirty="0"/>
              <a:t>Ekonomiska Ramar</a:t>
            </a:r>
          </a:p>
          <a:p>
            <a:pPr lvl="1"/>
            <a:r>
              <a:rPr lang="sv-SE" dirty="0"/>
              <a:t>Portfölj Digitala tjänster</a:t>
            </a:r>
          </a:p>
          <a:p>
            <a:pPr lvl="1"/>
            <a:r>
              <a:rPr lang="sv-SE" dirty="0"/>
              <a:t>Portfölj Digitala Arbetsförmedlingsstöd</a:t>
            </a:r>
          </a:p>
          <a:p>
            <a:pPr lvl="1"/>
            <a:r>
              <a:rPr lang="sv-SE" dirty="0"/>
              <a:t>Portfölj Ledning &amp; Stöd</a:t>
            </a:r>
          </a:p>
          <a:p>
            <a:pPr lvl="1"/>
            <a:r>
              <a:rPr lang="sv-SE" dirty="0"/>
              <a:t>Portfölj It-bas</a:t>
            </a:r>
          </a:p>
          <a:p>
            <a:pPr lvl="1"/>
            <a:endParaRPr lang="sv-SE" dirty="0"/>
          </a:p>
        </p:txBody>
      </p:sp>
    </p:spTree>
    <p:extLst>
      <p:ext uri="{BB962C8B-B14F-4D97-AF65-F5344CB8AC3E}">
        <p14:creationId xmlns:p14="http://schemas.microsoft.com/office/powerpoint/2010/main" val="2365718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3875706416"/>
              </p:ext>
            </p:extLst>
          </p:nvPr>
        </p:nvGraphicFramePr>
        <p:xfrm>
          <a:off x="265235" y="509219"/>
          <a:ext cx="8852747" cy="3474720"/>
        </p:xfrm>
        <a:graphic>
          <a:graphicData uri="http://schemas.openxmlformats.org/drawingml/2006/table">
            <a:tbl>
              <a:tblPr firstRow="1" bandRow="1">
                <a:tableStyleId>{5C22544A-7EE6-4342-B048-85BDC9FD1C3A}</a:tableStyleId>
              </a:tblPr>
              <a:tblGrid>
                <a:gridCol w="2343036">
                  <a:extLst>
                    <a:ext uri="{9D8B030D-6E8A-4147-A177-3AD203B41FA5}">
                      <a16:colId xmlns:a16="http://schemas.microsoft.com/office/drawing/2014/main" val="3130585297"/>
                    </a:ext>
                  </a:extLst>
                </a:gridCol>
                <a:gridCol w="1961230">
                  <a:extLst>
                    <a:ext uri="{9D8B030D-6E8A-4147-A177-3AD203B41FA5}">
                      <a16:colId xmlns:a16="http://schemas.microsoft.com/office/drawing/2014/main" val="3731954964"/>
                    </a:ext>
                  </a:extLst>
                </a:gridCol>
                <a:gridCol w="1965541">
                  <a:extLst>
                    <a:ext uri="{9D8B030D-6E8A-4147-A177-3AD203B41FA5}">
                      <a16:colId xmlns:a16="http://schemas.microsoft.com/office/drawing/2014/main" val="2430417148"/>
                    </a:ext>
                  </a:extLst>
                </a:gridCol>
                <a:gridCol w="673397">
                  <a:extLst>
                    <a:ext uri="{9D8B030D-6E8A-4147-A177-3AD203B41FA5}">
                      <a16:colId xmlns:a16="http://schemas.microsoft.com/office/drawing/2014/main" val="2661862246"/>
                    </a:ext>
                  </a:extLst>
                </a:gridCol>
                <a:gridCol w="773408">
                  <a:extLst>
                    <a:ext uri="{9D8B030D-6E8A-4147-A177-3AD203B41FA5}">
                      <a16:colId xmlns:a16="http://schemas.microsoft.com/office/drawing/2014/main" val="2732504819"/>
                    </a:ext>
                  </a:extLst>
                </a:gridCol>
                <a:gridCol w="1136135">
                  <a:extLst>
                    <a:ext uri="{9D8B030D-6E8A-4147-A177-3AD203B41FA5}">
                      <a16:colId xmlns:a16="http://schemas.microsoft.com/office/drawing/2014/main" val="3147754811"/>
                    </a:ext>
                  </a:extLst>
                </a:gridCol>
              </a:tblGrid>
              <a:tr h="377885">
                <a:tc>
                  <a:txBody>
                    <a:bodyPr/>
                    <a:lstStyle/>
                    <a:p>
                      <a:r>
                        <a:rPr lang="sv-SE" sz="1050" dirty="0"/>
                        <a:t>Namn och syfte</a:t>
                      </a:r>
                    </a:p>
                  </a:txBody>
                  <a:tcPr/>
                </a:tc>
                <a:tc>
                  <a:txBody>
                    <a:bodyPr/>
                    <a:lstStyle/>
                    <a:p>
                      <a:r>
                        <a:rPr lang="sv-SE" sz="1050" dirty="0"/>
                        <a:t>Koppling till innehåll i myndighetens VP 2023</a:t>
                      </a:r>
                    </a:p>
                  </a:txBody>
                  <a:tcPr/>
                </a:tc>
                <a:tc>
                  <a:txBody>
                    <a:bodyPr/>
                    <a:lstStyle/>
                    <a:p>
                      <a:r>
                        <a:rPr lang="sv-SE" sz="1050" dirty="0"/>
                        <a:t>Nyttobeskrivning</a:t>
                      </a:r>
                    </a:p>
                  </a:txBody>
                  <a:tcPr/>
                </a:tc>
                <a:tc>
                  <a:txBody>
                    <a:bodyPr/>
                    <a:lstStyle/>
                    <a:p>
                      <a:r>
                        <a:rPr lang="sv-SE" sz="1050" dirty="0"/>
                        <a:t>Ram MSEK</a:t>
                      </a:r>
                    </a:p>
                  </a:txBody>
                  <a:tcPr/>
                </a:tc>
                <a:tc>
                  <a:txBody>
                    <a:bodyPr/>
                    <a:lstStyle/>
                    <a:p>
                      <a:r>
                        <a:rPr lang="sv-SE" sz="1050" dirty="0"/>
                        <a:t>Tidplan</a:t>
                      </a:r>
                    </a:p>
                  </a:txBody>
                  <a:tcPr/>
                </a:tc>
                <a:tc>
                  <a:txBody>
                    <a:bodyPr/>
                    <a:lstStyle/>
                    <a:p>
                      <a:r>
                        <a:rPr lang="sv-SE" sz="1050" dirty="0"/>
                        <a:t>Nyttogrupper</a:t>
                      </a:r>
                    </a:p>
                  </a:txBody>
                  <a:tcPr/>
                </a:tc>
                <a:extLst>
                  <a:ext uri="{0D108BD9-81ED-4DB2-BD59-A6C34878D82A}">
                    <a16:rowId xmlns:a16="http://schemas.microsoft.com/office/drawing/2014/main" val="2221095885"/>
                  </a:ext>
                </a:extLst>
              </a:tr>
              <a:tr h="672099">
                <a:tc>
                  <a:txBody>
                    <a:bodyPr/>
                    <a:lstStyle/>
                    <a:p>
                      <a:pPr marL="0" indent="0" algn="l" defTabSz="685800" rtl="0" eaLnBrk="1" latinLnBrk="0" hangingPunct="1">
                        <a:buFont typeface="Arial" panose="020B0604020202020204" pitchFamily="34" charset="0"/>
                        <a:buNone/>
                      </a:pPr>
                      <a:r>
                        <a:rPr kumimoji="0" lang="sv-SE" sz="800" b="1" i="0" u="none" strike="noStrike" kern="1200" cap="none" spc="0" normalizeH="0" baseline="0" dirty="0">
                          <a:ln>
                            <a:noFill/>
                          </a:ln>
                          <a:solidFill>
                            <a:schemeClr val="tx1"/>
                          </a:solidFill>
                          <a:effectLst/>
                          <a:uLnTx/>
                          <a:uFillTx/>
                          <a:latin typeface="+mn-lt"/>
                          <a:ea typeface="+mn-ea"/>
                          <a:cs typeface="+mn-cs"/>
                        </a:rPr>
                        <a:t>Arbetsförmedlingens beslutsstöd</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a:solidFill>
                            <a:schemeClr val="tx1"/>
                          </a:solidFill>
                        </a:rPr>
                        <a:t>Exempel på innehåll:</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Gå i mål med BÄR-beslut från 2022 (NYJ, APR, ETJ)</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Generisk grund BÄR</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AIS-Å – leveranser (</a:t>
                      </a:r>
                      <a:r>
                        <a:rPr kumimoji="0" lang="sv-SE" sz="800" b="0" i="0" u="none" strike="noStrike" kern="1200" cap="none" spc="0" normalizeH="0" baseline="0" dirty="0" err="1">
                          <a:ln>
                            <a:noFill/>
                          </a:ln>
                          <a:solidFill>
                            <a:schemeClr val="tx1"/>
                          </a:solidFill>
                          <a:effectLst/>
                          <a:uLnTx/>
                          <a:uFillTx/>
                          <a:latin typeface="+mn-lt"/>
                          <a:ea typeface="+mn-ea"/>
                          <a:cs typeface="+mn-cs"/>
                        </a:rPr>
                        <a:t>microtjänster</a:t>
                      </a:r>
                      <a:r>
                        <a:rPr kumimoji="0" lang="sv-SE" sz="800" b="0" i="0" u="none" strike="noStrike" kern="1200" cap="none" spc="0" normalizeH="0" baseline="0" dirty="0">
                          <a:ln>
                            <a:noFill/>
                          </a:ln>
                          <a:solidFill>
                            <a:schemeClr val="tx1"/>
                          </a:solidFill>
                          <a:effectLst/>
                          <a:uLnTx/>
                          <a:uFillTx/>
                          <a:latin typeface="+mn-lt"/>
                          <a:ea typeface="+mn-ea"/>
                          <a:cs typeface="+mn-cs"/>
                        </a:rPr>
                        <a:t> </a:t>
                      </a:r>
                      <a:r>
                        <a:rPr kumimoji="0" lang="sv-SE" sz="800" b="0" i="0" u="none" strike="noStrike" kern="1200" cap="none" spc="0" normalizeH="0" baseline="0" dirty="0" err="1">
                          <a:ln>
                            <a:noFill/>
                          </a:ln>
                          <a:solidFill>
                            <a:schemeClr val="tx1"/>
                          </a:solidFill>
                          <a:effectLst/>
                          <a:uLnTx/>
                          <a:uFillTx/>
                          <a:latin typeface="+mn-lt"/>
                          <a:ea typeface="+mn-ea"/>
                          <a:cs typeface="+mn-cs"/>
                        </a:rPr>
                        <a:t>PaFF</a:t>
                      </a:r>
                      <a:r>
                        <a:rPr kumimoji="0" lang="sv-SE" sz="800" b="0" i="0" u="none" strike="noStrike" kern="1200" cap="none" spc="0" normalizeH="0" baseline="0" dirty="0">
                          <a:ln>
                            <a:noFill/>
                          </a:ln>
                          <a:solidFill>
                            <a:schemeClr val="tx1"/>
                          </a:solidFill>
                          <a:effectLst/>
                          <a:uLnTx/>
                          <a:uFillTx/>
                          <a:latin typeface="+mn-lt"/>
                          <a:ea typeface="+mn-ea"/>
                          <a:cs typeface="+mn-cs"/>
                        </a:rPr>
                        <a:t> och </a:t>
                      </a:r>
                      <a:r>
                        <a:rPr kumimoji="0" lang="sv-SE" sz="800" b="0" i="0" u="none" strike="noStrike" kern="1200" cap="none" spc="0" normalizeH="0" baseline="0" dirty="0" err="1">
                          <a:ln>
                            <a:noFill/>
                          </a:ln>
                          <a:solidFill>
                            <a:schemeClr val="tx1"/>
                          </a:solidFill>
                          <a:effectLst/>
                          <a:uLnTx/>
                          <a:uFillTx/>
                          <a:latin typeface="+mn-lt"/>
                          <a:ea typeface="+mn-ea"/>
                          <a:cs typeface="+mn-cs"/>
                        </a:rPr>
                        <a:t>PoB</a:t>
                      </a:r>
                      <a:r>
                        <a:rPr kumimoji="0" lang="sv-SE" sz="800" b="0" i="0" u="none" strike="noStrike" kern="1200" cap="none" spc="0" normalizeH="0" baseline="0" dirty="0">
                          <a:ln>
                            <a:noFill/>
                          </a:ln>
                          <a:solidFill>
                            <a:schemeClr val="tx1"/>
                          </a:solidFill>
                          <a:effectLst/>
                          <a:uLnTx/>
                          <a:uFillTx/>
                          <a:latin typeface="+mn-lt"/>
                          <a:ea typeface="+mn-ea"/>
                          <a:cs typeface="+mn-cs"/>
                        </a:rPr>
                        <a:t>)</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1:4 besluten (inkl. kompletterande bedömning) i BÄR</a:t>
                      </a:r>
                    </a:p>
                    <a:p>
                      <a:pPr marL="85725"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v-SE" sz="800" b="0" i="0" u="none" strike="noStrike" kern="1200" cap="none" spc="0" normalizeH="0" baseline="0" dirty="0">
                        <a:ln>
                          <a:noFill/>
                        </a:ln>
                        <a:solidFill>
                          <a:schemeClr val="tx1"/>
                        </a:solidFill>
                        <a:effectLst/>
                        <a:uLnTx/>
                        <a:uFillTx/>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Aktiviteter inom förändringsområdena:</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Tillgänglighet och likvärdig service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Digitala system och arkitektur</a:t>
                      </a:r>
                    </a:p>
                  </a:txBody>
                  <a:tcPr/>
                </a:tc>
                <a:tc>
                  <a:txBody>
                    <a:bodyPr/>
                    <a:lstStyle/>
                    <a:p>
                      <a:pPr marL="90487" indent="0">
                        <a:spcBef>
                          <a:spcPts val="0"/>
                        </a:spcBef>
                        <a:buFont typeface="Arial" panose="020B0604020202020204" pitchFamily="34" charset="0"/>
                        <a:buNone/>
                      </a:pPr>
                      <a:r>
                        <a:rPr lang="sv-SE" sz="800" kern="1200" noProof="0" dirty="0">
                          <a:solidFill>
                            <a:schemeClr val="tx1"/>
                          </a:solidFill>
                          <a:latin typeface="+mn-lt"/>
                          <a:ea typeface="+mn-ea"/>
                          <a:cs typeface="+mn-cs"/>
                        </a:rPr>
                        <a:t>Genom att fortsätta digitalisering och verksamhetsförflyttningen min kund till kundens ärende bidrar vi till att effektivisera handläggningsprocesser, öka fokus på likabehandling och rättssäkerhet samt bidra till att kunden får rätt insats. Det i sin tur bidrar till att vi kan hantera höga volymer i viktiga insatser så som olika typer av anställningsstöd.</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56,2</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chemeClr val="tx1"/>
                          </a:solidFill>
                          <a:effectLst/>
                          <a:uLnTx/>
                          <a:uFillTx/>
                          <a:latin typeface="Arial"/>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Ökad kvalitet i beslut</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Effektivisering (kostnadsbesparing)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Kundnytta</a:t>
                      </a:r>
                    </a:p>
                  </a:txBody>
                  <a:tcPr/>
                </a:tc>
                <a:extLst>
                  <a:ext uri="{0D108BD9-81ED-4DB2-BD59-A6C34878D82A}">
                    <a16:rowId xmlns:a16="http://schemas.microsoft.com/office/drawing/2014/main" val="2890636554"/>
                  </a:ext>
                </a:extLst>
              </a:tr>
              <a:tr h="1029547">
                <a:tc>
                  <a:txBody>
                    <a:bodyPr/>
                    <a:lstStyle/>
                    <a:p>
                      <a:pPr marL="0" indent="0" algn="l" defTabSz="685800" rtl="0" eaLnBrk="1" latinLnBrk="0" hangingPunct="1">
                        <a:buFont typeface="Arial" panose="020B0604020202020204" pitchFamily="34" charset="0"/>
                        <a:buNone/>
                      </a:pPr>
                      <a:r>
                        <a:rPr kumimoji="0" lang="sv-SE" sz="800" b="1" i="0" u="none" strike="noStrike" kern="1200" cap="none" spc="0" normalizeH="0" baseline="0" dirty="0">
                          <a:ln>
                            <a:noFill/>
                          </a:ln>
                          <a:solidFill>
                            <a:schemeClr val="tx1"/>
                          </a:solidFill>
                          <a:effectLst/>
                          <a:uLnTx/>
                          <a:uFillTx/>
                          <a:latin typeface="+mn-lt"/>
                          <a:ea typeface="+mn-ea"/>
                          <a:cs typeface="+mn-cs"/>
                        </a:rPr>
                        <a:t>Fristående aktörer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a:solidFill>
                            <a:schemeClr val="tx1"/>
                          </a:solidFill>
                        </a:rPr>
                        <a:t>Exempel på innehåll:</a:t>
                      </a:r>
                      <a:endParaRPr kumimoji="0" lang="sv-SE" sz="800" b="0" i="0" u="none" strike="noStrike" kern="1200" cap="none" spc="0" normalizeH="0" baseline="0" dirty="0">
                        <a:ln>
                          <a:noFill/>
                        </a:ln>
                        <a:solidFill>
                          <a:schemeClr val="tx1"/>
                        </a:solidFill>
                        <a:effectLst/>
                        <a:uLnTx/>
                        <a:uFillTx/>
                        <a:latin typeface="+mn-lt"/>
                        <a:ea typeface="+mn-ea"/>
                        <a:cs typeface="+mn-cs"/>
                      </a:endParaRPr>
                    </a:p>
                    <a:p>
                      <a:pPr marL="177800" indent="-92075">
                        <a:buFont typeface="Arial" panose="020B0604020202020204" pitchFamily="34" charset="0"/>
                        <a:buChar char="•"/>
                      </a:pPr>
                      <a:r>
                        <a:rPr kumimoji="0" lang="sv-SE" sz="800" b="0" i="0" u="none" strike="noStrike" kern="1200" cap="none" spc="0" normalizeH="0" baseline="0" dirty="0">
                          <a:ln>
                            <a:noFill/>
                          </a:ln>
                          <a:solidFill>
                            <a:schemeClr val="tx1"/>
                          </a:solidFill>
                          <a:effectLst/>
                          <a:uLnTx/>
                          <a:uFillTx/>
                          <a:latin typeface="+mn-lt"/>
                          <a:ea typeface="+mn-ea"/>
                          <a:cs typeface="+mn-cs"/>
                        </a:rPr>
                        <a:t>UO Steg till arbete (STA)</a:t>
                      </a:r>
                    </a:p>
                    <a:p>
                      <a:pPr marL="177800" indent="-92075">
                        <a:buFont typeface="Arial" panose="020B0604020202020204" pitchFamily="34" charset="0"/>
                        <a:buChar char="•"/>
                      </a:pPr>
                      <a:r>
                        <a:rPr kumimoji="0" lang="sv-SE" sz="800" b="0" i="0" u="none" strike="noStrike" kern="1200" cap="none" spc="0" normalizeH="0" baseline="0" dirty="0">
                          <a:ln>
                            <a:noFill/>
                          </a:ln>
                          <a:solidFill>
                            <a:schemeClr val="tx1"/>
                          </a:solidFill>
                          <a:effectLst/>
                          <a:uLnTx/>
                          <a:uFillTx/>
                          <a:latin typeface="+mn-lt"/>
                          <a:ea typeface="+mn-ea"/>
                          <a:cs typeface="+mn-cs"/>
                        </a:rPr>
                        <a:t>UO Vidareutvecklad matchningstjänst (VUM)</a:t>
                      </a:r>
                    </a:p>
                    <a:p>
                      <a:pPr marL="177800" indent="-92075">
                        <a:buFont typeface="Arial" panose="020B0604020202020204" pitchFamily="34" charset="0"/>
                        <a:buChar char="•"/>
                      </a:pPr>
                      <a:r>
                        <a:rPr kumimoji="0" lang="sv-SE" sz="800" b="0" i="0" u="none" strike="noStrike" kern="1200" cap="none" spc="0" normalizeH="0" baseline="0" dirty="0">
                          <a:ln>
                            <a:noFill/>
                          </a:ln>
                          <a:solidFill>
                            <a:schemeClr val="tx1"/>
                          </a:solidFill>
                          <a:effectLst/>
                          <a:uLnTx/>
                          <a:uFillTx/>
                          <a:latin typeface="+mn-lt"/>
                          <a:ea typeface="+mn-ea"/>
                          <a:cs typeface="+mn-cs"/>
                        </a:rPr>
                        <a:t>UO Förmedlingsinsats (FIN)</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Förbättringar i handläggningsprocessen</a:t>
                      </a:r>
                    </a:p>
                    <a:p>
                      <a:pPr marL="85725" indent="0">
                        <a:buFont typeface="Arial" panose="020B0604020202020204" pitchFamily="34" charset="0"/>
                        <a:buNone/>
                      </a:pPr>
                      <a:endParaRPr kumimoji="0" lang="sv-SE" sz="800" b="0" i="0" u="none" strike="noStrike" kern="1200" cap="none" spc="0" normalizeH="0" baseline="0" dirty="0">
                        <a:ln>
                          <a:noFill/>
                        </a:ln>
                        <a:solidFill>
                          <a:schemeClr val="tx1"/>
                        </a:solidFill>
                        <a:effectLst/>
                        <a:uLnTx/>
                        <a:uFillTx/>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Aktiviteter inom förändringsområdena:</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Fristående aktörer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Tillgänglighet och likvärdig service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Digitala system och arkitektur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800" kern="1200" dirty="0">
                        <a:solidFill>
                          <a:schemeClr val="tx1"/>
                        </a:solidFill>
                        <a:latin typeface="+mn-lt"/>
                        <a:ea typeface="+mn-ea"/>
                        <a:cs typeface="+mn-cs"/>
                      </a:endParaRPr>
                    </a:p>
                  </a:txBody>
                  <a:tcPr/>
                </a:tc>
                <a:tc>
                  <a:txBody>
                    <a:bodyPr/>
                    <a:lstStyle/>
                    <a:p>
                      <a:pPr marL="90487" marR="0" lvl="0" indent="0" algn="l" defTabSz="6858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r>
                        <a:rPr lang="sv-SE" sz="800" kern="1200" dirty="0">
                          <a:solidFill>
                            <a:schemeClr val="tx1"/>
                          </a:solidFill>
                          <a:latin typeface="+mn-lt"/>
                          <a:ea typeface="+mn-ea"/>
                          <a:cs typeface="+mn-cs"/>
                        </a:rPr>
                        <a:t>Utvecklingen skapar förutsättningar för ett effektivt samarbete med leverantörer och effektiviserar                                                      handläggningsprocesser så att handläggningen av matchningstjänster, Arbetsmarknadsutbildningar och andra viktiga insatser kan fungera smidigt. Därigenom bidrar utvecklingen till ökad kundnytta och lägre långtidsarbetslöshet.  </a:t>
                      </a:r>
                    </a:p>
                    <a:p>
                      <a:pPr marL="90487" marR="0" lvl="0" indent="0" algn="l" defTabSz="6858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endParaRPr lang="sv-SE" sz="800" kern="1200" dirty="0">
                        <a:solidFill>
                          <a:schemeClr val="tx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64,6</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sv-SE" sz="800"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sv-SE" sz="800" kern="1200" dirty="0">
                        <a:solidFill>
                          <a:schemeClr val="tx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chemeClr val="tx1"/>
                          </a:solidFill>
                          <a:effectLst/>
                          <a:uLnTx/>
                          <a:uFillTx/>
                          <a:latin typeface="Arial"/>
                          <a:ea typeface="+mn-ea"/>
                          <a:cs typeface="+mn-cs"/>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Effektivisering (kostnadsbesparing)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Kundnytta</a:t>
                      </a:r>
                    </a:p>
                  </a:txBody>
                  <a:tcPr/>
                </a:tc>
                <a:extLst>
                  <a:ext uri="{0D108BD9-81ED-4DB2-BD59-A6C34878D82A}">
                    <a16:rowId xmlns:a16="http://schemas.microsoft.com/office/drawing/2014/main" val="1028956659"/>
                  </a:ext>
                </a:extLst>
              </a:tr>
            </a:tbl>
          </a:graphicData>
        </a:graphic>
      </p:graphicFrame>
      <p:sp>
        <p:nvSpPr>
          <p:cNvPr id="4" name="Rubrik 1">
            <a:extLst>
              <a:ext uri="{FF2B5EF4-FFF2-40B4-BE49-F238E27FC236}">
                <a16:creationId xmlns:a16="http://schemas.microsoft.com/office/drawing/2014/main" id="{F66B7E96-4981-4357-BB31-4D7719E42FC8}"/>
              </a:ext>
            </a:extLst>
          </p:cNvPr>
          <p:cNvSpPr>
            <a:spLocks noGrp="1"/>
          </p:cNvSpPr>
          <p:nvPr>
            <p:ph type="title"/>
          </p:nvPr>
        </p:nvSpPr>
        <p:spPr>
          <a:xfrm>
            <a:off x="265235" y="37259"/>
            <a:ext cx="8804796" cy="429622"/>
          </a:xfrm>
        </p:spPr>
        <p:txBody>
          <a:bodyPr/>
          <a:lstStyle/>
          <a:p>
            <a:r>
              <a:rPr lang="sv-SE" sz="2000" dirty="0"/>
              <a:t>Portföljen Digitala arbetsförmedlingsstöd - Totalt 211 MSEK </a:t>
            </a:r>
            <a:r>
              <a:rPr lang="sv-SE" sz="1400" dirty="0"/>
              <a:t>(bild 1 av 3) </a:t>
            </a:r>
            <a:endParaRPr lang="sv-SE" sz="2000" dirty="0"/>
          </a:p>
        </p:txBody>
      </p:sp>
    </p:spTree>
    <p:extLst>
      <p:ext uri="{BB962C8B-B14F-4D97-AF65-F5344CB8AC3E}">
        <p14:creationId xmlns:p14="http://schemas.microsoft.com/office/powerpoint/2010/main" val="2520560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D7F437-ED47-4235-818D-D3EA689FCA84}"/>
              </a:ext>
            </a:extLst>
          </p:cNvPr>
          <p:cNvSpPr>
            <a:spLocks noGrp="1"/>
          </p:cNvSpPr>
          <p:nvPr>
            <p:ph type="title"/>
          </p:nvPr>
        </p:nvSpPr>
        <p:spPr>
          <a:xfrm>
            <a:off x="265235" y="181033"/>
            <a:ext cx="8804796" cy="429622"/>
          </a:xfrm>
        </p:spPr>
        <p:txBody>
          <a:bodyPr/>
          <a:lstStyle/>
          <a:p>
            <a:r>
              <a:rPr lang="sv-SE" sz="2000" dirty="0"/>
              <a:t>Portföljen Digitala arbetsförmedlingsstöd - Totalt 211 MSEK </a:t>
            </a:r>
            <a:r>
              <a:rPr lang="sv-SE" sz="1400" dirty="0"/>
              <a:t>(bild 2 av 3) </a:t>
            </a:r>
            <a:endParaRPr lang="sv-SE" sz="2000" dirty="0"/>
          </a:p>
        </p:txBody>
      </p:sp>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1599823453"/>
              </p:ext>
            </p:extLst>
          </p:nvPr>
        </p:nvGraphicFramePr>
        <p:xfrm>
          <a:off x="265235" y="635878"/>
          <a:ext cx="8650166" cy="3609820"/>
        </p:xfrm>
        <a:graphic>
          <a:graphicData uri="http://schemas.openxmlformats.org/drawingml/2006/table">
            <a:tbl>
              <a:tblPr firstRow="1" bandRow="1">
                <a:tableStyleId>{5C22544A-7EE6-4342-B048-85BDC9FD1C3A}</a:tableStyleId>
              </a:tblPr>
              <a:tblGrid>
                <a:gridCol w="2136090">
                  <a:extLst>
                    <a:ext uri="{9D8B030D-6E8A-4147-A177-3AD203B41FA5}">
                      <a16:colId xmlns:a16="http://schemas.microsoft.com/office/drawing/2014/main" val="3130585297"/>
                    </a:ext>
                  </a:extLst>
                </a:gridCol>
                <a:gridCol w="2141876">
                  <a:extLst>
                    <a:ext uri="{9D8B030D-6E8A-4147-A177-3AD203B41FA5}">
                      <a16:colId xmlns:a16="http://schemas.microsoft.com/office/drawing/2014/main" val="3731954964"/>
                    </a:ext>
                  </a:extLst>
                </a:gridCol>
                <a:gridCol w="1848367">
                  <a:extLst>
                    <a:ext uri="{9D8B030D-6E8A-4147-A177-3AD203B41FA5}">
                      <a16:colId xmlns:a16="http://schemas.microsoft.com/office/drawing/2014/main" val="2430417148"/>
                    </a:ext>
                  </a:extLst>
                </a:gridCol>
                <a:gridCol w="657987">
                  <a:extLst>
                    <a:ext uri="{9D8B030D-6E8A-4147-A177-3AD203B41FA5}">
                      <a16:colId xmlns:a16="http://schemas.microsoft.com/office/drawing/2014/main" val="2661862246"/>
                    </a:ext>
                  </a:extLst>
                </a:gridCol>
                <a:gridCol w="754438">
                  <a:extLst>
                    <a:ext uri="{9D8B030D-6E8A-4147-A177-3AD203B41FA5}">
                      <a16:colId xmlns:a16="http://schemas.microsoft.com/office/drawing/2014/main" val="2732504819"/>
                    </a:ext>
                  </a:extLst>
                </a:gridCol>
                <a:gridCol w="1111408">
                  <a:extLst>
                    <a:ext uri="{9D8B030D-6E8A-4147-A177-3AD203B41FA5}">
                      <a16:colId xmlns:a16="http://schemas.microsoft.com/office/drawing/2014/main" val="3147754811"/>
                    </a:ext>
                  </a:extLst>
                </a:gridCol>
              </a:tblGrid>
              <a:tr h="518944">
                <a:tc>
                  <a:txBody>
                    <a:bodyPr/>
                    <a:lstStyle/>
                    <a:p>
                      <a:r>
                        <a:rPr lang="sv-SE" sz="1100" dirty="0"/>
                        <a:t>Fokusområde för portföljen och/eller planerade initiativ</a:t>
                      </a:r>
                    </a:p>
                  </a:txBody>
                  <a:tcPr marL="83127" marR="83127"/>
                </a:tc>
                <a:tc>
                  <a:txBody>
                    <a:bodyPr/>
                    <a:lstStyle/>
                    <a:p>
                      <a:r>
                        <a:rPr lang="sv-SE" sz="1100" dirty="0"/>
                        <a:t>Koppling till innehåll i myndighetens VP 2023</a:t>
                      </a:r>
                    </a:p>
                  </a:txBody>
                  <a:tcPr marL="83127" marR="83127"/>
                </a:tc>
                <a:tc>
                  <a:txBody>
                    <a:bodyPr/>
                    <a:lstStyle/>
                    <a:p>
                      <a:endParaRPr lang="sv-SE" sz="1100" dirty="0"/>
                    </a:p>
                    <a:p>
                      <a:r>
                        <a:rPr lang="sv-SE" sz="1100" dirty="0"/>
                        <a:t>Nyttobeskrivning</a:t>
                      </a:r>
                    </a:p>
                  </a:txBody>
                  <a:tcPr marL="83127" marR="83127"/>
                </a:tc>
                <a:tc>
                  <a:txBody>
                    <a:bodyPr/>
                    <a:lstStyle/>
                    <a:p>
                      <a:r>
                        <a:rPr lang="sv-SE" sz="1100" dirty="0"/>
                        <a:t>Ram MSEK</a:t>
                      </a:r>
                    </a:p>
                  </a:txBody>
                  <a:tcPr marL="83127" marR="83127"/>
                </a:tc>
                <a:tc>
                  <a:txBody>
                    <a:bodyPr/>
                    <a:lstStyle/>
                    <a:p>
                      <a:r>
                        <a:rPr lang="sv-SE" sz="1100" dirty="0"/>
                        <a:t>Tidplan</a:t>
                      </a:r>
                    </a:p>
                  </a:txBody>
                  <a:tcPr marL="83127" marR="83127"/>
                </a:tc>
                <a:tc>
                  <a:txBody>
                    <a:bodyPr/>
                    <a:lstStyle/>
                    <a:p>
                      <a:r>
                        <a:rPr lang="sv-SE" sz="1100" dirty="0"/>
                        <a:t>Nyttogrupper</a:t>
                      </a:r>
                    </a:p>
                  </a:txBody>
                  <a:tcPr marL="83127" marR="83127"/>
                </a:tc>
                <a:extLst>
                  <a:ext uri="{0D108BD9-81ED-4DB2-BD59-A6C34878D82A}">
                    <a16:rowId xmlns:a16="http://schemas.microsoft.com/office/drawing/2014/main" val="2221095885"/>
                  </a:ext>
                </a:extLst>
              </a:tr>
              <a:tr h="201427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schemeClr val="tx1"/>
                          </a:solidFill>
                          <a:effectLst/>
                          <a:uLnTx/>
                          <a:uFillTx/>
                          <a:latin typeface="+mn-lt"/>
                          <a:ea typeface="+mn-ea"/>
                          <a:cs typeface="+mn-cs"/>
                        </a:rPr>
                        <a:t>Kundhantering och inskrivning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Exempel på innehåll:</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err="1">
                          <a:ln>
                            <a:noFill/>
                          </a:ln>
                          <a:solidFill>
                            <a:schemeClr val="tx1"/>
                          </a:solidFill>
                          <a:effectLst/>
                          <a:uLnTx/>
                          <a:uFillTx/>
                          <a:latin typeface="+mn-lt"/>
                          <a:ea typeface="+mn-ea"/>
                          <a:cs typeface="+mn-cs"/>
                        </a:rPr>
                        <a:t>Kundmöten</a:t>
                      </a:r>
                      <a:endParaRPr kumimoji="0" lang="sv-SE" sz="800" b="0" i="0" u="none" strike="noStrike" kern="1200" cap="none" spc="0" normalizeH="0" baseline="0" dirty="0">
                        <a:ln>
                          <a:noFill/>
                        </a:ln>
                        <a:solidFill>
                          <a:schemeClr val="tx1"/>
                        </a:solidFill>
                        <a:effectLst/>
                        <a:uLnTx/>
                        <a:uFillTx/>
                        <a:latin typeface="+mn-lt"/>
                        <a:ea typeface="+mn-ea"/>
                        <a:cs typeface="+mn-cs"/>
                      </a:endParaRPr>
                    </a:p>
                    <a:p>
                      <a:pPr marL="271463" marR="0" lvl="1"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Ökade möjligheter för bokade kundmöten</a:t>
                      </a:r>
                    </a:p>
                    <a:p>
                      <a:pPr marL="271463" marR="0" lvl="1"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Effektiviseringar i styrning av arbetsuppgifter</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Kundrelationshantering – val av ny lösning på lång sikt och påbörja transiton</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Meddelande (delvis succesiv påkoppling)</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800" b="0" i="0" u="none" strike="noStrike" kern="1200" cap="none" spc="0" normalizeH="0" baseline="0" dirty="0">
                        <a:ln>
                          <a:noFill/>
                        </a:ln>
                        <a:solidFill>
                          <a:schemeClr val="tx1"/>
                        </a:solidFill>
                        <a:effectLst/>
                        <a:uLnTx/>
                        <a:uFillTx/>
                        <a:latin typeface="+mn-lt"/>
                        <a:ea typeface="+mn-ea"/>
                        <a:cs typeface="+mn-cs"/>
                      </a:endParaRPr>
                    </a:p>
                  </a:txBody>
                  <a:tcPr marL="83127" marR="83127"/>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Aktiviteter inom förändringsområdena:</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Tillgänglighet och likvärdig service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Digitala system och arkitektur</a:t>
                      </a:r>
                    </a:p>
                  </a:txBody>
                  <a:tcPr marL="83127" marR="83127"/>
                </a:tc>
                <a:tc>
                  <a:txBody>
                    <a:bodyPr/>
                    <a:lstStyle/>
                    <a:p>
                      <a:pPr marL="90487" indent="0">
                        <a:spcBef>
                          <a:spcPts val="0"/>
                        </a:spcBef>
                        <a:buFont typeface="Arial" panose="020B0604020202020204" pitchFamily="34" charset="0"/>
                        <a:buNone/>
                      </a:pPr>
                      <a:r>
                        <a:rPr lang="sv-SE" sz="800" kern="1200" noProof="0" dirty="0">
                          <a:solidFill>
                            <a:schemeClr val="tx1"/>
                          </a:solidFill>
                          <a:latin typeface="+mn-lt"/>
                          <a:ea typeface="+mn-ea"/>
                          <a:cs typeface="+mn-cs"/>
                        </a:rPr>
                        <a:t>Ökad effektivisering i handläggningsprocessen och i möten med kund genom förbättrad </a:t>
                      </a:r>
                      <a:r>
                        <a:rPr lang="sv-SE" sz="800" kern="1200" noProof="0" dirty="0" err="1">
                          <a:solidFill>
                            <a:schemeClr val="tx1"/>
                          </a:solidFill>
                          <a:latin typeface="+mn-lt"/>
                          <a:ea typeface="+mn-ea"/>
                          <a:cs typeface="+mn-cs"/>
                        </a:rPr>
                        <a:t>helhetsvy</a:t>
                      </a:r>
                      <a:r>
                        <a:rPr lang="sv-SE" sz="800" kern="1200" noProof="0" dirty="0">
                          <a:solidFill>
                            <a:schemeClr val="tx1"/>
                          </a:solidFill>
                          <a:latin typeface="+mn-lt"/>
                          <a:ea typeface="+mn-ea"/>
                          <a:cs typeface="+mn-cs"/>
                        </a:rPr>
                        <a:t> och säker kommunikation med kund och fristående aktör. </a:t>
                      </a:r>
                    </a:p>
                    <a:p>
                      <a:pPr marL="90487" indent="0">
                        <a:spcBef>
                          <a:spcPts val="0"/>
                        </a:spcBef>
                        <a:buFont typeface="Arial" panose="020B0604020202020204" pitchFamily="34" charset="0"/>
                        <a:buNone/>
                      </a:pPr>
                      <a:r>
                        <a:rPr lang="sv-SE" sz="800" kern="1200" noProof="0" dirty="0">
                          <a:solidFill>
                            <a:schemeClr val="tx1"/>
                          </a:solidFill>
                          <a:latin typeface="+mn-lt"/>
                          <a:ea typeface="+mn-ea"/>
                          <a:cs typeface="+mn-cs"/>
                        </a:rPr>
                        <a:t>Frigjord arbetstid för PDM kopplat till ökad grad av självservice för kunden (ombokning, avbokning). </a:t>
                      </a:r>
                    </a:p>
                    <a:p>
                      <a:pPr marL="90487"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noProof="0" dirty="0">
                          <a:solidFill>
                            <a:schemeClr val="tx1"/>
                          </a:solidFill>
                          <a:latin typeface="+mn-lt"/>
                          <a:ea typeface="+mn-ea"/>
                          <a:cs typeface="+mn-cs"/>
                        </a:rPr>
                        <a:t>En effektiv bemanningsplanering som bidrar till att handläggarnas tid kan planeras bättre, därmed kan tillgänglighet gentemot kund öka. </a:t>
                      </a:r>
                    </a:p>
                  </a:txBody>
                  <a:tcPr marL="83127" marR="83127"/>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dirty="0">
                          <a:ln>
                            <a:noFill/>
                          </a:ln>
                          <a:solidFill>
                            <a:schemeClr val="tx1"/>
                          </a:solidFill>
                          <a:effectLst/>
                          <a:uLnTx/>
                          <a:uFillTx/>
                          <a:latin typeface="+mn-lt"/>
                          <a:ea typeface="+mn-ea"/>
                          <a:cs typeface="+mn-cs"/>
                        </a:rPr>
                        <a:t>34,7</a:t>
                      </a:r>
                      <a:endParaRPr lang="sv-SE" sz="800" kern="1200" dirty="0">
                        <a:solidFill>
                          <a:schemeClr val="tx1"/>
                        </a:solidFill>
                        <a:latin typeface="+mn-lt"/>
                        <a:ea typeface="+mn-ea"/>
                        <a:cs typeface="+mn-cs"/>
                      </a:endParaRPr>
                    </a:p>
                  </a:txBody>
                  <a:tcPr marL="83127" marR="83127"/>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marL="83127" marR="83127"/>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Effektivisering (kostnadsbesparing)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Kundnytta</a:t>
                      </a:r>
                    </a:p>
                  </a:txBody>
                  <a:tcPr marL="83127" marR="83127"/>
                </a:tc>
                <a:extLst>
                  <a:ext uri="{0D108BD9-81ED-4DB2-BD59-A6C34878D82A}">
                    <a16:rowId xmlns:a16="http://schemas.microsoft.com/office/drawing/2014/main" val="2890636554"/>
                  </a:ext>
                </a:extLst>
              </a:tr>
              <a:tr h="10765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dirty="0">
                          <a:ln>
                            <a:noFill/>
                          </a:ln>
                          <a:solidFill>
                            <a:schemeClr val="tx1"/>
                          </a:solidFill>
                          <a:effectLst/>
                          <a:uLnTx/>
                          <a:uFillTx/>
                          <a:latin typeface="+mn-lt"/>
                          <a:ea typeface="+mn-ea"/>
                          <a:cs typeface="+mn-cs"/>
                        </a:rPr>
                        <a:t>Bedömning och planering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Exempel på innehåll:</a:t>
                      </a:r>
                    </a:p>
                    <a:p>
                      <a:pPr marL="177800" indent="-92075">
                        <a:buFont typeface="Arial" panose="020B0604020202020204" pitchFamily="34" charset="0"/>
                        <a:buChar char="•"/>
                      </a:pPr>
                      <a:r>
                        <a:rPr kumimoji="0" lang="sv-SE" sz="800" b="0" i="0" u="none" strike="noStrike" kern="1200" cap="none" spc="0" normalizeH="0" baseline="0" dirty="0">
                          <a:ln>
                            <a:noFill/>
                          </a:ln>
                          <a:solidFill>
                            <a:schemeClr val="tx1"/>
                          </a:solidFill>
                          <a:effectLst/>
                          <a:uLnTx/>
                          <a:uFillTx/>
                          <a:latin typeface="+mn-lt"/>
                          <a:ea typeface="+mn-ea"/>
                          <a:cs typeface="+mn-cs"/>
                        </a:rPr>
                        <a:t>UO Delad handlingsplan (med FA och arbetssökande)</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Utveckling kopplat till förordningsändringar HPL </a:t>
                      </a:r>
                    </a:p>
                    <a:p>
                      <a:pPr marL="85725"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v-SE" sz="800" b="0" i="0" u="none" strike="noStrike" kern="1200" cap="none" spc="0" normalizeH="0" baseline="0" dirty="0">
                        <a:ln>
                          <a:noFill/>
                        </a:ln>
                        <a:solidFill>
                          <a:schemeClr val="tx1"/>
                        </a:solidFill>
                        <a:effectLst/>
                        <a:uLnTx/>
                        <a:uFillTx/>
                        <a:latin typeface="+mn-lt"/>
                        <a:ea typeface="+mn-ea"/>
                        <a:cs typeface="+mn-cs"/>
                      </a:endParaRPr>
                    </a:p>
                  </a:txBody>
                  <a:tcPr marL="83127" marR="83127"/>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Aktiviteter inom förändringsområdena:</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Tillgänglighet och likvärdig service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Digitala system och arkitektur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800" kern="1200" dirty="0">
                        <a:solidFill>
                          <a:schemeClr val="tx1"/>
                        </a:solidFill>
                        <a:latin typeface="+mn-lt"/>
                        <a:ea typeface="+mn-ea"/>
                        <a:cs typeface="+mn-cs"/>
                      </a:endParaRPr>
                    </a:p>
                  </a:txBody>
                  <a:tcPr marL="83127" marR="83127"/>
                </a:tc>
                <a:tc>
                  <a:txBody>
                    <a:bodyPr/>
                    <a:lstStyle/>
                    <a:p>
                      <a:pPr marL="90487" marR="0" lvl="0" indent="0" algn="l" defTabSz="9144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r>
                        <a:rPr lang="sv-SE" sz="800" kern="1200" dirty="0">
                          <a:solidFill>
                            <a:schemeClr val="tx1"/>
                          </a:solidFill>
                          <a:latin typeface="+mn-lt"/>
                          <a:ea typeface="+mn-ea"/>
                          <a:cs typeface="+mn-cs"/>
                        </a:rPr>
                        <a:t>Bidrar till ökad kundnytta – genom tidig bedömning och tydlig och transparent planering kan kundens väg till arbete och/ eller studier kortas. Bidrar till förbättringar i kvalitet i handlingsplan och förenklat arbetsflöde. </a:t>
                      </a:r>
                    </a:p>
                  </a:txBody>
                  <a:tcPr marL="83127" marR="83127"/>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19</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sv-SE" sz="800" kern="1200" dirty="0">
                        <a:solidFill>
                          <a:schemeClr val="tx1"/>
                        </a:solidFill>
                        <a:latin typeface="+mn-lt"/>
                        <a:ea typeface="+mn-ea"/>
                        <a:cs typeface="+mn-cs"/>
                      </a:endParaRPr>
                    </a:p>
                  </a:txBody>
                  <a:tcPr marL="83127" marR="83127"/>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marL="83127" marR="83127"/>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Effektivisering (kostnadsbesparing)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Kundnytta</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800" kern="1200" dirty="0">
                        <a:solidFill>
                          <a:schemeClr val="tx1"/>
                        </a:solidFill>
                        <a:latin typeface="+mn-lt"/>
                        <a:ea typeface="+mn-ea"/>
                        <a:cs typeface="+mn-cs"/>
                      </a:endParaRPr>
                    </a:p>
                  </a:txBody>
                  <a:tcPr marL="83127" marR="83127"/>
                </a:tc>
                <a:extLst>
                  <a:ext uri="{0D108BD9-81ED-4DB2-BD59-A6C34878D82A}">
                    <a16:rowId xmlns:a16="http://schemas.microsoft.com/office/drawing/2014/main" val="1028956659"/>
                  </a:ext>
                </a:extLst>
              </a:tr>
            </a:tbl>
          </a:graphicData>
        </a:graphic>
      </p:graphicFrame>
    </p:spTree>
    <p:extLst>
      <p:ext uri="{BB962C8B-B14F-4D97-AF65-F5344CB8AC3E}">
        <p14:creationId xmlns:p14="http://schemas.microsoft.com/office/powerpoint/2010/main" val="768457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6">
            <a:extLst>
              <a:ext uri="{FF2B5EF4-FFF2-40B4-BE49-F238E27FC236}">
                <a16:creationId xmlns:a16="http://schemas.microsoft.com/office/drawing/2014/main" id="{3421B7B5-67CE-40BE-8209-67A6F475C9DD}"/>
              </a:ext>
            </a:extLst>
          </p:cNvPr>
          <p:cNvGraphicFramePr>
            <a:graphicFrameLocks/>
          </p:cNvGraphicFramePr>
          <p:nvPr>
            <p:extLst>
              <p:ext uri="{D42A27DB-BD31-4B8C-83A1-F6EECF244321}">
                <p14:modId xmlns:p14="http://schemas.microsoft.com/office/powerpoint/2010/main" val="1599246410"/>
              </p:ext>
            </p:extLst>
          </p:nvPr>
        </p:nvGraphicFramePr>
        <p:xfrm>
          <a:off x="265235" y="680096"/>
          <a:ext cx="8709659" cy="3353010"/>
        </p:xfrm>
        <a:graphic>
          <a:graphicData uri="http://schemas.openxmlformats.org/drawingml/2006/table">
            <a:tbl>
              <a:tblPr firstRow="1" bandRow="1">
                <a:tableStyleId>{5C22544A-7EE6-4342-B048-85BDC9FD1C3A}</a:tableStyleId>
              </a:tblPr>
              <a:tblGrid>
                <a:gridCol w="2132014">
                  <a:extLst>
                    <a:ext uri="{9D8B030D-6E8A-4147-A177-3AD203B41FA5}">
                      <a16:colId xmlns:a16="http://schemas.microsoft.com/office/drawing/2014/main" val="3130585297"/>
                    </a:ext>
                  </a:extLst>
                </a:gridCol>
                <a:gridCol w="2111109">
                  <a:extLst>
                    <a:ext uri="{9D8B030D-6E8A-4147-A177-3AD203B41FA5}">
                      <a16:colId xmlns:a16="http://schemas.microsoft.com/office/drawing/2014/main" val="3731954964"/>
                    </a:ext>
                  </a:extLst>
                </a:gridCol>
                <a:gridCol w="1925344">
                  <a:extLst>
                    <a:ext uri="{9D8B030D-6E8A-4147-A177-3AD203B41FA5}">
                      <a16:colId xmlns:a16="http://schemas.microsoft.com/office/drawing/2014/main" val="2430417148"/>
                    </a:ext>
                  </a:extLst>
                </a:gridCol>
                <a:gridCol w="662513">
                  <a:extLst>
                    <a:ext uri="{9D8B030D-6E8A-4147-A177-3AD203B41FA5}">
                      <a16:colId xmlns:a16="http://schemas.microsoft.com/office/drawing/2014/main" val="2661862246"/>
                    </a:ext>
                  </a:extLst>
                </a:gridCol>
                <a:gridCol w="759627">
                  <a:extLst>
                    <a:ext uri="{9D8B030D-6E8A-4147-A177-3AD203B41FA5}">
                      <a16:colId xmlns:a16="http://schemas.microsoft.com/office/drawing/2014/main" val="2732504819"/>
                    </a:ext>
                  </a:extLst>
                </a:gridCol>
                <a:gridCol w="1119052">
                  <a:extLst>
                    <a:ext uri="{9D8B030D-6E8A-4147-A177-3AD203B41FA5}">
                      <a16:colId xmlns:a16="http://schemas.microsoft.com/office/drawing/2014/main" val="3147754811"/>
                    </a:ext>
                  </a:extLst>
                </a:gridCol>
              </a:tblGrid>
              <a:tr h="608149">
                <a:tc>
                  <a:txBody>
                    <a:bodyPr/>
                    <a:lstStyle/>
                    <a:p>
                      <a:r>
                        <a:rPr lang="sv-SE" sz="1100" dirty="0"/>
                        <a:t>Fokusområde för portföljen och/eller planerade initiativ</a:t>
                      </a:r>
                    </a:p>
                  </a:txBody>
                  <a:tcPr marL="83127" marR="83127"/>
                </a:tc>
                <a:tc>
                  <a:txBody>
                    <a:bodyPr/>
                    <a:lstStyle/>
                    <a:p>
                      <a:r>
                        <a:rPr lang="sv-SE" sz="1100" dirty="0"/>
                        <a:t>Koppling till innehåll i myndighetens VP 2023</a:t>
                      </a:r>
                    </a:p>
                  </a:txBody>
                  <a:tcPr marL="83127" marR="83127"/>
                </a:tc>
                <a:tc>
                  <a:txBody>
                    <a:bodyPr/>
                    <a:lstStyle/>
                    <a:p>
                      <a:endParaRPr lang="sv-SE" sz="1100" dirty="0"/>
                    </a:p>
                    <a:p>
                      <a:r>
                        <a:rPr lang="sv-SE" sz="1100" dirty="0"/>
                        <a:t>Nyttobeskrivning</a:t>
                      </a:r>
                    </a:p>
                  </a:txBody>
                  <a:tcPr marL="83127" marR="83127"/>
                </a:tc>
                <a:tc>
                  <a:txBody>
                    <a:bodyPr/>
                    <a:lstStyle/>
                    <a:p>
                      <a:r>
                        <a:rPr lang="sv-SE" sz="1100" dirty="0"/>
                        <a:t>Ram MSEK</a:t>
                      </a:r>
                    </a:p>
                  </a:txBody>
                  <a:tcPr marL="83127" marR="83127"/>
                </a:tc>
                <a:tc>
                  <a:txBody>
                    <a:bodyPr/>
                    <a:lstStyle/>
                    <a:p>
                      <a:r>
                        <a:rPr lang="sv-SE" sz="1100" dirty="0"/>
                        <a:t>Tidplan</a:t>
                      </a:r>
                    </a:p>
                  </a:txBody>
                  <a:tcPr marL="83127" marR="83127"/>
                </a:tc>
                <a:tc>
                  <a:txBody>
                    <a:bodyPr/>
                    <a:lstStyle/>
                    <a:p>
                      <a:r>
                        <a:rPr lang="sv-SE" sz="1100" dirty="0"/>
                        <a:t>Nytto-grupper</a:t>
                      </a:r>
                    </a:p>
                  </a:txBody>
                  <a:tcPr marL="83127" marR="83127"/>
                </a:tc>
                <a:extLst>
                  <a:ext uri="{0D108BD9-81ED-4DB2-BD59-A6C34878D82A}">
                    <a16:rowId xmlns:a16="http://schemas.microsoft.com/office/drawing/2014/main" val="2221095885"/>
                  </a:ext>
                </a:extLst>
              </a:tr>
              <a:tr h="112942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solidFill>
                            <a:schemeClr val="tx1"/>
                          </a:solidFill>
                        </a:rPr>
                        <a:t>Kontroll och uppföljning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Exempel på innehåll:</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Kontroll Fristående aktörer och Arbetsgivare</a:t>
                      </a:r>
                    </a:p>
                    <a:p>
                      <a:pPr marL="177800"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dirty="0">
                          <a:ln>
                            <a:noFill/>
                          </a:ln>
                          <a:solidFill>
                            <a:schemeClr val="tx1"/>
                          </a:solidFill>
                          <a:effectLst/>
                          <a:uLnTx/>
                          <a:uFillTx/>
                          <a:latin typeface="+mn-lt"/>
                          <a:ea typeface="+mn-ea"/>
                          <a:cs typeface="+mn-cs"/>
                        </a:rPr>
                        <a:t>Kontroll Arbetssökande (teknisk förflyttning och ny funktionalitet)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800" b="1" i="0" u="none" strike="noStrike" kern="1200" cap="none" spc="0" normalizeH="0" baseline="0" dirty="0">
                        <a:ln>
                          <a:noFill/>
                        </a:ln>
                        <a:solidFill>
                          <a:schemeClr val="tx1"/>
                        </a:solidFill>
                        <a:effectLst/>
                        <a:uLnTx/>
                        <a:uFillTx/>
                        <a:latin typeface="+mn-lt"/>
                        <a:ea typeface="+mn-ea"/>
                        <a:cs typeface="+mn-cs"/>
                      </a:endParaRPr>
                    </a:p>
                  </a:txBody>
                  <a:tcPr marL="83127" marR="83127"/>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Aktiviteter inom förändringsområdena:</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Tillgänglighet och likvärdig service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Digitala system och arkitektur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800" kern="1200" dirty="0">
                        <a:solidFill>
                          <a:schemeClr val="tx1"/>
                        </a:solidFill>
                        <a:latin typeface="+mn-lt"/>
                        <a:ea typeface="+mn-ea"/>
                        <a:cs typeface="+mn-cs"/>
                      </a:endParaRPr>
                    </a:p>
                  </a:txBody>
                  <a:tcPr marL="83127" marR="83127"/>
                </a:tc>
                <a:tc>
                  <a:txBody>
                    <a:bodyPr/>
                    <a:lstStyle/>
                    <a:p>
                      <a:pPr marL="90487" marR="0" lvl="0" indent="0" algn="l" defTabSz="9144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r>
                        <a:rPr lang="sv-SE" sz="750" kern="1200" dirty="0">
                          <a:solidFill>
                            <a:schemeClr val="tx1"/>
                          </a:solidFill>
                          <a:latin typeface="+mn-lt"/>
                          <a:ea typeface="+mn-ea"/>
                          <a:cs typeface="+mn-cs"/>
                        </a:rPr>
                        <a:t>Ett fokus på god ökad  kontroll och uppföljning bidrar till god förvaltning då nya förordningar kan följas och därmed fortsätta säkerställa att myndighetens arbete och krav på god förvaltning följs</a:t>
                      </a:r>
                    </a:p>
                  </a:txBody>
                  <a:tcPr marL="83127" marR="83127"/>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15,6</a:t>
                      </a:r>
                    </a:p>
                  </a:txBody>
                  <a:tcPr marL="83127" marR="83127"/>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marL="83127" marR="83127"/>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God förvaltning</a:t>
                      </a:r>
                      <a:br>
                        <a:rPr lang="sv-SE" sz="800" kern="1200" dirty="0">
                          <a:solidFill>
                            <a:schemeClr val="tx1"/>
                          </a:solidFill>
                          <a:latin typeface="+mn-lt"/>
                          <a:ea typeface="+mn-ea"/>
                          <a:cs typeface="+mn-cs"/>
                        </a:rPr>
                      </a:br>
                      <a:r>
                        <a:rPr lang="sv-SE" sz="800" kern="1200" dirty="0">
                          <a:solidFill>
                            <a:schemeClr val="tx1"/>
                          </a:solidFill>
                          <a:latin typeface="+mn-lt"/>
                          <a:ea typeface="+mn-ea"/>
                          <a:cs typeface="+mn-cs"/>
                        </a:rPr>
                        <a:t>Effektivisering-frigjord handläggartid</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Kundnytta (bidrar till förändrat beteende som leder till arbete)</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800" kern="1200" dirty="0">
                        <a:solidFill>
                          <a:schemeClr val="tx1"/>
                        </a:solidFill>
                        <a:latin typeface="+mn-lt"/>
                        <a:ea typeface="+mn-ea"/>
                        <a:cs typeface="+mn-cs"/>
                      </a:endParaRPr>
                    </a:p>
                  </a:txBody>
                  <a:tcPr marL="83127" marR="83127"/>
                </a:tc>
                <a:extLst>
                  <a:ext uri="{0D108BD9-81ED-4DB2-BD59-A6C34878D82A}">
                    <a16:rowId xmlns:a16="http://schemas.microsoft.com/office/drawing/2014/main" val="701057990"/>
                  </a:ext>
                </a:extLst>
              </a:tr>
              <a:tr h="118765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err="1">
                          <a:solidFill>
                            <a:schemeClr val="tx1"/>
                          </a:solidFill>
                        </a:rPr>
                        <a:t>Taxonomier</a:t>
                      </a:r>
                      <a:endParaRPr lang="sv-SE" sz="800" b="1"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solidFill>
                            <a:schemeClr val="tx1"/>
                          </a:solidFill>
                        </a:rPr>
                        <a:t>Skyddade personuppgifter</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solidFill>
                            <a:schemeClr val="tx1"/>
                          </a:solidFill>
                        </a:rPr>
                        <a:t>Produktnära utveckling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solidFill>
                            <a:schemeClr val="tx1"/>
                          </a:solidFill>
                        </a:rPr>
                        <a:t>Plattformsutveckling som del av portföljens utveckling</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800" b="1" dirty="0">
                        <a:solidFill>
                          <a:schemeClr val="tx1"/>
                        </a:solidFill>
                      </a:endParaRPr>
                    </a:p>
                  </a:txBody>
                  <a:tcPr marL="83127" marR="83127"/>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Aktiviteter inom förändringsområdena:</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Tillgänglighet och likvärdig service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Digitala system och arkitektur</a:t>
                      </a:r>
                    </a:p>
                  </a:txBody>
                  <a:tcPr marL="83127" marR="83127"/>
                </a:tc>
                <a:tc>
                  <a:txBody>
                    <a:bodyPr/>
                    <a:lstStyle/>
                    <a:p>
                      <a:pPr marL="90487" marR="0" lvl="0" indent="0" algn="l" defTabSz="9144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r>
                        <a:rPr lang="sv-SE" sz="750" kern="1200" dirty="0">
                          <a:solidFill>
                            <a:schemeClr val="tx1"/>
                          </a:solidFill>
                          <a:latin typeface="+mn-lt"/>
                          <a:ea typeface="+mn-ea"/>
                          <a:cs typeface="+mn-cs"/>
                        </a:rPr>
                        <a:t>Genom kontinuerligt arbete med att uppdatera </a:t>
                      </a:r>
                      <a:r>
                        <a:rPr lang="sv-SE" sz="750" kern="1200" dirty="0" err="1">
                          <a:solidFill>
                            <a:schemeClr val="tx1"/>
                          </a:solidFill>
                          <a:latin typeface="+mn-lt"/>
                          <a:ea typeface="+mn-ea"/>
                          <a:cs typeface="+mn-cs"/>
                        </a:rPr>
                        <a:t>taxonomier</a:t>
                      </a:r>
                      <a:r>
                        <a:rPr lang="sv-SE" sz="750" kern="1200" dirty="0">
                          <a:solidFill>
                            <a:schemeClr val="tx1"/>
                          </a:solidFill>
                          <a:latin typeface="+mn-lt"/>
                          <a:ea typeface="+mn-ea"/>
                          <a:cs typeface="+mn-cs"/>
                        </a:rPr>
                        <a:t> kan vi säkerställa att vi har korrekt information om kunden. Kunden kan då erbjudas rätt stöd, därmed kan såväl handläggningstid och tid till arbete och/ eller studier kortas för kunden.</a:t>
                      </a:r>
                    </a:p>
                    <a:p>
                      <a:pPr marL="90487" marR="0" lvl="0" indent="0" algn="l" defTabSz="9144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r>
                        <a:rPr lang="sv-SE" sz="750" kern="1200" dirty="0">
                          <a:solidFill>
                            <a:schemeClr val="tx1"/>
                          </a:solidFill>
                          <a:latin typeface="+mn-lt"/>
                          <a:ea typeface="+mn-ea"/>
                          <a:cs typeface="+mn-cs"/>
                        </a:rPr>
                        <a:t>Rättssäkerhet – tillgången till skyddad data om kunden begränsas till specifika handläggare.</a:t>
                      </a:r>
                    </a:p>
                    <a:p>
                      <a:pPr marL="90487" marR="0" lvl="0" indent="0" algn="l" defTabSz="9144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r>
                        <a:rPr lang="sv-SE" sz="750" kern="1200" dirty="0">
                          <a:solidFill>
                            <a:schemeClr val="tx1"/>
                          </a:solidFill>
                          <a:latin typeface="+mn-lt"/>
                          <a:ea typeface="+mn-ea"/>
                          <a:cs typeface="+mn-cs"/>
                        </a:rPr>
                        <a:t>Möjliggörande utveckling för portföljens leveranser.</a:t>
                      </a:r>
                    </a:p>
                  </a:txBody>
                  <a:tcPr marL="83127" marR="83127"/>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20,9</a:t>
                      </a:r>
                    </a:p>
                  </a:txBody>
                  <a:tcPr marL="83127" marR="83127"/>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txBody>
                  <a:tcPr marL="83127" marR="83127"/>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Kundnytta</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Möjliggörande</a:t>
                      </a:r>
                    </a:p>
                  </a:txBody>
                  <a:tcPr marL="83127" marR="83127"/>
                </a:tc>
                <a:extLst>
                  <a:ext uri="{0D108BD9-81ED-4DB2-BD59-A6C34878D82A}">
                    <a16:rowId xmlns:a16="http://schemas.microsoft.com/office/drawing/2014/main" val="352509117"/>
                  </a:ext>
                </a:extLst>
              </a:tr>
            </a:tbl>
          </a:graphicData>
        </a:graphic>
      </p:graphicFrame>
      <p:sp>
        <p:nvSpPr>
          <p:cNvPr id="7" name="Rubrik 1">
            <a:extLst>
              <a:ext uri="{FF2B5EF4-FFF2-40B4-BE49-F238E27FC236}">
                <a16:creationId xmlns:a16="http://schemas.microsoft.com/office/drawing/2014/main" id="{769A1FEE-28CD-4D94-BB30-CD8847F222BD}"/>
              </a:ext>
            </a:extLst>
          </p:cNvPr>
          <p:cNvSpPr>
            <a:spLocks noGrp="1"/>
          </p:cNvSpPr>
          <p:nvPr>
            <p:ph type="title"/>
          </p:nvPr>
        </p:nvSpPr>
        <p:spPr>
          <a:xfrm>
            <a:off x="265235" y="181033"/>
            <a:ext cx="8804796" cy="429622"/>
          </a:xfrm>
        </p:spPr>
        <p:txBody>
          <a:bodyPr/>
          <a:lstStyle/>
          <a:p>
            <a:r>
              <a:rPr lang="sv-SE" sz="2000" dirty="0"/>
              <a:t>Portföljen Digitala arbetsförmedlingsstöd - Totalt 211 MSEK </a:t>
            </a:r>
            <a:r>
              <a:rPr lang="sv-SE" sz="1400" dirty="0"/>
              <a:t>(bild 3 av 3) </a:t>
            </a:r>
            <a:endParaRPr lang="sv-SE" sz="2000" dirty="0"/>
          </a:p>
        </p:txBody>
      </p:sp>
    </p:spTree>
    <p:extLst>
      <p:ext uri="{BB962C8B-B14F-4D97-AF65-F5344CB8AC3E}">
        <p14:creationId xmlns:p14="http://schemas.microsoft.com/office/powerpoint/2010/main" val="1686151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FE11F93-D781-40F1-A851-FABB62A5D415}"/>
              </a:ext>
            </a:extLst>
          </p:cNvPr>
          <p:cNvSpPr>
            <a:spLocks noGrp="1"/>
          </p:cNvSpPr>
          <p:nvPr>
            <p:ph type="ctrTitle"/>
          </p:nvPr>
        </p:nvSpPr>
        <p:spPr>
          <a:xfrm>
            <a:off x="1774315" y="1433689"/>
            <a:ext cx="5752125" cy="967429"/>
          </a:xfrm>
        </p:spPr>
        <p:txBody>
          <a:bodyPr/>
          <a:lstStyle/>
          <a:p>
            <a:r>
              <a:rPr lang="sv-SE" dirty="0"/>
              <a:t>Ledning och stöd</a:t>
            </a:r>
          </a:p>
        </p:txBody>
      </p:sp>
    </p:spTree>
    <p:extLst>
      <p:ext uri="{BB962C8B-B14F-4D97-AF65-F5344CB8AC3E}">
        <p14:creationId xmlns:p14="http://schemas.microsoft.com/office/powerpoint/2010/main" val="1059416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9D27069-4881-4F5C-BF0F-F928D64AC75A}"/>
              </a:ext>
            </a:extLst>
          </p:cNvPr>
          <p:cNvPicPr>
            <a:picLocks noChangeAspect="1"/>
          </p:cNvPicPr>
          <p:nvPr/>
        </p:nvPicPr>
        <p:blipFill rotWithShape="1">
          <a:blip r:embed="rId2"/>
          <a:srcRect l="17467"/>
          <a:stretch/>
        </p:blipFill>
        <p:spPr>
          <a:xfrm>
            <a:off x="640867" y="1298349"/>
            <a:ext cx="1096241" cy="3867586"/>
          </a:xfrm>
          <a:prstGeom prst="rect">
            <a:avLst/>
          </a:prstGeom>
        </p:spPr>
      </p:pic>
      <p:sp>
        <p:nvSpPr>
          <p:cNvPr id="34" name="Rektangel 33">
            <a:extLst>
              <a:ext uri="{FF2B5EF4-FFF2-40B4-BE49-F238E27FC236}">
                <a16:creationId xmlns:a16="http://schemas.microsoft.com/office/drawing/2014/main" id="{8D38624A-E4FA-4856-ABE1-A5BD201558B3}"/>
              </a:ext>
            </a:extLst>
          </p:cNvPr>
          <p:cNvSpPr/>
          <p:nvPr/>
        </p:nvSpPr>
        <p:spPr>
          <a:xfrm>
            <a:off x="1845277" y="3336848"/>
            <a:ext cx="5189751" cy="430470"/>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white"/>
                </a:solidFill>
                <a:effectLst/>
                <a:uLnTx/>
                <a:uFillTx/>
                <a:latin typeface="Arial"/>
                <a:ea typeface="+mn-ea"/>
                <a:cs typeface="+mn-cs"/>
              </a:rPr>
              <a:t>Utveckling för en </a:t>
            </a:r>
            <a:r>
              <a:rPr kumimoji="0" lang="sv-SE" sz="1600" b="0" i="0" strike="noStrike" kern="1200" cap="none" spc="0" normalizeH="0" baseline="0" noProof="0" dirty="0">
                <a:ln>
                  <a:noFill/>
                </a:ln>
                <a:solidFill>
                  <a:prstClr val="white"/>
                </a:solidFill>
                <a:effectLst/>
                <a:uLnTx/>
                <a:uFillTx/>
                <a:latin typeface="Arial"/>
                <a:ea typeface="+mn-ea"/>
                <a:cs typeface="+mn-cs"/>
              </a:rPr>
              <a:t>ökad driftstabilitet</a:t>
            </a:r>
          </a:p>
        </p:txBody>
      </p:sp>
      <p:sp>
        <p:nvSpPr>
          <p:cNvPr id="33" name="Ellips 32">
            <a:extLst>
              <a:ext uri="{FF2B5EF4-FFF2-40B4-BE49-F238E27FC236}">
                <a16:creationId xmlns:a16="http://schemas.microsoft.com/office/drawing/2014/main" id="{16C60994-BC2E-4C8F-9BA7-288A2328F62E}"/>
              </a:ext>
            </a:extLst>
          </p:cNvPr>
          <p:cNvSpPr/>
          <p:nvPr/>
        </p:nvSpPr>
        <p:spPr>
          <a:xfrm>
            <a:off x="1434339" y="3296129"/>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30" name="Rektangel 29">
            <a:extLst>
              <a:ext uri="{FF2B5EF4-FFF2-40B4-BE49-F238E27FC236}">
                <a16:creationId xmlns:a16="http://schemas.microsoft.com/office/drawing/2014/main" id="{46A6B719-E4A8-4C8F-8C49-B90BD978B60C}"/>
              </a:ext>
            </a:extLst>
          </p:cNvPr>
          <p:cNvSpPr/>
          <p:nvPr/>
        </p:nvSpPr>
        <p:spPr>
          <a:xfrm>
            <a:off x="1772906" y="2718223"/>
            <a:ext cx="5226401"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Arial"/>
                <a:ea typeface="+mn-ea"/>
                <a:cs typeface="+mn-cs"/>
              </a:rPr>
              <a:t> </a:t>
            </a:r>
            <a:r>
              <a:rPr kumimoji="0" lang="sv-SE" sz="1600" b="0" i="0" u="none" strike="noStrike" kern="1200" cap="none" spc="0" normalizeH="0" baseline="0" noProof="0" dirty="0">
                <a:ln>
                  <a:noFill/>
                </a:ln>
                <a:solidFill>
                  <a:prstClr val="white"/>
                </a:solidFill>
                <a:effectLst/>
                <a:uLnTx/>
                <a:uFillTx/>
                <a:latin typeface="Arial"/>
                <a:ea typeface="+mn-ea"/>
                <a:cs typeface="+mn-cs"/>
              </a:rPr>
              <a:t>Affärsmässig, effektiv och rättssäker styrning av vår verksamhet</a:t>
            </a:r>
          </a:p>
        </p:txBody>
      </p:sp>
      <p:sp>
        <p:nvSpPr>
          <p:cNvPr id="31" name="Ellips 30">
            <a:extLst>
              <a:ext uri="{FF2B5EF4-FFF2-40B4-BE49-F238E27FC236}">
                <a16:creationId xmlns:a16="http://schemas.microsoft.com/office/drawing/2014/main" id="{616E4891-12E9-4125-98DF-B945ED5A6969}"/>
              </a:ext>
            </a:extLst>
          </p:cNvPr>
          <p:cNvSpPr/>
          <p:nvPr/>
        </p:nvSpPr>
        <p:spPr>
          <a:xfrm>
            <a:off x="1412528" y="2710904"/>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28" name="Rektangel 27">
            <a:extLst>
              <a:ext uri="{FF2B5EF4-FFF2-40B4-BE49-F238E27FC236}">
                <a16:creationId xmlns:a16="http://schemas.microsoft.com/office/drawing/2014/main" id="{31E51E70-0F2A-40CF-8B7E-6EFA7A5CDF86}"/>
              </a:ext>
            </a:extLst>
          </p:cNvPr>
          <p:cNvSpPr/>
          <p:nvPr/>
        </p:nvSpPr>
        <p:spPr>
          <a:xfrm>
            <a:off x="1690041" y="2096728"/>
            <a:ext cx="5135137"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white"/>
                </a:solidFill>
                <a:effectLst/>
                <a:uLnTx/>
                <a:uFillTx/>
                <a:latin typeface="Arial"/>
                <a:ea typeface="+mn-ea"/>
                <a:cs typeface="+mn-cs"/>
              </a:rPr>
              <a:t>Data och information tillgängliggörs på ett enkelt, kvalitetssäkrat och rättssäkert sätt</a:t>
            </a:r>
          </a:p>
        </p:txBody>
      </p:sp>
      <p:sp>
        <p:nvSpPr>
          <p:cNvPr id="29" name="Ellips 28">
            <a:extLst>
              <a:ext uri="{FF2B5EF4-FFF2-40B4-BE49-F238E27FC236}">
                <a16:creationId xmlns:a16="http://schemas.microsoft.com/office/drawing/2014/main" id="{7F658132-0DE7-4D12-84B3-41645B048E95}"/>
              </a:ext>
            </a:extLst>
          </p:cNvPr>
          <p:cNvSpPr/>
          <p:nvPr/>
        </p:nvSpPr>
        <p:spPr>
          <a:xfrm>
            <a:off x="1287714" y="2067368"/>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27" name="Rektangel 26">
            <a:extLst>
              <a:ext uri="{FF2B5EF4-FFF2-40B4-BE49-F238E27FC236}">
                <a16:creationId xmlns:a16="http://schemas.microsoft.com/office/drawing/2014/main" id="{4024030C-3299-4F18-9137-EEE45917882D}"/>
              </a:ext>
            </a:extLst>
          </p:cNvPr>
          <p:cNvSpPr/>
          <p:nvPr/>
        </p:nvSpPr>
        <p:spPr>
          <a:xfrm>
            <a:off x="1326170" y="1463993"/>
            <a:ext cx="5534425"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white"/>
                </a:solidFill>
                <a:effectLst/>
                <a:uLnTx/>
                <a:uFillTx/>
                <a:latin typeface="Arial"/>
                <a:ea typeface="+mn-ea"/>
                <a:cs typeface="+mn-cs"/>
              </a:rPr>
              <a:t>Digitala och automatiserade verksamhetsflöden för våra medarbetare och chefer</a:t>
            </a:r>
            <a:endParaRPr kumimoji="0" lang="sv-SE" sz="1600" b="0" i="0" u="sng" strike="noStrike" kern="1200" cap="none" spc="0" normalizeH="0" baseline="0" noProof="0" dirty="0">
              <a:ln>
                <a:noFill/>
              </a:ln>
              <a:solidFill>
                <a:prstClr val="white"/>
              </a:solidFill>
              <a:effectLst/>
              <a:uLnTx/>
              <a:uFillTx/>
              <a:latin typeface="Arial"/>
              <a:ea typeface="+mn-ea"/>
              <a:cs typeface="+mn-cs"/>
            </a:endParaRPr>
          </a:p>
        </p:txBody>
      </p:sp>
      <p:sp>
        <p:nvSpPr>
          <p:cNvPr id="8" name="Ellips 7">
            <a:extLst>
              <a:ext uri="{FF2B5EF4-FFF2-40B4-BE49-F238E27FC236}">
                <a16:creationId xmlns:a16="http://schemas.microsoft.com/office/drawing/2014/main" id="{00DE6CD2-6822-4BE3-8E15-939501D4A8E1}"/>
              </a:ext>
            </a:extLst>
          </p:cNvPr>
          <p:cNvSpPr/>
          <p:nvPr/>
        </p:nvSpPr>
        <p:spPr>
          <a:xfrm>
            <a:off x="930415" y="1451329"/>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2" name="Rubrik 1">
            <a:extLst>
              <a:ext uri="{FF2B5EF4-FFF2-40B4-BE49-F238E27FC236}">
                <a16:creationId xmlns:a16="http://schemas.microsoft.com/office/drawing/2014/main" id="{3582FDBA-6987-4107-92F7-0222184D4D8B}"/>
              </a:ext>
            </a:extLst>
          </p:cNvPr>
          <p:cNvSpPr txBox="1">
            <a:spLocks/>
          </p:cNvSpPr>
          <p:nvPr/>
        </p:nvSpPr>
        <p:spPr>
          <a:xfrm>
            <a:off x="377068" y="375559"/>
            <a:ext cx="8269573" cy="696092"/>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l" defTabSz="914333" rtl="0" eaLnBrk="1" fontAlgn="auto" latinLnBrk="0" hangingPunct="1">
              <a:lnSpc>
                <a:spcPct val="100000"/>
              </a:lnSpc>
              <a:spcBef>
                <a:spcPct val="0"/>
              </a:spcBef>
              <a:spcAft>
                <a:spcPts val="0"/>
              </a:spcAft>
              <a:buClrTx/>
              <a:buSzTx/>
              <a:buFontTx/>
              <a:buNone/>
              <a:tabLst/>
              <a:defRPr/>
            </a:pPr>
            <a:endParaRPr kumimoji="0" lang="sv-SE" sz="2400" b="1" i="0" u="none" strike="noStrike" kern="1200" cap="none" spc="0" normalizeH="0" baseline="0" noProof="0" dirty="0">
              <a:ln>
                <a:noFill/>
              </a:ln>
              <a:solidFill>
                <a:srgbClr val="002060"/>
              </a:solidFill>
              <a:effectLst/>
              <a:uLnTx/>
              <a:uFillTx/>
              <a:latin typeface="Arial"/>
              <a:ea typeface="+mj-ea"/>
              <a:cs typeface="+mj-cs"/>
            </a:endParaRPr>
          </a:p>
          <a:p>
            <a:pPr marL="0" marR="0" lvl="0" indent="0" algn="l" defTabSz="914333" rtl="0" eaLnBrk="1" fontAlgn="auto" latinLnBrk="0" hangingPunct="1">
              <a:lnSpc>
                <a:spcPct val="100000"/>
              </a:lnSpc>
              <a:spcBef>
                <a:spcPct val="0"/>
              </a:spcBef>
              <a:spcAft>
                <a:spcPts val="0"/>
              </a:spcAft>
              <a:buClrTx/>
              <a:buSzTx/>
              <a:buFontTx/>
              <a:buNone/>
              <a:tabLst/>
              <a:defRPr/>
            </a:pPr>
            <a:r>
              <a:rPr kumimoji="0" lang="sv-SE" sz="2000" b="0" i="0" u="none" strike="noStrike" kern="1200" cap="none" spc="0" normalizeH="0" baseline="0" noProof="0" dirty="0">
                <a:ln>
                  <a:noFill/>
                </a:ln>
                <a:solidFill>
                  <a:srgbClr val="002060"/>
                </a:solidFill>
                <a:effectLst/>
                <a:uLnTx/>
                <a:uFillTx/>
                <a:latin typeface="Arial"/>
                <a:ea typeface="+mj-ea"/>
                <a:cs typeface="+mj-cs"/>
              </a:rPr>
              <a:t>Portfölj: Ledning och stöd </a:t>
            </a:r>
          </a:p>
          <a:p>
            <a:pPr marL="0" marR="0" lvl="0" indent="0" algn="l" defTabSz="914333" rtl="0" eaLnBrk="1" fontAlgn="auto" latinLnBrk="0" hangingPunct="1">
              <a:lnSpc>
                <a:spcPct val="100000"/>
              </a:lnSpc>
              <a:spcBef>
                <a:spcPct val="0"/>
              </a:spcBef>
              <a:spcAft>
                <a:spcPts val="0"/>
              </a:spcAft>
              <a:buClrTx/>
              <a:buSzTx/>
              <a:buFontTx/>
              <a:buNone/>
              <a:tabLst/>
              <a:defRPr/>
            </a:pPr>
            <a:r>
              <a:rPr kumimoji="0" lang="sv-SE" sz="2000" b="1" i="0" u="none" strike="noStrike" kern="1200" cap="none" spc="0" normalizeH="0" baseline="0" noProof="0" dirty="0">
                <a:ln>
                  <a:noFill/>
                </a:ln>
                <a:solidFill>
                  <a:srgbClr val="002060"/>
                </a:solidFill>
                <a:effectLst/>
                <a:uLnTx/>
                <a:uFillTx/>
                <a:latin typeface="Arial"/>
                <a:ea typeface="+mj-ea"/>
                <a:cs typeface="+mj-cs"/>
              </a:rPr>
              <a:t>Taktiskt fokus</a:t>
            </a:r>
          </a:p>
          <a:p>
            <a:pPr marL="0" marR="0" lvl="0" indent="0" algn="l" defTabSz="914333" rtl="0" eaLnBrk="1" fontAlgn="auto" latinLnBrk="0" hangingPunct="1">
              <a:lnSpc>
                <a:spcPct val="100000"/>
              </a:lnSpc>
              <a:spcBef>
                <a:spcPct val="0"/>
              </a:spcBef>
              <a:spcAft>
                <a:spcPts val="0"/>
              </a:spcAft>
              <a:buClrTx/>
              <a:buSzTx/>
              <a:buFontTx/>
              <a:buNone/>
              <a:tabLst/>
              <a:defRPr/>
            </a:pPr>
            <a:r>
              <a:rPr lang="sv-SE" sz="1800" dirty="0">
                <a:solidFill>
                  <a:srgbClr val="95C23D"/>
                </a:solidFill>
                <a:latin typeface="Arial"/>
              </a:rPr>
              <a:t>Vi driver myndighetens inre effektivitet</a:t>
            </a:r>
            <a:endParaRPr kumimoji="0" lang="sv-SE" sz="1800" b="1" i="0" u="none" strike="noStrike" kern="1200" cap="none" spc="0" normalizeH="0" baseline="0" noProof="0" dirty="0">
              <a:ln>
                <a:noFill/>
              </a:ln>
              <a:solidFill>
                <a:srgbClr val="95C23D"/>
              </a:solidFill>
              <a:effectLst/>
              <a:uLnTx/>
              <a:uFillTx/>
              <a:latin typeface="Arial"/>
              <a:ea typeface="+mj-ea"/>
              <a:cs typeface="+mj-cs"/>
            </a:endParaRPr>
          </a:p>
        </p:txBody>
      </p:sp>
      <p:sp>
        <p:nvSpPr>
          <p:cNvPr id="3" name="Platshållare för text 2">
            <a:extLst>
              <a:ext uri="{FF2B5EF4-FFF2-40B4-BE49-F238E27FC236}">
                <a16:creationId xmlns:a16="http://schemas.microsoft.com/office/drawing/2014/main" id="{2FE18B91-66E4-4031-B323-D34AD4EB527B}"/>
              </a:ext>
            </a:extLst>
          </p:cNvPr>
          <p:cNvSpPr txBox="1">
            <a:spLocks/>
          </p:cNvSpPr>
          <p:nvPr/>
        </p:nvSpPr>
        <p:spPr>
          <a:xfrm>
            <a:off x="377068" y="553806"/>
            <a:ext cx="8389864" cy="279133"/>
          </a:xfrm>
          <a:prstGeom prst="rect">
            <a:avLst/>
          </a:prstGeom>
        </p:spPr>
        <p:txBody>
          <a:bodyPr vert="horz" lIns="0" tIns="0" rIns="0" bIns="0" rtlCol="0">
            <a:noAutofit/>
          </a:bodyPr>
          <a:lstStyle>
            <a:lvl1pPr marL="257150" indent="-257150" algn="l" defTabSz="685732" rtl="0" eaLnBrk="1" latinLnBrk="0" hangingPunct="1">
              <a:lnSpc>
                <a:spcPct val="90000"/>
              </a:lnSpc>
              <a:spcBef>
                <a:spcPts val="525"/>
              </a:spcBef>
              <a:buFont typeface="Arial" pitchFamily="34" charset="0"/>
              <a:buChar char="•"/>
              <a:defRPr sz="2700" b="1" kern="1200">
                <a:solidFill>
                  <a:srgbClr val="1F1B5A"/>
                </a:solidFill>
                <a:latin typeface="+mn-lt"/>
                <a:ea typeface="+mn-ea"/>
                <a:cs typeface="+mn-cs"/>
              </a:defRPr>
            </a:lvl1pPr>
            <a:lvl2pPr marL="557157" indent="-214293" algn="l" defTabSz="685732" rtl="0" eaLnBrk="1" latinLnBrk="0" hangingPunct="1">
              <a:spcBef>
                <a:spcPts val="450"/>
              </a:spcBef>
              <a:buFont typeface="Arial" pitchFamily="34" charset="0"/>
              <a:buChar char="–"/>
              <a:defRPr sz="1350" kern="1200">
                <a:solidFill>
                  <a:schemeClr val="tx1"/>
                </a:solidFill>
                <a:latin typeface="+mn-lt"/>
                <a:ea typeface="+mn-ea"/>
                <a:cs typeface="+mn-cs"/>
              </a:defRPr>
            </a:lvl2pPr>
            <a:lvl3pPr marL="857165"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3pPr>
            <a:lvl4pPr marL="1200030"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4pPr>
            <a:lvl5pPr marL="1542896"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5pPr>
            <a:lvl6pPr marL="1885762"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628"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494"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361"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algn="l" defTabSz="685732" rtl="0" eaLnBrk="1" fontAlgn="auto" latinLnBrk="0" hangingPunct="1">
              <a:lnSpc>
                <a:spcPct val="90000"/>
              </a:lnSpc>
              <a:spcBef>
                <a:spcPts val="525"/>
              </a:spcBef>
              <a:spcAft>
                <a:spcPts val="0"/>
              </a:spcAft>
              <a:buClrTx/>
              <a:buSzTx/>
              <a:buFont typeface="Arial" pitchFamily="34" charset="0"/>
              <a:buNone/>
              <a:tabLst/>
              <a:defRPr/>
            </a:pPr>
            <a:endParaRPr kumimoji="0" lang="sv-SE" sz="1520" b="1" i="0" u="none" strike="noStrike" kern="1200" cap="none" spc="0" normalizeH="0" baseline="0" noProof="0" dirty="0">
              <a:ln>
                <a:noFill/>
              </a:ln>
              <a:solidFill>
                <a:srgbClr val="95C23D"/>
              </a:solidFill>
              <a:effectLst/>
              <a:uLnTx/>
              <a:uFillTx/>
              <a:latin typeface="Arial"/>
              <a:ea typeface="+mn-ea"/>
              <a:cs typeface="+mn-cs"/>
            </a:endParaRPr>
          </a:p>
        </p:txBody>
      </p:sp>
      <p:sp>
        <p:nvSpPr>
          <p:cNvPr id="4" name="Rektangel 3">
            <a:extLst>
              <a:ext uri="{FF2B5EF4-FFF2-40B4-BE49-F238E27FC236}">
                <a16:creationId xmlns:a16="http://schemas.microsoft.com/office/drawing/2014/main" id="{D06C0CE1-F6C3-4E60-A3B5-77ECA3269652}"/>
              </a:ext>
            </a:extLst>
          </p:cNvPr>
          <p:cNvSpPr/>
          <p:nvPr/>
        </p:nvSpPr>
        <p:spPr>
          <a:xfrm>
            <a:off x="6865334" y="1463993"/>
            <a:ext cx="2161310" cy="440044"/>
          </a:xfrm>
          <a:prstGeom prst="rect">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800" b="0" i="0" u="none" strike="noStrike" kern="1200" cap="none" spc="0" normalizeH="0" baseline="0" noProof="0" dirty="0">
              <a:ln>
                <a:noFill/>
              </a:ln>
              <a:solidFill>
                <a:srgbClr val="00005A"/>
              </a:solidFill>
              <a:effectLst/>
              <a:uLnTx/>
              <a:uFillTx/>
              <a:latin typeface="Arial"/>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rgbClr val="00005A"/>
                </a:solidFill>
                <a:effectLst/>
                <a:uLnTx/>
                <a:uFillTx/>
                <a:latin typeface="Arial"/>
                <a:ea typeface="+mn-ea"/>
                <a:cs typeface="+mn-cs"/>
              </a:rPr>
              <a:t>De interna processerna hanteras i övergripande flöden där varje process har tydligt stöd för sin del</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800" b="0" i="0" u="none" strike="noStrike" kern="1200" cap="none" spc="0" normalizeH="0" baseline="0" noProof="0" dirty="0">
              <a:ln>
                <a:noFill/>
              </a:ln>
              <a:solidFill>
                <a:srgbClr val="00005A"/>
              </a:solidFill>
              <a:effectLst/>
              <a:uLnTx/>
              <a:uFillTx/>
              <a:latin typeface="Arial"/>
              <a:ea typeface="+mn-ea"/>
              <a:cs typeface="+mn-cs"/>
            </a:endParaRPr>
          </a:p>
        </p:txBody>
      </p:sp>
      <p:sp>
        <p:nvSpPr>
          <p:cNvPr id="20" name="Rektangel 19">
            <a:extLst>
              <a:ext uri="{FF2B5EF4-FFF2-40B4-BE49-F238E27FC236}">
                <a16:creationId xmlns:a16="http://schemas.microsoft.com/office/drawing/2014/main" id="{D1CF8038-317C-4429-BA20-5359F159514F}"/>
              </a:ext>
            </a:extLst>
          </p:cNvPr>
          <p:cNvSpPr/>
          <p:nvPr/>
        </p:nvSpPr>
        <p:spPr>
          <a:xfrm>
            <a:off x="6825178" y="2104385"/>
            <a:ext cx="2161310" cy="440044"/>
          </a:xfrm>
          <a:prstGeom prst="rect">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800" b="0" i="0" u="none" strike="noStrike" kern="1200" cap="none" spc="0" normalizeH="0" baseline="0" noProof="0" dirty="0">
              <a:ln>
                <a:noFill/>
              </a:ln>
              <a:solidFill>
                <a:srgbClr val="00005A"/>
              </a:solidFill>
              <a:effectLst/>
              <a:uLnTx/>
              <a:uFillTx/>
              <a:latin typeface="Arial"/>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rgbClr val="00005A"/>
                </a:solidFill>
                <a:effectLst/>
                <a:uLnTx/>
                <a:uFillTx/>
                <a:latin typeface="Arial"/>
                <a:ea typeface="+mn-ea"/>
                <a:cs typeface="+mn-cs"/>
              </a:rPr>
              <a:t>För att nyttja datadrivna insikter tillgängliggörs löpande all relevant data med hög kvalitet.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800" b="0" i="0" u="none" strike="noStrike" kern="1200" cap="none" spc="0" normalizeH="0" baseline="0" noProof="0" dirty="0">
              <a:ln>
                <a:noFill/>
              </a:ln>
              <a:solidFill>
                <a:srgbClr val="00005A"/>
              </a:solidFill>
              <a:effectLst/>
              <a:uLnTx/>
              <a:uFillTx/>
              <a:latin typeface="Arial"/>
              <a:ea typeface="+mn-ea"/>
              <a:cs typeface="+mn-cs"/>
            </a:endParaRPr>
          </a:p>
        </p:txBody>
      </p:sp>
      <p:sp>
        <p:nvSpPr>
          <p:cNvPr id="21" name="Rektangel 20">
            <a:extLst>
              <a:ext uri="{FF2B5EF4-FFF2-40B4-BE49-F238E27FC236}">
                <a16:creationId xmlns:a16="http://schemas.microsoft.com/office/drawing/2014/main" id="{776B4D69-5185-4D7A-8100-2F6F17F3BA75}"/>
              </a:ext>
            </a:extLst>
          </p:cNvPr>
          <p:cNvSpPr/>
          <p:nvPr/>
        </p:nvSpPr>
        <p:spPr>
          <a:xfrm>
            <a:off x="6860595" y="2710904"/>
            <a:ext cx="2161309" cy="447363"/>
          </a:xfrm>
          <a:prstGeom prst="rect">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rgbClr val="00005A"/>
                </a:solidFill>
                <a:effectLst/>
                <a:uLnTx/>
                <a:uFillTx/>
                <a:latin typeface="Arial"/>
                <a:ea typeface="+mn-ea"/>
                <a:cs typeface="+mn-cs"/>
              </a:rPr>
              <a:t>Vi möjliggör en rättssäker och effektiv kontroll av våra finanser, personuppgifter och avtal.</a:t>
            </a:r>
          </a:p>
        </p:txBody>
      </p:sp>
      <p:sp>
        <p:nvSpPr>
          <p:cNvPr id="26" name="Rektangel 25">
            <a:extLst>
              <a:ext uri="{FF2B5EF4-FFF2-40B4-BE49-F238E27FC236}">
                <a16:creationId xmlns:a16="http://schemas.microsoft.com/office/drawing/2014/main" id="{6AF62E13-DA4B-4585-9954-C9726DE8A85A}"/>
              </a:ext>
            </a:extLst>
          </p:cNvPr>
          <p:cNvSpPr/>
          <p:nvPr/>
        </p:nvSpPr>
        <p:spPr>
          <a:xfrm>
            <a:off x="6825178" y="3332061"/>
            <a:ext cx="2161310" cy="440044"/>
          </a:xfrm>
          <a:prstGeom prst="rect">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rgbClr val="00005A"/>
                </a:solidFill>
                <a:effectLst/>
                <a:uLnTx/>
                <a:uFillTx/>
                <a:latin typeface="Arial"/>
                <a:ea typeface="+mn-ea"/>
                <a:cs typeface="+mn-cs"/>
              </a:rPr>
              <a:t>När vi utvecklar tar vi även hänsyn till att löpande förbättra vår driftstabilitet så att våra IT-lösningar fungerar utan problem</a:t>
            </a:r>
          </a:p>
        </p:txBody>
      </p:sp>
      <p:sp>
        <p:nvSpPr>
          <p:cNvPr id="39" name="Rektangel 38">
            <a:extLst>
              <a:ext uri="{FF2B5EF4-FFF2-40B4-BE49-F238E27FC236}">
                <a16:creationId xmlns:a16="http://schemas.microsoft.com/office/drawing/2014/main" id="{3F77EE49-9EFC-467A-A17E-AAD5B9C6C31D}"/>
              </a:ext>
            </a:extLst>
          </p:cNvPr>
          <p:cNvSpPr/>
          <p:nvPr/>
        </p:nvSpPr>
        <p:spPr>
          <a:xfrm>
            <a:off x="6871152" y="1275606"/>
            <a:ext cx="2155491" cy="184666"/>
          </a:xfrm>
          <a:prstGeom prst="rect">
            <a:avLst/>
          </a:prstGeom>
        </p:spPr>
        <p:txBody>
          <a:bodyPr wrap="square">
            <a:spAutoFit/>
          </a:bodyPr>
          <a:lstStyle/>
          <a:p>
            <a:pPr marL="0" marR="0" lvl="0" indent="0" algn="ctr" defTabSz="685698" rtl="0" eaLnBrk="1" fontAlgn="auto" latinLnBrk="0" hangingPunct="1">
              <a:lnSpc>
                <a:spcPct val="100000"/>
              </a:lnSpc>
              <a:spcBef>
                <a:spcPts val="0"/>
              </a:spcBef>
              <a:spcAft>
                <a:spcPts val="0"/>
              </a:spcAft>
              <a:buClrTx/>
              <a:buSzTx/>
              <a:buFontTx/>
              <a:buNone/>
              <a:tabLst/>
              <a:defRPr/>
            </a:pPr>
            <a:r>
              <a:rPr kumimoji="0" lang="sv-SE" sz="600" b="0" i="0" u="none" strike="noStrike" kern="1200" cap="none" spc="0" normalizeH="0" baseline="0" noProof="0" dirty="0">
                <a:ln>
                  <a:noFill/>
                </a:ln>
                <a:solidFill>
                  <a:prstClr val="white">
                    <a:lumMod val="50000"/>
                  </a:prstClr>
                </a:solidFill>
                <a:effectLst/>
                <a:uLnTx/>
                <a:uFillTx/>
                <a:latin typeface="Arial"/>
                <a:ea typeface="+mn-ea"/>
                <a:cs typeface="+mn-cs"/>
              </a:rPr>
              <a:t>För oss inom utvecklingsteam innebär detta…</a:t>
            </a:r>
          </a:p>
        </p:txBody>
      </p:sp>
      <p:grpSp>
        <p:nvGrpSpPr>
          <p:cNvPr id="12" name="Grupp 11">
            <a:extLst>
              <a:ext uri="{FF2B5EF4-FFF2-40B4-BE49-F238E27FC236}">
                <a16:creationId xmlns:a16="http://schemas.microsoft.com/office/drawing/2014/main" id="{D1BECAD2-8203-4C9D-A13A-740DAB5A3D0B}"/>
              </a:ext>
            </a:extLst>
          </p:cNvPr>
          <p:cNvGrpSpPr/>
          <p:nvPr/>
        </p:nvGrpSpPr>
        <p:grpSpPr>
          <a:xfrm>
            <a:off x="-967" y="2053623"/>
            <a:ext cx="1327137" cy="2388305"/>
            <a:chOff x="-967" y="1694400"/>
            <a:chExt cx="1327137" cy="2388305"/>
          </a:xfrm>
        </p:grpSpPr>
        <p:pic>
          <p:nvPicPr>
            <p:cNvPr id="11" name="Bildobjekt 10">
              <a:extLst>
                <a:ext uri="{FF2B5EF4-FFF2-40B4-BE49-F238E27FC236}">
                  <a16:creationId xmlns:a16="http://schemas.microsoft.com/office/drawing/2014/main" id="{1240FCFC-0F6E-4293-8A23-A595096671ED}"/>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36370" y="2381800"/>
              <a:ext cx="981645" cy="981645"/>
            </a:xfrm>
            <a:prstGeom prst="rect">
              <a:avLst/>
            </a:prstGeom>
          </p:spPr>
        </p:pic>
        <p:sp>
          <p:nvSpPr>
            <p:cNvPr id="6" name="Rubrik 1">
              <a:extLst>
                <a:ext uri="{FF2B5EF4-FFF2-40B4-BE49-F238E27FC236}">
                  <a16:creationId xmlns:a16="http://schemas.microsoft.com/office/drawing/2014/main" id="{D47FB91A-FCE3-4B65-AEC5-CD2A5E6C4138}"/>
                </a:ext>
              </a:extLst>
            </p:cNvPr>
            <p:cNvSpPr txBox="1">
              <a:spLocks/>
            </p:cNvSpPr>
            <p:nvPr/>
          </p:nvSpPr>
          <p:spPr>
            <a:xfrm>
              <a:off x="271065" y="1694400"/>
              <a:ext cx="904880" cy="567624"/>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ctr" defTabSz="914333" rtl="0" eaLnBrk="1" fontAlgn="auto" latinLnBrk="0" hangingPunct="1">
                <a:lnSpc>
                  <a:spcPct val="100000"/>
                </a:lnSpc>
                <a:spcBef>
                  <a:spcPct val="0"/>
                </a:spcBef>
                <a:spcAft>
                  <a:spcPts val="0"/>
                </a:spcAft>
                <a:buClrTx/>
                <a:buSzTx/>
                <a:buFontTx/>
                <a:buNone/>
                <a:tabLst/>
                <a:defRPr/>
              </a:pPr>
              <a:r>
                <a:rPr kumimoji="0" lang="sv-SE" sz="1800" b="1" i="0" u="none" strike="noStrike" kern="1200" cap="none" spc="0" normalizeH="0" baseline="0" noProof="0" dirty="0">
                  <a:ln>
                    <a:noFill/>
                  </a:ln>
                  <a:solidFill>
                    <a:srgbClr val="00005A"/>
                  </a:solidFill>
                  <a:effectLst/>
                  <a:uLnTx/>
                  <a:uFillTx/>
                  <a:latin typeface="Arial"/>
                  <a:ea typeface="+mj-ea"/>
                  <a:cs typeface="+mj-cs"/>
                </a:rPr>
                <a:t>Taktiskt fokus</a:t>
              </a:r>
            </a:p>
          </p:txBody>
        </p:sp>
        <p:pic>
          <p:nvPicPr>
            <p:cNvPr id="9" name="Bildobjekt 8">
              <a:extLst>
                <a:ext uri="{FF2B5EF4-FFF2-40B4-BE49-F238E27FC236}">
                  <a16:creationId xmlns:a16="http://schemas.microsoft.com/office/drawing/2014/main" id="{F060A6F0-ADAE-4A33-A040-7040300FE4D1}"/>
                </a:ext>
              </a:extLst>
            </p:cNvPr>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r="23631"/>
            <a:stretch/>
          </p:blipFill>
          <p:spPr>
            <a:xfrm flipH="1">
              <a:off x="-967" y="2275731"/>
              <a:ext cx="1327137" cy="1806974"/>
            </a:xfrm>
            <a:prstGeom prst="rect">
              <a:avLst/>
            </a:prstGeom>
          </p:spPr>
        </p:pic>
        <p:sp>
          <p:nvSpPr>
            <p:cNvPr id="37" name="Rubrik 1">
              <a:extLst>
                <a:ext uri="{FF2B5EF4-FFF2-40B4-BE49-F238E27FC236}">
                  <a16:creationId xmlns:a16="http://schemas.microsoft.com/office/drawing/2014/main" id="{9237B17B-04D0-496C-9726-663556E59581}"/>
                </a:ext>
              </a:extLst>
            </p:cNvPr>
            <p:cNvSpPr txBox="1">
              <a:spLocks/>
            </p:cNvSpPr>
            <p:nvPr/>
          </p:nvSpPr>
          <p:spPr>
            <a:xfrm>
              <a:off x="267614" y="3521096"/>
              <a:ext cx="904880" cy="286913"/>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ctr" defTabSz="914333" rtl="0" eaLnBrk="1" fontAlgn="auto" latinLnBrk="0" hangingPunct="1">
                <a:lnSpc>
                  <a:spcPct val="100000"/>
                </a:lnSpc>
                <a:spcBef>
                  <a:spcPct val="0"/>
                </a:spcBef>
                <a:spcAft>
                  <a:spcPts val="0"/>
                </a:spcAft>
                <a:buClrTx/>
                <a:buSzTx/>
                <a:buFontTx/>
                <a:buNone/>
                <a:tabLst/>
                <a:defRPr/>
              </a:pPr>
              <a:r>
                <a:rPr kumimoji="0" lang="sv-SE" sz="2000" b="1" i="0" u="none" strike="noStrike" kern="1200" cap="none" spc="0" normalizeH="0" baseline="0" noProof="0" dirty="0">
                  <a:ln>
                    <a:noFill/>
                  </a:ln>
                  <a:solidFill>
                    <a:srgbClr val="00005A"/>
                  </a:solidFill>
                  <a:effectLst/>
                  <a:uLnTx/>
                  <a:uFillTx/>
                  <a:latin typeface="Arial"/>
                  <a:ea typeface="+mj-ea"/>
                  <a:cs typeface="+mj-cs"/>
                </a:rPr>
                <a:t>2023</a:t>
              </a:r>
            </a:p>
          </p:txBody>
        </p:sp>
      </p:grpSp>
    </p:spTree>
    <p:extLst>
      <p:ext uri="{BB962C8B-B14F-4D97-AF65-F5344CB8AC3E}">
        <p14:creationId xmlns:p14="http://schemas.microsoft.com/office/powerpoint/2010/main" val="711067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12C7F00C-A25A-4DA7-91CD-D0AFCC149F66}"/>
              </a:ext>
            </a:extLst>
          </p:cNvPr>
          <p:cNvSpPr/>
          <p:nvPr/>
        </p:nvSpPr>
        <p:spPr>
          <a:xfrm>
            <a:off x="4114799" y="1125229"/>
            <a:ext cx="4858057" cy="1149674"/>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14" name="Rektangel 13">
            <a:extLst>
              <a:ext uri="{FF2B5EF4-FFF2-40B4-BE49-F238E27FC236}">
                <a16:creationId xmlns:a16="http://schemas.microsoft.com/office/drawing/2014/main" id="{CCF3D9B1-7B46-4471-BD51-A3B184E634A1}"/>
              </a:ext>
            </a:extLst>
          </p:cNvPr>
          <p:cNvSpPr/>
          <p:nvPr/>
        </p:nvSpPr>
        <p:spPr>
          <a:xfrm>
            <a:off x="4114223" y="2264468"/>
            <a:ext cx="4858057" cy="1149674"/>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15" name="Rektangel 14">
            <a:extLst>
              <a:ext uri="{FF2B5EF4-FFF2-40B4-BE49-F238E27FC236}">
                <a16:creationId xmlns:a16="http://schemas.microsoft.com/office/drawing/2014/main" id="{8AA07B2D-50B3-4B2B-957F-C48D09D0780C}"/>
              </a:ext>
            </a:extLst>
          </p:cNvPr>
          <p:cNvSpPr/>
          <p:nvPr/>
        </p:nvSpPr>
        <p:spPr>
          <a:xfrm>
            <a:off x="4114223" y="3381908"/>
            <a:ext cx="4858057" cy="1149674"/>
          </a:xfrm>
          <a:prstGeom prst="rect">
            <a:avLst/>
          </a:prstGeom>
          <a:solidFill>
            <a:srgbClr val="D4337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7" name="Ellips 6">
            <a:extLst>
              <a:ext uri="{FF2B5EF4-FFF2-40B4-BE49-F238E27FC236}">
                <a16:creationId xmlns:a16="http://schemas.microsoft.com/office/drawing/2014/main" id="{00F8788B-77E1-44BF-8B1F-9C971617CABB}"/>
              </a:ext>
            </a:extLst>
          </p:cNvPr>
          <p:cNvSpPr/>
          <p:nvPr/>
        </p:nvSpPr>
        <p:spPr>
          <a:xfrm>
            <a:off x="2153182" y="987754"/>
            <a:ext cx="3748320" cy="37483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srgbClr val="95C23D"/>
              </a:solidFill>
              <a:effectLst/>
              <a:uLnTx/>
              <a:uFillTx/>
              <a:latin typeface="Arial"/>
              <a:ea typeface="+mn-ea"/>
              <a:cs typeface="+mn-cs"/>
            </a:endParaRPr>
          </a:p>
        </p:txBody>
      </p:sp>
      <p:sp>
        <p:nvSpPr>
          <p:cNvPr id="2" name="Rubrik 1">
            <a:extLst>
              <a:ext uri="{FF2B5EF4-FFF2-40B4-BE49-F238E27FC236}">
                <a16:creationId xmlns:a16="http://schemas.microsoft.com/office/drawing/2014/main" id="{B6BA6E74-E039-4C8A-B6A9-9B5C9A651534}"/>
              </a:ext>
            </a:extLst>
          </p:cNvPr>
          <p:cNvSpPr txBox="1">
            <a:spLocks/>
          </p:cNvSpPr>
          <p:nvPr/>
        </p:nvSpPr>
        <p:spPr>
          <a:xfrm>
            <a:off x="377068" y="111929"/>
            <a:ext cx="8269573" cy="414098"/>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l" defTabSz="914333"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a:ln>
                  <a:noFill/>
                </a:ln>
                <a:solidFill>
                  <a:srgbClr val="002060"/>
                </a:solidFill>
                <a:effectLst/>
                <a:uLnTx/>
                <a:uFillTx/>
                <a:latin typeface="Arial"/>
                <a:ea typeface="+mj-ea"/>
                <a:cs typeface="+mj-cs"/>
              </a:rPr>
              <a:t>Ledning och stödportföljen</a:t>
            </a:r>
          </a:p>
        </p:txBody>
      </p:sp>
      <p:sp>
        <p:nvSpPr>
          <p:cNvPr id="3" name="Platshållare för text 2">
            <a:extLst>
              <a:ext uri="{FF2B5EF4-FFF2-40B4-BE49-F238E27FC236}">
                <a16:creationId xmlns:a16="http://schemas.microsoft.com/office/drawing/2014/main" id="{5FE073A2-6A71-44C9-9FDB-16E3E337A822}"/>
              </a:ext>
            </a:extLst>
          </p:cNvPr>
          <p:cNvSpPr txBox="1">
            <a:spLocks/>
          </p:cNvSpPr>
          <p:nvPr/>
        </p:nvSpPr>
        <p:spPr>
          <a:xfrm>
            <a:off x="377068" y="553806"/>
            <a:ext cx="8389864" cy="279133"/>
          </a:xfrm>
          <a:prstGeom prst="rect">
            <a:avLst/>
          </a:prstGeom>
        </p:spPr>
        <p:txBody>
          <a:bodyPr vert="horz" lIns="0" tIns="0" rIns="0" bIns="0" rtlCol="0">
            <a:noAutofit/>
          </a:bodyPr>
          <a:lstStyle>
            <a:lvl1pPr marL="257150" indent="-257150" algn="l" defTabSz="685732" rtl="0" eaLnBrk="1" latinLnBrk="0" hangingPunct="1">
              <a:lnSpc>
                <a:spcPct val="90000"/>
              </a:lnSpc>
              <a:spcBef>
                <a:spcPts val="525"/>
              </a:spcBef>
              <a:buFont typeface="Arial" pitchFamily="34" charset="0"/>
              <a:buChar char="•"/>
              <a:defRPr sz="2700" b="1" kern="1200">
                <a:solidFill>
                  <a:srgbClr val="1F1B5A"/>
                </a:solidFill>
                <a:latin typeface="+mn-lt"/>
                <a:ea typeface="+mn-ea"/>
                <a:cs typeface="+mn-cs"/>
              </a:defRPr>
            </a:lvl1pPr>
            <a:lvl2pPr marL="557157" indent="-214293" algn="l" defTabSz="685732" rtl="0" eaLnBrk="1" latinLnBrk="0" hangingPunct="1">
              <a:spcBef>
                <a:spcPts val="450"/>
              </a:spcBef>
              <a:buFont typeface="Arial" pitchFamily="34" charset="0"/>
              <a:buChar char="–"/>
              <a:defRPr sz="1350" kern="1200">
                <a:solidFill>
                  <a:schemeClr val="tx1"/>
                </a:solidFill>
                <a:latin typeface="+mn-lt"/>
                <a:ea typeface="+mn-ea"/>
                <a:cs typeface="+mn-cs"/>
              </a:defRPr>
            </a:lvl2pPr>
            <a:lvl3pPr marL="857165"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3pPr>
            <a:lvl4pPr marL="1200030"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4pPr>
            <a:lvl5pPr marL="1542896"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5pPr>
            <a:lvl6pPr marL="1885762"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628"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494"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361"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algn="l" defTabSz="685732" rtl="0" eaLnBrk="1" fontAlgn="auto" latinLnBrk="0" hangingPunct="1">
              <a:lnSpc>
                <a:spcPct val="90000"/>
              </a:lnSpc>
              <a:spcBef>
                <a:spcPts val="525"/>
              </a:spcBef>
              <a:spcAft>
                <a:spcPts val="0"/>
              </a:spcAft>
              <a:buClrTx/>
              <a:buSzTx/>
              <a:buFont typeface="Arial" pitchFamily="34" charset="0"/>
              <a:buNone/>
              <a:tabLst/>
              <a:defRPr/>
            </a:pPr>
            <a:endParaRPr kumimoji="0" lang="sv-SE" sz="1520" b="1" i="0" u="none" strike="noStrike" kern="1200" cap="none" spc="0" normalizeH="0" baseline="0" noProof="0" dirty="0">
              <a:ln>
                <a:noFill/>
              </a:ln>
              <a:solidFill>
                <a:srgbClr val="95C23D"/>
              </a:solidFill>
              <a:effectLst/>
              <a:uLnTx/>
              <a:uFillTx/>
              <a:latin typeface="Arial"/>
              <a:ea typeface="+mn-ea"/>
              <a:cs typeface="+mn-cs"/>
            </a:endParaRPr>
          </a:p>
        </p:txBody>
      </p:sp>
      <p:sp>
        <p:nvSpPr>
          <p:cNvPr id="4" name="Rektangel 4">
            <a:extLst>
              <a:ext uri="{FF2B5EF4-FFF2-40B4-BE49-F238E27FC236}">
                <a16:creationId xmlns:a16="http://schemas.microsoft.com/office/drawing/2014/main" id="{D5A33BD8-EB9F-4016-8D88-36B451046495}"/>
              </a:ext>
            </a:extLst>
          </p:cNvPr>
          <p:cNvSpPr/>
          <p:nvPr/>
        </p:nvSpPr>
        <p:spPr>
          <a:xfrm rot="2281276">
            <a:off x="7790560" y="159591"/>
            <a:ext cx="1634989" cy="403153"/>
          </a:xfrm>
          <a:custGeom>
            <a:avLst/>
            <a:gdLst>
              <a:gd name="connsiteX0" fmla="*/ 0 w 1423000"/>
              <a:gd name="connsiteY0" fmla="*/ 0 h 359853"/>
              <a:gd name="connsiteX1" fmla="*/ 1423000 w 1423000"/>
              <a:gd name="connsiteY1" fmla="*/ 0 h 359853"/>
              <a:gd name="connsiteX2" fmla="*/ 1423000 w 1423000"/>
              <a:gd name="connsiteY2" fmla="*/ 359853 h 359853"/>
              <a:gd name="connsiteX3" fmla="*/ 0 w 1423000"/>
              <a:gd name="connsiteY3" fmla="*/ 359853 h 359853"/>
              <a:gd name="connsiteX4" fmla="*/ 0 w 1423000"/>
              <a:gd name="connsiteY4" fmla="*/ 0 h 359853"/>
              <a:gd name="connsiteX0" fmla="*/ 426027 w 1423000"/>
              <a:gd name="connsiteY0" fmla="*/ 10123 h 359853"/>
              <a:gd name="connsiteX1" fmla="*/ 1423000 w 1423000"/>
              <a:gd name="connsiteY1" fmla="*/ 0 h 359853"/>
              <a:gd name="connsiteX2" fmla="*/ 1423000 w 1423000"/>
              <a:gd name="connsiteY2" fmla="*/ 359853 h 359853"/>
              <a:gd name="connsiteX3" fmla="*/ 0 w 1423000"/>
              <a:gd name="connsiteY3" fmla="*/ 359853 h 359853"/>
              <a:gd name="connsiteX4" fmla="*/ 426027 w 1423000"/>
              <a:gd name="connsiteY4" fmla="*/ 10123 h 359853"/>
              <a:gd name="connsiteX0" fmla="*/ 426027 w 1423000"/>
              <a:gd name="connsiteY0" fmla="*/ 5535 h 355265"/>
              <a:gd name="connsiteX1" fmla="*/ 1145766 w 1423000"/>
              <a:gd name="connsiteY1" fmla="*/ 0 h 355265"/>
              <a:gd name="connsiteX2" fmla="*/ 1423000 w 1423000"/>
              <a:gd name="connsiteY2" fmla="*/ 355265 h 355265"/>
              <a:gd name="connsiteX3" fmla="*/ 0 w 1423000"/>
              <a:gd name="connsiteY3" fmla="*/ 355265 h 355265"/>
              <a:gd name="connsiteX4" fmla="*/ 426027 w 1423000"/>
              <a:gd name="connsiteY4" fmla="*/ 5535 h 355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000" h="355265">
                <a:moveTo>
                  <a:pt x="426027" y="5535"/>
                </a:moveTo>
                <a:lnTo>
                  <a:pt x="1145766" y="0"/>
                </a:lnTo>
                <a:lnTo>
                  <a:pt x="1423000" y="355265"/>
                </a:lnTo>
                <a:lnTo>
                  <a:pt x="0" y="355265"/>
                </a:lnTo>
                <a:lnTo>
                  <a:pt x="426027" y="5535"/>
                </a:lnTo>
                <a:close/>
              </a:path>
            </a:pathLst>
          </a:custGeom>
          <a:solidFill>
            <a:srgbClr val="E83278">
              <a:alpha val="65882"/>
            </a:srgbClr>
          </a:solidFill>
          <a:ln w="25400" cap="flat" cmpd="sng" algn="ctr">
            <a:solidFill>
              <a:sysClr val="window" lastClr="FFFFFF"/>
            </a:solidFill>
            <a:prstDash val="solid"/>
          </a:ln>
          <a:effectLst/>
        </p:spPr>
        <p:txBody>
          <a:bodyPr rtlCol="0" anchor="ctr"/>
          <a:lstStyle/>
          <a:p>
            <a:pPr marL="0" marR="0" lvl="0" indent="0" algn="ctr" defTabSz="685783" rtl="0" eaLnBrk="1" fontAlgn="auto" latinLnBrk="0" hangingPunct="1">
              <a:lnSpc>
                <a:spcPct val="100000"/>
              </a:lnSpc>
              <a:spcBef>
                <a:spcPts val="0"/>
              </a:spcBef>
              <a:spcAft>
                <a:spcPts val="0"/>
              </a:spcAft>
              <a:buClrTx/>
              <a:buSzTx/>
              <a:buFontTx/>
              <a:buNone/>
              <a:tabLst/>
              <a:defRPr/>
            </a:pPr>
            <a:r>
              <a:rPr lang="sv-SE" sz="1200" b="1" kern="0" dirty="0">
                <a:solidFill>
                  <a:prstClr val="white"/>
                </a:solidFill>
                <a:latin typeface="Arial"/>
              </a:rPr>
              <a:t>Jan-23</a:t>
            </a:r>
            <a:endParaRPr kumimoji="0" lang="sv-SE" sz="1200" b="1" i="0" u="none" strike="noStrike" kern="0" cap="none" spc="0" normalizeH="0" baseline="0" noProof="0" dirty="0">
              <a:ln>
                <a:noFill/>
              </a:ln>
              <a:solidFill>
                <a:prstClr val="white"/>
              </a:solidFill>
              <a:effectLst/>
              <a:uLnTx/>
              <a:uFillTx/>
              <a:latin typeface="Arial"/>
              <a:ea typeface="+mn-ea"/>
              <a:cs typeface="+mn-cs"/>
            </a:endParaRPr>
          </a:p>
        </p:txBody>
      </p:sp>
      <p:sp>
        <p:nvSpPr>
          <p:cNvPr id="16" name="textruta 15">
            <a:extLst>
              <a:ext uri="{FF2B5EF4-FFF2-40B4-BE49-F238E27FC236}">
                <a16:creationId xmlns:a16="http://schemas.microsoft.com/office/drawing/2014/main" id="{09DEC4C6-0DB6-43BB-9186-B1C8F4D8FFCA}"/>
              </a:ext>
            </a:extLst>
          </p:cNvPr>
          <p:cNvSpPr txBox="1"/>
          <p:nvPr/>
        </p:nvSpPr>
        <p:spPr>
          <a:xfrm>
            <a:off x="5854601" y="1186727"/>
            <a:ext cx="1983235" cy="46166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white"/>
                </a:solidFill>
                <a:effectLst/>
                <a:uLnTx/>
                <a:uFillTx/>
                <a:latin typeface="Arial"/>
                <a:ea typeface="+mn-ea"/>
                <a:cs typeface="+mn-cs"/>
              </a:rPr>
              <a:t>God förvaltning ca 27 %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17" name="textruta 16">
            <a:extLst>
              <a:ext uri="{FF2B5EF4-FFF2-40B4-BE49-F238E27FC236}">
                <a16:creationId xmlns:a16="http://schemas.microsoft.com/office/drawing/2014/main" id="{C245B892-39F7-4B06-90EB-980CB086B8E8}"/>
              </a:ext>
            </a:extLst>
          </p:cNvPr>
          <p:cNvSpPr txBox="1"/>
          <p:nvPr/>
        </p:nvSpPr>
        <p:spPr>
          <a:xfrm>
            <a:off x="5960182" y="2298937"/>
            <a:ext cx="2962671" cy="276999"/>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white"/>
                </a:solidFill>
                <a:effectLst/>
                <a:uLnTx/>
                <a:uFillTx/>
                <a:latin typeface="Arial"/>
                <a:ea typeface="+mn-ea"/>
                <a:cs typeface="+mn-cs"/>
              </a:rPr>
              <a:t>Effektivisering (tidsbesparing) ca 60%</a:t>
            </a:r>
          </a:p>
        </p:txBody>
      </p:sp>
      <p:sp>
        <p:nvSpPr>
          <p:cNvPr id="18" name="textruta 17">
            <a:extLst>
              <a:ext uri="{FF2B5EF4-FFF2-40B4-BE49-F238E27FC236}">
                <a16:creationId xmlns:a16="http://schemas.microsoft.com/office/drawing/2014/main" id="{96C02298-CAE0-4ADB-AC95-D4F1E90555A8}"/>
              </a:ext>
            </a:extLst>
          </p:cNvPr>
          <p:cNvSpPr txBox="1"/>
          <p:nvPr/>
        </p:nvSpPr>
        <p:spPr>
          <a:xfrm>
            <a:off x="5815330" y="3406810"/>
            <a:ext cx="184731" cy="276999"/>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1200" b="1" i="0" u="sng" strike="noStrike" kern="1200" cap="none" spc="0" normalizeH="0" baseline="0" noProof="0" dirty="0">
              <a:ln>
                <a:noFill/>
              </a:ln>
              <a:solidFill>
                <a:prstClr val="white"/>
              </a:solidFill>
              <a:effectLst/>
              <a:uLnTx/>
              <a:uFillTx/>
              <a:latin typeface="Arial"/>
              <a:ea typeface="+mn-ea"/>
              <a:cs typeface="+mn-cs"/>
            </a:endParaRPr>
          </a:p>
        </p:txBody>
      </p:sp>
      <p:sp>
        <p:nvSpPr>
          <p:cNvPr id="19" name="textruta 18">
            <a:extLst>
              <a:ext uri="{FF2B5EF4-FFF2-40B4-BE49-F238E27FC236}">
                <a16:creationId xmlns:a16="http://schemas.microsoft.com/office/drawing/2014/main" id="{CD5284F4-4B84-4AFF-8D2A-B8D89D25A5D6}"/>
              </a:ext>
            </a:extLst>
          </p:cNvPr>
          <p:cNvSpPr txBox="1"/>
          <p:nvPr/>
        </p:nvSpPr>
        <p:spPr>
          <a:xfrm>
            <a:off x="5761668" y="1421225"/>
            <a:ext cx="3162678" cy="4616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altLang="sv-SE" sz="8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8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21" name="textruta 20">
            <a:extLst>
              <a:ext uri="{FF2B5EF4-FFF2-40B4-BE49-F238E27FC236}">
                <a16:creationId xmlns:a16="http://schemas.microsoft.com/office/drawing/2014/main" id="{154FDCAA-820D-4D2D-96D3-D555480D8789}"/>
              </a:ext>
            </a:extLst>
          </p:cNvPr>
          <p:cNvSpPr txBox="1"/>
          <p:nvPr/>
        </p:nvSpPr>
        <p:spPr>
          <a:xfrm>
            <a:off x="5815330" y="3428060"/>
            <a:ext cx="3063320" cy="21544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prstClr val="white"/>
                </a:solidFill>
                <a:effectLst/>
                <a:uLnTx/>
                <a:uFillTx/>
                <a:latin typeface="Arial"/>
                <a:ea typeface="+mn-ea"/>
                <a:cs typeface="+mn-cs"/>
              </a:rPr>
              <a:t>)</a:t>
            </a:r>
            <a:endParaRPr kumimoji="0" lang="sv-SE" sz="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47" name="Grupp 46">
            <a:extLst>
              <a:ext uri="{FF2B5EF4-FFF2-40B4-BE49-F238E27FC236}">
                <a16:creationId xmlns:a16="http://schemas.microsoft.com/office/drawing/2014/main" id="{C69389E4-950E-4D20-B3CC-8B4053091F78}"/>
              </a:ext>
            </a:extLst>
          </p:cNvPr>
          <p:cNvGrpSpPr/>
          <p:nvPr/>
        </p:nvGrpSpPr>
        <p:grpSpPr>
          <a:xfrm>
            <a:off x="4431075" y="2463368"/>
            <a:ext cx="682205" cy="682205"/>
            <a:chOff x="4486385" y="2432549"/>
            <a:chExt cx="746649" cy="746649"/>
          </a:xfrm>
          <a:effectLst>
            <a:glow rad="101600">
              <a:schemeClr val="bg1">
                <a:alpha val="60000"/>
              </a:schemeClr>
            </a:glow>
          </a:effectLst>
        </p:grpSpPr>
        <p:grpSp>
          <p:nvGrpSpPr>
            <p:cNvPr id="41" name="Grupp 40">
              <a:extLst>
                <a:ext uri="{FF2B5EF4-FFF2-40B4-BE49-F238E27FC236}">
                  <a16:creationId xmlns:a16="http://schemas.microsoft.com/office/drawing/2014/main" id="{BC876949-386D-49EC-96B3-04D759558CA4}"/>
                </a:ext>
              </a:extLst>
            </p:cNvPr>
            <p:cNvGrpSpPr/>
            <p:nvPr/>
          </p:nvGrpSpPr>
          <p:grpSpPr>
            <a:xfrm>
              <a:off x="4486385" y="2432549"/>
              <a:ext cx="746649" cy="746649"/>
              <a:chOff x="7470627" y="316842"/>
              <a:chExt cx="1074857" cy="1074857"/>
            </a:xfrm>
          </p:grpSpPr>
          <p:sp>
            <p:nvSpPr>
              <p:cNvPr id="36" name="Blockbåge 35">
                <a:extLst>
                  <a:ext uri="{FF2B5EF4-FFF2-40B4-BE49-F238E27FC236}">
                    <a16:creationId xmlns:a16="http://schemas.microsoft.com/office/drawing/2014/main" id="{593ED2A5-9896-4CDE-B05F-D97E3E895554}"/>
                  </a:ext>
                </a:extLst>
              </p:cNvPr>
              <p:cNvSpPr/>
              <p:nvPr/>
            </p:nvSpPr>
            <p:spPr>
              <a:xfrm>
                <a:off x="7470627" y="316842"/>
                <a:ext cx="1074857" cy="1074857"/>
              </a:xfrm>
              <a:prstGeom prst="blockArc">
                <a:avLst>
                  <a:gd name="adj1" fmla="val 17443101"/>
                  <a:gd name="adj2" fmla="val 12308111"/>
                  <a:gd name="adj3" fmla="val 0"/>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black"/>
                  </a:solidFill>
                  <a:effectLst/>
                  <a:uLnTx/>
                  <a:uFillTx/>
                  <a:latin typeface="Arial"/>
                  <a:ea typeface="+mn-ea"/>
                  <a:cs typeface="+mn-cs"/>
                </a:endParaRPr>
              </a:p>
            </p:txBody>
          </p:sp>
          <p:cxnSp>
            <p:nvCxnSpPr>
              <p:cNvPr id="39" name="Rak pilkoppling 38">
                <a:extLst>
                  <a:ext uri="{FF2B5EF4-FFF2-40B4-BE49-F238E27FC236}">
                    <a16:creationId xmlns:a16="http://schemas.microsoft.com/office/drawing/2014/main" id="{FB7916A9-8D81-4C12-A08A-4BE2AF3B8F76}"/>
                  </a:ext>
                </a:extLst>
              </p:cNvPr>
              <p:cNvCxnSpPr>
                <a:cxnSpLocks/>
              </p:cNvCxnSpPr>
              <p:nvPr/>
            </p:nvCxnSpPr>
            <p:spPr>
              <a:xfrm flipV="1">
                <a:off x="7522570" y="503680"/>
                <a:ext cx="65775" cy="131494"/>
              </a:xfrm>
              <a:prstGeom prst="straightConnector1">
                <a:avLst/>
              </a:prstGeom>
              <a:ln>
                <a:solidFill>
                  <a:schemeClr val="bg1"/>
                </a:solidFill>
                <a:tailEnd type="stealth" w="lg" len="lg"/>
              </a:ln>
            </p:spPr>
            <p:style>
              <a:lnRef idx="2">
                <a:schemeClr val="accent1">
                  <a:shade val="50000"/>
                </a:schemeClr>
              </a:lnRef>
              <a:fillRef idx="1">
                <a:schemeClr val="accent1"/>
              </a:fillRef>
              <a:effectRef idx="0">
                <a:schemeClr val="accent1"/>
              </a:effectRef>
              <a:fontRef idx="minor">
                <a:schemeClr val="lt1"/>
              </a:fontRef>
            </p:style>
          </p:cxnSp>
        </p:grpSp>
        <p:pic>
          <p:nvPicPr>
            <p:cNvPr id="46" name="Bildobjekt 45">
              <a:extLst>
                <a:ext uri="{FF2B5EF4-FFF2-40B4-BE49-F238E27FC236}">
                  <a16:creationId xmlns:a16="http://schemas.microsoft.com/office/drawing/2014/main" id="{90DA9932-526C-49CA-9D7A-F416CA3396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7437" y="2571750"/>
              <a:ext cx="483159" cy="481575"/>
            </a:xfrm>
            <a:prstGeom prst="rect">
              <a:avLst/>
            </a:prstGeom>
          </p:spPr>
        </p:pic>
      </p:grpSp>
      <p:graphicFrame>
        <p:nvGraphicFramePr>
          <p:cNvPr id="25" name="Diagram 24">
            <a:extLst>
              <a:ext uri="{FF2B5EF4-FFF2-40B4-BE49-F238E27FC236}">
                <a16:creationId xmlns:a16="http://schemas.microsoft.com/office/drawing/2014/main" id="{2DFCA81E-5E60-4BD3-9288-53E111AEAC2A}"/>
              </a:ext>
            </a:extLst>
          </p:cNvPr>
          <p:cNvGraphicFramePr>
            <a:graphicFrameLocks/>
          </p:cNvGraphicFramePr>
          <p:nvPr/>
        </p:nvGraphicFramePr>
        <p:xfrm>
          <a:off x="1230573" y="926355"/>
          <a:ext cx="5590734" cy="387111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ruta 9">
            <a:extLst>
              <a:ext uri="{FF2B5EF4-FFF2-40B4-BE49-F238E27FC236}">
                <a16:creationId xmlns:a16="http://schemas.microsoft.com/office/drawing/2014/main" id="{2A9F9B2F-397E-4EAA-858F-3810E5F6CE0A}"/>
              </a:ext>
            </a:extLst>
          </p:cNvPr>
          <p:cNvSpPr txBox="1"/>
          <p:nvPr/>
        </p:nvSpPr>
        <p:spPr>
          <a:xfrm>
            <a:off x="5807811" y="3409289"/>
            <a:ext cx="1508746" cy="276999"/>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white"/>
                </a:solidFill>
                <a:effectLst/>
                <a:uLnTx/>
                <a:uFillTx/>
                <a:latin typeface="Arial"/>
                <a:ea typeface="+mn-ea"/>
                <a:cs typeface="+mn-cs"/>
              </a:rPr>
              <a:t>Kundnytta ca 13%</a:t>
            </a:r>
          </a:p>
        </p:txBody>
      </p:sp>
      <p:sp>
        <p:nvSpPr>
          <p:cNvPr id="24" name="Rubrik 1">
            <a:extLst>
              <a:ext uri="{FF2B5EF4-FFF2-40B4-BE49-F238E27FC236}">
                <a16:creationId xmlns:a16="http://schemas.microsoft.com/office/drawing/2014/main" id="{BE557326-DCCF-43BA-A7F7-BEF8CE6AEBB4}"/>
              </a:ext>
            </a:extLst>
          </p:cNvPr>
          <p:cNvSpPr txBox="1">
            <a:spLocks/>
          </p:cNvSpPr>
          <p:nvPr/>
        </p:nvSpPr>
        <p:spPr>
          <a:xfrm>
            <a:off x="432480" y="987754"/>
            <a:ext cx="1564300" cy="1084312"/>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ctr" defTabSz="914333"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a:ln>
                  <a:noFill/>
                </a:ln>
                <a:solidFill>
                  <a:srgbClr val="00005A"/>
                </a:solidFill>
                <a:effectLst/>
                <a:uLnTx/>
                <a:uFillTx/>
                <a:latin typeface="Arial"/>
                <a:ea typeface="+mj-ea"/>
                <a:cs typeface="+mj-cs"/>
              </a:rPr>
              <a:t>Nyttoprofil2023</a:t>
            </a:r>
          </a:p>
        </p:txBody>
      </p:sp>
    </p:spTree>
    <p:extLst>
      <p:ext uri="{BB962C8B-B14F-4D97-AF65-F5344CB8AC3E}">
        <p14:creationId xmlns:p14="http://schemas.microsoft.com/office/powerpoint/2010/main" val="644446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D7F437-ED47-4235-818D-D3EA689FCA84}"/>
              </a:ext>
            </a:extLst>
          </p:cNvPr>
          <p:cNvSpPr>
            <a:spLocks noGrp="1"/>
          </p:cNvSpPr>
          <p:nvPr>
            <p:ph type="title"/>
          </p:nvPr>
        </p:nvSpPr>
        <p:spPr>
          <a:xfrm>
            <a:off x="576261" y="-53887"/>
            <a:ext cx="8117796" cy="445773"/>
          </a:xfrm>
        </p:spPr>
        <p:txBody>
          <a:bodyPr/>
          <a:lstStyle/>
          <a:p>
            <a:r>
              <a:rPr lang="sv-SE" sz="2000" dirty="0"/>
              <a:t>Portfölj </a:t>
            </a:r>
            <a:r>
              <a:rPr lang="sv-SE" sz="2000" dirty="0">
                <a:solidFill>
                  <a:srgbClr val="002060"/>
                </a:solidFill>
              </a:rPr>
              <a:t>Ledning &amp; Stöd (bild 1 av 3) </a:t>
            </a:r>
            <a:r>
              <a:rPr lang="sv-SE" sz="2000" dirty="0"/>
              <a:t>–Totalt RAM  64 MSEK</a:t>
            </a:r>
          </a:p>
        </p:txBody>
      </p:sp>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1316700286"/>
              </p:ext>
            </p:extLst>
          </p:nvPr>
        </p:nvGraphicFramePr>
        <p:xfrm>
          <a:off x="238205" y="515257"/>
          <a:ext cx="8905795" cy="4236720"/>
        </p:xfrm>
        <a:graphic>
          <a:graphicData uri="http://schemas.openxmlformats.org/drawingml/2006/table">
            <a:tbl>
              <a:tblPr firstRow="1" bandRow="1">
                <a:tableStyleId>{5C22544A-7EE6-4342-B048-85BDC9FD1C3A}</a:tableStyleId>
              </a:tblPr>
              <a:tblGrid>
                <a:gridCol w="1871165">
                  <a:extLst>
                    <a:ext uri="{9D8B030D-6E8A-4147-A177-3AD203B41FA5}">
                      <a16:colId xmlns:a16="http://schemas.microsoft.com/office/drawing/2014/main" val="3130585297"/>
                    </a:ext>
                  </a:extLst>
                </a:gridCol>
                <a:gridCol w="2785359">
                  <a:extLst>
                    <a:ext uri="{9D8B030D-6E8A-4147-A177-3AD203B41FA5}">
                      <a16:colId xmlns:a16="http://schemas.microsoft.com/office/drawing/2014/main" val="3731954964"/>
                    </a:ext>
                  </a:extLst>
                </a:gridCol>
                <a:gridCol w="1535553">
                  <a:extLst>
                    <a:ext uri="{9D8B030D-6E8A-4147-A177-3AD203B41FA5}">
                      <a16:colId xmlns:a16="http://schemas.microsoft.com/office/drawing/2014/main" val="2430417148"/>
                    </a:ext>
                  </a:extLst>
                </a:gridCol>
                <a:gridCol w="659239">
                  <a:extLst>
                    <a:ext uri="{9D8B030D-6E8A-4147-A177-3AD203B41FA5}">
                      <a16:colId xmlns:a16="http://schemas.microsoft.com/office/drawing/2014/main" val="2661862246"/>
                    </a:ext>
                  </a:extLst>
                </a:gridCol>
                <a:gridCol w="830823">
                  <a:extLst>
                    <a:ext uri="{9D8B030D-6E8A-4147-A177-3AD203B41FA5}">
                      <a16:colId xmlns:a16="http://schemas.microsoft.com/office/drawing/2014/main" val="2732504819"/>
                    </a:ext>
                  </a:extLst>
                </a:gridCol>
                <a:gridCol w="1223656">
                  <a:extLst>
                    <a:ext uri="{9D8B030D-6E8A-4147-A177-3AD203B41FA5}">
                      <a16:colId xmlns:a16="http://schemas.microsoft.com/office/drawing/2014/main" val="3147754811"/>
                    </a:ext>
                  </a:extLst>
                </a:gridCol>
              </a:tblGrid>
              <a:tr h="295903">
                <a:tc>
                  <a:txBody>
                    <a:bodyPr/>
                    <a:lstStyle/>
                    <a:p>
                      <a:r>
                        <a:rPr lang="sv-SE" sz="1200" dirty="0"/>
                        <a:t>Fokusområde för portföljen och/eller planerade initiativ</a:t>
                      </a:r>
                    </a:p>
                  </a:txBody>
                  <a:tcPr/>
                </a:tc>
                <a:tc>
                  <a:txBody>
                    <a:bodyPr/>
                    <a:lstStyle/>
                    <a:p>
                      <a:r>
                        <a:rPr lang="sv-SE" sz="1200" dirty="0"/>
                        <a:t>Koppling till innehåll i myndighetens VP 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mn-lt"/>
                          <a:ea typeface="+mn-ea"/>
                          <a:cs typeface="+mn-cs"/>
                        </a:rPr>
                        <a:t>Nyttobeskrivning</a:t>
                      </a:r>
                    </a:p>
                  </a:txBody>
                  <a:tcPr/>
                </a:tc>
                <a:tc>
                  <a:txBody>
                    <a:bodyPr/>
                    <a:lstStyle/>
                    <a:p>
                      <a:r>
                        <a:rPr lang="sv-SE" sz="1200" dirty="0"/>
                        <a:t>Ram MSEK</a:t>
                      </a:r>
                    </a:p>
                  </a:txBody>
                  <a:tcPr/>
                </a:tc>
                <a:tc>
                  <a:txBody>
                    <a:bodyPr/>
                    <a:lstStyle/>
                    <a:p>
                      <a:r>
                        <a:rPr lang="sv-SE" sz="1200" dirty="0"/>
                        <a:t>Tidplan</a:t>
                      </a:r>
                    </a:p>
                  </a:txBody>
                  <a:tcPr/>
                </a:tc>
                <a:tc>
                  <a:txBody>
                    <a:bodyPr/>
                    <a:lstStyle/>
                    <a:p>
                      <a:r>
                        <a:rPr lang="sv-SE" sz="1200" dirty="0"/>
                        <a:t>Nyttogrupper</a:t>
                      </a:r>
                    </a:p>
                  </a:txBody>
                  <a:tcPr/>
                </a:tc>
                <a:extLst>
                  <a:ext uri="{0D108BD9-81ED-4DB2-BD59-A6C34878D82A}">
                    <a16:rowId xmlns:a16="http://schemas.microsoft.com/office/drawing/2014/main" val="2221095885"/>
                  </a:ext>
                </a:extLst>
              </a:tr>
              <a:tr h="9684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schemeClr val="tx1"/>
                          </a:solidFill>
                          <a:effectLst/>
                          <a:uLnTx/>
                          <a:uFillTx/>
                          <a:latin typeface="+mn-lt"/>
                          <a:ea typeface="+mn-ea"/>
                          <a:cs typeface="+mn-cs"/>
                        </a:rPr>
                        <a:t>Effektiva sömlösa stödprocesser</a:t>
                      </a:r>
                    </a:p>
                    <a:p>
                      <a:r>
                        <a:rPr lang="sv-SE" sz="800" dirty="0">
                          <a:solidFill>
                            <a:schemeClr val="tx1"/>
                          </a:solidFill>
                        </a:rPr>
                        <a:t>Exempel på innehåll:</a:t>
                      </a:r>
                    </a:p>
                    <a:p>
                      <a:pPr marL="171450" indent="-171450">
                        <a:buFont typeface="Arial" panose="020B0604020202020204" pitchFamily="34" charset="0"/>
                        <a:buChar char="•"/>
                      </a:pPr>
                      <a:r>
                        <a:rPr lang="sv-SE" sz="800" dirty="0">
                          <a:solidFill>
                            <a:schemeClr val="tx1"/>
                          </a:solidFill>
                        </a:rPr>
                        <a:t>HR-modul Servicenow</a:t>
                      </a:r>
                    </a:p>
                    <a:p>
                      <a:pPr marL="171450" indent="-171450">
                        <a:buFont typeface="Arial" panose="020B0604020202020204" pitchFamily="34" charset="0"/>
                        <a:buChar char="•"/>
                      </a:pPr>
                      <a:r>
                        <a:rPr lang="sv-SE" sz="800" dirty="0">
                          <a:solidFill>
                            <a:schemeClr val="tx1"/>
                          </a:solidFill>
                        </a:rPr>
                        <a:t>Person på plats</a:t>
                      </a:r>
                      <a:endParaRPr lang="sv-SE" sz="800" b="1" i="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t>Fokus på medarbetare och chefer. Det ska vara lätt att göra rätt och svårt att göra fel. Detta säkrar vi genom att digitalisera och automatisera HR-processer. Bidrar till aktiviteter inom:</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t>Effektivitet, enhetlighet och rättssäkerhet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Kvalitet i ärendehandläggningen och bedömningar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t>Attraktiv arbetsgivare med tillitsbaserad</a:t>
                      </a:r>
                      <a:br>
                        <a:rPr lang="sv-SE" sz="800" b="1" dirty="0"/>
                      </a:br>
                      <a:r>
                        <a:rPr lang="sv-SE" sz="800" b="1" dirty="0"/>
                        <a:t>ledning och styrning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t>Säkra bemanning och behålla kompetens</a:t>
                      </a:r>
                      <a:endParaRPr kumimoji="0" lang="sv-SE" sz="800" b="0" i="0" u="none" strike="noStrike" kern="1200" cap="none" spc="0" normalizeH="0" baseline="0" noProof="0" dirty="0">
                        <a:ln>
                          <a:noFill/>
                        </a:ln>
                        <a:solidFill>
                          <a:srgbClr val="002060"/>
                        </a:solidFill>
                        <a:effectLst/>
                        <a:uLnTx/>
                        <a:uFillTx/>
                        <a:latin typeface="+mn-lt"/>
                        <a:ea typeface="ヒラギノ角ゴ ProN W3" pitchFamily="1"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schemeClr val="tx1"/>
                          </a:solidFill>
                          <a:effectLst/>
                          <a:uLnTx/>
                          <a:uFillTx/>
                          <a:latin typeface="+mn-lt"/>
                          <a:ea typeface="+mn-ea"/>
                          <a:cs typeface="+mn-cs"/>
                        </a:rPr>
                        <a:t>Förändringsområde Ledning och styrning</a:t>
                      </a:r>
                      <a:endParaRPr kumimoji="0" lang="sv-SE" sz="800" b="1" i="0" u="none" strike="noStrike" kern="1200" cap="none" spc="0" normalizeH="0" baseline="0" noProof="0" dirty="0">
                        <a:ln>
                          <a:noFill/>
                        </a:ln>
                        <a:solidFill>
                          <a:schemeClr val="tx1"/>
                        </a:solidFill>
                        <a:effectLst/>
                        <a:uLnTx/>
                        <a:uFillTx/>
                        <a:latin typeface="+mn-lt"/>
                        <a:ea typeface="ヒラギノ角ゴ ProN W3" pitchFamily="1" charset="-128"/>
                        <a:cs typeface="+mn-cs"/>
                      </a:endParaRPr>
                    </a:p>
                    <a:p>
                      <a:pPr marL="171450" indent="-171450">
                        <a:buFont typeface="Arial" panose="020B0604020202020204" pitchFamily="34" charset="0"/>
                        <a:buChar char="•"/>
                      </a:pPr>
                      <a:r>
                        <a:rPr lang="sv-SE" sz="800" i="0" kern="1200" dirty="0">
                          <a:solidFill>
                            <a:schemeClr val="dk1"/>
                          </a:solidFill>
                          <a:latin typeface="+mn-lt"/>
                          <a:ea typeface="+mn-ea"/>
                          <a:cs typeface="+mn-cs"/>
                        </a:rPr>
                        <a:t>Utvecklade </a:t>
                      </a:r>
                      <a:r>
                        <a:rPr lang="sv-SE" sz="800" b="0" i="0" kern="1200" dirty="0">
                          <a:solidFill>
                            <a:schemeClr val="dk1"/>
                          </a:solidFill>
                          <a:latin typeface="+mn-lt"/>
                          <a:ea typeface="+mn-ea"/>
                          <a:cs typeface="+mn-cs"/>
                        </a:rPr>
                        <a:t>stödprocesser</a:t>
                      </a:r>
                    </a:p>
                    <a:p>
                      <a:endParaRPr lang="sv-SE" sz="800" dirty="0">
                        <a:solidFill>
                          <a:srgbClr val="00206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Nyttan som uppstår är tidsbesparing, effektivisering samt god förvaltning genom att myndighetens sektionschefer får en bättre överblick över såväl medarbetare som viktiga aktiviteter. Mycket mindre tid behöver läggas på administration. </a:t>
                      </a:r>
                    </a:p>
                  </a:txBody>
                  <a:tcPr/>
                </a:tc>
                <a:tc>
                  <a:txBody>
                    <a:bodyPr/>
                    <a:lstStyle/>
                    <a:p>
                      <a:pPr algn="ctr"/>
                      <a:r>
                        <a:rPr lang="sv-SE" sz="800" dirty="0">
                          <a:solidFill>
                            <a:schemeClr val="tx1"/>
                          </a:solidFill>
                        </a:rPr>
                        <a:t>11</a:t>
                      </a:r>
                    </a:p>
                  </a:txBody>
                  <a:tcPr/>
                </a:tc>
                <a:tc>
                  <a:txBody>
                    <a:bodyPr/>
                    <a:lstStyle/>
                    <a:p>
                      <a:pPr algn="ctr"/>
                      <a:r>
                        <a:rPr lang="sv-SE" sz="800" dirty="0">
                          <a:solidFill>
                            <a:schemeClr val="tx1"/>
                          </a:solidFill>
                        </a:rPr>
                        <a:t>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Tidsbesparing – effektivisering,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chemeClr val="tx1"/>
                          </a:solidFill>
                          <a:effectLst/>
                          <a:uLnTx/>
                          <a:uFillTx/>
                          <a:latin typeface="+mn-lt"/>
                          <a:ea typeface="+mn-ea"/>
                          <a:cs typeface="+mn-cs"/>
                        </a:rPr>
                        <a:t>God förvaltning</a:t>
                      </a:r>
                    </a:p>
                  </a:txBody>
                  <a:tcPr/>
                </a:tc>
                <a:extLst>
                  <a:ext uri="{0D108BD9-81ED-4DB2-BD59-A6C34878D82A}">
                    <a16:rowId xmlns:a16="http://schemas.microsoft.com/office/drawing/2014/main" val="2890636554"/>
                  </a:ext>
                </a:extLst>
              </a:tr>
              <a:tr h="6623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schemeClr val="tx1"/>
                          </a:solidFill>
                          <a:effectLst/>
                          <a:uLnTx/>
                          <a:uFillTx/>
                          <a:latin typeface="+mn-lt"/>
                          <a:ea typeface="+mn-ea"/>
                          <a:cs typeface="+mn-cs"/>
                        </a:rPr>
                        <a:t>Standardiserade e-handelsprocesser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chemeClr val="tx1"/>
                          </a:solidFill>
                          <a:effectLst/>
                          <a:uLnTx/>
                          <a:uFillTx/>
                          <a:latin typeface="+mn-lt"/>
                          <a:ea typeface="+mn-ea"/>
                          <a:cs typeface="+mn-cs"/>
                        </a:rPr>
                        <a:t>Exempel på innehåll:</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noProof="0" dirty="0">
                          <a:ln>
                            <a:noFill/>
                          </a:ln>
                          <a:solidFill>
                            <a:schemeClr val="tx1"/>
                          </a:solidFill>
                          <a:effectLst/>
                          <a:uLnTx/>
                          <a:uFillTx/>
                          <a:latin typeface="+mn-lt"/>
                          <a:ea typeface="+mn-ea"/>
                          <a:cs typeface="+mn-cs"/>
                        </a:rPr>
                        <a:t>Starkapplikation</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noProof="0" dirty="0">
                          <a:ln>
                            <a:noFill/>
                          </a:ln>
                          <a:solidFill>
                            <a:schemeClr val="tx1"/>
                          </a:solidFill>
                          <a:effectLst/>
                          <a:uLnTx/>
                          <a:uFillTx/>
                          <a:latin typeface="+mn-lt"/>
                          <a:ea typeface="+mn-ea"/>
                          <a:cs typeface="+mn-cs"/>
                        </a:rPr>
                        <a:t>Beredskapsmyndigheten</a:t>
                      </a:r>
                      <a:r>
                        <a:rPr kumimoji="0" lang="sv-SE" sz="800" b="0" i="1" u="none" strike="noStrike" kern="1200" cap="none" spc="0" normalizeH="0" baseline="0" noProof="0" dirty="0">
                          <a:ln>
                            <a:noFill/>
                          </a:ln>
                          <a:solidFill>
                            <a:schemeClr val="tx1"/>
                          </a:solidFill>
                          <a:effectLst/>
                          <a:uLnTx/>
                          <a:uFillTx/>
                          <a:latin typeface="+mn-lt"/>
                          <a:ea typeface="+mn-ea"/>
                          <a:cs typeface="+mn-cs"/>
                        </a:rPr>
                        <a:t> </a:t>
                      </a:r>
                      <a:r>
                        <a:rPr kumimoji="0" lang="sv-SE" sz="800" b="0" i="0" u="none" strike="noStrike" kern="1200" cap="none" spc="0" normalizeH="0" baseline="0" noProof="0" dirty="0">
                          <a:ln>
                            <a:noFill/>
                          </a:ln>
                          <a:solidFill>
                            <a:schemeClr val="tx1"/>
                          </a:solidFill>
                          <a:effectLst/>
                          <a:uLnTx/>
                          <a:uFillTx/>
                          <a:latin typeface="+mn-lt"/>
                          <a:ea typeface="+mn-ea"/>
                          <a:cs typeface="+mn-cs"/>
                        </a:rPr>
                        <a:t>Utbetalningsmyndigheten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noProof="0" dirty="0" err="1">
                          <a:ln>
                            <a:noFill/>
                          </a:ln>
                          <a:solidFill>
                            <a:schemeClr val="tx1"/>
                          </a:solidFill>
                          <a:effectLst/>
                          <a:uLnTx/>
                          <a:uFillTx/>
                          <a:latin typeface="+mn-lt"/>
                          <a:ea typeface="+mn-ea"/>
                          <a:cs typeface="+mn-cs"/>
                        </a:rPr>
                        <a:t>Nyläge</a:t>
                      </a:r>
                      <a:r>
                        <a:rPr kumimoji="0" lang="sv-SE" sz="800" b="0" i="0" u="none" strike="noStrike" kern="1200" cap="none" spc="0" normalizeH="0" baseline="0" noProof="0" dirty="0">
                          <a:ln>
                            <a:noFill/>
                          </a:ln>
                          <a:solidFill>
                            <a:schemeClr val="tx1"/>
                          </a:solidFill>
                          <a:effectLst/>
                          <a:uLnTx/>
                          <a:uFillTx/>
                          <a:latin typeface="+mn-lt"/>
                          <a:ea typeface="+mn-ea"/>
                          <a:cs typeface="+mn-cs"/>
                        </a:rPr>
                        <a:t> affärssystem</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800" b="0" i="0" u="none" strike="noStrike" kern="1200" cap="none" spc="0" normalizeH="0" baseline="0" noProof="0" dirty="0">
                          <a:ln>
                            <a:noFill/>
                          </a:ln>
                          <a:solidFill>
                            <a:schemeClr val="tx1"/>
                          </a:solidFill>
                          <a:effectLst/>
                          <a:uLnTx/>
                          <a:uFillTx/>
                          <a:latin typeface="+mn-lt"/>
                          <a:ea typeface="+mn-ea"/>
                          <a:cs typeface="+mn-cs"/>
                        </a:rPr>
                        <a:t>Vidareutveckling av DIS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Kvittningstjänst</a:t>
                      </a:r>
                    </a:p>
                    <a:p>
                      <a:endParaRPr lang="sv-SE" sz="800" b="0" i="0" dirty="0">
                        <a:solidFill>
                          <a:schemeClr val="tx1"/>
                        </a:solidFill>
                      </a:endParaRPr>
                    </a:p>
                    <a:p>
                      <a:endParaRPr lang="sv-SE" sz="800" b="1" i="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t>Fokus på stabila effektiva flöden, beredskapsmyndighet och utbetalningsmyndighet. Bidrar till aktiviteter inom:</a:t>
                      </a:r>
                      <a:endParaRPr lang="sv-SE" sz="800" b="1"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t>Effektivitet, enhetlighet och rättssäkerhet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u="none" kern="1200" dirty="0">
                          <a:solidFill>
                            <a:schemeClr val="tx1"/>
                          </a:solidFill>
                          <a:latin typeface="+mn-lt"/>
                          <a:ea typeface="ヒラギノ角ゴ ProN W3" pitchFamily="1" charset="-128"/>
                          <a:cs typeface="+mn-cs"/>
                        </a:rPr>
                        <a:t>Kvalitet i ärendehandläggningen och bedömningar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u="none" kern="1200" dirty="0">
                          <a:solidFill>
                            <a:schemeClr val="tx1"/>
                          </a:solidFill>
                          <a:latin typeface="+mn-lt"/>
                          <a:ea typeface="ヒラギノ角ゴ ProN W3" pitchFamily="1" charset="-128"/>
                          <a:cs typeface="+mn-cs"/>
                        </a:rPr>
                        <a:t>Digitalt först för ökat kundvärde och effektivisering </a:t>
                      </a:r>
                      <a:endParaRPr lang="sv-SE" sz="800" b="0" i="0" u="none" kern="1200" noProof="0" dirty="0">
                        <a:solidFill>
                          <a:schemeClr val="tx1"/>
                        </a:solidFill>
                        <a:latin typeface="+mn-lt"/>
                        <a:ea typeface="ヒラギノ角ゴ ProN W3" pitchFamily="1" charset="-128"/>
                        <a:cs typeface="+mn-cs"/>
                        <a:sym typeface="Gill Sans Light" pitchFamily="1"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1" i="0" u="none" kern="1200" dirty="0">
                          <a:solidFill>
                            <a:schemeClr val="tx1"/>
                          </a:solidFill>
                          <a:latin typeface="+mn-lt"/>
                          <a:ea typeface="ヒラギノ角ゴ ProN W3" pitchFamily="1" charset="-128"/>
                          <a:cs typeface="+mn-cs"/>
                        </a:rPr>
                        <a:t>Förändringsområde </a:t>
                      </a:r>
                      <a:r>
                        <a:rPr kumimoji="0" lang="sv-SE" sz="800" b="1" i="0" u="none" strike="noStrike" kern="1200" cap="none" spc="0" normalizeH="0" baseline="0" noProof="0" dirty="0">
                          <a:ln>
                            <a:noFill/>
                          </a:ln>
                          <a:solidFill>
                            <a:schemeClr val="tx1"/>
                          </a:solidFill>
                          <a:effectLst/>
                          <a:uLnTx/>
                          <a:uFillTx/>
                          <a:latin typeface="+mn-lt"/>
                          <a:ea typeface="ヒラギノ角ゴ ProN W3" pitchFamily="1" charset="-128"/>
                          <a:cs typeface="+mn-cs"/>
                          <a:sym typeface="Gill Sans Light" pitchFamily="1" charset="0"/>
                        </a:rPr>
                        <a:t>Fristående aktörer</a:t>
                      </a:r>
                      <a:endParaRPr kumimoji="0" lang="sv-SE" sz="800" b="0" i="0" u="none" strike="noStrike" kern="1200" cap="none" spc="0" normalizeH="0" baseline="0" noProof="0" dirty="0">
                        <a:ln>
                          <a:noFill/>
                        </a:ln>
                        <a:solidFill>
                          <a:srgbClr val="FF0000"/>
                        </a:solidFill>
                        <a:effectLst/>
                        <a:uLnTx/>
                        <a:uFillTx/>
                        <a:latin typeface="+mn-lt"/>
                        <a:ea typeface="ヒラギノ角ゴ ProN W3" pitchFamily="1" charset="-128"/>
                        <a:cs typeface="+mn-cs"/>
                        <a:sym typeface="Gill Sans Light" pitchFamily="1" charset="0"/>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u="none" kern="1200" dirty="0">
                          <a:solidFill>
                            <a:schemeClr val="tx1"/>
                          </a:solidFill>
                          <a:latin typeface="+mn-lt"/>
                          <a:ea typeface="ヒラギノ角ゴ ProN W3" pitchFamily="1" charset="-128"/>
                          <a:cs typeface="+mn-cs"/>
                        </a:rPr>
                        <a:t>Kontroll och uppföljning av leverantörer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u="none" kern="1200" dirty="0">
                          <a:solidFill>
                            <a:schemeClr val="tx1"/>
                          </a:solidFill>
                          <a:latin typeface="+mn-lt"/>
                          <a:ea typeface="ヒラギノ角ゴ ProN W3" pitchFamily="1" charset="-128"/>
                          <a:cs typeface="+mn-cs"/>
                        </a:rPr>
                        <a:t>Process för behovsanalys och upphandling AUB</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1" i="0" u="none" kern="1200" dirty="0">
                          <a:solidFill>
                            <a:schemeClr val="tx1"/>
                          </a:solidFill>
                          <a:latin typeface="+mn-lt"/>
                          <a:ea typeface="ヒラギノ角ゴ ProN W3" pitchFamily="1" charset="-128"/>
                          <a:cs typeface="+mn-cs"/>
                        </a:rPr>
                        <a:t>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u="none" kern="1200" dirty="0">
                          <a:solidFill>
                            <a:schemeClr val="tx1"/>
                          </a:solidFill>
                          <a:latin typeface="+mn-lt"/>
                          <a:ea typeface="ヒラギノ角ゴ ProN W3" pitchFamily="1" charset="-128"/>
                          <a:cs typeface="+mn-cs"/>
                          <a:sym typeface="Gill Sans Light" pitchFamily="1" charset="0"/>
                        </a:rPr>
                        <a:t>Fortsatt förflyttning av hanteringen av upphandlade tjänster till en generisk grund som möjliggör</a:t>
                      </a:r>
                      <a:br>
                        <a:rPr lang="sv-SE" sz="800" b="0" i="0" u="none" kern="1200" dirty="0">
                          <a:solidFill>
                            <a:schemeClr val="tx1"/>
                          </a:solidFill>
                          <a:latin typeface="+mn-lt"/>
                          <a:ea typeface="ヒラギノ角ゴ ProN W3" pitchFamily="1" charset="-128"/>
                          <a:cs typeface="+mn-cs"/>
                          <a:sym typeface="Gill Sans Light" pitchFamily="1" charset="0"/>
                        </a:rPr>
                      </a:br>
                      <a:r>
                        <a:rPr lang="sv-SE" sz="800" b="0" i="0" u="none" kern="1200" dirty="0">
                          <a:solidFill>
                            <a:schemeClr val="tx1"/>
                          </a:solidFill>
                          <a:latin typeface="+mn-lt"/>
                          <a:ea typeface="ヒラギノ角ゴ ProN W3" pitchFamily="1" charset="-128"/>
                          <a:cs typeface="+mn-cs"/>
                          <a:sym typeface="Gill Sans Light" pitchFamily="1" charset="0"/>
                        </a:rPr>
                        <a:t>effektivare arbete med utveckling och införande av nya tjänster. </a:t>
                      </a:r>
                      <a:endParaRPr lang="sv-SE" sz="800" b="0" i="0" u="none" kern="1200" dirty="0">
                        <a:solidFill>
                          <a:schemeClr val="tx1"/>
                        </a:solidFill>
                        <a:latin typeface="+mn-lt"/>
                        <a:ea typeface="ヒラギノ角ゴ ProN W3" pitchFamily="1"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i="0" u="none" kern="1200" dirty="0">
                          <a:solidFill>
                            <a:schemeClr val="tx1"/>
                          </a:solidFill>
                          <a:latin typeface="+mn-lt"/>
                          <a:ea typeface="ヒラギノ角ゴ ProN W3" pitchFamily="1" charset="-128"/>
                          <a:cs typeface="+mn-cs"/>
                        </a:rPr>
                        <a:t>Förändringsområde Ledning och styrning</a:t>
                      </a:r>
                      <a:endParaRPr lang="sv-SE" sz="800" b="1" i="0" u="none" strike="noStrike" kern="1200" dirty="0">
                        <a:solidFill>
                          <a:schemeClr val="tx1"/>
                        </a:solidFill>
                        <a:latin typeface="+mn-lt"/>
                        <a:ea typeface="ヒラギノ角ゴ ProN W3" pitchFamily="1" charset="-128"/>
                        <a:cs typeface="+mn-cs"/>
                        <a:sym typeface="Gill Sans Light" pitchFamily="1" charset="0"/>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u="none" kern="1200" dirty="0">
                          <a:solidFill>
                            <a:schemeClr val="tx1"/>
                          </a:solidFill>
                          <a:latin typeface="+mn-lt"/>
                          <a:ea typeface="ヒラギノ角ゴ ProN W3" pitchFamily="1" charset="-128"/>
                          <a:cs typeface="+mn-cs"/>
                        </a:rPr>
                        <a:t>Vidareutveckla arbetet med att motverka välfärdsbrottslighet och arbetslivskriminalitet.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Nyttan som uppstår är tidsbesparing, god  förvaltning och en ökad användarnytta då det blir </a:t>
                      </a:r>
                      <a:r>
                        <a:rPr lang="sv-SE" sz="800" dirty="0"/>
                        <a:t>lätt att göra rätt och svårt att göra fel. Leveransområdet arbetar mot hela myndigheten och möjliggör koll på varenda krona. Fokus på stabila effektiva flöden, beredskapsmyndighet &amp; utbetalningsmyndighet</a:t>
                      </a:r>
                      <a:endParaRPr lang="sv-SE" sz="800" b="1" dirty="0"/>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8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8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  </a:t>
                      </a:r>
                    </a:p>
                  </a:txBody>
                  <a:tcPr/>
                </a:tc>
                <a:tc>
                  <a:txBody>
                    <a:bodyPr/>
                    <a:lstStyle/>
                    <a:p>
                      <a:pPr algn="ctr"/>
                      <a:r>
                        <a:rPr lang="sv-SE" sz="800" dirty="0">
                          <a:solidFill>
                            <a:schemeClr val="tx1"/>
                          </a:solidFill>
                        </a:rPr>
                        <a:t>15,5</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Tidsbesparing – effektivisering,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chemeClr val="tx1"/>
                          </a:solidFill>
                          <a:effectLst/>
                          <a:uLnTx/>
                          <a:uFillTx/>
                          <a:latin typeface="+mn-lt"/>
                          <a:ea typeface="+mn-ea"/>
                          <a:cs typeface="+mn-cs"/>
                        </a:rPr>
                        <a:t>God förvaltning/ökad kvalitet i beslut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schemeClr val="tx1"/>
                          </a:solidFill>
                          <a:effectLst/>
                          <a:uLnTx/>
                          <a:uFillTx/>
                          <a:latin typeface="+mn-lt"/>
                          <a:ea typeface="+mn-ea"/>
                          <a:cs typeface="+mn-cs"/>
                        </a:rPr>
                        <a:t>Användarnytta</a:t>
                      </a:r>
                      <a:endParaRPr lang="sv-SE" sz="8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800" dirty="0">
                        <a:solidFill>
                          <a:schemeClr val="tx1"/>
                        </a:solidFill>
                      </a:endParaRPr>
                    </a:p>
                  </a:txBody>
                  <a:tcPr/>
                </a:tc>
                <a:extLst>
                  <a:ext uri="{0D108BD9-81ED-4DB2-BD59-A6C34878D82A}">
                    <a16:rowId xmlns:a16="http://schemas.microsoft.com/office/drawing/2014/main" val="4137920843"/>
                  </a:ext>
                </a:extLst>
              </a:tr>
            </a:tbl>
          </a:graphicData>
        </a:graphic>
      </p:graphicFrame>
    </p:spTree>
    <p:extLst>
      <p:ext uri="{BB962C8B-B14F-4D97-AF65-F5344CB8AC3E}">
        <p14:creationId xmlns:p14="http://schemas.microsoft.com/office/powerpoint/2010/main" val="774039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D7F437-ED47-4235-818D-D3EA689FCA84}"/>
              </a:ext>
            </a:extLst>
          </p:cNvPr>
          <p:cNvSpPr>
            <a:spLocks noGrp="1"/>
          </p:cNvSpPr>
          <p:nvPr>
            <p:ph type="title"/>
          </p:nvPr>
        </p:nvSpPr>
        <p:spPr>
          <a:xfrm>
            <a:off x="576261" y="-53887"/>
            <a:ext cx="8117796" cy="438089"/>
          </a:xfrm>
        </p:spPr>
        <p:txBody>
          <a:bodyPr/>
          <a:lstStyle/>
          <a:p>
            <a:r>
              <a:rPr lang="sv-SE" sz="2000" dirty="0"/>
              <a:t>Portfölj </a:t>
            </a:r>
            <a:r>
              <a:rPr lang="sv-SE" sz="2000" dirty="0">
                <a:solidFill>
                  <a:srgbClr val="002060"/>
                </a:solidFill>
              </a:rPr>
              <a:t>Ledning &amp; Stöd </a:t>
            </a:r>
            <a:r>
              <a:rPr lang="sv-SE" sz="2000" dirty="0"/>
              <a:t>(bild 2 av 3) - Totalt RAM 64 MSEK</a:t>
            </a:r>
          </a:p>
        </p:txBody>
      </p:sp>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972787983"/>
              </p:ext>
            </p:extLst>
          </p:nvPr>
        </p:nvGraphicFramePr>
        <p:xfrm>
          <a:off x="145997" y="384202"/>
          <a:ext cx="8998003" cy="4657640"/>
        </p:xfrm>
        <a:graphic>
          <a:graphicData uri="http://schemas.openxmlformats.org/drawingml/2006/table">
            <a:tbl>
              <a:tblPr firstRow="1" bandRow="1">
                <a:tableStyleId>{5C22544A-7EE6-4342-B048-85BDC9FD1C3A}</a:tableStyleId>
              </a:tblPr>
              <a:tblGrid>
                <a:gridCol w="1994860">
                  <a:extLst>
                    <a:ext uri="{9D8B030D-6E8A-4147-A177-3AD203B41FA5}">
                      <a16:colId xmlns:a16="http://schemas.microsoft.com/office/drawing/2014/main" val="3130585297"/>
                    </a:ext>
                  </a:extLst>
                </a:gridCol>
                <a:gridCol w="2646348">
                  <a:extLst>
                    <a:ext uri="{9D8B030D-6E8A-4147-A177-3AD203B41FA5}">
                      <a16:colId xmlns:a16="http://schemas.microsoft.com/office/drawing/2014/main" val="3731954964"/>
                    </a:ext>
                  </a:extLst>
                </a:gridCol>
                <a:gridCol w="1744224">
                  <a:extLst>
                    <a:ext uri="{9D8B030D-6E8A-4147-A177-3AD203B41FA5}">
                      <a16:colId xmlns:a16="http://schemas.microsoft.com/office/drawing/2014/main" val="2430417148"/>
                    </a:ext>
                  </a:extLst>
                </a:gridCol>
                <a:gridCol w="674914">
                  <a:extLst>
                    <a:ext uri="{9D8B030D-6E8A-4147-A177-3AD203B41FA5}">
                      <a16:colId xmlns:a16="http://schemas.microsoft.com/office/drawing/2014/main" val="2661862246"/>
                    </a:ext>
                  </a:extLst>
                </a:gridCol>
                <a:gridCol w="732004">
                  <a:extLst>
                    <a:ext uri="{9D8B030D-6E8A-4147-A177-3AD203B41FA5}">
                      <a16:colId xmlns:a16="http://schemas.microsoft.com/office/drawing/2014/main" val="2732504819"/>
                    </a:ext>
                  </a:extLst>
                </a:gridCol>
                <a:gridCol w="1205653">
                  <a:extLst>
                    <a:ext uri="{9D8B030D-6E8A-4147-A177-3AD203B41FA5}">
                      <a16:colId xmlns:a16="http://schemas.microsoft.com/office/drawing/2014/main" val="3147754811"/>
                    </a:ext>
                  </a:extLst>
                </a:gridCol>
              </a:tblGrid>
              <a:tr h="516110">
                <a:tc>
                  <a:txBody>
                    <a:bodyPr/>
                    <a:lstStyle/>
                    <a:p>
                      <a:r>
                        <a:rPr lang="sv-SE" sz="1200" dirty="0"/>
                        <a:t>Fokusområde för portföljen och/eller planerade initiativ</a:t>
                      </a:r>
                    </a:p>
                  </a:txBody>
                  <a:tcPr/>
                </a:tc>
                <a:tc>
                  <a:txBody>
                    <a:bodyPr/>
                    <a:lstStyle/>
                    <a:p>
                      <a:r>
                        <a:rPr lang="sv-SE" sz="1200" dirty="0"/>
                        <a:t>Koppling till innehåll i myndighetens VP 2023</a:t>
                      </a:r>
                    </a:p>
                  </a:txBody>
                  <a:tcPr/>
                </a:tc>
                <a:tc>
                  <a:txBody>
                    <a:bodyPr/>
                    <a:lstStyle/>
                    <a:p>
                      <a:r>
                        <a:rPr lang="sv-SE" sz="1200" dirty="0"/>
                        <a:t>Nyttobeskrivning</a:t>
                      </a:r>
                    </a:p>
                  </a:txBody>
                  <a:tcPr/>
                </a:tc>
                <a:tc>
                  <a:txBody>
                    <a:bodyPr/>
                    <a:lstStyle/>
                    <a:p>
                      <a:r>
                        <a:rPr lang="sv-SE" sz="1200" dirty="0"/>
                        <a:t>Ram MSEK</a:t>
                      </a:r>
                    </a:p>
                  </a:txBody>
                  <a:tcPr/>
                </a:tc>
                <a:tc>
                  <a:txBody>
                    <a:bodyPr/>
                    <a:lstStyle/>
                    <a:p>
                      <a:r>
                        <a:rPr lang="sv-SE" sz="1200" dirty="0"/>
                        <a:t>Tidplan</a:t>
                      </a:r>
                    </a:p>
                  </a:txBody>
                  <a:tcPr/>
                </a:tc>
                <a:tc>
                  <a:txBody>
                    <a:bodyPr/>
                    <a:lstStyle/>
                    <a:p>
                      <a:r>
                        <a:rPr lang="sv-SE" sz="1200" dirty="0"/>
                        <a:t>Nyttogrupper</a:t>
                      </a:r>
                    </a:p>
                  </a:txBody>
                  <a:tcPr/>
                </a:tc>
                <a:extLst>
                  <a:ext uri="{0D108BD9-81ED-4DB2-BD59-A6C34878D82A}">
                    <a16:rowId xmlns:a16="http://schemas.microsoft.com/office/drawing/2014/main" val="2221095885"/>
                  </a:ext>
                </a:extLst>
              </a:tr>
              <a:tr h="84627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1" i="0" u="none" strike="noStrike" kern="1200" cap="none" spc="0" normalizeH="0" baseline="0" noProof="0" dirty="0">
                          <a:ln>
                            <a:noFill/>
                          </a:ln>
                          <a:solidFill>
                            <a:schemeClr val="tx1"/>
                          </a:solidFill>
                          <a:effectLst/>
                          <a:uLnTx/>
                          <a:uFillTx/>
                          <a:latin typeface="+mn-lt"/>
                          <a:ea typeface="+mn-ea"/>
                          <a:cs typeface="+mn-cs"/>
                        </a:rPr>
                        <a:t>Rättssäker infohantering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dirty="0">
                          <a:solidFill>
                            <a:schemeClr val="tx1"/>
                          </a:solidFill>
                        </a:rPr>
                        <a:t>Exempel på innehåll:</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700" b="0" i="0" u="none" strike="noStrike" kern="1200" cap="none" spc="0" normalizeH="0" baseline="0" noProof="0" dirty="0">
                          <a:ln>
                            <a:noFill/>
                          </a:ln>
                          <a:solidFill>
                            <a:schemeClr val="tx1"/>
                          </a:solidFill>
                          <a:effectLst/>
                          <a:uLnTx/>
                          <a:uFillTx/>
                          <a:latin typeface="+mn-lt"/>
                          <a:ea typeface="+mn-ea"/>
                          <a:cs typeface="+mn-cs"/>
                        </a:rPr>
                        <a:t>Central mallhantering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700" b="0" i="0" u="none" strike="noStrike" kern="1200" cap="none" spc="0" normalizeH="0" baseline="0" noProof="0" dirty="0">
                          <a:ln>
                            <a:noFill/>
                          </a:ln>
                          <a:solidFill>
                            <a:schemeClr val="tx1"/>
                          </a:solidFill>
                          <a:effectLst/>
                          <a:uLnTx/>
                          <a:uFillTx/>
                          <a:latin typeface="+mn-lt"/>
                          <a:ea typeface="+mn-ea"/>
                          <a:cs typeface="+mn-cs"/>
                        </a:rPr>
                        <a:t>Lagringsyta</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700" b="0" i="0" u="none" strike="noStrike" kern="1200" cap="none" spc="0" normalizeH="0" baseline="0" noProof="0" dirty="0">
                          <a:ln>
                            <a:noFill/>
                          </a:ln>
                          <a:solidFill>
                            <a:schemeClr val="tx1"/>
                          </a:solidFill>
                          <a:effectLst/>
                          <a:uLnTx/>
                          <a:uFillTx/>
                          <a:latin typeface="+mn-lt"/>
                          <a:ea typeface="+mn-ea"/>
                          <a:cs typeface="+mn-cs"/>
                        </a:rPr>
                        <a:t>E-arkiv</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dirty="0">
                          <a:solidFill>
                            <a:schemeClr val="tx1"/>
                          </a:solidFill>
                        </a:rPr>
                        <a:t>Styrande dokument ges digitalt stöd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700" b="0" i="0" u="none" strike="noStrike" kern="1200" cap="none" spc="0" normalizeH="0" baseline="0" noProof="0" dirty="0">
                          <a:ln>
                            <a:noFill/>
                          </a:ln>
                          <a:solidFill>
                            <a:schemeClr val="tx1"/>
                          </a:solidFill>
                          <a:effectLst/>
                          <a:uLnTx/>
                          <a:uFillTx/>
                          <a:latin typeface="+mn-lt"/>
                          <a:ea typeface="+mn-ea"/>
                          <a:cs typeface="+mn-cs"/>
                        </a:rPr>
                        <a:t>Digitalt utlämnande </a:t>
                      </a:r>
                      <a:r>
                        <a:rPr kumimoji="0" lang="sv-SE" sz="700" b="0" i="0" u="none" strike="noStrike" kern="1200" cap="none" spc="0" normalizeH="0" baseline="0" noProof="0" dirty="0" err="1">
                          <a:ln>
                            <a:noFill/>
                          </a:ln>
                          <a:solidFill>
                            <a:schemeClr val="tx1"/>
                          </a:solidFill>
                          <a:effectLst/>
                          <a:uLnTx/>
                          <a:uFillTx/>
                          <a:latin typeface="+mn-lt"/>
                          <a:ea typeface="+mn-ea"/>
                          <a:cs typeface="+mn-cs"/>
                        </a:rPr>
                        <a:t>inkl</a:t>
                      </a:r>
                      <a:r>
                        <a:rPr kumimoji="0" lang="sv-SE" sz="700" b="0" i="0" u="none" strike="noStrike" kern="1200" cap="none" spc="0" normalizeH="0" baseline="0" noProof="0" dirty="0">
                          <a:ln>
                            <a:noFill/>
                          </a:ln>
                          <a:solidFill>
                            <a:schemeClr val="tx1"/>
                          </a:solidFill>
                          <a:effectLst/>
                          <a:uLnTx/>
                          <a:uFillTx/>
                          <a:latin typeface="+mn-lt"/>
                          <a:ea typeface="+mn-ea"/>
                          <a:cs typeface="+mn-cs"/>
                        </a:rPr>
                        <a:t> digital maskning</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En av grundpelarna för en effektiv myndighet. Fokus på medarbetare och chefer. Det ska vara lätt att göra rätt och svårt att göra fel. Vi säkrar myndighetens förmåga att lagra och lämna ut information på ett effektivt och rättssäkert sätt.</a:t>
                      </a:r>
                      <a:r>
                        <a:rPr lang="sv-SE" sz="700" dirty="0"/>
                        <a:t> Bidrar till aktiviteter inom:</a:t>
                      </a:r>
                      <a:endParaRPr lang="sv-SE" sz="700" b="1"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b="1" dirty="0">
                          <a:solidFill>
                            <a:schemeClr val="tx1"/>
                          </a:solidFill>
                        </a:rPr>
                        <a:t>Effektivitet, enhetlighet och rättssäkerhet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rPr>
                        <a:t>Kvalitet i ärendehandläggningen och bedömningar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rPr>
                        <a:t>Digitalt först för ökat kundvärde och effektivisering</a:t>
                      </a:r>
                      <a:endParaRPr kumimoji="0" lang="sv-SE" sz="700" b="1" i="0" u="none" strike="noStrike" kern="1200" cap="none" spc="0" normalizeH="0" baseline="0" noProof="0" dirty="0">
                        <a:ln>
                          <a:noFill/>
                        </a:ln>
                        <a:solidFill>
                          <a:schemeClr val="tx1"/>
                        </a:solidFill>
                        <a:effectLst/>
                        <a:uLnTx/>
                        <a:uFillTx/>
                        <a:latin typeface="+mn-lt"/>
                        <a:ea typeface="ヒラギノ角ゴ ProN W3" pitchFamily="1"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1" i="0" u="none" strike="noStrike" kern="1200" cap="none" spc="0" normalizeH="0" baseline="0" noProof="0" dirty="0">
                          <a:ln>
                            <a:noFill/>
                          </a:ln>
                          <a:solidFill>
                            <a:schemeClr val="tx1"/>
                          </a:solidFill>
                          <a:effectLst/>
                          <a:uLnTx/>
                          <a:uFillTx/>
                          <a:latin typeface="+mn-lt"/>
                          <a:ea typeface="ヒラギノ角ゴ ProN W3" pitchFamily="1" charset="-128"/>
                          <a:cs typeface="+mn-cs"/>
                        </a:rPr>
                        <a:t>Förändringsområde Ledning och styrning</a:t>
                      </a:r>
                    </a:p>
                    <a:p>
                      <a:pPr marL="171450" indent="-171450">
                        <a:buFont typeface="Arial" panose="020B0604020202020204" pitchFamily="34" charset="0"/>
                        <a:buChar char="•"/>
                      </a:pPr>
                      <a:r>
                        <a:rPr lang="sv-SE" sz="700" b="0" i="0" kern="1200" dirty="0">
                          <a:solidFill>
                            <a:schemeClr val="tx1"/>
                          </a:solidFill>
                          <a:latin typeface="+mn-lt"/>
                          <a:ea typeface="+mn-ea"/>
                          <a:cs typeface="+mn-cs"/>
                        </a:rPr>
                        <a:t>Informationssäkerhet och samordnat arbete med regelefterlevnad</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700" b="0" i="0" u="none" strike="noStrike" kern="1200" cap="none" spc="0" normalizeH="0" baseline="0" noProof="0" dirty="0">
                        <a:ln>
                          <a:noFill/>
                        </a:ln>
                        <a:solidFill>
                          <a:schemeClr val="tx1"/>
                        </a:solidFill>
                        <a:effectLst/>
                        <a:uLnTx/>
                        <a:uFillTx/>
                        <a:latin typeface="+mn-lt"/>
                        <a:ea typeface="ヒラギノ角ゴ ProN W3" pitchFamily="1" charset="-128"/>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Nyttan som uppstår är tidsbesparing och god förvaltningen då ökad automatisering bidrar till att det blir enklare att handlägga och följa regelverk för informationshantering. </a:t>
                      </a:r>
                    </a:p>
                  </a:txBody>
                  <a:tcPr/>
                </a:tc>
                <a:tc>
                  <a:txBody>
                    <a:bodyPr/>
                    <a:lstStyle/>
                    <a:p>
                      <a:pPr algn="ctr"/>
                      <a:r>
                        <a:rPr lang="sv-SE" sz="700" dirty="0">
                          <a:solidFill>
                            <a:schemeClr val="tx1"/>
                          </a:solidFill>
                        </a:rPr>
                        <a:t>11</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2023</a:t>
                      </a:r>
                    </a:p>
                    <a:p>
                      <a:pPr algn="ctr"/>
                      <a:endParaRPr lang="sv-SE" sz="7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Tidsbesparing – effektivisering</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0" i="0" u="none" strike="noStrike" kern="1200" cap="none" spc="0" normalizeH="0" baseline="0" noProof="0" dirty="0">
                          <a:ln>
                            <a:noFill/>
                          </a:ln>
                          <a:solidFill>
                            <a:schemeClr val="tx1"/>
                          </a:solidFill>
                          <a:effectLst/>
                          <a:uLnTx/>
                          <a:uFillTx/>
                          <a:latin typeface="+mn-lt"/>
                          <a:ea typeface="+mn-ea"/>
                          <a:cs typeface="+mn-cs"/>
                        </a:rPr>
                        <a:t>God förvaltning/ökad kvalitet i beslut</a:t>
                      </a:r>
                      <a:endParaRPr lang="sv-SE" sz="700" dirty="0">
                        <a:solidFill>
                          <a:schemeClr val="tx1"/>
                        </a:solidFill>
                      </a:endParaRPr>
                    </a:p>
                  </a:txBody>
                  <a:tcPr/>
                </a:tc>
                <a:extLst>
                  <a:ext uri="{0D108BD9-81ED-4DB2-BD59-A6C34878D82A}">
                    <a16:rowId xmlns:a16="http://schemas.microsoft.com/office/drawing/2014/main" val="4137920843"/>
                  </a:ext>
                </a:extLst>
              </a:tr>
              <a:tr h="21810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1" i="0" u="none" strike="noStrike" kern="1200" cap="none" spc="0" normalizeH="0" baseline="0" noProof="0" dirty="0">
                          <a:ln>
                            <a:noFill/>
                          </a:ln>
                          <a:solidFill>
                            <a:schemeClr val="tx1"/>
                          </a:solidFill>
                          <a:effectLst/>
                          <a:uLnTx/>
                          <a:uFillTx/>
                          <a:latin typeface="+mn-lt"/>
                          <a:ea typeface="+mn-ea"/>
                          <a:cs typeface="+mn-cs"/>
                        </a:rPr>
                        <a:t>Möjliggörande utveckling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dirty="0">
                          <a:solidFill>
                            <a:schemeClr val="tx1"/>
                          </a:solidFill>
                        </a:rPr>
                        <a:t>Exempel på innehåll:</a:t>
                      </a:r>
                    </a:p>
                    <a:p>
                      <a:pPr marL="171450" indent="-171450">
                        <a:buFont typeface="Arial" panose="020B0604020202020204" pitchFamily="34" charset="0"/>
                        <a:buChar char="•"/>
                      </a:pPr>
                      <a:r>
                        <a:rPr lang="sv-SE" sz="700" dirty="0">
                          <a:solidFill>
                            <a:schemeClr val="tx1"/>
                          </a:solidFill>
                        </a:rPr>
                        <a:t>Egen master på Person &amp; organisation (COP 3), </a:t>
                      </a:r>
                    </a:p>
                    <a:p>
                      <a:pPr marL="171450" indent="-171450">
                        <a:buFont typeface="Arial" panose="020B0604020202020204" pitchFamily="34" charset="0"/>
                        <a:buChar char="•"/>
                      </a:pPr>
                      <a:r>
                        <a:rPr lang="sv-SE" sz="700" dirty="0">
                          <a:solidFill>
                            <a:schemeClr val="tx1"/>
                          </a:solidFill>
                        </a:rPr>
                        <a:t>Säkerhetshöjande initiativ  - behörighet för inpassering</a:t>
                      </a:r>
                    </a:p>
                    <a:p>
                      <a:pPr marL="171450" indent="-171450">
                        <a:buFont typeface="Arial" panose="020B0604020202020204" pitchFamily="34" charset="0"/>
                        <a:buChar char="•"/>
                      </a:pPr>
                      <a:r>
                        <a:rPr lang="sv-SE" sz="700" dirty="0">
                          <a:solidFill>
                            <a:schemeClr val="tx1"/>
                          </a:solidFill>
                        </a:rPr>
                        <a:t>Framtidssäkring av statistik för säkrare prognoser</a:t>
                      </a:r>
                    </a:p>
                    <a:p>
                      <a:pPr marL="171450" indent="-171450">
                        <a:buFont typeface="Arial" panose="020B0604020202020204" pitchFamily="34" charset="0"/>
                        <a:buChar char="•"/>
                      </a:pPr>
                      <a:r>
                        <a:rPr lang="sv-SE" sz="700" dirty="0">
                          <a:solidFill>
                            <a:schemeClr val="tx1"/>
                          </a:solidFill>
                        </a:rPr>
                        <a:t>Befattning och roll</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Utveckling som möjliggör värdeskapande.</a:t>
                      </a:r>
                      <a:r>
                        <a:rPr lang="sv-SE" sz="700" dirty="0"/>
                        <a:t> Bidrar till aktiviteter inom:</a:t>
                      </a:r>
                      <a:endParaRPr lang="sv-SE" sz="7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b="1" i="0" u="none" kern="1200" dirty="0">
                          <a:solidFill>
                            <a:schemeClr val="tx1"/>
                          </a:solidFill>
                          <a:latin typeface="+mn-lt"/>
                          <a:ea typeface="ヒラギノ角ゴ ProN W3" pitchFamily="1" charset="-128"/>
                          <a:cs typeface="+mn-cs"/>
                          <a:sym typeface="Gill Sans Light" pitchFamily="1" charset="0"/>
                        </a:rPr>
                        <a:t>Effektivitet, enhetlighet och rättssäkerhet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dirty="0">
                          <a:solidFill>
                            <a:schemeClr val="tx1"/>
                          </a:solidFill>
                        </a:rPr>
                        <a:t>Digitalt först för ökat kundvärde och effektivisering</a:t>
                      </a:r>
                      <a:endParaRPr kumimoji="0" lang="sv-SE" sz="700" b="0" i="0" u="none" strike="noStrike" kern="1200" cap="none" spc="0" normalizeH="0" baseline="0" noProof="0" dirty="0">
                        <a:ln>
                          <a:noFill/>
                        </a:ln>
                        <a:solidFill>
                          <a:schemeClr val="tx1"/>
                        </a:solidFill>
                        <a:effectLst/>
                        <a:uLnTx/>
                        <a:uFillTx/>
                        <a:latin typeface="+mn-lt"/>
                        <a:ea typeface="ヒラギノ角ゴ ProN W3" pitchFamily="1" charset="-128"/>
                        <a:cs typeface="+mn-cs"/>
                        <a:sym typeface="Gill Sans Light" pitchFamily="1"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1" i="0" u="none" strike="noStrike" kern="1200" cap="none" spc="0" normalizeH="0" baseline="0" dirty="0">
                          <a:ln>
                            <a:noFill/>
                          </a:ln>
                          <a:solidFill>
                            <a:schemeClr val="tx1"/>
                          </a:solidFill>
                          <a:effectLst/>
                          <a:uLnTx/>
                          <a:uFillTx/>
                          <a:latin typeface="+mn-lt"/>
                          <a:ea typeface="ヒラギノ角ゴ ProN W3" pitchFamily="1" charset="-128"/>
                          <a:cs typeface="+mn-cs"/>
                        </a:rPr>
                        <a:t>Attraktiv arbetsgivare med tillitsbaserad</a:t>
                      </a:r>
                      <a:br>
                        <a:rPr kumimoji="0" lang="sv-SE" sz="700" b="1" i="0" u="none" strike="noStrike" kern="1200" cap="none" spc="0" normalizeH="0" baseline="0" dirty="0">
                          <a:ln>
                            <a:noFill/>
                          </a:ln>
                          <a:solidFill>
                            <a:schemeClr val="tx1"/>
                          </a:solidFill>
                          <a:effectLst/>
                          <a:uLnTx/>
                          <a:uFillTx/>
                          <a:latin typeface="+mn-lt"/>
                          <a:ea typeface="ヒラギノ角ゴ ProN W3" pitchFamily="1" charset="-128"/>
                          <a:cs typeface="+mn-cs"/>
                        </a:rPr>
                      </a:br>
                      <a:r>
                        <a:rPr kumimoji="0" lang="sv-SE" sz="700" b="1" i="0" u="none" strike="noStrike" kern="1200" cap="none" spc="0" normalizeH="0" baseline="0" dirty="0">
                          <a:ln>
                            <a:noFill/>
                          </a:ln>
                          <a:solidFill>
                            <a:schemeClr val="tx1"/>
                          </a:solidFill>
                          <a:effectLst/>
                          <a:uLnTx/>
                          <a:uFillTx/>
                          <a:latin typeface="+mn-lt"/>
                          <a:ea typeface="ヒラギノ角ゴ ProN W3" pitchFamily="1" charset="-128"/>
                          <a:cs typeface="+mn-cs"/>
                        </a:rPr>
                        <a:t>ledning och styrning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dirty="0">
                          <a:solidFill>
                            <a:schemeClr val="tx1"/>
                          </a:solidFill>
                        </a:rPr>
                        <a:t>Säkra bemanning och behålla kompetens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1" i="0" u="none" strike="noStrike" kern="1200" cap="none" spc="0" normalizeH="0" baseline="0" noProof="0" dirty="0">
                          <a:ln>
                            <a:noFill/>
                          </a:ln>
                          <a:solidFill>
                            <a:schemeClr val="tx1"/>
                          </a:solidFill>
                          <a:effectLst/>
                          <a:uLnTx/>
                          <a:uFillTx/>
                          <a:latin typeface="+mn-lt"/>
                          <a:ea typeface="ヒラギノ角ゴ ProN W3" pitchFamily="1" charset="-128"/>
                          <a:cs typeface="+mn-cs"/>
                          <a:sym typeface="Gill Sans Light" pitchFamily="1" charset="0"/>
                        </a:rPr>
                        <a:t>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sym typeface="Gill Sans Light" pitchFamily="1" charset="0"/>
                        </a:rPr>
                        <a:t>Förbättra tillgången till kvalitetssäkra och relevanta data, inklusive att driva på regelförändring</a:t>
                      </a:r>
                      <a:br>
                        <a:rPr lang="sv-SE" sz="700" b="0" i="0" u="none" kern="1200" dirty="0">
                          <a:solidFill>
                            <a:schemeClr val="tx1"/>
                          </a:solidFill>
                          <a:latin typeface="+mn-lt"/>
                          <a:ea typeface="ヒラギノ角ゴ ProN W3" pitchFamily="1" charset="-128"/>
                          <a:cs typeface="+mn-cs"/>
                          <a:sym typeface="Gill Sans Light" pitchFamily="1" charset="0"/>
                        </a:rPr>
                      </a:br>
                      <a:r>
                        <a:rPr lang="sv-SE" sz="700" b="0" i="0" u="none" kern="1200" dirty="0">
                          <a:solidFill>
                            <a:schemeClr val="tx1"/>
                          </a:solidFill>
                          <a:latin typeface="+mn-lt"/>
                          <a:ea typeface="ヒラギノ角ゴ ProN W3" pitchFamily="1" charset="-128"/>
                          <a:cs typeface="+mn-cs"/>
                          <a:sym typeface="Gill Sans Light" pitchFamily="1" charset="0"/>
                        </a:rPr>
                        <a:t>för användning av data. </a:t>
                      </a:r>
                      <a:endParaRPr kumimoji="0" lang="sv-SE" sz="700" b="0" i="0" u="none" strike="noStrike" kern="1200" cap="none" spc="0" normalizeH="0" baseline="0" noProof="0" dirty="0">
                        <a:ln>
                          <a:noFill/>
                        </a:ln>
                        <a:solidFill>
                          <a:schemeClr val="tx1"/>
                        </a:solidFill>
                        <a:effectLst/>
                        <a:uLnTx/>
                        <a:uFillTx/>
                        <a:latin typeface="+mn-lt"/>
                        <a:ea typeface="ヒラギノ角ゴ ProN W3" pitchFamily="1" charset="-128"/>
                        <a:cs typeface="+mn-cs"/>
                        <a:sym typeface="Gill Sans Light" pitchFamily="1"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1" i="0" u="none" strike="noStrike" kern="1200" cap="none" spc="0" normalizeH="0" baseline="0" noProof="0" dirty="0">
                          <a:ln>
                            <a:noFill/>
                          </a:ln>
                          <a:solidFill>
                            <a:schemeClr val="tx1"/>
                          </a:solidFill>
                          <a:effectLst/>
                          <a:uLnTx/>
                          <a:uFillTx/>
                          <a:latin typeface="+mn-lt"/>
                          <a:ea typeface="ヒラギノ角ゴ ProN W3" pitchFamily="1" charset="-128"/>
                          <a:cs typeface="+mn-cs"/>
                        </a:rPr>
                        <a:t>Förändringsområde Ledning och styrning</a:t>
                      </a:r>
                    </a:p>
                    <a:p>
                      <a:pPr marL="171450" indent="-171450">
                        <a:buFont typeface="Arial" panose="020B0604020202020204" pitchFamily="34" charset="0"/>
                        <a:buChar char="•"/>
                      </a:pPr>
                      <a:r>
                        <a:rPr lang="sv-SE" sz="700" b="0" i="0" kern="1200" dirty="0">
                          <a:solidFill>
                            <a:schemeClr val="tx1"/>
                          </a:solidFill>
                          <a:latin typeface="+mn-lt"/>
                          <a:ea typeface="+mn-ea"/>
                          <a:cs typeface="+mn-cs"/>
                        </a:rPr>
                        <a:t>Informationssäkerhet och samordnat arbete med regelefterlevnad</a:t>
                      </a:r>
                    </a:p>
                  </a:txBody>
                  <a:tcPr/>
                </a:tc>
                <a:tc>
                  <a:txBody>
                    <a:bodyPr/>
                    <a:lstStyle/>
                    <a:p>
                      <a:r>
                        <a:rPr lang="sv-SE" sz="700" dirty="0">
                          <a:solidFill>
                            <a:schemeClr val="tx1"/>
                          </a:solidFill>
                        </a:rPr>
                        <a:t>Nyttan som uppstår  är tidsbesparing och användarnytta då området bidrar till ett enhetlig personal- organisationsdata i våra IT-system vilket underlättar för våra medarbetare och chefer.</a:t>
                      </a:r>
                    </a:p>
                  </a:txBody>
                  <a:tcPr/>
                </a:tc>
                <a:tc>
                  <a:txBody>
                    <a:bodyPr/>
                    <a:lstStyle/>
                    <a:p>
                      <a:pPr algn="ctr"/>
                      <a:r>
                        <a:rPr lang="sv-SE" sz="700" dirty="0">
                          <a:solidFill>
                            <a:schemeClr val="tx1"/>
                          </a:solidFill>
                        </a:rPr>
                        <a:t>17</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2023</a:t>
                      </a:r>
                    </a:p>
                    <a:p>
                      <a:pPr algn="ctr"/>
                      <a:endParaRPr lang="sv-SE" sz="7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Tidsbesparing – effektivisering,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0" i="0" u="none" strike="noStrike" kern="1200" cap="none" spc="0" normalizeH="0" baseline="0" noProof="0" dirty="0">
                          <a:ln>
                            <a:noFill/>
                          </a:ln>
                          <a:solidFill>
                            <a:schemeClr val="tx1"/>
                          </a:solidFill>
                          <a:effectLst/>
                          <a:uLnTx/>
                          <a:uFillTx/>
                          <a:latin typeface="+mn-lt"/>
                          <a:ea typeface="+mn-ea"/>
                          <a:cs typeface="+mn-cs"/>
                        </a:rPr>
                        <a:t>Möjliggörande utveckling för annan IT-utveckling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Användarnyttan</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7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700" dirty="0">
                        <a:solidFill>
                          <a:schemeClr val="tx1"/>
                        </a:solidFill>
                      </a:endParaRPr>
                    </a:p>
                  </a:txBody>
                  <a:tcPr/>
                </a:tc>
                <a:extLst>
                  <a:ext uri="{0D108BD9-81ED-4DB2-BD59-A6C34878D82A}">
                    <a16:rowId xmlns:a16="http://schemas.microsoft.com/office/drawing/2014/main" val="1234079322"/>
                  </a:ext>
                </a:extLst>
              </a:tr>
              <a:tr h="1061000">
                <a:tc>
                  <a:txBody>
                    <a:bodyPr/>
                    <a:lstStyle/>
                    <a:p>
                      <a:r>
                        <a:rPr lang="sv-SE" sz="700" b="1" dirty="0">
                          <a:solidFill>
                            <a:schemeClr val="tx1"/>
                          </a:solidFill>
                        </a:rPr>
                        <a:t>Produktnära utveckling</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700" dirty="0">
                          <a:solidFill>
                            <a:schemeClr val="tx1"/>
                          </a:solidFill>
                        </a:rPr>
                        <a:t>Exempel på innehåll:</a:t>
                      </a:r>
                    </a:p>
                    <a:p>
                      <a:pPr marL="171450" indent="-171450">
                        <a:buFont typeface="Arial" panose="020B0604020202020204" pitchFamily="34" charset="0"/>
                        <a:buChar char="•"/>
                      </a:pPr>
                      <a:r>
                        <a:rPr lang="sv-SE" sz="700" dirty="0">
                          <a:solidFill>
                            <a:schemeClr val="tx1"/>
                          </a:solidFill>
                        </a:rPr>
                        <a:t>Nyutveckling av funktioner på intranätet </a:t>
                      </a:r>
                    </a:p>
                    <a:p>
                      <a:pPr marL="171450" indent="-171450">
                        <a:buFont typeface="Arial" panose="020B0604020202020204" pitchFamily="34" charset="0"/>
                        <a:buChar char="•"/>
                      </a:pPr>
                      <a:r>
                        <a:rPr lang="sv-SE" sz="700" b="0" i="0" dirty="0">
                          <a:solidFill>
                            <a:schemeClr val="tx1"/>
                          </a:solidFill>
                        </a:rPr>
                        <a:t>Rehab vidareutveckling</a:t>
                      </a:r>
                    </a:p>
                    <a:p>
                      <a:endParaRPr lang="sv-SE" sz="700" b="0" i="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Mindre vidareutveckling som klassas som vidareutveckling inom produkterna. </a:t>
                      </a:r>
                      <a:r>
                        <a:rPr lang="sv-SE" sz="700" dirty="0"/>
                        <a:t>Bidrar till aktiviteter inom:</a:t>
                      </a:r>
                      <a:endParaRPr lang="sv-SE" sz="7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700" b="1" i="0" u="none" strike="noStrike" kern="1200" cap="none" spc="0" normalizeH="0" baseline="0" noProof="0" dirty="0">
                          <a:ln>
                            <a:noFill/>
                          </a:ln>
                          <a:solidFill>
                            <a:schemeClr val="tx1"/>
                          </a:solidFill>
                          <a:effectLst/>
                          <a:uLnTx/>
                          <a:uFillTx/>
                          <a:latin typeface="+mn-lt"/>
                          <a:ea typeface="ヒラギノ角ゴ ProN W3" pitchFamily="1" charset="-128"/>
                          <a:cs typeface="+mn-cs"/>
                          <a:sym typeface="Gill Sans Light" pitchFamily="1" charset="0"/>
                        </a:rPr>
                        <a:t>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700" b="0" i="0" u="none" kern="1200" dirty="0">
                          <a:solidFill>
                            <a:schemeClr val="tx1"/>
                          </a:solidFill>
                          <a:latin typeface="+mn-lt"/>
                          <a:ea typeface="ヒラギノ角ゴ ProN W3" pitchFamily="1" charset="-128"/>
                          <a:cs typeface="+mn-cs"/>
                          <a:sym typeface="Gill Sans Light" pitchFamily="1" charset="0"/>
                        </a:rPr>
                        <a:t>Förbättra tillgången till kvalitetssäkra och relevanta data, inklusive att driva på regelförändring</a:t>
                      </a:r>
                      <a:br>
                        <a:rPr lang="sv-SE" sz="700" b="0" i="0" u="none" kern="1200" dirty="0">
                          <a:solidFill>
                            <a:schemeClr val="tx1"/>
                          </a:solidFill>
                          <a:latin typeface="+mn-lt"/>
                          <a:ea typeface="ヒラギノ角ゴ ProN W3" pitchFamily="1" charset="-128"/>
                          <a:cs typeface="+mn-cs"/>
                          <a:sym typeface="Gill Sans Light" pitchFamily="1" charset="0"/>
                        </a:rPr>
                      </a:br>
                      <a:r>
                        <a:rPr lang="sv-SE" sz="700" b="0" i="0" u="none" kern="1200" dirty="0">
                          <a:solidFill>
                            <a:schemeClr val="tx1"/>
                          </a:solidFill>
                          <a:latin typeface="+mn-lt"/>
                          <a:ea typeface="ヒラギノ角ゴ ProN W3" pitchFamily="1" charset="-128"/>
                          <a:cs typeface="+mn-cs"/>
                          <a:sym typeface="Gill Sans Light" pitchFamily="1" charset="0"/>
                        </a:rPr>
                        <a:t>för användning av data. </a:t>
                      </a:r>
                      <a:endParaRPr kumimoji="0" lang="sv-SE" sz="700" b="0" i="0" u="none" strike="noStrike" kern="1200" cap="none" spc="0" normalizeH="0" baseline="0" noProof="0" dirty="0">
                        <a:ln>
                          <a:noFill/>
                        </a:ln>
                        <a:solidFill>
                          <a:schemeClr val="tx1"/>
                        </a:solidFill>
                        <a:effectLst/>
                        <a:uLnTx/>
                        <a:uFillTx/>
                        <a:latin typeface="+mn-lt"/>
                        <a:ea typeface="ヒラギノ角ゴ ProN W3" pitchFamily="1" charset="-128"/>
                        <a:cs typeface="+mn-cs"/>
                        <a:sym typeface="Gill Sans Light" pitchFamily="1" charset="0"/>
                      </a:endParaRPr>
                    </a:p>
                    <a:p>
                      <a:pPr marL="171450" marR="0" lvl="0" indent="-171450" algn="l" defTabSz="685800" rtl="0" eaLnBrk="1" fontAlgn="auto" latinLnBrk="0" hangingPunct="1">
                        <a:lnSpc>
                          <a:spcPct val="100000"/>
                        </a:lnSpc>
                        <a:spcBef>
                          <a:spcPts val="0"/>
                        </a:spcBef>
                        <a:spcAft>
                          <a:spcPts val="0"/>
                        </a:spcAft>
                        <a:buClrTx/>
                        <a:buSzTx/>
                        <a:buFontTx/>
                        <a:buChar char="-"/>
                        <a:tabLst/>
                        <a:defRPr/>
                      </a:pPr>
                      <a:endParaRPr kumimoji="0" lang="sv-SE" sz="700" b="0" i="0" u="none" strike="noStrike" kern="1200" cap="none" spc="0" normalizeH="0" baseline="0" noProof="0" dirty="0">
                        <a:ln>
                          <a:noFill/>
                        </a:ln>
                        <a:solidFill>
                          <a:schemeClr val="tx1"/>
                        </a:solidFill>
                        <a:effectLst/>
                        <a:uLnTx/>
                        <a:uFillTx/>
                        <a:latin typeface="+mn-lt"/>
                        <a:ea typeface="ヒラギノ角ゴ ProN W3" pitchFamily="1" charset="-128"/>
                        <a:cs typeface="+mn-cs"/>
                        <a:sym typeface="Gill Sans Light" pitchFamily="1" charset="0"/>
                      </a:endParaRPr>
                    </a:p>
                  </a:txBody>
                  <a:tcPr/>
                </a:tc>
                <a:tc>
                  <a:txBody>
                    <a:bodyPr/>
                    <a:lstStyle/>
                    <a:p>
                      <a:r>
                        <a:rPr lang="sv-SE" sz="700" kern="1200" dirty="0">
                          <a:solidFill>
                            <a:schemeClr val="tx1"/>
                          </a:solidFill>
                          <a:latin typeface="+mn-lt"/>
                          <a:ea typeface="+mn-ea"/>
                          <a:cs typeface="+mn-cs"/>
                        </a:rPr>
                        <a:t>Bidra till bättre stöd genom att implementera nödvändiga förändringar</a:t>
                      </a:r>
                    </a:p>
                  </a:txBody>
                  <a:tcPr/>
                </a:tc>
                <a:tc>
                  <a:txBody>
                    <a:bodyPr/>
                    <a:lstStyle/>
                    <a:p>
                      <a:pPr algn="ctr"/>
                      <a:r>
                        <a:rPr lang="sv-SE" sz="700" i="0" dirty="0">
                          <a:solidFill>
                            <a:schemeClr val="tx1"/>
                          </a:solidFill>
                        </a:rPr>
                        <a:t>5,5</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700" dirty="0">
                          <a:solidFill>
                            <a:schemeClr val="tx1"/>
                          </a:solidFill>
                        </a:rPr>
                        <a:t>2023</a:t>
                      </a:r>
                    </a:p>
                    <a:p>
                      <a:pPr algn="ctr"/>
                      <a:endParaRPr lang="sv-SE" sz="700" i="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700" i="0" kern="1200" dirty="0">
                          <a:solidFill>
                            <a:schemeClr val="tx1"/>
                          </a:solidFill>
                          <a:latin typeface="+mn-lt"/>
                          <a:ea typeface="+mn-ea"/>
                          <a:cs typeface="+mn-cs"/>
                        </a:rPr>
                        <a:t>God förvaltning/ökad kvalitet i beslut</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i="0" kern="1200" dirty="0">
                          <a:solidFill>
                            <a:schemeClr val="tx1"/>
                          </a:solidFill>
                          <a:latin typeface="+mn-lt"/>
                          <a:ea typeface="+mn-ea"/>
                          <a:cs typeface="+mn-cs"/>
                        </a:rPr>
                        <a:t>Tidsbesparing – effektivisering,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700" i="0" kern="1200" dirty="0">
                          <a:solidFill>
                            <a:schemeClr val="tx1"/>
                          </a:solidFill>
                          <a:latin typeface="+mn-lt"/>
                          <a:ea typeface="+mn-ea"/>
                          <a:cs typeface="+mn-cs"/>
                        </a:rPr>
                        <a:t>Användarnyttan</a:t>
                      </a:r>
                    </a:p>
                  </a:txBody>
                  <a:tcPr/>
                </a:tc>
                <a:extLst>
                  <a:ext uri="{0D108BD9-81ED-4DB2-BD59-A6C34878D82A}">
                    <a16:rowId xmlns:a16="http://schemas.microsoft.com/office/drawing/2014/main" val="2609095460"/>
                  </a:ext>
                </a:extLst>
              </a:tr>
            </a:tbl>
          </a:graphicData>
        </a:graphic>
      </p:graphicFrame>
    </p:spTree>
    <p:extLst>
      <p:ext uri="{BB962C8B-B14F-4D97-AF65-F5344CB8AC3E}">
        <p14:creationId xmlns:p14="http://schemas.microsoft.com/office/powerpoint/2010/main" val="3696398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D7F437-ED47-4235-818D-D3EA689FCA84}"/>
              </a:ext>
            </a:extLst>
          </p:cNvPr>
          <p:cNvSpPr>
            <a:spLocks noGrp="1"/>
          </p:cNvSpPr>
          <p:nvPr>
            <p:ph type="title"/>
          </p:nvPr>
        </p:nvSpPr>
        <p:spPr>
          <a:xfrm>
            <a:off x="576261" y="-53887"/>
            <a:ext cx="8117796" cy="445773"/>
          </a:xfrm>
        </p:spPr>
        <p:txBody>
          <a:bodyPr/>
          <a:lstStyle/>
          <a:p>
            <a:r>
              <a:rPr lang="sv-SE" sz="2000" dirty="0"/>
              <a:t>Portfölj </a:t>
            </a:r>
            <a:r>
              <a:rPr lang="sv-SE" sz="2000" dirty="0">
                <a:solidFill>
                  <a:srgbClr val="002060"/>
                </a:solidFill>
              </a:rPr>
              <a:t>Ledning &amp; Stöd (bild 1 av 3) </a:t>
            </a:r>
            <a:r>
              <a:rPr lang="sv-SE" sz="2000" dirty="0"/>
              <a:t>– Totalt RAM 64 MSEK</a:t>
            </a:r>
          </a:p>
        </p:txBody>
      </p:sp>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2532690610"/>
              </p:ext>
            </p:extLst>
          </p:nvPr>
        </p:nvGraphicFramePr>
        <p:xfrm>
          <a:off x="182881" y="384629"/>
          <a:ext cx="8961119" cy="2355497"/>
        </p:xfrm>
        <a:graphic>
          <a:graphicData uri="http://schemas.openxmlformats.org/drawingml/2006/table">
            <a:tbl>
              <a:tblPr firstRow="1" bandRow="1">
                <a:tableStyleId>{5C22544A-7EE6-4342-B048-85BDC9FD1C3A}</a:tableStyleId>
              </a:tblPr>
              <a:tblGrid>
                <a:gridCol w="1882789">
                  <a:extLst>
                    <a:ext uri="{9D8B030D-6E8A-4147-A177-3AD203B41FA5}">
                      <a16:colId xmlns:a16="http://schemas.microsoft.com/office/drawing/2014/main" val="3130585297"/>
                    </a:ext>
                  </a:extLst>
                </a:gridCol>
                <a:gridCol w="2802662">
                  <a:extLst>
                    <a:ext uri="{9D8B030D-6E8A-4147-A177-3AD203B41FA5}">
                      <a16:colId xmlns:a16="http://schemas.microsoft.com/office/drawing/2014/main" val="3731954964"/>
                    </a:ext>
                  </a:extLst>
                </a:gridCol>
                <a:gridCol w="1545092">
                  <a:extLst>
                    <a:ext uri="{9D8B030D-6E8A-4147-A177-3AD203B41FA5}">
                      <a16:colId xmlns:a16="http://schemas.microsoft.com/office/drawing/2014/main" val="2430417148"/>
                    </a:ext>
                  </a:extLst>
                </a:gridCol>
                <a:gridCol w="663334">
                  <a:extLst>
                    <a:ext uri="{9D8B030D-6E8A-4147-A177-3AD203B41FA5}">
                      <a16:colId xmlns:a16="http://schemas.microsoft.com/office/drawing/2014/main" val="2661862246"/>
                    </a:ext>
                  </a:extLst>
                </a:gridCol>
                <a:gridCol w="854815">
                  <a:extLst>
                    <a:ext uri="{9D8B030D-6E8A-4147-A177-3AD203B41FA5}">
                      <a16:colId xmlns:a16="http://schemas.microsoft.com/office/drawing/2014/main" val="2732504819"/>
                    </a:ext>
                  </a:extLst>
                </a:gridCol>
                <a:gridCol w="1212427">
                  <a:extLst>
                    <a:ext uri="{9D8B030D-6E8A-4147-A177-3AD203B41FA5}">
                      <a16:colId xmlns:a16="http://schemas.microsoft.com/office/drawing/2014/main" val="3147754811"/>
                    </a:ext>
                  </a:extLst>
                </a:gridCol>
              </a:tblGrid>
              <a:tr h="426531">
                <a:tc>
                  <a:txBody>
                    <a:bodyPr/>
                    <a:lstStyle/>
                    <a:p>
                      <a:r>
                        <a:rPr lang="sv-SE" sz="1200" dirty="0"/>
                        <a:t>Fokusområde för portföljen och/eller planerade initiativ</a:t>
                      </a:r>
                    </a:p>
                  </a:txBody>
                  <a:tcPr/>
                </a:tc>
                <a:tc>
                  <a:txBody>
                    <a:bodyPr/>
                    <a:lstStyle/>
                    <a:p>
                      <a:r>
                        <a:rPr lang="sv-SE" sz="1200" dirty="0"/>
                        <a:t>Koppling till innehåll i myndighetens VP 2023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mn-lt"/>
                          <a:ea typeface="+mn-ea"/>
                          <a:cs typeface="+mn-cs"/>
                        </a:rPr>
                        <a:t>Nyttobeskrivning</a:t>
                      </a:r>
                    </a:p>
                  </a:txBody>
                  <a:tcPr/>
                </a:tc>
                <a:tc>
                  <a:txBody>
                    <a:bodyPr/>
                    <a:lstStyle/>
                    <a:p>
                      <a:r>
                        <a:rPr lang="sv-SE" sz="1200" dirty="0"/>
                        <a:t>Ram MSEK</a:t>
                      </a:r>
                    </a:p>
                  </a:txBody>
                  <a:tcPr/>
                </a:tc>
                <a:tc>
                  <a:txBody>
                    <a:bodyPr/>
                    <a:lstStyle/>
                    <a:p>
                      <a:r>
                        <a:rPr lang="sv-SE" sz="1200" dirty="0"/>
                        <a:t>Tidplan</a:t>
                      </a:r>
                    </a:p>
                  </a:txBody>
                  <a:tcPr/>
                </a:tc>
                <a:tc>
                  <a:txBody>
                    <a:bodyPr/>
                    <a:lstStyle/>
                    <a:p>
                      <a:r>
                        <a:rPr lang="sv-SE" sz="1200" dirty="0"/>
                        <a:t>Nyttogrupper</a:t>
                      </a:r>
                    </a:p>
                  </a:txBody>
                  <a:tcPr/>
                </a:tc>
                <a:extLst>
                  <a:ext uri="{0D108BD9-81ED-4DB2-BD59-A6C34878D82A}">
                    <a16:rowId xmlns:a16="http://schemas.microsoft.com/office/drawing/2014/main" val="2221095885"/>
                  </a:ext>
                </a:extLst>
              </a:tr>
              <a:tr h="17154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dirty="0">
                          <a:ln>
                            <a:noFill/>
                          </a:ln>
                          <a:solidFill>
                            <a:schemeClr val="tx1"/>
                          </a:solidFill>
                          <a:effectLst/>
                          <a:uLnTx/>
                          <a:uFillTx/>
                          <a:latin typeface="+mn-lt"/>
                          <a:ea typeface="+mn-ea"/>
                          <a:cs typeface="+mn-cs"/>
                        </a:rPr>
                        <a:t>UO Produktions- och ekonomistyrning</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dirty="0">
                          <a:ln>
                            <a:noFill/>
                          </a:ln>
                          <a:solidFill>
                            <a:schemeClr val="tx1"/>
                          </a:solidFill>
                          <a:effectLst/>
                          <a:uLnTx/>
                          <a:uFillTx/>
                          <a:latin typeface="+mn-lt"/>
                          <a:ea typeface="+mn-ea"/>
                          <a:cs typeface="+mn-cs"/>
                        </a:rPr>
                        <a:t>Innehåll</a:t>
                      </a:r>
                    </a:p>
                    <a:p>
                      <a:pPr marL="0" marR="0" lvl="0" indent="0" algn="l" defTabSz="914218" rtl="0" eaLnBrk="1" fontAlgn="ctr" latinLnBrk="0" hangingPunct="1">
                        <a:lnSpc>
                          <a:spcPct val="100000"/>
                        </a:lnSpc>
                        <a:spcBef>
                          <a:spcPts val="0"/>
                        </a:spcBef>
                        <a:spcAft>
                          <a:spcPts val="0"/>
                        </a:spcAft>
                        <a:buClrTx/>
                        <a:buSzTx/>
                        <a:buFontTx/>
                        <a:buNone/>
                        <a:tabLst/>
                        <a:defRPr/>
                      </a:pPr>
                      <a:r>
                        <a:rPr lang="sv-SE" sz="800" b="0" i="0" u="none" strike="noStrike" kern="1200" dirty="0">
                          <a:solidFill>
                            <a:schemeClr val="tx1"/>
                          </a:solidFill>
                          <a:effectLst/>
                          <a:latin typeface="Arial" panose="020B0604020202020204" pitchFamily="34" charset="0"/>
                          <a:ea typeface="+mn-ea"/>
                          <a:cs typeface="+mn-cs"/>
                        </a:rPr>
                        <a:t>Kapacitetsplanering för VO Lokal</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För att möjliggöra en produktion- och ekonomistyrning utvecklas myndighetens förmåga att samla in, kategorisera och använda data. </a:t>
                      </a:r>
                      <a:r>
                        <a:rPr lang="sv-SE" sz="800" dirty="0"/>
                        <a:t>Bidrar till aktiviteter inom:</a:t>
                      </a:r>
                      <a:endParaRPr lang="sv-SE" sz="8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8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solidFill>
                            <a:schemeClr val="tx1"/>
                          </a:solidFill>
                        </a:rPr>
                        <a:t>Attraktiv arbetsgivare med tillitsbaserad</a:t>
                      </a:r>
                      <a:br>
                        <a:rPr lang="sv-SE" sz="800" b="1" dirty="0">
                          <a:solidFill>
                            <a:schemeClr val="tx1"/>
                          </a:solidFill>
                        </a:rPr>
                      </a:br>
                      <a:r>
                        <a:rPr lang="sv-SE" sz="800" b="1" dirty="0">
                          <a:solidFill>
                            <a:schemeClr val="tx1"/>
                          </a:solidFill>
                        </a:rPr>
                        <a:t>ledning och styrning </a:t>
                      </a:r>
                    </a:p>
                    <a:p>
                      <a:pPr marL="171450" lvl="0" indent="-171450">
                        <a:buFont typeface="Arial" panose="020B0604020202020204" pitchFamily="34" charset="0"/>
                        <a:buChar char="•"/>
                        <a:defRPr/>
                      </a:pPr>
                      <a:r>
                        <a:rPr lang="sv-SE" sz="800" dirty="0">
                          <a:solidFill>
                            <a:schemeClr val="tx1"/>
                          </a:solidFill>
                        </a:rPr>
                        <a:t>Tydlig styrning som integrerar verksamhet,</a:t>
                      </a:r>
                      <a:br>
                        <a:rPr lang="sv-SE" sz="800" dirty="0">
                          <a:solidFill>
                            <a:schemeClr val="tx1"/>
                          </a:solidFill>
                        </a:rPr>
                      </a:br>
                      <a:r>
                        <a:rPr lang="sv-SE" sz="800" dirty="0">
                          <a:solidFill>
                            <a:schemeClr val="tx1"/>
                          </a:solidFill>
                        </a:rPr>
                        <a:t>ekonomi och kompetensförsörjning</a:t>
                      </a:r>
                    </a:p>
                    <a:p>
                      <a:pPr lvl="0">
                        <a:defRPr/>
                      </a:pPr>
                      <a:r>
                        <a:rPr lang="sv-SE" sz="800" b="1" dirty="0">
                          <a:solidFill>
                            <a:schemeClr val="tx1"/>
                          </a:solidFill>
                        </a:rPr>
                        <a:t>Förändringsområde  Ledning- och styrning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i="0" kern="1200" dirty="0">
                          <a:solidFill>
                            <a:schemeClr val="tx1"/>
                          </a:solidFill>
                          <a:latin typeface="+mn-lt"/>
                          <a:ea typeface="+mn-ea"/>
                          <a:cs typeface="+mn-cs"/>
                        </a:rPr>
                        <a:t>Styrmodell och </a:t>
                      </a:r>
                      <a:r>
                        <a:rPr lang="sv-SE" sz="800" b="0" i="0" kern="1200" dirty="0">
                          <a:solidFill>
                            <a:schemeClr val="tx1"/>
                          </a:solidFill>
                          <a:latin typeface="+mn-lt"/>
                          <a:ea typeface="+mn-ea"/>
                          <a:cs typeface="+mn-cs"/>
                        </a:rPr>
                        <a:t>integrerad verksamhetsstyrning,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800" b="1" i="0" u="none" kern="1200" dirty="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800" b="1" dirty="0">
                        <a:solidFill>
                          <a:schemeClr val="tx1"/>
                        </a:solidFill>
                      </a:endParaRPr>
                    </a:p>
                    <a:p>
                      <a:pPr lvl="0">
                        <a:defRPr/>
                      </a:pPr>
                      <a:endParaRPr lang="sv-SE" sz="8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Nyttan som uppstår är tidsbesparing och kostnadsbesparing då den möjliggör en bättre styrning av Arbetsförmedlingens medel (förvaltningsmedel och programmedel).</a:t>
                      </a:r>
                    </a:p>
                  </a:txBody>
                  <a:tcPr/>
                </a:tc>
                <a:tc>
                  <a:txBody>
                    <a:bodyPr/>
                    <a:lstStyle/>
                    <a:p>
                      <a:pPr algn="ctr"/>
                      <a:r>
                        <a:rPr lang="sv-SE" sz="800" dirty="0">
                          <a:solidFill>
                            <a:schemeClr val="tx1"/>
                          </a:solidFill>
                        </a:rPr>
                        <a:t>4</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Tidsbesparing – effektivisering,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God förvaltning</a:t>
                      </a:r>
                    </a:p>
                  </a:txBody>
                  <a:tcPr/>
                </a:tc>
                <a:extLst>
                  <a:ext uri="{0D108BD9-81ED-4DB2-BD59-A6C34878D82A}">
                    <a16:rowId xmlns:a16="http://schemas.microsoft.com/office/drawing/2014/main" val="1891234607"/>
                  </a:ext>
                </a:extLst>
              </a:tr>
            </a:tbl>
          </a:graphicData>
        </a:graphic>
      </p:graphicFrame>
    </p:spTree>
    <p:extLst>
      <p:ext uri="{BB962C8B-B14F-4D97-AF65-F5344CB8AC3E}">
        <p14:creationId xmlns:p14="http://schemas.microsoft.com/office/powerpoint/2010/main" val="1959172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FE11F93-D781-40F1-A851-FABB62A5D415}"/>
              </a:ext>
            </a:extLst>
          </p:cNvPr>
          <p:cNvSpPr>
            <a:spLocks noGrp="1"/>
          </p:cNvSpPr>
          <p:nvPr>
            <p:ph type="ctrTitle"/>
          </p:nvPr>
        </p:nvSpPr>
        <p:spPr>
          <a:xfrm>
            <a:off x="1695937" y="1525129"/>
            <a:ext cx="5752125" cy="967429"/>
          </a:xfrm>
        </p:spPr>
        <p:txBody>
          <a:bodyPr/>
          <a:lstStyle/>
          <a:p>
            <a:r>
              <a:rPr lang="sv-SE" dirty="0"/>
              <a:t>IT bas</a:t>
            </a:r>
          </a:p>
        </p:txBody>
      </p:sp>
    </p:spTree>
    <p:extLst>
      <p:ext uri="{BB962C8B-B14F-4D97-AF65-F5344CB8AC3E}">
        <p14:creationId xmlns:p14="http://schemas.microsoft.com/office/powerpoint/2010/main" val="119893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EA569E-7DB7-40DF-AA50-E04C775BBBBB}"/>
              </a:ext>
            </a:extLst>
          </p:cNvPr>
          <p:cNvSpPr>
            <a:spLocks noGrp="1"/>
          </p:cNvSpPr>
          <p:nvPr>
            <p:ph type="title"/>
          </p:nvPr>
        </p:nvSpPr>
        <p:spPr>
          <a:xfrm>
            <a:off x="567734" y="473898"/>
            <a:ext cx="7422784" cy="675000"/>
          </a:xfrm>
        </p:spPr>
        <p:txBody>
          <a:bodyPr/>
          <a:lstStyle/>
          <a:p>
            <a:r>
              <a:rPr lang="sv-SE" dirty="0"/>
              <a:t>Om portföljplanering</a:t>
            </a:r>
          </a:p>
        </p:txBody>
      </p:sp>
      <p:sp>
        <p:nvSpPr>
          <p:cNvPr id="3" name="Platshållare för innehåll 2">
            <a:extLst>
              <a:ext uri="{FF2B5EF4-FFF2-40B4-BE49-F238E27FC236}">
                <a16:creationId xmlns:a16="http://schemas.microsoft.com/office/drawing/2014/main" id="{7F4736FA-A0D2-4882-9889-9A6CF1A69C94}"/>
              </a:ext>
            </a:extLst>
          </p:cNvPr>
          <p:cNvSpPr>
            <a:spLocks noGrp="1"/>
          </p:cNvSpPr>
          <p:nvPr>
            <p:ph idx="1"/>
          </p:nvPr>
        </p:nvSpPr>
        <p:spPr>
          <a:xfrm>
            <a:off x="568693" y="1459749"/>
            <a:ext cx="7421825" cy="2872353"/>
          </a:xfrm>
        </p:spPr>
        <p:txBody>
          <a:bodyPr/>
          <a:lstStyle/>
          <a:p>
            <a:r>
              <a:rPr lang="sv-SE" sz="1600" dirty="0"/>
              <a:t>En stor del av myndighetens utvecklingsaktiviteter innehåller IT-utveckling. För detta sker planering av innehåll inom ramen för </a:t>
            </a:r>
            <a:r>
              <a:rPr lang="sv-SE" sz="1600" dirty="0">
                <a:hlinkClick r:id="rId2"/>
              </a:rPr>
              <a:t>myndighetens portföljstyrning</a:t>
            </a:r>
            <a:r>
              <a:rPr lang="sv-SE" sz="1600" dirty="0"/>
              <a:t>. </a:t>
            </a:r>
          </a:p>
          <a:p>
            <a:r>
              <a:rPr lang="sv-SE" sz="1600" dirty="0"/>
              <a:t>Portföljplaneringen görs i samråd mellan de fyra taktiska portföljerna på VO IT och VO Direkt. </a:t>
            </a:r>
          </a:p>
          <a:p>
            <a:r>
              <a:rPr lang="sv-SE" sz="1600" dirty="0"/>
              <a:t>Planeringen utgår från den inriktning och de aktiviteter som anges i myndighetetens verksamhetsplan och förändringsplan. </a:t>
            </a:r>
          </a:p>
          <a:p>
            <a:r>
              <a:rPr lang="sv-SE" sz="1600" dirty="0"/>
              <a:t>Jämfört med vårens planering har omprioriteringar behövt göras då alla önskade leveranser inte rymts inom tilldelad ram. Detta gäller framförallt innehåll i portföljerna Digitala arbetsförmedlingsstöd och Ledning och stöd.   </a:t>
            </a:r>
          </a:p>
          <a:p>
            <a:r>
              <a:rPr lang="sv-SE" sz="1600" dirty="0"/>
              <a:t>Utvecklingen inom respektive portfölj följs upp tre gånger per år i samband med resultatdialoger och myndighetens fördjupade uppföljningsrapporter.</a:t>
            </a:r>
          </a:p>
          <a:p>
            <a:pPr marL="0" indent="0">
              <a:buNone/>
            </a:pPr>
            <a:r>
              <a:rPr lang="sv-SE" sz="1400" dirty="0"/>
              <a:t> </a:t>
            </a:r>
          </a:p>
          <a:p>
            <a:pPr lvl="1"/>
            <a:endParaRPr lang="sv-SE" sz="1100" dirty="0"/>
          </a:p>
        </p:txBody>
      </p:sp>
    </p:spTree>
    <p:extLst>
      <p:ext uri="{BB962C8B-B14F-4D97-AF65-F5344CB8AC3E}">
        <p14:creationId xmlns:p14="http://schemas.microsoft.com/office/powerpoint/2010/main" val="3701785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ktangel 27">
            <a:extLst>
              <a:ext uri="{FF2B5EF4-FFF2-40B4-BE49-F238E27FC236}">
                <a16:creationId xmlns:a16="http://schemas.microsoft.com/office/drawing/2014/main" id="{31E51E70-0F2A-40CF-8B7E-6EFA7A5CDF86}"/>
              </a:ext>
            </a:extLst>
          </p:cNvPr>
          <p:cNvSpPr/>
          <p:nvPr/>
        </p:nvSpPr>
        <p:spPr>
          <a:xfrm>
            <a:off x="1439537" y="3999924"/>
            <a:ext cx="5258880"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dirty="0">
                <a:ln>
                  <a:noFill/>
                </a:ln>
                <a:solidFill>
                  <a:prstClr val="white"/>
                </a:solidFill>
                <a:effectLst/>
                <a:uLnTx/>
                <a:uFillTx/>
                <a:latin typeface="Arial"/>
                <a:ea typeface="+mn-ea"/>
                <a:cs typeface="+mn-cs"/>
              </a:rPr>
              <a:t>     </a:t>
            </a:r>
            <a:r>
              <a:rPr kumimoji="0" lang="sv-SE" sz="1200" b="0" i="0" u="none" strike="noStrike" kern="1200" cap="none" spc="0" normalizeH="0" baseline="0" noProof="0" dirty="0">
                <a:ln>
                  <a:noFill/>
                </a:ln>
                <a:solidFill>
                  <a:prstClr val="white"/>
                </a:solidFill>
                <a:effectLst/>
                <a:uLnTx/>
                <a:uFillTx/>
                <a:latin typeface="Arial"/>
                <a:ea typeface="+mn-ea"/>
                <a:cs typeface="+mn-cs"/>
              </a:rPr>
              <a:t>Rättssäkra beslut m h a AI och datadrivna analyser </a:t>
            </a:r>
          </a:p>
        </p:txBody>
      </p:sp>
      <p:sp>
        <p:nvSpPr>
          <p:cNvPr id="34" name="Rektangel 33">
            <a:extLst>
              <a:ext uri="{FF2B5EF4-FFF2-40B4-BE49-F238E27FC236}">
                <a16:creationId xmlns:a16="http://schemas.microsoft.com/office/drawing/2014/main" id="{E44C6908-C1EC-400B-A464-3FF3C8730837}"/>
              </a:ext>
            </a:extLst>
          </p:cNvPr>
          <p:cNvSpPr/>
          <p:nvPr/>
        </p:nvSpPr>
        <p:spPr>
          <a:xfrm>
            <a:off x="1744636" y="2776579"/>
            <a:ext cx="4953781"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Arial"/>
                <a:ea typeface="+mn-ea"/>
                <a:cs typeface="+mn-cs"/>
              </a:rPr>
              <a:t>   Säker informationshantering</a:t>
            </a:r>
          </a:p>
        </p:txBody>
      </p:sp>
      <p:sp>
        <p:nvSpPr>
          <p:cNvPr id="24" name="Rektangel 23">
            <a:extLst>
              <a:ext uri="{FF2B5EF4-FFF2-40B4-BE49-F238E27FC236}">
                <a16:creationId xmlns:a16="http://schemas.microsoft.com/office/drawing/2014/main" id="{3B8592F2-DDFF-435D-9FC4-8BA18CA6EFA5}"/>
              </a:ext>
            </a:extLst>
          </p:cNvPr>
          <p:cNvSpPr/>
          <p:nvPr/>
        </p:nvSpPr>
        <p:spPr>
          <a:xfrm>
            <a:off x="1188987" y="929421"/>
            <a:ext cx="5509430"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Arial"/>
                <a:ea typeface="+mn-ea"/>
                <a:cs typeface="+mn-cs"/>
              </a:rPr>
              <a:t>      Förbättrad digital arbetsplats</a:t>
            </a:r>
            <a:endParaRPr kumimoji="0" lang="sv-SE" sz="1200" b="0" i="0" u="sng" strike="noStrike" kern="1200" cap="none" spc="0" normalizeH="0" baseline="0" noProof="0" dirty="0">
              <a:ln>
                <a:noFill/>
              </a:ln>
              <a:solidFill>
                <a:prstClr val="white"/>
              </a:solidFill>
              <a:effectLst/>
              <a:uLnTx/>
              <a:uFillTx/>
              <a:latin typeface="Arial"/>
              <a:ea typeface="+mn-ea"/>
              <a:cs typeface="+mn-cs"/>
            </a:endParaRPr>
          </a:p>
        </p:txBody>
      </p:sp>
      <p:pic>
        <p:nvPicPr>
          <p:cNvPr id="5" name="Bildobjekt 4">
            <a:extLst>
              <a:ext uri="{FF2B5EF4-FFF2-40B4-BE49-F238E27FC236}">
                <a16:creationId xmlns:a16="http://schemas.microsoft.com/office/drawing/2014/main" id="{79D27069-4881-4F5C-BF0F-F928D64AC75A}"/>
              </a:ext>
            </a:extLst>
          </p:cNvPr>
          <p:cNvPicPr>
            <a:picLocks noChangeAspect="1"/>
          </p:cNvPicPr>
          <p:nvPr/>
        </p:nvPicPr>
        <p:blipFill rotWithShape="1">
          <a:blip r:embed="rId2"/>
          <a:srcRect l="17467"/>
          <a:stretch/>
        </p:blipFill>
        <p:spPr>
          <a:xfrm>
            <a:off x="640867" y="939126"/>
            <a:ext cx="1096241" cy="3867586"/>
          </a:xfrm>
          <a:prstGeom prst="rect">
            <a:avLst/>
          </a:prstGeom>
        </p:spPr>
      </p:pic>
      <p:sp>
        <p:nvSpPr>
          <p:cNvPr id="32" name="Rektangel 31">
            <a:extLst>
              <a:ext uri="{FF2B5EF4-FFF2-40B4-BE49-F238E27FC236}">
                <a16:creationId xmlns:a16="http://schemas.microsoft.com/office/drawing/2014/main" id="{7894CD4D-53D8-4675-8A36-AEF70C125936}"/>
              </a:ext>
            </a:extLst>
          </p:cNvPr>
          <p:cNvSpPr/>
          <p:nvPr/>
        </p:nvSpPr>
        <p:spPr>
          <a:xfrm>
            <a:off x="1699472" y="2168230"/>
            <a:ext cx="4998946"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dirty="0">
                <a:ln>
                  <a:noFill/>
                </a:ln>
                <a:solidFill>
                  <a:prstClr val="white"/>
                </a:solidFill>
                <a:effectLst/>
                <a:uLnTx/>
                <a:uFillTx/>
                <a:latin typeface="Arial"/>
                <a:ea typeface="+mn-ea"/>
                <a:cs typeface="+mn-cs"/>
              </a:rPr>
              <a:t>    </a:t>
            </a:r>
            <a:r>
              <a:rPr kumimoji="0" lang="sv-SE" sz="1200" b="0" i="0" u="none" strike="noStrike" kern="1200" cap="none" spc="0" normalizeH="0" baseline="0" noProof="0" dirty="0">
                <a:ln>
                  <a:noFill/>
                </a:ln>
                <a:solidFill>
                  <a:prstClr val="white"/>
                </a:solidFill>
                <a:effectLst/>
                <a:uLnTx/>
                <a:uFillTx/>
                <a:latin typeface="Arial"/>
                <a:ea typeface="+mn-ea"/>
                <a:cs typeface="+mn-cs"/>
              </a:rPr>
              <a:t>Informationsutbyte med externa parter och självservice tjänster</a:t>
            </a:r>
          </a:p>
        </p:txBody>
      </p:sp>
      <p:sp>
        <p:nvSpPr>
          <p:cNvPr id="33" name="Ellips 32">
            <a:extLst>
              <a:ext uri="{FF2B5EF4-FFF2-40B4-BE49-F238E27FC236}">
                <a16:creationId xmlns:a16="http://schemas.microsoft.com/office/drawing/2014/main" id="{16C60994-BC2E-4C8F-9BA7-288A2328F62E}"/>
              </a:ext>
            </a:extLst>
          </p:cNvPr>
          <p:cNvSpPr/>
          <p:nvPr/>
        </p:nvSpPr>
        <p:spPr>
          <a:xfrm>
            <a:off x="1192730" y="3968779"/>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30" name="Rektangel 29">
            <a:extLst>
              <a:ext uri="{FF2B5EF4-FFF2-40B4-BE49-F238E27FC236}">
                <a16:creationId xmlns:a16="http://schemas.microsoft.com/office/drawing/2014/main" id="{46A6B719-E4A8-4C8F-8C49-B90BD978B60C}"/>
              </a:ext>
            </a:extLst>
          </p:cNvPr>
          <p:cNvSpPr/>
          <p:nvPr/>
        </p:nvSpPr>
        <p:spPr>
          <a:xfrm>
            <a:off x="1516698" y="1571832"/>
            <a:ext cx="5181720"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dirty="0">
                <a:ln>
                  <a:noFill/>
                </a:ln>
                <a:solidFill>
                  <a:prstClr val="white"/>
                </a:solidFill>
                <a:effectLst/>
                <a:uLnTx/>
                <a:uFillTx/>
                <a:latin typeface="Arial"/>
                <a:ea typeface="+mn-ea"/>
                <a:cs typeface="+mn-cs"/>
              </a:rPr>
              <a:t>     </a:t>
            </a:r>
            <a:r>
              <a:rPr kumimoji="0" lang="sv-SE" sz="1200" b="0" i="0" u="none" strike="noStrike" kern="1200" cap="none" spc="0" normalizeH="0" baseline="0" noProof="0" dirty="0">
                <a:ln>
                  <a:noFill/>
                </a:ln>
                <a:solidFill>
                  <a:prstClr val="white"/>
                </a:solidFill>
                <a:effectLst/>
                <a:uLnTx/>
                <a:uFillTx/>
                <a:latin typeface="Arial"/>
                <a:ea typeface="+mn-ea"/>
                <a:cs typeface="+mn-cs"/>
              </a:rPr>
              <a:t>Tillhandahålla statistik och prognoser</a:t>
            </a:r>
          </a:p>
        </p:txBody>
      </p:sp>
      <p:sp>
        <p:nvSpPr>
          <p:cNvPr id="31" name="Ellips 30">
            <a:extLst>
              <a:ext uri="{FF2B5EF4-FFF2-40B4-BE49-F238E27FC236}">
                <a16:creationId xmlns:a16="http://schemas.microsoft.com/office/drawing/2014/main" id="{616E4891-12E9-4125-98DF-B945ED5A6969}"/>
              </a:ext>
            </a:extLst>
          </p:cNvPr>
          <p:cNvSpPr/>
          <p:nvPr/>
        </p:nvSpPr>
        <p:spPr>
          <a:xfrm>
            <a:off x="1384426" y="2747484"/>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29" name="Ellips 28">
            <a:extLst>
              <a:ext uri="{FF2B5EF4-FFF2-40B4-BE49-F238E27FC236}">
                <a16:creationId xmlns:a16="http://schemas.microsoft.com/office/drawing/2014/main" id="{7F658132-0DE7-4D12-84B3-41645B048E95}"/>
              </a:ext>
            </a:extLst>
          </p:cNvPr>
          <p:cNvSpPr/>
          <p:nvPr/>
        </p:nvSpPr>
        <p:spPr>
          <a:xfrm>
            <a:off x="1376674" y="2165022"/>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27" name="Rektangel 26">
            <a:extLst>
              <a:ext uri="{FF2B5EF4-FFF2-40B4-BE49-F238E27FC236}">
                <a16:creationId xmlns:a16="http://schemas.microsoft.com/office/drawing/2014/main" id="{4024030C-3299-4F18-9137-EEE45917882D}"/>
              </a:ext>
            </a:extLst>
          </p:cNvPr>
          <p:cNvSpPr/>
          <p:nvPr/>
        </p:nvSpPr>
        <p:spPr>
          <a:xfrm>
            <a:off x="1612270" y="3395655"/>
            <a:ext cx="5086148" cy="440044"/>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Arial"/>
                <a:ea typeface="+mn-ea"/>
                <a:cs typeface="+mn-cs"/>
              </a:rPr>
              <a:t>     Kvalitetssäkrad data för både interna och externa användare</a:t>
            </a:r>
            <a:endParaRPr kumimoji="0" lang="sv-SE" sz="1200" b="0" i="0" u="sng" strike="noStrike" kern="1200" cap="none" spc="0" normalizeH="0" baseline="0" noProof="0" dirty="0">
              <a:ln>
                <a:noFill/>
              </a:ln>
              <a:solidFill>
                <a:prstClr val="white"/>
              </a:solidFill>
              <a:effectLst/>
              <a:uLnTx/>
              <a:uFillTx/>
              <a:latin typeface="Arial"/>
              <a:ea typeface="+mn-ea"/>
              <a:cs typeface="+mn-cs"/>
            </a:endParaRPr>
          </a:p>
        </p:txBody>
      </p:sp>
      <p:sp>
        <p:nvSpPr>
          <p:cNvPr id="8" name="Ellips 7">
            <a:extLst>
              <a:ext uri="{FF2B5EF4-FFF2-40B4-BE49-F238E27FC236}">
                <a16:creationId xmlns:a16="http://schemas.microsoft.com/office/drawing/2014/main" id="{00DE6CD2-6822-4BE3-8E15-939501D4A8E1}"/>
              </a:ext>
            </a:extLst>
          </p:cNvPr>
          <p:cNvSpPr/>
          <p:nvPr/>
        </p:nvSpPr>
        <p:spPr>
          <a:xfrm>
            <a:off x="905485" y="904623"/>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2" name="Rubrik 1">
            <a:extLst>
              <a:ext uri="{FF2B5EF4-FFF2-40B4-BE49-F238E27FC236}">
                <a16:creationId xmlns:a16="http://schemas.microsoft.com/office/drawing/2014/main" id="{3582FDBA-6987-4107-92F7-0222184D4D8B}"/>
              </a:ext>
            </a:extLst>
          </p:cNvPr>
          <p:cNvSpPr txBox="1">
            <a:spLocks/>
          </p:cNvSpPr>
          <p:nvPr/>
        </p:nvSpPr>
        <p:spPr>
          <a:xfrm>
            <a:off x="377068" y="111929"/>
            <a:ext cx="8269573" cy="414098"/>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l" defTabSz="914333"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a:ln>
                  <a:noFill/>
                </a:ln>
                <a:solidFill>
                  <a:srgbClr val="002060"/>
                </a:solidFill>
                <a:effectLst/>
                <a:uLnTx/>
                <a:uFillTx/>
                <a:latin typeface="Arial"/>
                <a:ea typeface="+mj-ea"/>
                <a:cs typeface="+mj-cs"/>
              </a:rPr>
              <a:t>Taktiskt portfölj IT bas  </a:t>
            </a:r>
          </a:p>
        </p:txBody>
      </p:sp>
      <p:sp>
        <p:nvSpPr>
          <p:cNvPr id="3" name="Platshållare för text 2">
            <a:extLst>
              <a:ext uri="{FF2B5EF4-FFF2-40B4-BE49-F238E27FC236}">
                <a16:creationId xmlns:a16="http://schemas.microsoft.com/office/drawing/2014/main" id="{2FE18B91-66E4-4031-B323-D34AD4EB527B}"/>
              </a:ext>
            </a:extLst>
          </p:cNvPr>
          <p:cNvSpPr txBox="1">
            <a:spLocks/>
          </p:cNvSpPr>
          <p:nvPr/>
        </p:nvSpPr>
        <p:spPr>
          <a:xfrm>
            <a:off x="377068" y="553806"/>
            <a:ext cx="8389864" cy="279133"/>
          </a:xfrm>
          <a:prstGeom prst="rect">
            <a:avLst/>
          </a:prstGeom>
        </p:spPr>
        <p:txBody>
          <a:bodyPr vert="horz" lIns="0" tIns="0" rIns="0" bIns="0" rtlCol="0">
            <a:noAutofit/>
          </a:bodyPr>
          <a:lstStyle>
            <a:lvl1pPr marL="257150" indent="-257150" algn="l" defTabSz="685732" rtl="0" eaLnBrk="1" latinLnBrk="0" hangingPunct="1">
              <a:lnSpc>
                <a:spcPct val="90000"/>
              </a:lnSpc>
              <a:spcBef>
                <a:spcPts val="525"/>
              </a:spcBef>
              <a:buFont typeface="Arial" pitchFamily="34" charset="0"/>
              <a:buChar char="•"/>
              <a:defRPr sz="2700" b="1" kern="1200">
                <a:solidFill>
                  <a:srgbClr val="1F1B5A"/>
                </a:solidFill>
                <a:latin typeface="+mn-lt"/>
                <a:ea typeface="+mn-ea"/>
                <a:cs typeface="+mn-cs"/>
              </a:defRPr>
            </a:lvl1pPr>
            <a:lvl2pPr marL="557157" indent="-214293" algn="l" defTabSz="685732" rtl="0" eaLnBrk="1" latinLnBrk="0" hangingPunct="1">
              <a:spcBef>
                <a:spcPts val="450"/>
              </a:spcBef>
              <a:buFont typeface="Arial" pitchFamily="34" charset="0"/>
              <a:buChar char="–"/>
              <a:defRPr sz="1350" kern="1200">
                <a:solidFill>
                  <a:schemeClr val="tx1"/>
                </a:solidFill>
                <a:latin typeface="+mn-lt"/>
                <a:ea typeface="+mn-ea"/>
                <a:cs typeface="+mn-cs"/>
              </a:defRPr>
            </a:lvl2pPr>
            <a:lvl3pPr marL="857165"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3pPr>
            <a:lvl4pPr marL="1200030"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4pPr>
            <a:lvl5pPr marL="1542896" indent="-171434" algn="l" defTabSz="685732" rtl="0" eaLnBrk="1" latinLnBrk="0" hangingPunct="1">
              <a:spcBef>
                <a:spcPts val="360"/>
              </a:spcBef>
              <a:buFont typeface="Symbol" pitchFamily="18" charset="2"/>
              <a:buChar char=""/>
              <a:defRPr sz="1125" kern="1200">
                <a:solidFill>
                  <a:schemeClr val="tx1"/>
                </a:solidFill>
                <a:latin typeface="+mn-lt"/>
                <a:ea typeface="+mn-ea"/>
                <a:cs typeface="+mn-cs"/>
              </a:defRPr>
            </a:lvl5pPr>
            <a:lvl6pPr marL="1885762"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628"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494"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361" indent="-171434" algn="l" defTabSz="685732"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algn="l" defTabSz="685732" rtl="0" eaLnBrk="1" fontAlgn="auto" latinLnBrk="0" hangingPunct="1">
              <a:lnSpc>
                <a:spcPct val="90000"/>
              </a:lnSpc>
              <a:spcBef>
                <a:spcPts val="525"/>
              </a:spcBef>
              <a:spcAft>
                <a:spcPts val="0"/>
              </a:spcAft>
              <a:buClrTx/>
              <a:buSzTx/>
              <a:buFont typeface="Arial" pitchFamily="34" charset="0"/>
              <a:buNone/>
              <a:tabLst/>
              <a:defRPr/>
            </a:pPr>
            <a:r>
              <a:rPr kumimoji="0" lang="sv-SE" sz="1520" b="1" i="0" u="none" strike="noStrike" kern="1200" cap="none" spc="0" normalizeH="0" baseline="0" noProof="0" dirty="0">
                <a:ln>
                  <a:noFill/>
                </a:ln>
                <a:solidFill>
                  <a:srgbClr val="1F1B5A"/>
                </a:solidFill>
                <a:effectLst/>
                <a:uLnTx/>
                <a:uFillTx/>
                <a:latin typeface="Arial"/>
                <a:ea typeface="+mn-ea"/>
                <a:cs typeface="+mn-cs"/>
              </a:rPr>
              <a:t> </a:t>
            </a:r>
            <a:r>
              <a:rPr kumimoji="0" lang="sv-SE" sz="1520" b="1" i="0" u="none" strike="noStrike" kern="1200" cap="none" spc="0" normalizeH="0" baseline="0" noProof="0" dirty="0">
                <a:ln>
                  <a:noFill/>
                </a:ln>
                <a:solidFill>
                  <a:srgbClr val="95C23D"/>
                </a:solidFill>
                <a:effectLst/>
                <a:uLnTx/>
                <a:uFillTx/>
                <a:latin typeface="Arial"/>
                <a:ea typeface="+mn-ea"/>
                <a:cs typeface="+mn-cs"/>
              </a:rPr>
              <a:t>Grundläggande förmågor som stöttar all annan utveckling</a:t>
            </a:r>
          </a:p>
        </p:txBody>
      </p:sp>
      <p:sp>
        <p:nvSpPr>
          <p:cNvPr id="6" name="Rubrik 1">
            <a:extLst>
              <a:ext uri="{FF2B5EF4-FFF2-40B4-BE49-F238E27FC236}">
                <a16:creationId xmlns:a16="http://schemas.microsoft.com/office/drawing/2014/main" id="{D47FB91A-FCE3-4B65-AEC5-CD2A5E6C4138}"/>
              </a:ext>
            </a:extLst>
          </p:cNvPr>
          <p:cNvSpPr txBox="1">
            <a:spLocks/>
          </p:cNvSpPr>
          <p:nvPr/>
        </p:nvSpPr>
        <p:spPr>
          <a:xfrm>
            <a:off x="122247" y="2286382"/>
            <a:ext cx="1262179" cy="1084312"/>
          </a:xfrm>
          <a:prstGeom prst="rect">
            <a:avLst/>
          </a:prstGeom>
        </p:spPr>
        <p:txBody>
          <a:bodyPr vert="horz" lIns="0" tIns="0" rIns="0" bIns="0" rtlCol="0" anchor="b" anchorCtr="0">
            <a:noAutofit/>
          </a:bodyPr>
          <a:lstStyle>
            <a:lvl1pPr algn="l" defTabSz="914354" rtl="0" eaLnBrk="1" latinLnBrk="0" hangingPunct="1">
              <a:spcBef>
                <a:spcPct val="0"/>
              </a:spcBef>
              <a:buNone/>
              <a:defRPr sz="3600" b="1" kern="1200">
                <a:solidFill>
                  <a:schemeClr val="accent1"/>
                </a:solidFill>
                <a:latin typeface="+mj-lt"/>
                <a:ea typeface="+mj-ea"/>
                <a:cs typeface="+mj-cs"/>
              </a:defRPr>
            </a:lvl1pPr>
          </a:lstStyle>
          <a:p>
            <a:pPr marL="0" marR="0" lvl="0" indent="0" algn="ctr" defTabSz="914333"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a:ln>
                  <a:noFill/>
                </a:ln>
                <a:solidFill>
                  <a:srgbClr val="00005A"/>
                </a:solidFill>
                <a:effectLst/>
                <a:uLnTx/>
                <a:uFillTx/>
                <a:latin typeface="Arial"/>
                <a:ea typeface="+mj-ea"/>
                <a:cs typeface="+mj-cs"/>
              </a:rPr>
              <a:t>Taktiskt fokus 2023</a:t>
            </a:r>
          </a:p>
        </p:txBody>
      </p:sp>
      <p:sp>
        <p:nvSpPr>
          <p:cNvPr id="25" name="Ellips 24">
            <a:extLst>
              <a:ext uri="{FF2B5EF4-FFF2-40B4-BE49-F238E27FC236}">
                <a16:creationId xmlns:a16="http://schemas.microsoft.com/office/drawing/2014/main" id="{EE1DBB7B-5A69-401D-874F-0AFD912FF252}"/>
              </a:ext>
            </a:extLst>
          </p:cNvPr>
          <p:cNvSpPr/>
          <p:nvPr/>
        </p:nvSpPr>
        <p:spPr>
          <a:xfrm>
            <a:off x="1228282" y="1561821"/>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
        <p:nvSpPr>
          <p:cNvPr id="35" name="Ellips 34">
            <a:extLst>
              <a:ext uri="{FF2B5EF4-FFF2-40B4-BE49-F238E27FC236}">
                <a16:creationId xmlns:a16="http://schemas.microsoft.com/office/drawing/2014/main" id="{1BF3215F-27A6-4037-955A-D0994FB743A1}"/>
              </a:ext>
            </a:extLst>
          </p:cNvPr>
          <p:cNvSpPr/>
          <p:nvPr/>
        </p:nvSpPr>
        <p:spPr>
          <a:xfrm>
            <a:off x="1344765" y="3362704"/>
            <a:ext cx="471189" cy="47118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55226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C672C9A5-5D98-4BEE-8F47-B245A85D6776}"/>
              </a:ext>
            </a:extLst>
          </p:cNvPr>
          <p:cNvSpPr>
            <a:spLocks noGrp="1"/>
          </p:cNvSpPr>
          <p:nvPr>
            <p:ph type="title"/>
          </p:nvPr>
        </p:nvSpPr>
        <p:spPr/>
        <p:txBody>
          <a:bodyPr/>
          <a:lstStyle/>
          <a:p>
            <a:r>
              <a:rPr lang="sv-SE" dirty="0"/>
              <a:t>IT bas Nyttoprofil</a:t>
            </a:r>
          </a:p>
        </p:txBody>
      </p:sp>
      <p:sp>
        <p:nvSpPr>
          <p:cNvPr id="5" name="Platshållare för innehåll 4">
            <a:extLst>
              <a:ext uri="{FF2B5EF4-FFF2-40B4-BE49-F238E27FC236}">
                <a16:creationId xmlns:a16="http://schemas.microsoft.com/office/drawing/2014/main" id="{1D1B5DBF-2851-40EF-8240-646E1FCFB4CD}"/>
              </a:ext>
            </a:extLst>
          </p:cNvPr>
          <p:cNvSpPr>
            <a:spLocks noGrp="1"/>
          </p:cNvSpPr>
          <p:nvPr>
            <p:ph idx="1"/>
          </p:nvPr>
        </p:nvSpPr>
        <p:spPr/>
        <p:txBody>
          <a:bodyPr/>
          <a:lstStyle/>
          <a:p>
            <a:r>
              <a:rPr lang="sv-SE" dirty="0"/>
              <a:t>Portföljen fokuserar på möjliggörande utveckling</a:t>
            </a:r>
          </a:p>
        </p:txBody>
      </p:sp>
    </p:spTree>
    <p:extLst>
      <p:ext uri="{BB962C8B-B14F-4D97-AF65-F5344CB8AC3E}">
        <p14:creationId xmlns:p14="http://schemas.microsoft.com/office/powerpoint/2010/main" val="886906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2724756156"/>
              </p:ext>
            </p:extLst>
          </p:nvPr>
        </p:nvGraphicFramePr>
        <p:xfrm>
          <a:off x="217284" y="414679"/>
          <a:ext cx="8852747" cy="3621398"/>
        </p:xfrm>
        <a:graphic>
          <a:graphicData uri="http://schemas.openxmlformats.org/drawingml/2006/table">
            <a:tbl>
              <a:tblPr firstRow="1" bandRow="1">
                <a:tableStyleId>{5C22544A-7EE6-4342-B048-85BDC9FD1C3A}</a:tableStyleId>
              </a:tblPr>
              <a:tblGrid>
                <a:gridCol w="2065329">
                  <a:extLst>
                    <a:ext uri="{9D8B030D-6E8A-4147-A177-3AD203B41FA5}">
                      <a16:colId xmlns:a16="http://schemas.microsoft.com/office/drawing/2014/main" val="3130585297"/>
                    </a:ext>
                  </a:extLst>
                </a:gridCol>
                <a:gridCol w="2099976">
                  <a:extLst>
                    <a:ext uri="{9D8B030D-6E8A-4147-A177-3AD203B41FA5}">
                      <a16:colId xmlns:a16="http://schemas.microsoft.com/office/drawing/2014/main" val="3731954964"/>
                    </a:ext>
                  </a:extLst>
                </a:gridCol>
                <a:gridCol w="2036378">
                  <a:extLst>
                    <a:ext uri="{9D8B030D-6E8A-4147-A177-3AD203B41FA5}">
                      <a16:colId xmlns:a16="http://schemas.microsoft.com/office/drawing/2014/main" val="2430417148"/>
                    </a:ext>
                  </a:extLst>
                </a:gridCol>
                <a:gridCol w="684286">
                  <a:extLst>
                    <a:ext uri="{9D8B030D-6E8A-4147-A177-3AD203B41FA5}">
                      <a16:colId xmlns:a16="http://schemas.microsoft.com/office/drawing/2014/main" val="2661862246"/>
                    </a:ext>
                  </a:extLst>
                </a:gridCol>
                <a:gridCol w="830643">
                  <a:extLst>
                    <a:ext uri="{9D8B030D-6E8A-4147-A177-3AD203B41FA5}">
                      <a16:colId xmlns:a16="http://schemas.microsoft.com/office/drawing/2014/main" val="2732504819"/>
                    </a:ext>
                  </a:extLst>
                </a:gridCol>
                <a:gridCol w="1136135">
                  <a:extLst>
                    <a:ext uri="{9D8B030D-6E8A-4147-A177-3AD203B41FA5}">
                      <a16:colId xmlns:a16="http://schemas.microsoft.com/office/drawing/2014/main" val="3147754811"/>
                    </a:ext>
                  </a:extLst>
                </a:gridCol>
              </a:tblGrid>
              <a:tr h="420998">
                <a:tc>
                  <a:txBody>
                    <a:bodyPr/>
                    <a:lstStyle/>
                    <a:p>
                      <a:r>
                        <a:rPr lang="sv-SE" sz="900" dirty="0"/>
                        <a:t>Namn och syfte</a:t>
                      </a:r>
                    </a:p>
                  </a:txBody>
                  <a:tcPr/>
                </a:tc>
                <a:tc>
                  <a:txBody>
                    <a:bodyPr/>
                    <a:lstStyle/>
                    <a:p>
                      <a:r>
                        <a:rPr lang="sv-SE" sz="900" dirty="0"/>
                        <a:t>Koppling till innehåll i myndighetens VP 2023</a:t>
                      </a:r>
                    </a:p>
                  </a:txBody>
                  <a:tcPr/>
                </a:tc>
                <a:tc>
                  <a:txBody>
                    <a:bodyPr/>
                    <a:lstStyle/>
                    <a:p>
                      <a:r>
                        <a:rPr lang="sv-SE" sz="900" dirty="0"/>
                        <a:t>Nyttobeskrivning</a:t>
                      </a:r>
                    </a:p>
                  </a:txBody>
                  <a:tcPr/>
                </a:tc>
                <a:tc>
                  <a:txBody>
                    <a:bodyPr/>
                    <a:lstStyle/>
                    <a:p>
                      <a:r>
                        <a:rPr lang="sv-SE" sz="900" dirty="0"/>
                        <a:t>Ram MSEK</a:t>
                      </a:r>
                    </a:p>
                  </a:txBody>
                  <a:tcPr/>
                </a:tc>
                <a:tc>
                  <a:txBody>
                    <a:bodyPr/>
                    <a:lstStyle/>
                    <a:p>
                      <a:r>
                        <a:rPr lang="sv-SE" sz="900" dirty="0"/>
                        <a:t>Tidplan</a:t>
                      </a:r>
                    </a:p>
                  </a:txBody>
                  <a:tcPr/>
                </a:tc>
                <a:tc>
                  <a:txBody>
                    <a:bodyPr/>
                    <a:lstStyle/>
                    <a:p>
                      <a:r>
                        <a:rPr lang="sv-SE" sz="900" dirty="0"/>
                        <a:t>Nytto-grupper</a:t>
                      </a:r>
                    </a:p>
                  </a:txBody>
                  <a:tcPr/>
                </a:tc>
                <a:extLst>
                  <a:ext uri="{0D108BD9-81ED-4DB2-BD59-A6C34878D82A}">
                    <a16:rowId xmlns:a16="http://schemas.microsoft.com/office/drawing/2014/main" val="2221095885"/>
                  </a:ext>
                </a:extLst>
              </a:tr>
              <a:tr h="67209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i="0" kern="1200" dirty="0">
                          <a:solidFill>
                            <a:schemeClr val="tx1"/>
                          </a:solidFill>
                          <a:latin typeface="+mn-lt"/>
                          <a:ea typeface="+mn-ea"/>
                          <a:cs typeface="+mn-cs"/>
                        </a:rPr>
                        <a:t>Förbättrad digital arbetsplats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0" i="0" kern="1200" dirty="0">
                          <a:solidFill>
                            <a:schemeClr val="tx1"/>
                          </a:solidFill>
                          <a:latin typeface="+mn-lt"/>
                          <a:ea typeface="+mn-ea"/>
                          <a:cs typeface="+mn-cs"/>
                        </a:rPr>
                        <a:t>(PO IT arbetsplats)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Exempel på innehåll:</a:t>
                      </a:r>
                      <a:endParaRPr lang="sv-SE" sz="800" b="0" i="0" kern="1200" dirty="0">
                        <a:solidFill>
                          <a:schemeClr val="tx1"/>
                        </a:solidFill>
                        <a:latin typeface="+mn-lt"/>
                        <a:ea typeface="+mn-ea"/>
                        <a:cs typeface="+mn-cs"/>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kern="1200" dirty="0">
                          <a:solidFill>
                            <a:schemeClr val="tx1"/>
                          </a:solidFill>
                          <a:latin typeface="+mn-lt"/>
                          <a:ea typeface="+mn-ea"/>
                          <a:cs typeface="+mn-cs"/>
                        </a:rPr>
                        <a:t>Chattverktyg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kern="1200" dirty="0">
                          <a:solidFill>
                            <a:schemeClr val="tx1"/>
                          </a:solidFill>
                          <a:latin typeface="+mn-lt"/>
                          <a:ea typeface="+mn-ea"/>
                          <a:cs typeface="+mn-cs"/>
                        </a:rPr>
                        <a:t>Skype ersättare</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Bidrar till aktiviteter inom 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Etablering av en modern samarbetsplattform</a:t>
                      </a:r>
                    </a:p>
                  </a:txBody>
                  <a:tcPr/>
                </a:tc>
                <a:tc>
                  <a:txBody>
                    <a:bodyPr/>
                    <a:lstStyle/>
                    <a:p>
                      <a:pPr marL="261937" indent="-171450">
                        <a:spcBef>
                          <a:spcPts val="0"/>
                        </a:spcBef>
                        <a:buFont typeface="Arial" panose="020B0604020202020204" pitchFamily="34" charset="0"/>
                        <a:buChar char="•"/>
                      </a:pPr>
                      <a:r>
                        <a:rPr lang="sv-SE" sz="800" kern="1200" noProof="0" dirty="0">
                          <a:solidFill>
                            <a:schemeClr val="tx1"/>
                          </a:solidFill>
                          <a:latin typeface="+mn-lt"/>
                          <a:ea typeface="+mn-ea"/>
                          <a:cs typeface="+mn-cs"/>
                        </a:rPr>
                        <a:t>Ökad effektivitet i arbetet för medarbetare med moderna verktyg</a:t>
                      </a:r>
                    </a:p>
                    <a:p>
                      <a:pPr marL="261937" indent="-171450">
                        <a:spcBef>
                          <a:spcPts val="0"/>
                        </a:spcBef>
                        <a:buFont typeface="Arial" panose="020B0604020202020204" pitchFamily="34" charset="0"/>
                        <a:buChar char="•"/>
                      </a:pPr>
                      <a:r>
                        <a:rPr lang="sv-SE" sz="800" kern="1200" noProof="0" dirty="0">
                          <a:solidFill>
                            <a:schemeClr val="tx1"/>
                          </a:solidFill>
                          <a:latin typeface="+mn-lt"/>
                          <a:ea typeface="+mn-ea"/>
                          <a:cs typeface="+mn-cs"/>
                        </a:rPr>
                        <a:t>Ökad förmåga till digitalt och hybrid samarbete</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2</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err="1">
                          <a:solidFill>
                            <a:schemeClr val="tx1"/>
                          </a:solidFill>
                          <a:latin typeface="+mn-lt"/>
                          <a:ea typeface="+mn-ea"/>
                          <a:cs typeface="+mn-cs"/>
                        </a:rPr>
                        <a:t>Ettektivisering</a:t>
                      </a:r>
                      <a:endParaRPr lang="sv-SE" sz="800" i="0" kern="1200" dirty="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God förvaltning</a:t>
                      </a:r>
                    </a:p>
                  </a:txBody>
                  <a:tcPr/>
                </a:tc>
                <a:extLst>
                  <a:ext uri="{0D108BD9-81ED-4DB2-BD59-A6C34878D82A}">
                    <a16:rowId xmlns:a16="http://schemas.microsoft.com/office/drawing/2014/main" val="2890636554"/>
                  </a:ext>
                </a:extLst>
              </a:tr>
              <a:tr h="102954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solidFill>
                            <a:schemeClr val="tx1"/>
                          </a:solidFill>
                        </a:rPr>
                        <a:t>Tillhandahålla statistik och prognoser</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0" dirty="0">
                          <a:solidFill>
                            <a:schemeClr val="tx1"/>
                          </a:solidFill>
                        </a:rPr>
                        <a:t>(PO Analys)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Exempel på innehåll:</a:t>
                      </a:r>
                      <a:endParaRPr lang="sv-SE" sz="800" b="0" dirty="0">
                        <a:solidFill>
                          <a:schemeClr val="tx1"/>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Analysportalen</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Verksamhetsstatistik</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Bidrar till aktiviteter inom Förändringsområde Synen på myndigheten: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Expertmyndighet</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800" kern="1200" dirty="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Verksamhetsstatistik enligt instruktion och RB för nya/förändrade program och insatser</a:t>
                      </a:r>
                    </a:p>
                  </a:txBody>
                  <a:tcPr/>
                </a:tc>
                <a:tc>
                  <a:txBody>
                    <a:bodyPr/>
                    <a:lstStyle/>
                    <a:p>
                      <a:pPr marL="261937"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Förstärka bilden av och synen på Af som expertmyndighet för arbetsmarknaden</a:t>
                      </a:r>
                    </a:p>
                    <a:p>
                      <a:pPr marL="261937"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Tidsbesparing och god förvaltning</a:t>
                      </a:r>
                    </a:p>
                    <a:p>
                      <a:pPr marL="261937"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Möjliggör efterlevnad av regleringsbrevet</a:t>
                      </a:r>
                    </a:p>
                    <a:p>
                      <a:pPr marL="261937"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Reducerar manuellt arbete hos Analysavdelningen</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7</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God förvaltning</a:t>
                      </a:r>
                    </a:p>
                  </a:txBody>
                  <a:tcPr/>
                </a:tc>
                <a:extLst>
                  <a:ext uri="{0D108BD9-81ED-4DB2-BD59-A6C34878D82A}">
                    <a16:rowId xmlns:a16="http://schemas.microsoft.com/office/drawing/2014/main" val="1028956659"/>
                  </a:ext>
                </a:extLst>
              </a:tr>
              <a:tr h="1029547">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1" dirty="0">
                          <a:solidFill>
                            <a:schemeClr val="tx1"/>
                          </a:solidFill>
                        </a:rPr>
                        <a:t>Informationsutbyte med externa parter och självservice tjänster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0" dirty="0">
                          <a:solidFill>
                            <a:schemeClr val="tx1"/>
                          </a:solidFill>
                        </a:rPr>
                        <a:t>(BO Data och informationsstyrning)</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a:solidFill>
                            <a:schemeClr val="tx1"/>
                          </a:solidFill>
                        </a:rPr>
                        <a:t>Exempel på innehåll:</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Infoutbyte med kommuner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Breddinförande SDK – Säker Digital kommunikation</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Infoutbyte med myndigheter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Digitalt yttrande med </a:t>
                      </a:r>
                      <a:r>
                        <a:rPr lang="sv-SE" sz="800" dirty="0" err="1">
                          <a:solidFill>
                            <a:schemeClr val="tx1"/>
                          </a:solidFill>
                        </a:rPr>
                        <a:t>arbetsgivarorg</a:t>
                      </a:r>
                      <a:r>
                        <a:rPr lang="sv-SE" sz="800" dirty="0">
                          <a:solidFill>
                            <a:schemeClr val="tx1"/>
                          </a:solidFill>
                        </a:rPr>
                        <a: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Vidareutveckling av självservice tjänster </a:t>
                      </a:r>
                    </a:p>
                  </a:txBody>
                  <a:tcPr>
                    <a:solidFill>
                      <a:schemeClr val="tx2">
                        <a:lumMod val="10000"/>
                        <a:lumOff val="9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Bidrar till aktiviteter inom 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Förbättra tillgången till kvalitetssäkrade och relevanta data</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800" i="0" kern="1200" dirty="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i="0" kern="1200" dirty="0">
                          <a:solidFill>
                            <a:schemeClr val="tx1"/>
                          </a:solidFill>
                          <a:latin typeface="+mn-lt"/>
                          <a:ea typeface="+mn-ea"/>
                          <a:cs typeface="+mn-cs"/>
                        </a:rPr>
                        <a:t>Snabbare leveranser från produktteamen.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800" kern="1200" dirty="0">
                        <a:solidFill>
                          <a:schemeClr val="tx1"/>
                        </a:solidFill>
                        <a:latin typeface="+mn-lt"/>
                        <a:ea typeface="+mn-ea"/>
                        <a:cs typeface="+mn-cs"/>
                      </a:endParaRPr>
                    </a:p>
                  </a:txBody>
                  <a:tcPr>
                    <a:solidFill>
                      <a:schemeClr val="tx2">
                        <a:lumMod val="10000"/>
                        <a:lumOff val="9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Rättssäkra och tidsbesparande informationsutbyten (</a:t>
                      </a:r>
                      <a:r>
                        <a:rPr lang="sv-SE" sz="800" kern="1200" dirty="0" err="1">
                          <a:solidFill>
                            <a:schemeClr val="tx1"/>
                          </a:solidFill>
                          <a:latin typeface="+mn-lt"/>
                          <a:ea typeface="+mn-ea"/>
                          <a:cs typeface="+mn-cs"/>
                        </a:rPr>
                        <a:t>Inkl</a:t>
                      </a:r>
                      <a:r>
                        <a:rPr lang="sv-SE" sz="800" kern="1200" dirty="0">
                          <a:solidFill>
                            <a:schemeClr val="tx1"/>
                          </a:solidFill>
                          <a:latin typeface="+mn-lt"/>
                          <a:ea typeface="+mn-ea"/>
                          <a:cs typeface="+mn-cs"/>
                        </a:rPr>
                        <a:t> GDPR)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Ökad effektivitet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Effektiva, rättssäkra återanvändbara informationsutbyten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Tidsbesparing genom självservice tjänster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Besparingar på 350 h/mån eller 4200 h/år för1 pilot (SDK)</a:t>
                      </a:r>
                    </a:p>
                  </a:txBody>
                  <a:tcPr>
                    <a:solidFill>
                      <a:schemeClr val="tx2">
                        <a:lumMod val="10000"/>
                        <a:lumOff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17</a:t>
                      </a:r>
                    </a:p>
                  </a:txBody>
                  <a:tcPr>
                    <a:solidFill>
                      <a:schemeClr val="tx2">
                        <a:lumMod val="10000"/>
                        <a:lumOff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a:solidFill>
                      <a:schemeClr val="tx2">
                        <a:lumMod val="10000"/>
                        <a:lumOff val="9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Effektivisering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God förvaltning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Möjliggörande utveckling</a:t>
                      </a:r>
                    </a:p>
                  </a:txBody>
                  <a:tcPr>
                    <a:solidFill>
                      <a:schemeClr val="tx2">
                        <a:lumMod val="10000"/>
                        <a:lumOff val="90000"/>
                      </a:schemeClr>
                    </a:solidFill>
                  </a:tcPr>
                </a:tc>
                <a:extLst>
                  <a:ext uri="{0D108BD9-81ED-4DB2-BD59-A6C34878D82A}">
                    <a16:rowId xmlns:a16="http://schemas.microsoft.com/office/drawing/2014/main" val="3280060339"/>
                  </a:ext>
                </a:extLst>
              </a:tr>
            </a:tbl>
          </a:graphicData>
        </a:graphic>
      </p:graphicFrame>
      <p:sp>
        <p:nvSpPr>
          <p:cNvPr id="8" name="Rubrik 1">
            <a:extLst>
              <a:ext uri="{FF2B5EF4-FFF2-40B4-BE49-F238E27FC236}">
                <a16:creationId xmlns:a16="http://schemas.microsoft.com/office/drawing/2014/main" id="{311E74CB-95D1-4709-9438-94450E574D05}"/>
              </a:ext>
            </a:extLst>
          </p:cNvPr>
          <p:cNvSpPr txBox="1">
            <a:spLocks/>
          </p:cNvSpPr>
          <p:nvPr/>
        </p:nvSpPr>
        <p:spPr>
          <a:xfrm>
            <a:off x="265235" y="9583"/>
            <a:ext cx="8804796" cy="429622"/>
          </a:xfrm>
          <a:prstGeom prst="rect">
            <a:avLst/>
          </a:prstGeom>
        </p:spPr>
        <p:txBody>
          <a:bodyPr vert="horz" lIns="0" tIns="0" rIns="0" bIns="0" rtlCol="0" anchor="t" anchorCtr="0">
            <a:noAutofit/>
          </a:bodyPr>
          <a:lstStyle>
            <a:lvl1pPr algn="l" defTabSz="685800" rtl="0" eaLnBrk="1" latinLnBrk="0" hangingPunct="1">
              <a:spcBef>
                <a:spcPct val="0"/>
              </a:spcBef>
              <a:buNone/>
              <a:defRPr sz="2700" b="1" kern="1200">
                <a:solidFill>
                  <a:schemeClr val="accent1"/>
                </a:solidFill>
                <a:latin typeface="+mj-lt"/>
                <a:ea typeface="+mj-ea"/>
                <a:cs typeface="+mj-cs"/>
              </a:defRPr>
            </a:lvl1pPr>
          </a:lstStyle>
          <a:p>
            <a:pPr marL="0" marR="0" lvl="0" indent="0" algn="l" defTabSz="685800" rtl="0" eaLnBrk="1" fontAlgn="auto" latinLnBrk="0" hangingPunct="1">
              <a:lnSpc>
                <a:spcPct val="100000"/>
              </a:lnSpc>
              <a:spcBef>
                <a:spcPct val="0"/>
              </a:spcBef>
              <a:spcAft>
                <a:spcPts val="0"/>
              </a:spcAft>
              <a:buClrTx/>
              <a:buSzTx/>
              <a:buFontTx/>
              <a:buNone/>
              <a:tabLst/>
              <a:defRPr/>
            </a:pPr>
            <a:r>
              <a:rPr lang="sv-SE" sz="1600" dirty="0">
                <a:solidFill>
                  <a:srgbClr val="00005A"/>
                </a:solidFill>
                <a:latin typeface="Arial"/>
              </a:rPr>
              <a:t>Portfölj IT bas </a:t>
            </a:r>
            <a:r>
              <a:rPr kumimoji="0" lang="sv-SE" sz="1600" b="1" i="0" u="none" strike="noStrike" kern="1200" cap="none" spc="0" normalizeH="0" baseline="0" noProof="0" dirty="0">
                <a:ln>
                  <a:noFill/>
                </a:ln>
                <a:solidFill>
                  <a:srgbClr val="00005A"/>
                </a:solidFill>
                <a:effectLst/>
                <a:uLnTx/>
                <a:uFillTx/>
                <a:latin typeface="Arial"/>
                <a:ea typeface="+mj-ea"/>
                <a:cs typeface="+mj-cs"/>
              </a:rPr>
              <a:t>utvecklingsinitiativ 2023 - Totalt </a:t>
            </a:r>
            <a:r>
              <a:rPr lang="sv-SE" sz="1600" dirty="0">
                <a:solidFill>
                  <a:srgbClr val="00005A"/>
                </a:solidFill>
                <a:latin typeface="Arial"/>
              </a:rPr>
              <a:t>63</a:t>
            </a:r>
            <a:r>
              <a:rPr kumimoji="0" lang="sv-SE" sz="1600" b="1" i="0" u="none" strike="noStrike" kern="1200" cap="none" spc="0" normalizeH="0" baseline="0" noProof="0" dirty="0">
                <a:ln>
                  <a:noFill/>
                </a:ln>
                <a:solidFill>
                  <a:srgbClr val="00005A"/>
                </a:solidFill>
                <a:effectLst/>
                <a:uLnTx/>
                <a:uFillTx/>
                <a:latin typeface="Arial"/>
                <a:ea typeface="+mj-ea"/>
                <a:cs typeface="+mj-cs"/>
              </a:rPr>
              <a:t> MSEK </a:t>
            </a:r>
            <a:r>
              <a:rPr kumimoji="0" lang="sv-SE" sz="1100" b="1" i="0" u="none" strike="noStrike" kern="1200" cap="none" spc="0" normalizeH="0" baseline="0" noProof="0" dirty="0">
                <a:ln>
                  <a:noFill/>
                </a:ln>
                <a:solidFill>
                  <a:srgbClr val="00005A"/>
                </a:solidFill>
                <a:effectLst/>
                <a:uLnTx/>
                <a:uFillTx/>
                <a:latin typeface="Arial"/>
                <a:ea typeface="+mj-ea"/>
                <a:cs typeface="+mj-cs"/>
              </a:rPr>
              <a:t>(bild 1 av 2) </a:t>
            </a:r>
            <a:endParaRPr kumimoji="0" lang="sv-SE" sz="1600" b="1" i="0" u="none" strike="noStrike" kern="1200" cap="none" spc="0" normalizeH="0" baseline="0" noProof="0" dirty="0">
              <a:ln>
                <a:noFill/>
              </a:ln>
              <a:solidFill>
                <a:srgbClr val="00005A"/>
              </a:solidFill>
              <a:effectLst/>
              <a:uLnTx/>
              <a:uFillTx/>
              <a:latin typeface="Arial"/>
              <a:ea typeface="+mj-ea"/>
              <a:cs typeface="+mj-cs"/>
            </a:endParaRPr>
          </a:p>
        </p:txBody>
      </p:sp>
    </p:spTree>
    <p:extLst>
      <p:ext uri="{BB962C8B-B14F-4D97-AF65-F5344CB8AC3E}">
        <p14:creationId xmlns:p14="http://schemas.microsoft.com/office/powerpoint/2010/main" val="4096006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6">
            <a:extLst>
              <a:ext uri="{FF2B5EF4-FFF2-40B4-BE49-F238E27FC236}">
                <a16:creationId xmlns:a16="http://schemas.microsoft.com/office/drawing/2014/main" id="{D368E7B6-5389-465F-9992-ED45EE17B4FB}"/>
              </a:ext>
            </a:extLst>
          </p:cNvPr>
          <p:cNvGraphicFramePr>
            <a:graphicFrameLocks noGrp="1"/>
          </p:cNvGraphicFramePr>
          <p:nvPr>
            <p:ph idx="1"/>
            <p:extLst>
              <p:ext uri="{D42A27DB-BD31-4B8C-83A1-F6EECF244321}">
                <p14:modId xmlns:p14="http://schemas.microsoft.com/office/powerpoint/2010/main" val="1151956525"/>
              </p:ext>
            </p:extLst>
          </p:nvPr>
        </p:nvGraphicFramePr>
        <p:xfrm>
          <a:off x="145626" y="421210"/>
          <a:ext cx="8852747" cy="4309805"/>
        </p:xfrm>
        <a:graphic>
          <a:graphicData uri="http://schemas.openxmlformats.org/drawingml/2006/table">
            <a:tbl>
              <a:tblPr firstRow="1" bandRow="1">
                <a:tableStyleId>{5C22544A-7EE6-4342-B048-85BDC9FD1C3A}</a:tableStyleId>
              </a:tblPr>
              <a:tblGrid>
                <a:gridCol w="2065329">
                  <a:extLst>
                    <a:ext uri="{9D8B030D-6E8A-4147-A177-3AD203B41FA5}">
                      <a16:colId xmlns:a16="http://schemas.microsoft.com/office/drawing/2014/main" val="3130585297"/>
                    </a:ext>
                  </a:extLst>
                </a:gridCol>
                <a:gridCol w="2236948">
                  <a:extLst>
                    <a:ext uri="{9D8B030D-6E8A-4147-A177-3AD203B41FA5}">
                      <a16:colId xmlns:a16="http://schemas.microsoft.com/office/drawing/2014/main" val="3731954964"/>
                    </a:ext>
                  </a:extLst>
                </a:gridCol>
                <a:gridCol w="2148840">
                  <a:extLst>
                    <a:ext uri="{9D8B030D-6E8A-4147-A177-3AD203B41FA5}">
                      <a16:colId xmlns:a16="http://schemas.microsoft.com/office/drawing/2014/main" val="2430417148"/>
                    </a:ext>
                  </a:extLst>
                </a:gridCol>
                <a:gridCol w="666206">
                  <a:extLst>
                    <a:ext uri="{9D8B030D-6E8A-4147-A177-3AD203B41FA5}">
                      <a16:colId xmlns:a16="http://schemas.microsoft.com/office/drawing/2014/main" val="2661862246"/>
                    </a:ext>
                  </a:extLst>
                </a:gridCol>
                <a:gridCol w="599289">
                  <a:extLst>
                    <a:ext uri="{9D8B030D-6E8A-4147-A177-3AD203B41FA5}">
                      <a16:colId xmlns:a16="http://schemas.microsoft.com/office/drawing/2014/main" val="2732504819"/>
                    </a:ext>
                  </a:extLst>
                </a:gridCol>
                <a:gridCol w="1136135">
                  <a:extLst>
                    <a:ext uri="{9D8B030D-6E8A-4147-A177-3AD203B41FA5}">
                      <a16:colId xmlns:a16="http://schemas.microsoft.com/office/drawing/2014/main" val="3147754811"/>
                    </a:ext>
                  </a:extLst>
                </a:gridCol>
              </a:tblGrid>
              <a:tr h="377885">
                <a:tc>
                  <a:txBody>
                    <a:bodyPr/>
                    <a:lstStyle/>
                    <a:p>
                      <a:r>
                        <a:rPr lang="sv-SE" sz="900" dirty="0"/>
                        <a:t>Namn och syfte</a:t>
                      </a:r>
                    </a:p>
                  </a:txBody>
                  <a:tcPr/>
                </a:tc>
                <a:tc>
                  <a:txBody>
                    <a:bodyPr/>
                    <a:lstStyle/>
                    <a:p>
                      <a:r>
                        <a:rPr lang="sv-SE" sz="900" dirty="0"/>
                        <a:t>Koppling till innehåll i myndighetens VP 2023</a:t>
                      </a:r>
                    </a:p>
                  </a:txBody>
                  <a:tcPr/>
                </a:tc>
                <a:tc>
                  <a:txBody>
                    <a:bodyPr/>
                    <a:lstStyle/>
                    <a:p>
                      <a:r>
                        <a:rPr lang="sv-SE" sz="900" dirty="0"/>
                        <a:t>Nyttobeskrivning</a:t>
                      </a:r>
                    </a:p>
                  </a:txBody>
                  <a:tcPr/>
                </a:tc>
                <a:tc>
                  <a:txBody>
                    <a:bodyPr/>
                    <a:lstStyle/>
                    <a:p>
                      <a:r>
                        <a:rPr lang="sv-SE" sz="900" dirty="0"/>
                        <a:t>Ram MSEK</a:t>
                      </a:r>
                    </a:p>
                  </a:txBody>
                  <a:tcPr/>
                </a:tc>
                <a:tc>
                  <a:txBody>
                    <a:bodyPr/>
                    <a:lstStyle/>
                    <a:p>
                      <a:r>
                        <a:rPr lang="sv-SE" sz="900" dirty="0"/>
                        <a:t>Tidplan</a:t>
                      </a:r>
                    </a:p>
                  </a:txBody>
                  <a:tcPr/>
                </a:tc>
                <a:tc>
                  <a:txBody>
                    <a:bodyPr/>
                    <a:lstStyle/>
                    <a:p>
                      <a:r>
                        <a:rPr lang="sv-SE" sz="900" dirty="0"/>
                        <a:t>Nytto-grupper</a:t>
                      </a:r>
                    </a:p>
                  </a:txBody>
                  <a:tcPr/>
                </a:tc>
                <a:extLst>
                  <a:ext uri="{0D108BD9-81ED-4DB2-BD59-A6C34878D82A}">
                    <a16:rowId xmlns:a16="http://schemas.microsoft.com/office/drawing/2014/main" val="2221095885"/>
                  </a:ext>
                </a:extLst>
              </a:tr>
              <a:tr h="78748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i="0" kern="1200" dirty="0">
                          <a:solidFill>
                            <a:schemeClr val="tx1"/>
                          </a:solidFill>
                          <a:latin typeface="+mn-lt"/>
                          <a:ea typeface="+mn-ea"/>
                          <a:cs typeface="+mn-cs"/>
                        </a:rPr>
                        <a:t>Säker informationshantering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0" i="0" kern="1200" dirty="0">
                          <a:solidFill>
                            <a:schemeClr val="tx1"/>
                          </a:solidFill>
                          <a:latin typeface="+mn-lt"/>
                          <a:ea typeface="+mn-ea"/>
                          <a:cs typeface="+mn-cs"/>
                        </a:rPr>
                        <a:t>(BO Cybersäkerhet)</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Exempel på innehåll:</a:t>
                      </a:r>
                      <a:endParaRPr lang="sv-SE" sz="800" b="0" i="0" kern="1200" dirty="0">
                        <a:solidFill>
                          <a:schemeClr val="tx1"/>
                        </a:solidFill>
                        <a:latin typeface="+mn-lt"/>
                        <a:ea typeface="+mn-ea"/>
                        <a:cs typeface="+mn-cs"/>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b="0" i="0" kern="1200" dirty="0">
                          <a:solidFill>
                            <a:schemeClr val="tx1"/>
                          </a:solidFill>
                          <a:latin typeface="+mn-lt"/>
                          <a:ea typeface="+mn-ea"/>
                          <a:cs typeface="+mn-cs"/>
                        </a:rPr>
                        <a:t>Sammanhållande för ny hantering av personer med skyddade person-uppgifter (SPU)</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a:t>Bidrar till aktiviteter inom </a:t>
                      </a:r>
                      <a:r>
                        <a:rPr lang="sv-SE" sz="800" kern="1200" dirty="0">
                          <a:solidFill>
                            <a:schemeClr val="tx1"/>
                          </a:solidFill>
                          <a:latin typeface="+mn-lt"/>
                          <a:ea typeface="+mn-ea"/>
                          <a:cs typeface="+mn-cs"/>
                        </a:rPr>
                        <a:t>Förändringsområde 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Möjliggöra digitala lösningar</a:t>
                      </a:r>
                    </a:p>
                  </a:txBody>
                  <a:tcPr/>
                </a:tc>
                <a:tc>
                  <a:txBody>
                    <a:bodyPr/>
                    <a:lstStyle/>
                    <a:p>
                      <a:pPr marL="182562" indent="-171450">
                        <a:spcBef>
                          <a:spcPts val="0"/>
                        </a:spcBef>
                        <a:buFont typeface="Arial" panose="020B0604020202020204" pitchFamily="34" charset="0"/>
                        <a:buChar char="•"/>
                      </a:pPr>
                      <a:r>
                        <a:rPr lang="sv-SE" sz="800" kern="1200" noProof="0" dirty="0">
                          <a:solidFill>
                            <a:schemeClr val="tx1"/>
                          </a:solidFill>
                          <a:latin typeface="+mn-lt"/>
                          <a:ea typeface="+mn-ea"/>
                          <a:cs typeface="+mn-cs"/>
                        </a:rPr>
                        <a:t>Ökar säkerheten för den utsatta gruppen arbetssökande med skyddade personuppgifter</a:t>
                      </a:r>
                    </a:p>
                    <a:p>
                      <a:pPr marL="182562" indent="-171450">
                        <a:spcBef>
                          <a:spcPts val="0"/>
                        </a:spcBef>
                        <a:buFont typeface="Arial" panose="020B0604020202020204" pitchFamily="34" charset="0"/>
                        <a:buChar char="•"/>
                      </a:pPr>
                      <a:r>
                        <a:rPr lang="sv-SE" sz="800" kern="1200" noProof="0" dirty="0">
                          <a:solidFill>
                            <a:schemeClr val="tx1"/>
                          </a:solidFill>
                          <a:latin typeface="+mn-lt"/>
                          <a:ea typeface="+mn-ea"/>
                          <a:cs typeface="+mn-cs"/>
                        </a:rPr>
                        <a:t>Möjliggör efterlevnad av uppdrag i regleringsbrevet</a:t>
                      </a:r>
                    </a:p>
                    <a:p>
                      <a:pPr marL="182562" indent="-171450">
                        <a:spcBef>
                          <a:spcPts val="0"/>
                        </a:spcBef>
                        <a:buFont typeface="Arial" panose="020B0604020202020204" pitchFamily="34" charset="0"/>
                        <a:buChar char="•"/>
                      </a:pPr>
                      <a:r>
                        <a:rPr lang="sv-SE" sz="800" kern="1200" noProof="0" dirty="0">
                          <a:solidFill>
                            <a:schemeClr val="tx1"/>
                          </a:solidFill>
                          <a:latin typeface="+mn-lt"/>
                          <a:ea typeface="+mn-ea"/>
                          <a:cs typeface="+mn-cs"/>
                        </a:rPr>
                        <a:t>Möjliggör likabehandling</a:t>
                      </a:r>
                    </a:p>
                    <a:p>
                      <a:pPr marL="182562" indent="-171450">
                        <a:spcBef>
                          <a:spcPts val="0"/>
                        </a:spcBef>
                        <a:buFont typeface="Arial" panose="020B0604020202020204" pitchFamily="34" charset="0"/>
                        <a:buChar char="•"/>
                      </a:pPr>
                      <a:r>
                        <a:rPr lang="sv-SE" sz="800" kern="1200" noProof="0" dirty="0">
                          <a:solidFill>
                            <a:schemeClr val="tx1"/>
                          </a:solidFill>
                          <a:latin typeface="+mn-lt"/>
                          <a:ea typeface="+mn-ea"/>
                          <a:cs typeface="+mn-cs"/>
                        </a:rPr>
                        <a:t>Effektivare hantering med lägre kostnad</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3</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Möjliggörande utveckling</a:t>
                      </a:r>
                    </a:p>
                  </a:txBody>
                  <a:tcPr/>
                </a:tc>
                <a:extLst>
                  <a:ext uri="{0D108BD9-81ED-4DB2-BD59-A6C34878D82A}">
                    <a16:rowId xmlns:a16="http://schemas.microsoft.com/office/drawing/2014/main" val="2890636554"/>
                  </a:ext>
                </a:extLst>
              </a:tr>
              <a:tr h="102954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b="1" dirty="0">
                          <a:solidFill>
                            <a:schemeClr val="tx1"/>
                          </a:solidFill>
                        </a:rPr>
                        <a:t>Kvalitetssäkrad data för interna och externa användare</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b="0" dirty="0">
                          <a:solidFill>
                            <a:schemeClr val="tx1"/>
                          </a:solidFill>
                        </a:rPr>
                        <a:t>(BO Datadriven förädling)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Exempel på innehåll:</a:t>
                      </a:r>
                      <a:endParaRPr lang="sv-SE" sz="800" b="0" dirty="0">
                        <a:solidFill>
                          <a:schemeClr val="tx1"/>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Ökad datakvalité och tillgång till data.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Sammanställning av information för ökade möjligheter i verksamhetsanalys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800" i="1"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a:t>Bidrar till aktiviteter inom </a:t>
                      </a:r>
                      <a:r>
                        <a:rPr lang="sv-SE" sz="800" kern="1200" dirty="0">
                          <a:solidFill>
                            <a:schemeClr val="tx1"/>
                          </a:solidFill>
                          <a:latin typeface="+mn-lt"/>
                          <a:ea typeface="+mn-ea"/>
                          <a:cs typeface="+mn-cs"/>
                        </a:rPr>
                        <a:t>Förändringsområde 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Förbättra tillgången till kvalitetssäkrat och relevant data</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Förutsättningsskapande för kommande utvecklig av datadrivan modeller, styrning och kontroll inom flera förändringsområden:</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Fristående aktörer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Ledning och styrning – speciellt IVS området</a:t>
                      </a:r>
                    </a:p>
                  </a:txBody>
                  <a:tcPr/>
                </a:tc>
                <a:tc>
                  <a:txBody>
                    <a:bodyPr/>
                    <a:lstStyle/>
                    <a:p>
                      <a:pPr marL="171450" lvl="0" indent="-171450">
                        <a:buFont typeface="Arial" panose="020B0604020202020204" pitchFamily="34" charset="0"/>
                        <a:buChar char="•"/>
                      </a:pPr>
                      <a:r>
                        <a:rPr lang="sv-SE" sz="800" kern="1200" dirty="0">
                          <a:solidFill>
                            <a:schemeClr val="tx1"/>
                          </a:solidFill>
                          <a:latin typeface="+mn-lt"/>
                          <a:ea typeface="+mn-ea"/>
                          <a:cs typeface="+mn-cs"/>
                        </a:rPr>
                        <a:t>God förvaltning genom ökad datakvalitet vilket skapar enhetlighet och rättssäkerhet</a:t>
                      </a:r>
                    </a:p>
                    <a:p>
                      <a:pPr marL="171450" lvl="0" indent="-171450">
                        <a:buFont typeface="Arial" panose="020B0604020202020204" pitchFamily="34" charset="0"/>
                        <a:buChar char="•"/>
                      </a:pPr>
                      <a:r>
                        <a:rPr lang="sv-SE" sz="800" kern="1200" dirty="0">
                          <a:solidFill>
                            <a:schemeClr val="tx1"/>
                          </a:solidFill>
                          <a:latin typeface="+mn-lt"/>
                          <a:ea typeface="+mn-ea"/>
                          <a:cs typeface="+mn-cs"/>
                        </a:rPr>
                        <a:t>Möjliggörande utveckling av nya datatillämpningar</a:t>
                      </a:r>
                    </a:p>
                    <a:p>
                      <a:pPr marL="171450" lvl="0" indent="-171450">
                        <a:buFont typeface="Arial" panose="020B0604020202020204" pitchFamily="34" charset="0"/>
                        <a:buChar char="•"/>
                      </a:pPr>
                      <a:r>
                        <a:rPr lang="sv-SE" sz="800" kern="1200" dirty="0">
                          <a:solidFill>
                            <a:schemeClr val="tx1"/>
                          </a:solidFill>
                          <a:latin typeface="+mn-lt"/>
                          <a:ea typeface="+mn-ea"/>
                          <a:cs typeface="+mn-cs"/>
                        </a:rPr>
                        <a:t>Ökad effektivitet i utvecklingen</a:t>
                      </a:r>
                    </a:p>
                    <a:p>
                      <a:pPr marL="0" lvl="0" indent="0">
                        <a:buFont typeface="Arial" panose="020B0604020202020204" pitchFamily="34" charset="0"/>
                        <a:buNone/>
                      </a:pPr>
                      <a:endParaRPr lang="sv-SE" sz="800" i="0" dirty="0">
                        <a:solidFill>
                          <a:schemeClr val="tx1"/>
                        </a:solidFill>
                      </a:endParaRPr>
                    </a:p>
                    <a:p>
                      <a:pPr marL="90487" marR="0" lvl="0" indent="0" algn="l" defTabSz="685800" rtl="0" eaLnBrk="1" fontAlgn="auto" latinLnBrk="0" hangingPunct="1">
                        <a:lnSpc>
                          <a:spcPct val="100000"/>
                        </a:lnSpc>
                        <a:spcBef>
                          <a:spcPts val="0"/>
                        </a:spcBef>
                        <a:spcAft>
                          <a:spcPts val="600"/>
                        </a:spcAft>
                        <a:buClr>
                          <a:srgbClr val="92D050"/>
                        </a:buClr>
                        <a:buSzTx/>
                        <a:buFont typeface="Arial" panose="020B0604020202020204" pitchFamily="34" charset="0"/>
                        <a:buNone/>
                        <a:tabLst/>
                        <a:defRPr/>
                      </a:pPr>
                      <a:endParaRPr lang="sv-SE" sz="800" kern="1200" dirty="0">
                        <a:solidFill>
                          <a:schemeClr val="tx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24</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Möjliggörande utveckling</a:t>
                      </a:r>
                    </a:p>
                  </a:txBody>
                  <a:tcPr/>
                </a:tc>
                <a:extLst>
                  <a:ext uri="{0D108BD9-81ED-4DB2-BD59-A6C34878D82A}">
                    <a16:rowId xmlns:a16="http://schemas.microsoft.com/office/drawing/2014/main" val="1028956659"/>
                  </a:ext>
                </a:extLst>
              </a:tr>
              <a:tr h="1029547">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1" dirty="0">
                          <a:solidFill>
                            <a:schemeClr val="tx1"/>
                          </a:solidFill>
                        </a:rPr>
                        <a:t>Rättssäkra beslut m h a AI och datadrivna analyser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0" dirty="0">
                          <a:solidFill>
                            <a:schemeClr val="tx1"/>
                          </a:solidFill>
                        </a:rPr>
                        <a:t>(BS AI plattform och tillämpningar)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a:solidFill>
                            <a:schemeClr val="tx1"/>
                          </a:solidFill>
                        </a:rPr>
                        <a:t>Exempel på innehåll:</a:t>
                      </a:r>
                      <a:endParaRPr lang="sv-SE" sz="800" b="0" dirty="0">
                        <a:solidFill>
                          <a:schemeClr val="tx1"/>
                        </a:solidFill>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Vidareutveckling av AI-plattformens basfunktionalitet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Vidareutveckling av statistiskt bedömningsstöd (VUM)</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Profilering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dirty="0">
                          <a:solidFill>
                            <a:schemeClr val="tx1"/>
                          </a:solidFill>
                        </a:rPr>
                        <a:t>Webbanalys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800" i="1" dirty="0">
                        <a:solidFill>
                          <a:schemeClr val="tx1"/>
                        </a:solidFill>
                      </a:endParaRPr>
                    </a:p>
                  </a:txBody>
                  <a:tcP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a:t>Bidrar till aktiviteter inom </a:t>
                      </a:r>
                      <a:r>
                        <a:rPr lang="sv-SE" sz="800" kern="1200" dirty="0">
                          <a:solidFill>
                            <a:schemeClr val="tx1"/>
                          </a:solidFill>
                          <a:latin typeface="+mn-lt"/>
                          <a:ea typeface="+mn-ea"/>
                          <a:cs typeface="+mn-cs"/>
                        </a:rPr>
                        <a:t>Förändringsområde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Digitala system och arkitektur</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Grundläggande analysförmågor m h a AI-teknik</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kern="1200" dirty="0">
                          <a:solidFill>
                            <a:schemeClr val="tx1"/>
                          </a:solidFill>
                          <a:latin typeface="+mn-lt"/>
                          <a:ea typeface="+mn-ea"/>
                          <a:cs typeface="+mn-cs"/>
                        </a:rPr>
                        <a:t>Förändringsområde Kundarbete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Öka vår precision i bedömningar och urval</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Förutsättningsskapande/utforskande för kommande utvecklig av datadrivan modeller för segmentering, rekommendationer mm</a:t>
                      </a:r>
                    </a:p>
                  </a:txBody>
                  <a:tcPr>
                    <a:solidFill>
                      <a:schemeClr val="bg1">
                        <a:lumMod val="95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800" kern="1200" dirty="0">
                          <a:solidFill>
                            <a:schemeClr val="tx1"/>
                          </a:solidFill>
                          <a:latin typeface="+mn-lt"/>
                          <a:ea typeface="+mn-ea"/>
                          <a:cs typeface="+mn-cs"/>
                        </a:rPr>
                        <a:t>Öka interaktionen mellan användare och datadrivna tjänster.</a:t>
                      </a:r>
                    </a:p>
                    <a:p>
                      <a:pPr marL="171450" indent="-171450">
                        <a:buFont typeface="Arial" panose="020B0604020202020204" pitchFamily="34" charset="0"/>
                        <a:buChar char="•"/>
                      </a:pPr>
                      <a:r>
                        <a:rPr lang="sv-SE" sz="800" kern="1200" dirty="0">
                          <a:solidFill>
                            <a:schemeClr val="tx1"/>
                          </a:solidFill>
                          <a:latin typeface="+mn-lt"/>
                          <a:ea typeface="+mn-ea"/>
                          <a:cs typeface="+mn-cs"/>
                        </a:rPr>
                        <a:t>Möjliggörande av effektiv utveckling av våra digitala tjänster</a:t>
                      </a:r>
                    </a:p>
                    <a:p>
                      <a:pPr marL="171450" indent="-171450">
                        <a:buFont typeface="Arial" panose="020B0604020202020204" pitchFamily="34" charset="0"/>
                        <a:buChar char="•"/>
                      </a:pPr>
                      <a:r>
                        <a:rPr lang="sv-SE" sz="800" kern="1200" dirty="0">
                          <a:solidFill>
                            <a:schemeClr val="tx1"/>
                          </a:solidFill>
                          <a:latin typeface="+mn-lt"/>
                          <a:ea typeface="+mn-ea"/>
                          <a:cs typeface="+mn-cs"/>
                        </a:rPr>
                        <a:t>Användarnytta för myndighetens webb- och kundanalytiker</a:t>
                      </a:r>
                    </a:p>
                    <a:p>
                      <a:pPr marL="171450" indent="-171450">
                        <a:buFont typeface="Arial" panose="020B0604020202020204" pitchFamily="34" charset="0"/>
                        <a:buChar char="•"/>
                      </a:pPr>
                      <a:r>
                        <a:rPr lang="sv-SE" sz="800" kern="1200" dirty="0">
                          <a:solidFill>
                            <a:schemeClr val="tx1"/>
                          </a:solidFill>
                          <a:latin typeface="+mn-lt"/>
                          <a:ea typeface="+mn-ea"/>
                          <a:cs typeface="+mn-cs"/>
                        </a:rPr>
                        <a:t>Ökad effektivisering i verksamheten (tidsbesparing)</a:t>
                      </a:r>
                    </a:p>
                  </a:txBody>
                  <a:tcPr>
                    <a:solidFill>
                      <a:schemeClr val="bg1">
                        <a:lumMod val="9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latin typeface="+mn-lt"/>
                          <a:ea typeface="+mn-ea"/>
                          <a:cs typeface="+mn-cs"/>
                        </a:rPr>
                        <a:t>10</a:t>
                      </a:r>
                    </a:p>
                  </a:txBody>
                  <a:tcPr>
                    <a:solidFill>
                      <a:schemeClr val="bg1">
                        <a:lumMod val="9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800" dirty="0">
                          <a:solidFill>
                            <a:schemeClr val="tx1"/>
                          </a:solidFill>
                        </a:rPr>
                        <a:t>2023</a:t>
                      </a:r>
                    </a:p>
                    <a:p>
                      <a:pPr algn="ctr"/>
                      <a:endParaRPr lang="sv-SE" sz="800" kern="1200" dirty="0">
                        <a:solidFill>
                          <a:schemeClr val="tx1"/>
                        </a:solidFill>
                        <a:latin typeface="+mn-lt"/>
                        <a:ea typeface="+mn-ea"/>
                        <a:cs typeface="+mn-cs"/>
                      </a:endParaRPr>
                    </a:p>
                  </a:txBody>
                  <a:tcP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Möjliggörande utveckling</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Kundnytta</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God förvaltning – ökad kvalitet i beslut</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800" i="0" kern="1200" dirty="0">
                          <a:solidFill>
                            <a:schemeClr val="tx1"/>
                          </a:solidFill>
                          <a:latin typeface="+mn-lt"/>
                          <a:ea typeface="+mn-ea"/>
                          <a:cs typeface="+mn-cs"/>
                        </a:rPr>
                        <a:t>Effektivisering – frigjord handläggartid</a:t>
                      </a:r>
                    </a:p>
                  </a:txBody>
                  <a:tcPr>
                    <a:solidFill>
                      <a:schemeClr val="bg1">
                        <a:lumMod val="95000"/>
                      </a:schemeClr>
                    </a:solidFill>
                  </a:tcPr>
                </a:tc>
                <a:extLst>
                  <a:ext uri="{0D108BD9-81ED-4DB2-BD59-A6C34878D82A}">
                    <a16:rowId xmlns:a16="http://schemas.microsoft.com/office/drawing/2014/main" val="600811457"/>
                  </a:ext>
                </a:extLst>
              </a:tr>
            </a:tbl>
          </a:graphicData>
        </a:graphic>
      </p:graphicFrame>
      <p:sp>
        <p:nvSpPr>
          <p:cNvPr id="8" name="Rubrik 1">
            <a:extLst>
              <a:ext uri="{FF2B5EF4-FFF2-40B4-BE49-F238E27FC236}">
                <a16:creationId xmlns:a16="http://schemas.microsoft.com/office/drawing/2014/main" id="{311E74CB-95D1-4709-9438-94450E574D05}"/>
              </a:ext>
            </a:extLst>
          </p:cNvPr>
          <p:cNvSpPr txBox="1">
            <a:spLocks/>
          </p:cNvSpPr>
          <p:nvPr/>
        </p:nvSpPr>
        <p:spPr>
          <a:xfrm>
            <a:off x="265235" y="9583"/>
            <a:ext cx="8804796" cy="429622"/>
          </a:xfrm>
          <a:prstGeom prst="rect">
            <a:avLst/>
          </a:prstGeom>
        </p:spPr>
        <p:txBody>
          <a:bodyPr vert="horz" lIns="0" tIns="0" rIns="0" bIns="0" rtlCol="0" anchor="t" anchorCtr="0">
            <a:noAutofit/>
          </a:bodyPr>
          <a:lstStyle>
            <a:lvl1pPr algn="l" defTabSz="685800" rtl="0" eaLnBrk="1" latinLnBrk="0" hangingPunct="1">
              <a:spcBef>
                <a:spcPct val="0"/>
              </a:spcBef>
              <a:buNone/>
              <a:defRPr sz="2700" b="1" kern="1200">
                <a:solidFill>
                  <a:schemeClr val="accent1"/>
                </a:solidFill>
                <a:latin typeface="+mj-lt"/>
                <a:ea typeface="+mj-ea"/>
                <a:cs typeface="+mj-cs"/>
              </a:defRPr>
            </a:lvl1pPr>
          </a:lstStyle>
          <a:p>
            <a:pPr marL="0" marR="0" lvl="0" indent="0" algn="l" defTabSz="685800" rtl="0" eaLnBrk="1" fontAlgn="auto" latinLnBrk="0" hangingPunct="1">
              <a:lnSpc>
                <a:spcPct val="100000"/>
              </a:lnSpc>
              <a:spcBef>
                <a:spcPct val="0"/>
              </a:spcBef>
              <a:spcAft>
                <a:spcPts val="0"/>
              </a:spcAft>
              <a:buClrTx/>
              <a:buSzTx/>
              <a:buFontTx/>
              <a:buNone/>
              <a:tabLst/>
              <a:defRPr/>
            </a:pPr>
            <a:r>
              <a:rPr lang="sv-SE" sz="1600" dirty="0">
                <a:solidFill>
                  <a:srgbClr val="00005A"/>
                </a:solidFill>
                <a:latin typeface="Arial"/>
              </a:rPr>
              <a:t>Portfölj IT bas </a:t>
            </a:r>
            <a:r>
              <a:rPr kumimoji="0" lang="sv-SE" sz="1600" b="1" i="0" u="none" strike="noStrike" kern="1200" cap="none" spc="0" normalizeH="0" baseline="0" noProof="0" dirty="0">
                <a:ln>
                  <a:noFill/>
                </a:ln>
                <a:solidFill>
                  <a:srgbClr val="00005A"/>
                </a:solidFill>
                <a:effectLst/>
                <a:uLnTx/>
                <a:uFillTx/>
                <a:latin typeface="Arial"/>
                <a:ea typeface="+mj-ea"/>
                <a:cs typeface="+mj-cs"/>
              </a:rPr>
              <a:t>utvecklingsinitiativ 2023 - Totalt 37 MSEK </a:t>
            </a:r>
            <a:r>
              <a:rPr kumimoji="0" lang="sv-SE" sz="1100" b="1" i="0" u="none" strike="noStrike" kern="1200" cap="none" spc="0" normalizeH="0" baseline="0" noProof="0" dirty="0">
                <a:ln>
                  <a:noFill/>
                </a:ln>
                <a:solidFill>
                  <a:srgbClr val="00005A"/>
                </a:solidFill>
                <a:effectLst/>
                <a:uLnTx/>
                <a:uFillTx/>
                <a:latin typeface="Arial"/>
                <a:ea typeface="+mj-ea"/>
                <a:cs typeface="+mj-cs"/>
              </a:rPr>
              <a:t>(bild 2 av 2) </a:t>
            </a:r>
            <a:endParaRPr kumimoji="0" lang="sv-SE" sz="1600" b="1" i="0" u="none" strike="noStrike" kern="1200" cap="none" spc="0" normalizeH="0" baseline="0" noProof="0" dirty="0">
              <a:ln>
                <a:noFill/>
              </a:ln>
              <a:solidFill>
                <a:srgbClr val="00005A"/>
              </a:solidFill>
              <a:effectLst/>
              <a:uLnTx/>
              <a:uFillTx/>
              <a:latin typeface="Arial"/>
              <a:ea typeface="+mj-ea"/>
              <a:cs typeface="+mj-cs"/>
            </a:endParaRPr>
          </a:p>
        </p:txBody>
      </p:sp>
    </p:spTree>
    <p:extLst>
      <p:ext uri="{BB962C8B-B14F-4D97-AF65-F5344CB8AC3E}">
        <p14:creationId xmlns:p14="http://schemas.microsoft.com/office/powerpoint/2010/main" val="129346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0C9380-BC6B-4250-BF74-DF9FA41F7C24}"/>
              </a:ext>
            </a:extLst>
          </p:cNvPr>
          <p:cNvSpPr>
            <a:spLocks noGrp="1"/>
          </p:cNvSpPr>
          <p:nvPr>
            <p:ph type="title"/>
          </p:nvPr>
        </p:nvSpPr>
        <p:spPr>
          <a:xfrm>
            <a:off x="511543" y="306000"/>
            <a:ext cx="7422784" cy="675000"/>
          </a:xfrm>
        </p:spPr>
        <p:txBody>
          <a:bodyPr/>
          <a:lstStyle/>
          <a:p>
            <a:r>
              <a:rPr lang="sv-SE" sz="2400" dirty="0"/>
              <a:t>Kort om innehåll i de taktiska portföljerna</a:t>
            </a:r>
          </a:p>
        </p:txBody>
      </p:sp>
      <p:sp>
        <p:nvSpPr>
          <p:cNvPr id="3" name="Platshållare för innehåll 2">
            <a:extLst>
              <a:ext uri="{FF2B5EF4-FFF2-40B4-BE49-F238E27FC236}">
                <a16:creationId xmlns:a16="http://schemas.microsoft.com/office/drawing/2014/main" id="{3751C295-F517-4675-A5FA-6E5D4FFB5F6C}"/>
              </a:ext>
            </a:extLst>
          </p:cNvPr>
          <p:cNvSpPr>
            <a:spLocks noGrp="1"/>
          </p:cNvSpPr>
          <p:nvPr>
            <p:ph idx="1"/>
          </p:nvPr>
        </p:nvSpPr>
        <p:spPr>
          <a:xfrm>
            <a:off x="569652" y="1238750"/>
            <a:ext cx="7421825" cy="3420000"/>
          </a:xfrm>
        </p:spPr>
        <p:txBody>
          <a:bodyPr/>
          <a:lstStyle/>
          <a:p>
            <a:r>
              <a:rPr lang="sv-SE" sz="1600" b="1" dirty="0"/>
              <a:t>Digitala tjänster - </a:t>
            </a:r>
            <a:r>
              <a:rPr lang="sv-SE" sz="1600" dirty="0"/>
              <a:t>omfattar tjänster som har en nära koppling till myndighetens kunder såsom självservicetjänster, digitala stöd och extern information, liksom utveckling av en datainfrastruktur för kompetensförsörjning och livslångt lärande. </a:t>
            </a:r>
          </a:p>
          <a:p>
            <a:r>
              <a:rPr lang="sv-SE" sz="1600" b="1" dirty="0"/>
              <a:t>Digitala arbetsförmedlingsstöd - </a:t>
            </a:r>
            <a:r>
              <a:rPr lang="sv-SE" sz="1600" dirty="0"/>
              <a:t>omfattar digitala lösningar för arbetsförmedlare och handläggare i förmedlingsverksamheten, samt digital infrastruktur för samarbete med fristående aktörer. </a:t>
            </a:r>
          </a:p>
          <a:p>
            <a:r>
              <a:rPr lang="sv-SE" sz="1600" b="1" dirty="0"/>
              <a:t>IT Bas - </a:t>
            </a:r>
            <a:r>
              <a:rPr lang="sv-SE" sz="1600" dirty="0"/>
              <a:t>innehåller tekniska förutsättningar och grundläggande funktionalitet som används i andra taktiska portföljer till exempel plattformar, cybersäkerhet, integration, informationshantering, avancerad analys och AI. </a:t>
            </a:r>
          </a:p>
          <a:p>
            <a:r>
              <a:rPr lang="sv-SE" sz="1600" b="1" dirty="0"/>
              <a:t>Ledning och stöd - </a:t>
            </a:r>
            <a:r>
              <a:rPr lang="sv-SE" sz="1600" dirty="0"/>
              <a:t>innefattar digitalisering och automatisering av ledning &amp; stödverksamhet, ekonomi &amp; inköpsflöden, HR-verksamhet, Verksamhetsstyrning, planering &amp; uppföljning etc. </a:t>
            </a:r>
          </a:p>
        </p:txBody>
      </p:sp>
    </p:spTree>
    <p:extLst>
      <p:ext uri="{BB962C8B-B14F-4D97-AF65-F5344CB8AC3E}">
        <p14:creationId xmlns:p14="http://schemas.microsoft.com/office/powerpoint/2010/main" val="131464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4FAF07-7C76-4828-A5BF-94E4B56A76C5}"/>
              </a:ext>
            </a:extLst>
          </p:cNvPr>
          <p:cNvSpPr>
            <a:spLocks noGrp="1"/>
          </p:cNvSpPr>
          <p:nvPr>
            <p:ph type="title"/>
          </p:nvPr>
        </p:nvSpPr>
        <p:spPr/>
        <p:txBody>
          <a:bodyPr/>
          <a:lstStyle/>
          <a:p>
            <a:r>
              <a:rPr lang="sv-SE" dirty="0"/>
              <a:t>Utvecklingsobjekt</a:t>
            </a:r>
          </a:p>
        </p:txBody>
      </p:sp>
      <p:sp>
        <p:nvSpPr>
          <p:cNvPr id="3" name="Platshållare för innehåll 2">
            <a:extLst>
              <a:ext uri="{FF2B5EF4-FFF2-40B4-BE49-F238E27FC236}">
                <a16:creationId xmlns:a16="http://schemas.microsoft.com/office/drawing/2014/main" id="{86356DA0-42DA-4F16-80ED-865339779DFF}"/>
              </a:ext>
            </a:extLst>
          </p:cNvPr>
          <p:cNvSpPr>
            <a:spLocks noGrp="1"/>
          </p:cNvSpPr>
          <p:nvPr>
            <p:ph idx="1"/>
          </p:nvPr>
        </p:nvSpPr>
        <p:spPr/>
        <p:txBody>
          <a:bodyPr/>
          <a:lstStyle/>
          <a:p>
            <a:r>
              <a:rPr lang="sv-SE" sz="1600" dirty="0"/>
              <a:t>De utvecklingssatsningar som bedöms som strategiska och där utveckling och uppföljning behöver hållas ihop över hela myndigheten samlas i ett antal utvecklingsobjekt. </a:t>
            </a:r>
          </a:p>
          <a:p>
            <a:pPr lvl="1"/>
            <a:r>
              <a:rPr lang="sv-SE" sz="1400" dirty="0"/>
              <a:t>Utvecklingsobjekt är en delmängd av den totala portföljutvecklingen och realiseras i portföljerna</a:t>
            </a:r>
          </a:p>
          <a:p>
            <a:pPr lvl="1"/>
            <a:r>
              <a:rPr lang="sv-SE" sz="1400" dirty="0"/>
              <a:t>De taktiska portföljerna innehåller mer än det som lyfts fram i utvecklingsobjekten</a:t>
            </a:r>
          </a:p>
          <a:p>
            <a:pPr lvl="1"/>
            <a:r>
              <a:rPr lang="sv-SE" sz="1400" dirty="0"/>
              <a:t>Utvecklingsobjekten är beroende av annan förutsättningsskapande utveckling i portföljerna</a:t>
            </a:r>
          </a:p>
          <a:p>
            <a:endParaRPr lang="sv-SE" dirty="0"/>
          </a:p>
        </p:txBody>
      </p:sp>
    </p:spTree>
    <p:extLst>
      <p:ext uri="{BB962C8B-B14F-4D97-AF65-F5344CB8AC3E}">
        <p14:creationId xmlns:p14="http://schemas.microsoft.com/office/powerpoint/2010/main" val="653492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D966FD-7CAB-4D73-B950-B151055B2FCB}"/>
              </a:ext>
            </a:extLst>
          </p:cNvPr>
          <p:cNvSpPr>
            <a:spLocks noGrp="1"/>
          </p:cNvSpPr>
          <p:nvPr>
            <p:ph type="title"/>
          </p:nvPr>
        </p:nvSpPr>
        <p:spPr>
          <a:xfrm>
            <a:off x="600443" y="-15476"/>
            <a:ext cx="7422784" cy="675000"/>
          </a:xfrm>
        </p:spPr>
        <p:txBody>
          <a:bodyPr/>
          <a:lstStyle/>
          <a:p>
            <a:r>
              <a:rPr lang="sv-SE" sz="2400" dirty="0"/>
              <a:t>Utvecklingsobjekt med utvecklingsperiod in i 2023</a:t>
            </a:r>
          </a:p>
        </p:txBody>
      </p:sp>
      <p:graphicFrame>
        <p:nvGraphicFramePr>
          <p:cNvPr id="4" name="Tabell 4">
            <a:extLst>
              <a:ext uri="{FF2B5EF4-FFF2-40B4-BE49-F238E27FC236}">
                <a16:creationId xmlns:a16="http://schemas.microsoft.com/office/drawing/2014/main" id="{AE333C32-DF3C-4021-BE48-3BE14A17FC33}"/>
              </a:ext>
            </a:extLst>
          </p:cNvPr>
          <p:cNvGraphicFramePr>
            <a:graphicFrameLocks/>
          </p:cNvGraphicFramePr>
          <p:nvPr>
            <p:extLst>
              <p:ext uri="{D42A27DB-BD31-4B8C-83A1-F6EECF244321}">
                <p14:modId xmlns:p14="http://schemas.microsoft.com/office/powerpoint/2010/main" val="156297662"/>
              </p:ext>
            </p:extLst>
          </p:nvPr>
        </p:nvGraphicFramePr>
        <p:xfrm>
          <a:off x="688602" y="809382"/>
          <a:ext cx="6689818" cy="3911444"/>
        </p:xfrm>
        <a:graphic>
          <a:graphicData uri="http://schemas.openxmlformats.org/drawingml/2006/table">
            <a:tbl>
              <a:tblPr firstRow="1" bandRow="1">
                <a:tableStyleId>{5C22544A-7EE6-4342-B048-85BDC9FD1C3A}</a:tableStyleId>
              </a:tblPr>
              <a:tblGrid>
                <a:gridCol w="1565648">
                  <a:extLst>
                    <a:ext uri="{9D8B030D-6E8A-4147-A177-3AD203B41FA5}">
                      <a16:colId xmlns:a16="http://schemas.microsoft.com/office/drawing/2014/main" val="845974742"/>
                    </a:ext>
                  </a:extLst>
                </a:gridCol>
                <a:gridCol w="5124170">
                  <a:extLst>
                    <a:ext uri="{9D8B030D-6E8A-4147-A177-3AD203B41FA5}">
                      <a16:colId xmlns:a16="http://schemas.microsoft.com/office/drawing/2014/main" val="2066159124"/>
                    </a:ext>
                  </a:extLst>
                </a:gridCol>
              </a:tblGrid>
              <a:tr h="474526">
                <a:tc>
                  <a:txBody>
                    <a:bodyPr/>
                    <a:lstStyle/>
                    <a:p>
                      <a:r>
                        <a:rPr lang="sv-SE" sz="1200" dirty="0"/>
                        <a:t>Förändrings- område</a:t>
                      </a:r>
                    </a:p>
                  </a:txBody>
                  <a:tcPr>
                    <a:lnB w="12700" cap="flat" cmpd="sng" algn="ctr">
                      <a:solidFill>
                        <a:schemeClr val="tx1"/>
                      </a:solidFill>
                      <a:prstDash val="solid"/>
                      <a:round/>
                      <a:headEnd type="none" w="med" len="med"/>
                      <a:tailEnd type="none" w="med" len="med"/>
                    </a:lnB>
                  </a:tcPr>
                </a:tc>
                <a:tc>
                  <a:txBody>
                    <a:bodyPr/>
                    <a:lstStyle/>
                    <a:p>
                      <a:r>
                        <a:rPr lang="sv-SE" sz="1200" b="1" kern="1200" dirty="0">
                          <a:solidFill>
                            <a:schemeClr val="lt1"/>
                          </a:solidFill>
                          <a:latin typeface="+mn-lt"/>
                          <a:ea typeface="+mn-ea"/>
                          <a:cs typeface="+mn-cs"/>
                        </a:rPr>
                        <a:t>Pågående utvecklingsobjekt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595461"/>
                  </a:ext>
                </a:extLst>
              </a:tr>
              <a:tr h="416914">
                <a:tc rowSpan="3">
                  <a:txBody>
                    <a:bodyPr/>
                    <a:lstStyle/>
                    <a:p>
                      <a:pPr algn="l"/>
                      <a:r>
                        <a:rPr lang="sv-SE" sz="1200" b="1" dirty="0"/>
                        <a:t>Kundarbete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200" b="0" kern="1200" dirty="0">
                          <a:solidFill>
                            <a:schemeClr val="tx1"/>
                          </a:solidFill>
                        </a:rPr>
                        <a:t>Helt digital vägledning och matchning</a:t>
                      </a:r>
                    </a:p>
                  </a:txBody>
                  <a:tcP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158847783"/>
                  </a:ext>
                </a:extLst>
              </a:tr>
              <a:tr h="301292">
                <a:tc vMerge="1">
                  <a:txBody>
                    <a:bodyPr/>
                    <a:lstStyle/>
                    <a:p>
                      <a:endParaRPr lang="sv-SE"/>
                    </a:p>
                  </a:txBody>
                  <a:tcPr>
                    <a:lnT w="12700" cap="flat" cmpd="sng" algn="ctr">
                      <a:solidFill>
                        <a:schemeClr val="tx1"/>
                      </a:solidFill>
                      <a:prstDash val="solid"/>
                      <a:round/>
                      <a:headEnd type="none" w="med" len="med"/>
                      <a:tailEnd type="none" w="med" len="med"/>
                    </a:lnT>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Förutsättningar</a:t>
                      </a:r>
                      <a:r>
                        <a:rPr lang="sv-SE" sz="1200" b="0" i="0" kern="1200" noProof="0" dirty="0">
                          <a:solidFill>
                            <a:schemeClr val="tx1"/>
                          </a:solidFill>
                          <a:ea typeface="+mn-ea"/>
                          <a:cs typeface="+mn-cs"/>
                        </a:rPr>
                        <a:t> för träffsäker arbetsmarknadspolitisk bedömning </a:t>
                      </a:r>
                    </a:p>
                  </a:txBody>
                  <a:tcPr>
                    <a:solidFill>
                      <a:schemeClr val="accent2">
                        <a:lumMod val="20000"/>
                        <a:lumOff val="80000"/>
                      </a:schemeClr>
                    </a:solidFill>
                  </a:tcPr>
                </a:tc>
                <a:extLst>
                  <a:ext uri="{0D108BD9-81ED-4DB2-BD59-A6C34878D82A}">
                    <a16:rowId xmlns:a16="http://schemas.microsoft.com/office/drawing/2014/main" val="3747085191"/>
                  </a:ext>
                </a:extLst>
              </a:tr>
              <a:tr h="325080">
                <a:tc vMerge="1">
                  <a:txBody>
                    <a:bodyPr/>
                    <a:lstStyle/>
                    <a:p>
                      <a:endParaRPr lang="sv-SE" sz="900" dirty="0"/>
                    </a:p>
                  </a:txBody>
                  <a:tcPr>
                    <a:solidFill>
                      <a:srgbClr val="92D050"/>
                    </a:solidFill>
                  </a:tcPr>
                </a:tc>
                <a:tc>
                  <a:txBody>
                    <a:bodyPr/>
                    <a:lstStyle/>
                    <a:p>
                      <a:r>
                        <a:rPr lang="sv-SE" sz="1200" b="0" kern="1200" dirty="0">
                          <a:solidFill>
                            <a:schemeClr val="tx1"/>
                          </a:solidFill>
                        </a:rPr>
                        <a:t>Etableringsjobb</a:t>
                      </a:r>
                      <a:endParaRPr lang="sv-SE" sz="1200" b="0" i="0" kern="1200" noProof="0" dirty="0">
                        <a:solidFill>
                          <a:schemeClr val="tx1"/>
                        </a:solidFill>
                        <a:ea typeface="+mn-ea"/>
                        <a:cs typeface="+mn-cs"/>
                      </a:endParaRPr>
                    </a:p>
                  </a:txBody>
                  <a:tcP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212967979"/>
                  </a:ext>
                </a:extLst>
              </a:tr>
              <a:tr h="346865">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200" b="1" dirty="0"/>
                        <a:t>Fristående aktörer</a:t>
                      </a:r>
                    </a:p>
                  </a:txBody>
                  <a:tcP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200" dirty="0">
                          <a:effectLst/>
                          <a:latin typeface="Arial" panose="020B0604020202020204" pitchFamily="34" charset="0"/>
                          <a:ea typeface="Times New Roman" panose="02020603050405020304" pitchFamily="18" charset="0"/>
                        </a:rPr>
                        <a:t>Steg till arbete  </a:t>
                      </a:r>
                      <a:endParaRPr lang="sv-SE" sz="1200" b="0" kern="12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30519355"/>
                  </a:ext>
                </a:extLst>
              </a:tr>
              <a:tr h="360218">
                <a:tc vMerge="1">
                  <a:txBody>
                    <a:bodyPr/>
                    <a:lstStyle/>
                    <a:p>
                      <a:endParaRPr lang="sv-SE"/>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sv-SE" sz="1200" b="0" kern="1200" dirty="0">
                          <a:solidFill>
                            <a:schemeClr val="tx1"/>
                          </a:solidFill>
                        </a:rPr>
                        <a:t>Förordningsstyrd förmedlingsinsats  </a:t>
                      </a:r>
                    </a:p>
                    <a:p>
                      <a:pPr marL="0" marR="0" lvl="0" indent="0" algn="l" defTabSz="914377" rtl="0" eaLnBrk="1" fontAlgn="auto" latinLnBrk="0" hangingPunct="1">
                        <a:lnSpc>
                          <a:spcPct val="100000"/>
                        </a:lnSpc>
                        <a:spcBef>
                          <a:spcPts val="0"/>
                        </a:spcBef>
                        <a:spcAft>
                          <a:spcPts val="0"/>
                        </a:spcAft>
                        <a:buClrTx/>
                        <a:buSzTx/>
                        <a:buFontTx/>
                        <a:buNone/>
                        <a:tabLst/>
                        <a:defRPr/>
                      </a:pPr>
                      <a:endParaRPr lang="sv-SE" sz="1200" b="1" kern="12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84790825"/>
                  </a:ext>
                </a:extLst>
              </a:tr>
              <a:tr h="434983">
                <a:tc vMerge="1">
                  <a:txBody>
                    <a:bodyPr/>
                    <a:lstStyle/>
                    <a:p>
                      <a:endParaRPr lang="sv-SE"/>
                    </a:p>
                  </a:txBody>
                  <a:tcPr>
                    <a:lnT w="12700" cap="flat" cmpd="sng" algn="ctr">
                      <a:solidFill>
                        <a:schemeClr val="tx1"/>
                      </a:solidFill>
                      <a:prstDash val="solid"/>
                      <a:round/>
                      <a:headEnd type="none" w="med" len="med"/>
                      <a:tailEnd type="none" w="med" len="med"/>
                    </a:lnT>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sv-SE" sz="1200" dirty="0">
                          <a:effectLst/>
                          <a:latin typeface="Arial" panose="020B0604020202020204" pitchFamily="34" charset="0"/>
                          <a:ea typeface="Times New Roman" panose="02020603050405020304" pitchFamily="18" charset="0"/>
                        </a:rPr>
                        <a:t>Vidareutvecklad matchningstjänst (VUM)</a:t>
                      </a:r>
                      <a:endParaRPr lang="sv-SE" sz="1200" b="1" kern="1200" dirty="0">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969920431"/>
                  </a:ext>
                </a:extLst>
              </a:tr>
              <a:tr h="454549">
                <a:tc vMerge="1">
                  <a:txBody>
                    <a:bodyPr/>
                    <a:lstStyle/>
                    <a:p>
                      <a:endParaRPr lang="sv-SE"/>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200" b="0" kern="1200" dirty="0">
                          <a:solidFill>
                            <a:schemeClr val="tx1"/>
                          </a:solidFill>
                        </a:rPr>
                        <a:t>Delad handlingsplan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1200" b="0" kern="1200" dirty="0">
                        <a:solidFill>
                          <a:schemeClr val="tx1"/>
                        </a:solidFill>
                      </a:endParaRPr>
                    </a:p>
                  </a:txBody>
                  <a:tcP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984414539"/>
                  </a:ext>
                </a:extLst>
              </a:tr>
              <a:tr h="6973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200" b="1" dirty="0"/>
                        <a:t>Ledning och styrning</a:t>
                      </a:r>
                    </a:p>
                  </a:txBody>
                  <a:tcP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sv-SE" sz="1200" b="0" kern="1200" dirty="0">
                          <a:solidFill>
                            <a:schemeClr val="tx1"/>
                          </a:solidFill>
                        </a:rPr>
                        <a:t>Produktions- och ekonomistyrning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14128672"/>
                  </a:ext>
                </a:extLst>
              </a:tr>
            </a:tbl>
          </a:graphicData>
        </a:graphic>
      </p:graphicFrame>
    </p:spTree>
    <p:extLst>
      <p:ext uri="{BB962C8B-B14F-4D97-AF65-F5344CB8AC3E}">
        <p14:creationId xmlns:p14="http://schemas.microsoft.com/office/powerpoint/2010/main" val="1770898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ubrik 14">
            <a:extLst>
              <a:ext uri="{FF2B5EF4-FFF2-40B4-BE49-F238E27FC236}">
                <a16:creationId xmlns:a16="http://schemas.microsoft.com/office/drawing/2014/main" id="{5BD0F49E-929F-4D0C-944F-A34890BCC8AF}"/>
              </a:ext>
            </a:extLst>
          </p:cNvPr>
          <p:cNvSpPr>
            <a:spLocks noGrp="1"/>
          </p:cNvSpPr>
          <p:nvPr>
            <p:ph type="title"/>
          </p:nvPr>
        </p:nvSpPr>
        <p:spPr>
          <a:xfrm>
            <a:off x="299452" y="476725"/>
            <a:ext cx="7942847" cy="675000"/>
          </a:xfrm>
        </p:spPr>
        <p:txBody>
          <a:bodyPr/>
          <a:lstStyle/>
          <a:p>
            <a:r>
              <a:rPr lang="sv-SE" sz="2800" dirty="0"/>
              <a:t>Potentiella utvecklingsobjekt under beredning</a:t>
            </a:r>
            <a:br>
              <a:rPr lang="sv-SE" sz="2800" dirty="0"/>
            </a:br>
            <a:r>
              <a:rPr lang="sv-SE" sz="1400" dirty="0"/>
              <a:t>Flera av dessa startar troligen först 2024</a:t>
            </a:r>
          </a:p>
        </p:txBody>
      </p:sp>
      <p:sp>
        <p:nvSpPr>
          <p:cNvPr id="18" name="Platshållare för innehåll 17">
            <a:extLst>
              <a:ext uri="{FF2B5EF4-FFF2-40B4-BE49-F238E27FC236}">
                <a16:creationId xmlns:a16="http://schemas.microsoft.com/office/drawing/2014/main" id="{1F002EFC-22A6-4D6A-AF92-CFD5CFD17B35}"/>
              </a:ext>
            </a:extLst>
          </p:cNvPr>
          <p:cNvSpPr>
            <a:spLocks noGrp="1" noChangeAspect="1"/>
          </p:cNvSpPr>
          <p:nvPr>
            <p:ph idx="13"/>
          </p:nvPr>
        </p:nvSpPr>
        <p:spPr>
          <a:xfrm>
            <a:off x="1688386" y="2649122"/>
            <a:ext cx="5312021" cy="2512337"/>
          </a:xfrm>
        </p:spPr>
        <p:txBody>
          <a:bodyPr/>
          <a:lstStyle/>
          <a:p>
            <a:pPr marL="0" indent="0">
              <a:spcBef>
                <a:spcPts val="600"/>
              </a:spcBef>
              <a:buNone/>
            </a:pPr>
            <a:r>
              <a:rPr lang="sv-SE" sz="1400" dirty="0"/>
              <a:t>Analys i stegen ”Förstå utmaningen” och ”Utforska lösningar” pågår för:   </a:t>
            </a:r>
          </a:p>
          <a:p>
            <a:pPr>
              <a:spcBef>
                <a:spcPts val="600"/>
              </a:spcBef>
            </a:pPr>
            <a:r>
              <a:rPr lang="sv-SE" sz="1200" dirty="0"/>
              <a:t>Effektiviserad handläggning och modern ärendehantering av programbeslut JOB</a:t>
            </a:r>
          </a:p>
          <a:p>
            <a:pPr>
              <a:spcBef>
                <a:spcPts val="600"/>
              </a:spcBef>
            </a:pPr>
            <a:r>
              <a:rPr lang="sv-SE" sz="1200" dirty="0"/>
              <a:t>Tjänsten Arbetsmarknadsutbildning (AUB)</a:t>
            </a:r>
          </a:p>
          <a:p>
            <a:pPr>
              <a:spcBef>
                <a:spcPts val="600"/>
              </a:spcBef>
            </a:pPr>
            <a:r>
              <a:rPr lang="sv-SE" sz="1200" b="0" i="0" kern="1200" noProof="0" dirty="0">
                <a:solidFill>
                  <a:schemeClr val="tx1"/>
                </a:solidFill>
                <a:latin typeface="+mn-lt"/>
                <a:ea typeface="+mn-ea"/>
                <a:cs typeface="+mn-cs"/>
              </a:rPr>
              <a:t>Enhetlig process för de särskilda insatserna (1:4)</a:t>
            </a:r>
          </a:p>
          <a:p>
            <a:pPr marL="0" indent="0">
              <a:spcBef>
                <a:spcPts val="1200"/>
              </a:spcBef>
              <a:buNone/>
            </a:pPr>
            <a:r>
              <a:rPr lang="sv-SE" sz="1400" dirty="0"/>
              <a:t>Nya potentiella utvecklingsobjekt som aviserats:</a:t>
            </a:r>
          </a:p>
          <a:p>
            <a:pPr>
              <a:spcBef>
                <a:spcPts val="600"/>
              </a:spcBef>
            </a:pPr>
            <a:r>
              <a:rPr lang="sv-SE" sz="1200" dirty="0"/>
              <a:t>Kundrelationshantering (kommer föreslås uppdelat i flera UO)</a:t>
            </a:r>
          </a:p>
          <a:p>
            <a:pPr>
              <a:spcBef>
                <a:spcPts val="600"/>
              </a:spcBef>
            </a:pPr>
            <a:r>
              <a:rPr lang="sv-SE" sz="1200" dirty="0"/>
              <a:t>Ökad kvalitet i handlingsplanen</a:t>
            </a:r>
          </a:p>
          <a:p>
            <a:pPr>
              <a:spcBef>
                <a:spcPts val="600"/>
              </a:spcBef>
            </a:pPr>
            <a:endParaRPr lang="sv-SE" sz="1500" dirty="0"/>
          </a:p>
        </p:txBody>
      </p:sp>
      <p:pic>
        <p:nvPicPr>
          <p:cNvPr id="8" name="Bildobjekt 7">
            <a:extLst>
              <a:ext uri="{FF2B5EF4-FFF2-40B4-BE49-F238E27FC236}">
                <a16:creationId xmlns:a16="http://schemas.microsoft.com/office/drawing/2014/main" id="{8E02DE67-6EBE-4578-9092-0D1A6294BEE9}"/>
              </a:ext>
            </a:extLst>
          </p:cNvPr>
          <p:cNvPicPr>
            <a:picLocks noChangeAspect="1"/>
          </p:cNvPicPr>
          <p:nvPr/>
        </p:nvPicPr>
        <p:blipFill>
          <a:blip r:embed="rId3"/>
          <a:stretch>
            <a:fillRect/>
          </a:stretch>
        </p:blipFill>
        <p:spPr>
          <a:xfrm>
            <a:off x="1150611" y="1389469"/>
            <a:ext cx="5145259" cy="1006681"/>
          </a:xfrm>
          <a:prstGeom prst="rect">
            <a:avLst/>
          </a:prstGeom>
        </p:spPr>
      </p:pic>
      <p:sp>
        <p:nvSpPr>
          <p:cNvPr id="9" name="Ellips 8">
            <a:extLst>
              <a:ext uri="{FF2B5EF4-FFF2-40B4-BE49-F238E27FC236}">
                <a16:creationId xmlns:a16="http://schemas.microsoft.com/office/drawing/2014/main" id="{A41FF30B-B347-4B4C-9178-DD0DB1226050}"/>
              </a:ext>
            </a:extLst>
          </p:cNvPr>
          <p:cNvSpPr/>
          <p:nvPr/>
        </p:nvSpPr>
        <p:spPr>
          <a:xfrm>
            <a:off x="1431452" y="1257075"/>
            <a:ext cx="1622368" cy="1251679"/>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ruta 9">
            <a:extLst>
              <a:ext uri="{FF2B5EF4-FFF2-40B4-BE49-F238E27FC236}">
                <a16:creationId xmlns:a16="http://schemas.microsoft.com/office/drawing/2014/main" id="{B4627C9F-AC57-4EF9-81EE-3697F2C3B8F9}"/>
              </a:ext>
            </a:extLst>
          </p:cNvPr>
          <p:cNvSpPr txBox="1"/>
          <p:nvPr/>
        </p:nvSpPr>
        <p:spPr>
          <a:xfrm rot="21040386">
            <a:off x="1826685" y="1424233"/>
            <a:ext cx="941712" cy="461665"/>
          </a:xfrm>
          <a:prstGeom prst="rect">
            <a:avLst/>
          </a:prstGeom>
          <a:noFill/>
        </p:spPr>
        <p:txBody>
          <a:bodyPr wrap="square" rtlCol="0">
            <a:spAutoFit/>
          </a:bodyPr>
          <a:lstStyle/>
          <a:p>
            <a:pPr algn="ctr"/>
            <a:r>
              <a:rPr lang="sv-SE" sz="800" b="1" i="1" dirty="0">
                <a:solidFill>
                  <a:srgbClr val="C00000"/>
                </a:solidFill>
              </a:rPr>
              <a:t>expert- och sakkunniga för området</a:t>
            </a:r>
          </a:p>
        </p:txBody>
      </p:sp>
      <p:sp>
        <p:nvSpPr>
          <p:cNvPr id="2" name="Stjärna: 7 punkter 1">
            <a:extLst>
              <a:ext uri="{FF2B5EF4-FFF2-40B4-BE49-F238E27FC236}">
                <a16:creationId xmlns:a16="http://schemas.microsoft.com/office/drawing/2014/main" id="{00C6EC3A-EBF1-4375-A5F7-7ACC3339699D}"/>
              </a:ext>
            </a:extLst>
          </p:cNvPr>
          <p:cNvSpPr/>
          <p:nvPr/>
        </p:nvSpPr>
        <p:spPr>
          <a:xfrm>
            <a:off x="2767579" y="1655065"/>
            <a:ext cx="165433" cy="149902"/>
          </a:xfrm>
          <a:prstGeom prst="star7">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35305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57158F-1844-4C3C-8DD2-825B00FE0134}"/>
              </a:ext>
            </a:extLst>
          </p:cNvPr>
          <p:cNvSpPr>
            <a:spLocks noGrp="1"/>
          </p:cNvSpPr>
          <p:nvPr>
            <p:ph type="title"/>
          </p:nvPr>
        </p:nvSpPr>
        <p:spPr>
          <a:xfrm>
            <a:off x="575043" y="488251"/>
            <a:ext cx="7422784" cy="675000"/>
          </a:xfrm>
        </p:spPr>
        <p:txBody>
          <a:bodyPr/>
          <a:lstStyle/>
          <a:p>
            <a:r>
              <a:rPr lang="sv-SE" dirty="0"/>
              <a:t>Fördelning av utvecklingsram till taktiska portföljer 2023</a:t>
            </a:r>
          </a:p>
        </p:txBody>
      </p:sp>
      <p:graphicFrame>
        <p:nvGraphicFramePr>
          <p:cNvPr id="9" name="Table 8">
            <a:extLst>
              <a:ext uri="{FF2B5EF4-FFF2-40B4-BE49-F238E27FC236}">
                <a16:creationId xmlns:a16="http://schemas.microsoft.com/office/drawing/2014/main" id="{2BFCADB5-F6A7-4FAC-B452-0B3DE1D88FE1}"/>
              </a:ext>
            </a:extLst>
          </p:cNvPr>
          <p:cNvGraphicFramePr>
            <a:graphicFrameLocks noGrp="1"/>
          </p:cNvGraphicFramePr>
          <p:nvPr>
            <p:extLst>
              <p:ext uri="{D42A27DB-BD31-4B8C-83A1-F6EECF244321}">
                <p14:modId xmlns:p14="http://schemas.microsoft.com/office/powerpoint/2010/main" val="1067956825"/>
              </p:ext>
            </p:extLst>
          </p:nvPr>
        </p:nvGraphicFramePr>
        <p:xfrm>
          <a:off x="524033" y="1332233"/>
          <a:ext cx="7620817" cy="1785648"/>
        </p:xfrm>
        <a:graphic>
          <a:graphicData uri="http://schemas.openxmlformats.org/drawingml/2006/table">
            <a:tbl>
              <a:tblPr/>
              <a:tblGrid>
                <a:gridCol w="2590082">
                  <a:extLst>
                    <a:ext uri="{9D8B030D-6E8A-4147-A177-3AD203B41FA5}">
                      <a16:colId xmlns:a16="http://schemas.microsoft.com/office/drawing/2014/main" val="3975836676"/>
                    </a:ext>
                  </a:extLst>
                </a:gridCol>
                <a:gridCol w="1053111">
                  <a:extLst>
                    <a:ext uri="{9D8B030D-6E8A-4147-A177-3AD203B41FA5}">
                      <a16:colId xmlns:a16="http://schemas.microsoft.com/office/drawing/2014/main" val="920294297"/>
                    </a:ext>
                  </a:extLst>
                </a:gridCol>
                <a:gridCol w="1152728">
                  <a:extLst>
                    <a:ext uri="{9D8B030D-6E8A-4147-A177-3AD203B41FA5}">
                      <a16:colId xmlns:a16="http://schemas.microsoft.com/office/drawing/2014/main" val="895349965"/>
                    </a:ext>
                  </a:extLst>
                </a:gridCol>
                <a:gridCol w="925029">
                  <a:extLst>
                    <a:ext uri="{9D8B030D-6E8A-4147-A177-3AD203B41FA5}">
                      <a16:colId xmlns:a16="http://schemas.microsoft.com/office/drawing/2014/main" val="3134963068"/>
                    </a:ext>
                  </a:extLst>
                </a:gridCol>
                <a:gridCol w="1013974">
                  <a:extLst>
                    <a:ext uri="{9D8B030D-6E8A-4147-A177-3AD203B41FA5}">
                      <a16:colId xmlns:a16="http://schemas.microsoft.com/office/drawing/2014/main" val="203901935"/>
                    </a:ext>
                  </a:extLst>
                </a:gridCol>
                <a:gridCol w="885893">
                  <a:extLst>
                    <a:ext uri="{9D8B030D-6E8A-4147-A177-3AD203B41FA5}">
                      <a16:colId xmlns:a16="http://schemas.microsoft.com/office/drawing/2014/main" val="3093140531"/>
                    </a:ext>
                  </a:extLst>
                </a:gridCol>
              </a:tblGrid>
              <a:tr h="462946">
                <a:tc>
                  <a:txBody>
                    <a:bodyPr/>
                    <a:lstStyle/>
                    <a:p>
                      <a:pPr algn="l" fontAlgn="b"/>
                      <a:r>
                        <a:rPr lang="en-US" sz="1400" b="0" i="0" u="none" strike="noStrike">
                          <a:solidFill>
                            <a:srgbClr val="000000"/>
                          </a:solidFill>
                          <a:effectLst/>
                          <a:latin typeface="Calibri" panose="020F0502020204030204" pitchFamily="34" charset="0"/>
                        </a:rPr>
                        <a:t>Taktisk portfölj</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A3838"/>
                          </a:solidFill>
                          <a:effectLst/>
                          <a:latin typeface="Calibri" panose="020F0502020204030204" pitchFamily="34" charset="0"/>
                        </a:rPr>
                        <a:t>Ram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Ram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6E0B4"/>
                    </a:solidFill>
                  </a:tcPr>
                </a:tc>
                <a:tc>
                  <a:txBody>
                    <a:bodyPr/>
                    <a:lstStyle/>
                    <a:p>
                      <a:pPr algn="l" fontAlgn="b"/>
                      <a:r>
                        <a:rPr lang="en-US" sz="1200" b="0" i="0" u="none" strike="noStrike">
                          <a:solidFill>
                            <a:srgbClr val="000000"/>
                          </a:solidFill>
                          <a:effectLst/>
                          <a:latin typeface="Calibri" panose="020F0502020204030204" pitchFamily="34" charset="0"/>
                        </a:rPr>
                        <a:t>Anslag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Lån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2023 (% av total ram)</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108362"/>
                  </a:ext>
                </a:extLst>
              </a:tr>
              <a:tr h="275563">
                <a:tc>
                  <a:txBody>
                    <a:bodyPr/>
                    <a:lstStyle/>
                    <a:p>
                      <a:pPr algn="l" fontAlgn="b"/>
                      <a:r>
                        <a:rPr lang="en-US" sz="1400" b="0" i="0" u="none" strike="noStrike">
                          <a:solidFill>
                            <a:srgbClr val="000000"/>
                          </a:solidFill>
                          <a:effectLst/>
                          <a:latin typeface="Calibri" panose="020F0502020204030204" pitchFamily="34" charset="0"/>
                        </a:rPr>
                        <a:t>Digitala tjänster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AEAAAA"/>
                          </a:solidFill>
                          <a:effectLst/>
                          <a:latin typeface="Calibri" panose="020F0502020204030204" pitchFamily="34" charset="0"/>
                        </a:rPr>
                        <a:t>198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000000"/>
                          </a:solidFill>
                          <a:effectLst/>
                          <a:latin typeface="Calibri" panose="020F0502020204030204" pitchFamily="34" charset="0"/>
                        </a:rPr>
                        <a:t>175</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b"/>
                      <a:r>
                        <a:rPr lang="en-US" sz="1000" b="0" i="0" u="none" strike="noStrike">
                          <a:solidFill>
                            <a:srgbClr val="000000"/>
                          </a:solidFill>
                          <a:effectLst/>
                          <a:latin typeface="Calibri" panose="020F0502020204030204" pitchFamily="34" charset="0"/>
                        </a:rPr>
                        <a:t>159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1718240"/>
                  </a:ext>
                </a:extLst>
              </a:tr>
              <a:tr h="275563">
                <a:tc>
                  <a:txBody>
                    <a:bodyPr/>
                    <a:lstStyle/>
                    <a:p>
                      <a:pPr algn="l" fontAlgn="b"/>
                      <a:r>
                        <a:rPr lang="en-US" sz="1400" b="0" i="0" u="none" strike="noStrike">
                          <a:solidFill>
                            <a:srgbClr val="000000"/>
                          </a:solidFill>
                          <a:effectLst/>
                          <a:latin typeface="Calibri" panose="020F0502020204030204" pitchFamily="34" charset="0"/>
                        </a:rPr>
                        <a:t>Digitala arbetsförmedlingsstöd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AEAAAA"/>
                          </a:solidFill>
                          <a:effectLst/>
                          <a:latin typeface="Calibri" panose="020F0502020204030204" pitchFamily="34" charset="0"/>
                        </a:rPr>
                        <a:t>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000000"/>
                          </a:solidFill>
                          <a:effectLst/>
                          <a:latin typeface="Calibri" panose="020F0502020204030204" pitchFamily="34" charset="0"/>
                        </a:rPr>
                        <a:t>211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b"/>
                      <a:r>
                        <a:rPr lang="en-US" sz="1000" b="0" i="0" u="none" strike="noStrike">
                          <a:solidFill>
                            <a:srgbClr val="000000"/>
                          </a:solidFill>
                          <a:effectLst/>
                          <a:latin typeface="Calibri" panose="020F0502020204030204" pitchFamily="34" charset="0"/>
                        </a:rPr>
                        <a:t>117</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000000"/>
                          </a:solidFill>
                          <a:effectLst/>
                          <a:latin typeface="Calibri" panose="020F0502020204030204" pitchFamily="34" charset="0"/>
                        </a:rPr>
                        <a:t>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7106942"/>
                  </a:ext>
                </a:extLst>
              </a:tr>
              <a:tr h="275563">
                <a:tc>
                  <a:txBody>
                    <a:bodyPr/>
                    <a:lstStyle/>
                    <a:p>
                      <a:pPr algn="l" fontAlgn="b"/>
                      <a:r>
                        <a:rPr lang="en-US" sz="1400" b="0" i="0" u="none" strike="noStrike">
                          <a:solidFill>
                            <a:srgbClr val="000000"/>
                          </a:solidFill>
                          <a:effectLst/>
                          <a:latin typeface="Calibri" panose="020F0502020204030204" pitchFamily="34" charset="0"/>
                        </a:rPr>
                        <a:t>Ledning &amp; stöd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AEAAAA"/>
                          </a:solidFill>
                          <a:effectLst/>
                          <a:latin typeface="Calibri" panose="020F0502020204030204" pitchFamily="34" charset="0"/>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000000"/>
                          </a:solidFill>
                          <a:effectLst/>
                          <a:latin typeface="Calibri" panose="020F0502020204030204" pitchFamily="34" charset="0"/>
                        </a:rPr>
                        <a:t>64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b"/>
                      <a:r>
                        <a:rPr lang="en-US" sz="1000" b="0" i="0" u="none" strike="noStrike">
                          <a:solidFill>
                            <a:srgbClr val="000000"/>
                          </a:solidFill>
                          <a:effectLst/>
                          <a:latin typeface="Calibri" panose="020F0502020204030204" pitchFamily="34" charset="0"/>
                        </a:rPr>
                        <a:t>41</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000000"/>
                          </a:solidFill>
                          <a:effectLst/>
                          <a:latin typeface="Calibri" panose="020F0502020204030204" pitchFamily="34" charset="0"/>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156731"/>
                  </a:ext>
                </a:extLst>
              </a:tr>
              <a:tr h="275563">
                <a:tc>
                  <a:txBody>
                    <a:bodyPr/>
                    <a:lstStyle/>
                    <a:p>
                      <a:pPr algn="l" fontAlgn="b"/>
                      <a:r>
                        <a:rPr lang="en-US" sz="1400" b="0" i="0" u="none" strike="noStrike">
                          <a:solidFill>
                            <a:srgbClr val="000000"/>
                          </a:solidFill>
                          <a:effectLst/>
                          <a:latin typeface="Calibri" panose="020F0502020204030204" pitchFamily="34" charset="0"/>
                        </a:rPr>
                        <a:t>IT-bas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AEAAAA"/>
                          </a:solidFill>
                          <a:effectLst/>
                          <a:latin typeface="Calibri" panose="020F0502020204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000000"/>
                          </a:solidFill>
                          <a:effectLst/>
                          <a:latin typeface="Calibri" panose="020F0502020204030204" pitchFamily="34" charset="0"/>
                        </a:rPr>
                        <a:t>63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b"/>
                      <a:r>
                        <a:rPr lang="en-US" sz="1000" b="0" i="0" u="none" strike="noStrike">
                          <a:solidFill>
                            <a:srgbClr val="000000"/>
                          </a:solidFill>
                          <a:effectLst/>
                          <a:latin typeface="Calibri" panose="020F0502020204030204" pitchFamily="34" charset="0"/>
                        </a:rPr>
                        <a:t>36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000" b="0"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909948"/>
                  </a:ext>
                </a:extLst>
              </a:tr>
              <a:tr h="220450">
                <a:tc>
                  <a:txBody>
                    <a:bodyPr/>
                    <a:lstStyle/>
                    <a:p>
                      <a:pPr algn="l" fontAlgn="b"/>
                      <a:r>
                        <a:rPr lang="en-US" sz="1100" b="1" i="0" u="none" strike="noStrike">
                          <a:solidFill>
                            <a:srgbClr val="000000"/>
                          </a:solidFill>
                          <a:effectLst/>
                          <a:latin typeface="Calibri" panose="020F0502020204030204" pitchFamily="34" charset="0"/>
                        </a:rPr>
                        <a:t>Totalt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1" i="0" u="none" strike="noStrike">
                          <a:solidFill>
                            <a:srgbClr val="AEAAAA"/>
                          </a:solidFill>
                          <a:effectLst/>
                          <a:latin typeface="Calibri" panose="020F0502020204030204" pitchFamily="34" charset="0"/>
                        </a:rPr>
                        <a:t>513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1" i="0" u="none" strike="noStrike">
                          <a:solidFill>
                            <a:srgbClr val="000000"/>
                          </a:solidFill>
                          <a:effectLst/>
                          <a:latin typeface="Calibri" panose="020F0502020204030204" pitchFamily="34" charset="0"/>
                        </a:rPr>
                        <a:t>513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r" fontAlgn="b"/>
                      <a:r>
                        <a:rPr lang="en-US" sz="1100" b="1" i="0" u="none" strike="noStrike">
                          <a:solidFill>
                            <a:srgbClr val="000000"/>
                          </a:solidFill>
                          <a:effectLst/>
                          <a:latin typeface="Calibri" panose="020F0502020204030204" pitchFamily="34" charset="0"/>
                        </a:rPr>
                        <a:t>353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1" i="0" u="none" strike="noStrike">
                          <a:solidFill>
                            <a:srgbClr val="000000"/>
                          </a:solidFill>
                          <a:effectLst/>
                          <a:latin typeface="Calibri" panose="020F0502020204030204" pitchFamily="34" charset="0"/>
                        </a:rPr>
                        <a:t>160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59732169"/>
                  </a:ext>
                </a:extLst>
              </a:tr>
            </a:tbl>
          </a:graphicData>
        </a:graphic>
      </p:graphicFrame>
      <p:sp>
        <p:nvSpPr>
          <p:cNvPr id="13" name="TextBox 12">
            <a:extLst>
              <a:ext uri="{FF2B5EF4-FFF2-40B4-BE49-F238E27FC236}">
                <a16:creationId xmlns:a16="http://schemas.microsoft.com/office/drawing/2014/main" id="{FDE705BD-B2D5-445B-BBCA-DFFBE752F700}"/>
              </a:ext>
            </a:extLst>
          </p:cNvPr>
          <p:cNvSpPr txBox="1"/>
          <p:nvPr/>
        </p:nvSpPr>
        <p:spPr>
          <a:xfrm>
            <a:off x="421517" y="3286863"/>
            <a:ext cx="7660888" cy="1315745"/>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dirty="0">
                <a:ln>
                  <a:noFill/>
                </a:ln>
                <a:solidFill>
                  <a:prstClr val="black"/>
                </a:solidFill>
                <a:effectLst/>
                <a:uLnTx/>
                <a:uFillTx/>
                <a:latin typeface="Arial"/>
                <a:ea typeface="+mn-ea"/>
                <a:cs typeface="+mn-cs"/>
              </a:rPr>
              <a:t>Fördelning utgår från:</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mn-cs"/>
              </a:rPr>
              <a:t>Mål och inriktning för verksamheten – Förändringsplan 2023- 2026</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mn-cs"/>
              </a:rPr>
              <a:t>Ekonomiska förutsättningar</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mn-cs"/>
              </a:rPr>
              <a:t>Reformer, uppdrag och regelverk</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mn-cs"/>
              </a:rPr>
              <a:t>Effektberäkningar – från övergripande satsningar och utvecklingsobjekt</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mn-cs"/>
              </a:rPr>
              <a:t>Pågående satsningar</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mn-cs"/>
              </a:rPr>
              <a:t>Förmåga att realisera planerad effekthemtagning</a:t>
            </a:r>
          </a:p>
        </p:txBody>
      </p:sp>
    </p:spTree>
    <p:extLst>
      <p:ext uri="{BB962C8B-B14F-4D97-AF65-F5344CB8AC3E}">
        <p14:creationId xmlns:p14="http://schemas.microsoft.com/office/powerpoint/2010/main" val="2480198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FE11F93-D781-40F1-A851-FABB62A5D415}"/>
              </a:ext>
            </a:extLst>
          </p:cNvPr>
          <p:cNvSpPr>
            <a:spLocks noGrp="1"/>
          </p:cNvSpPr>
          <p:nvPr>
            <p:ph type="ctrTitle"/>
          </p:nvPr>
        </p:nvSpPr>
        <p:spPr>
          <a:xfrm>
            <a:off x="1774315" y="1433689"/>
            <a:ext cx="5752125" cy="967429"/>
          </a:xfrm>
        </p:spPr>
        <p:txBody>
          <a:bodyPr/>
          <a:lstStyle/>
          <a:p>
            <a:r>
              <a:rPr lang="sv-SE" dirty="0"/>
              <a:t>Digitala tjänster</a:t>
            </a:r>
          </a:p>
        </p:txBody>
      </p:sp>
    </p:spTree>
    <p:extLst>
      <p:ext uri="{BB962C8B-B14F-4D97-AF65-F5344CB8AC3E}">
        <p14:creationId xmlns:p14="http://schemas.microsoft.com/office/powerpoint/2010/main" val="1517759934"/>
      </p:ext>
    </p:extLst>
  </p:cSld>
  <p:clrMapOvr>
    <a:masterClrMapping/>
  </p:clrMapOvr>
</p:sld>
</file>

<file path=ppt/theme/theme1.xml><?xml version="1.0" encoding="utf-8"?>
<a:theme xmlns:a="http://schemas.openxmlformats.org/drawingml/2006/main" name="Arbetsförmedlingen">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potx" id="{B3A705E1-B635-4A82-9C30-818C3DE0C19F}" vid="{829A0886-497F-45DD-97B0-6162BAA87D37}"/>
    </a:ext>
  </a:extLst>
</a:theme>
</file>

<file path=ppt/theme/theme2.xml><?xml version="1.0" encoding="utf-8"?>
<a:theme xmlns:a="http://schemas.openxmlformats.org/drawingml/2006/main" name="Arbetsförmedlingen, blå">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potx" id="{B3A705E1-B635-4A82-9C30-818C3DE0C19F}" vid="{383C7143-0A0D-4375-A368-4B2BC0A79B17}"/>
    </a:ext>
  </a:extLst>
</a:theme>
</file>

<file path=ppt/theme/theme3.xml><?xml version="1.0" encoding="utf-8"?>
<a:theme xmlns:a="http://schemas.openxmlformats.org/drawingml/2006/main" name="16_Arbetsförmedlingen">
  <a:themeElements>
    <a:clrScheme name="Arbetsförmedlingen">
      <a:dk1>
        <a:sysClr val="windowText" lastClr="000000"/>
      </a:dk1>
      <a:lt1>
        <a:sysClr val="window" lastClr="FFFFFF"/>
      </a:lt1>
      <a:dk2>
        <a:srgbClr val="44546A"/>
      </a:dk2>
      <a:lt2>
        <a:srgbClr val="E7E6E6"/>
      </a:lt2>
      <a:accent1>
        <a:srgbClr val="1F1B5A"/>
      </a:accent1>
      <a:accent2>
        <a:srgbClr val="95C23D"/>
      </a:accent2>
      <a:accent3>
        <a:srgbClr val="FBBC33"/>
      </a:accent3>
      <a:accent4>
        <a:srgbClr val="008886"/>
      </a:accent4>
      <a:accent5>
        <a:srgbClr val="E83278"/>
      </a:accent5>
      <a:accent6>
        <a:srgbClr val="7A74A2"/>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betsförmedlingen_bredbild.potx" id="{BD24AB10-C141-4896-9A6C-EC68E3827E94}" vid="{B9367E8A-253E-42B1-AE5B-A73ADC07D901}"/>
    </a:ext>
  </a:extLst>
</a:theme>
</file>

<file path=ppt/theme/theme4.xml><?xml version="1.0" encoding="utf-8"?>
<a:theme xmlns:a="http://schemas.openxmlformats.org/drawingml/2006/main" name="1_Arbetsförmedlingen">
  <a:themeElements>
    <a:clrScheme name="Arbetsförmedlingen">
      <a:dk1>
        <a:sysClr val="windowText" lastClr="000000"/>
      </a:dk1>
      <a:lt1>
        <a:sysClr val="window" lastClr="FFFFFF"/>
      </a:lt1>
      <a:dk2>
        <a:srgbClr val="44546A"/>
      </a:dk2>
      <a:lt2>
        <a:srgbClr val="E7E6E6"/>
      </a:lt2>
      <a:accent1>
        <a:srgbClr val="1F1B5A"/>
      </a:accent1>
      <a:accent2>
        <a:srgbClr val="95C23D"/>
      </a:accent2>
      <a:accent3>
        <a:srgbClr val="FBBC33"/>
      </a:accent3>
      <a:accent4>
        <a:srgbClr val="008886"/>
      </a:accent4>
      <a:accent5>
        <a:srgbClr val="E83278"/>
      </a:accent5>
      <a:accent6>
        <a:srgbClr val="7A74A2"/>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betsförmedlingen_bredbild.potx" id="{BD24AB10-C141-4896-9A6C-EC68E3827E94}" vid="{B9367E8A-253E-42B1-AE5B-A73ADC07D901}"/>
    </a:ext>
  </a:extLst>
</a:theme>
</file>

<file path=ppt/theme/theme5.xml><?xml version="1.0" encoding="utf-8"?>
<a:theme xmlns:a="http://schemas.openxmlformats.org/drawingml/2006/main" name="Arbetsförmedlingen, vit">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potx" id="{B6385D98-5984-4ABE-8255-A19A7B5C4316}" vid="{14084F02-E16B-40C5-95F1-1F6814F54338}"/>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818A34E83AFE541858852D6258FBA8C" ma:contentTypeVersion="0" ma:contentTypeDescription="Skapa ett nytt dokument." ma:contentTypeScope="" ma:versionID="1d60f16fef8773ac7571274af8832a05">
  <xsd:schema xmlns:xsd="http://www.w3.org/2001/XMLSchema" xmlns:xs="http://www.w3.org/2001/XMLSchema" xmlns:p="http://schemas.microsoft.com/office/2006/metadata/properties" targetNamespace="http://schemas.microsoft.com/office/2006/metadata/properties" ma:root="true" ma:fieldsID="cf44a6fddecf00195e81d235775781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9BB284-3D13-4DA6-8FA3-4F2FC2EE9C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E1F1915-1179-4A93-AF4D-DFF6F1DFD86B}">
  <ds:schemaRefs>
    <ds:schemaRef ds:uri="http://schemas.microsoft.com/sharepoint/v3/contenttype/forms"/>
  </ds:schemaRefs>
</ds:datastoreItem>
</file>

<file path=customXml/itemProps3.xml><?xml version="1.0" encoding="utf-8"?>
<ds:datastoreItem xmlns:ds="http://schemas.openxmlformats.org/officeDocument/2006/customXml" ds:itemID="{AF804037-2765-473C-8854-8F77FAD215B6}">
  <ds:schemaRefs>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2006/metadata/properties"/>
    <ds:schemaRef ds:uri="http://schemas.microsoft.com/office/infopath/2007/PartnerControl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Presentation</Template>
  <TotalTime>7603</TotalTime>
  <Words>5079</Words>
  <Application>Microsoft Office PowerPoint</Application>
  <PresentationFormat>Bildspel på skärmen (16:9)</PresentationFormat>
  <Paragraphs>749</Paragraphs>
  <Slides>33</Slides>
  <Notes>16</Notes>
  <HiddenSlides>0</HiddenSlides>
  <MMClips>0</MMClips>
  <ScaleCrop>false</ScaleCrop>
  <HeadingPairs>
    <vt:vector size="6" baseType="variant">
      <vt:variant>
        <vt:lpstr>Använt teckensnitt</vt:lpstr>
      </vt:variant>
      <vt:variant>
        <vt:i4>4</vt:i4>
      </vt:variant>
      <vt:variant>
        <vt:lpstr>Tema</vt:lpstr>
      </vt:variant>
      <vt:variant>
        <vt:i4>5</vt:i4>
      </vt:variant>
      <vt:variant>
        <vt:lpstr>Bildrubriker</vt:lpstr>
      </vt:variant>
      <vt:variant>
        <vt:i4>33</vt:i4>
      </vt:variant>
    </vt:vector>
  </HeadingPairs>
  <TitlesOfParts>
    <vt:vector size="42" baseType="lpstr">
      <vt:lpstr>Arial</vt:lpstr>
      <vt:lpstr>Calibri</vt:lpstr>
      <vt:lpstr>Courier New</vt:lpstr>
      <vt:lpstr>Helvetica Neue Medium</vt:lpstr>
      <vt:lpstr>Arbetsförmedlingen</vt:lpstr>
      <vt:lpstr>Arbetsförmedlingen, blå</vt:lpstr>
      <vt:lpstr>16_Arbetsförmedlingen</vt:lpstr>
      <vt:lpstr>1_Arbetsförmedlingen</vt:lpstr>
      <vt:lpstr>Arbetsförmedlingen, vit</vt:lpstr>
      <vt:lpstr>Portföljplanering för verksamhetsutveckling med IT-innehåll</vt:lpstr>
      <vt:lpstr>Innehåll</vt:lpstr>
      <vt:lpstr>Om portföljplanering</vt:lpstr>
      <vt:lpstr>Kort om innehåll i de taktiska portföljerna</vt:lpstr>
      <vt:lpstr>Utvecklingsobjekt</vt:lpstr>
      <vt:lpstr>Utvecklingsobjekt med utvecklingsperiod in i 2023</vt:lpstr>
      <vt:lpstr>Potentiella utvecklingsobjekt under beredning Flera av dessa startar troligen först 2024</vt:lpstr>
      <vt:lpstr>Fördelning av utvecklingsram till taktiska portföljer 2023</vt:lpstr>
      <vt:lpstr>Digitala tjänster</vt:lpstr>
      <vt:lpstr>Nyttoprofil portfölj Digitala tjänster</vt:lpstr>
      <vt:lpstr>Investeringsprofil portfölj Digitala tjänster</vt:lpstr>
      <vt:lpstr>Taktiskt fokus 2023  portfölj Digitala tjänster</vt:lpstr>
      <vt:lpstr>Portfölj Digitala Tjänster (bild 1 av 4) 2023 - Totalt 175 MSEK</vt:lpstr>
      <vt:lpstr>Portfölj Digitala Tjänster (bild 2 av 4) 2023 - Totalt 175 MSEK </vt:lpstr>
      <vt:lpstr>Portfölj Digitala Tjänster (bild 3 av 4) 2023 - Totalt 175 MSEK</vt:lpstr>
      <vt:lpstr>Portfölj Digitala Tjänster (bild 4 av 4) 2023 - Totalt 175 MSEK</vt:lpstr>
      <vt:lpstr>Digitala arbetsförmedlingsstöd</vt:lpstr>
      <vt:lpstr>Nyttoprofil 2023</vt:lpstr>
      <vt:lpstr>PowerPoint-presentation</vt:lpstr>
      <vt:lpstr>Portföljen Digitala arbetsförmedlingsstöd - Totalt 211 MSEK (bild 1 av 3) </vt:lpstr>
      <vt:lpstr>Portföljen Digitala arbetsförmedlingsstöd - Totalt 211 MSEK (bild 2 av 3) </vt:lpstr>
      <vt:lpstr>Portföljen Digitala arbetsförmedlingsstöd - Totalt 211 MSEK (bild 3 av 3) </vt:lpstr>
      <vt:lpstr>Ledning och stöd</vt:lpstr>
      <vt:lpstr>PowerPoint-presentation</vt:lpstr>
      <vt:lpstr>PowerPoint-presentation</vt:lpstr>
      <vt:lpstr>Portfölj Ledning &amp; Stöd (bild 1 av 3) –Totalt RAM  64 MSEK</vt:lpstr>
      <vt:lpstr>Portfölj Ledning &amp; Stöd (bild 2 av 3) - Totalt RAM 64 MSEK</vt:lpstr>
      <vt:lpstr>Portfölj Ledning &amp; Stöd (bild 1 av 3) – Totalt RAM 64 MSEK</vt:lpstr>
      <vt:lpstr>IT bas</vt:lpstr>
      <vt:lpstr>PowerPoint-presentation</vt:lpstr>
      <vt:lpstr>IT bas Nyttoprofil</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Bilaga 2 portföljplanering itinnehåll</dc:title>
  <dc:creator>Fredrik Andersson</dc:creator>
  <dc:description>Af 00013_2.0_(2018-09-12, AF9000)</dc:description>
  <cp:lastModifiedBy>Fredrik Wolffelt</cp:lastModifiedBy>
  <cp:revision>132</cp:revision>
  <dcterms:created xsi:type="dcterms:W3CDTF">2020-11-04T11:50:12Z</dcterms:created>
  <dcterms:modified xsi:type="dcterms:W3CDTF">2023-01-27T17:04:10Z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0x0101004818A34E83AFE541858852D6258FBA8C</vt:lpwstr>
  </property>
  <property fmtid="{D5CDD505-2E9C-101B-9397-08002B2CF9AE}" pid="3" name="Dokumentstatus">
    <vt:lpwstr>1;#Utkast|4fd34bca-3b4e-4a5b-88f2-24ba8985d36d</vt:lpwstr>
  </property>
  <property fmtid="{D5CDD505-2E9C-101B-9397-08002B2CF9AE}" pid="4" name="Dokumenttyp">
    <vt:lpwstr/>
  </property>
</Properties>
</file>