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Lst>
  <p:notesMasterIdLst>
    <p:notesMasterId r:id="rId29"/>
  </p:notesMasterIdLst>
  <p:handoutMasterIdLst>
    <p:handoutMasterId r:id="rId30"/>
  </p:handoutMasterIdLst>
  <p:sldIdLst>
    <p:sldId id="287" r:id="rId7"/>
    <p:sldId id="349" r:id="rId8"/>
    <p:sldId id="420" r:id="rId9"/>
    <p:sldId id="309" r:id="rId10"/>
    <p:sldId id="310" r:id="rId11"/>
    <p:sldId id="311" r:id="rId12"/>
    <p:sldId id="312" r:id="rId13"/>
    <p:sldId id="313" r:id="rId14"/>
    <p:sldId id="315" r:id="rId15"/>
    <p:sldId id="316" r:id="rId16"/>
    <p:sldId id="317" r:id="rId17"/>
    <p:sldId id="318" r:id="rId18"/>
    <p:sldId id="319" r:id="rId19"/>
    <p:sldId id="320" r:id="rId20"/>
    <p:sldId id="321" r:id="rId21"/>
    <p:sldId id="322" r:id="rId22"/>
    <p:sldId id="323" r:id="rId23"/>
    <p:sldId id="422" r:id="rId24"/>
    <p:sldId id="324" r:id="rId25"/>
    <p:sldId id="326" r:id="rId26"/>
    <p:sldId id="325" r:id="rId27"/>
    <p:sldId id="327" r:id="rId28"/>
  </p:sldIdLst>
  <p:sldSz cx="9144000" cy="5143500" type="screen16x9"/>
  <p:notesSz cx="6858000" cy="9144000"/>
  <p:custDataLst>
    <p:tags r:id="rId31"/>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EBE28A-66DD-901A-7253-8AE5537CBFF2}" name="Katarina Nordling" initials="KN" userId="S::katarina.nordling@arbetsformedlingen.se::53afe469-5dcf-4d37-bdf7-73b2d92975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23D"/>
    <a:srgbClr val="00005A"/>
    <a:srgbClr val="EAF2D8"/>
    <a:srgbClr val="DA5187"/>
    <a:srgbClr val="D43372"/>
    <a:srgbClr val="BAD781"/>
    <a:srgbClr val="A5CB5A"/>
    <a:srgbClr val="595994"/>
    <a:srgbClr val="262673"/>
    <a:srgbClr val="E37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6"/>
  </p:normalViewPr>
  <p:slideViewPr>
    <p:cSldViewPr snapToGrid="0">
      <p:cViewPr varScale="1">
        <p:scale>
          <a:sx n="132" d="100"/>
          <a:sy n="132" d="100"/>
        </p:scale>
        <p:origin x="972" y="126"/>
      </p:cViewPr>
      <p:guideLst>
        <p:guide orient="horz" pos="1711"/>
        <p:guide pos="3311"/>
      </p:guideLst>
    </p:cSldViewPr>
  </p:slid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2024-02-07</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2024-02-07</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875499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2024-02-07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2024-02-07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2024-02-07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2024-02-07</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2024-02-07</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arbetsformedlingen.se/download/18.47a458fb16df81b9133c81/riktlinjer-avvikelserapportering.pdf" TargetMode="Externa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7.xml"/><Relationship Id="rId18"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21.xml"/><Relationship Id="rId2" Type="http://schemas.openxmlformats.org/officeDocument/2006/relationships/notesSlide" Target="../notesSlides/notesSlide1.xml"/><Relationship Id="rId16" Type="http://schemas.openxmlformats.org/officeDocument/2006/relationships/slide" Target="slide20.xml"/><Relationship Id="rId1" Type="http://schemas.openxmlformats.org/officeDocument/2006/relationships/slideLayout" Target="../slideLayouts/slideLayout19.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9.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DD3A1039-426E-434B-3310-5A63872C18D3}"/>
              </a:ext>
              <a:ext uri="{C183D7F6-B498-43B3-948B-1728B52AA6E4}">
                <adec:decorative xmlns:adec="http://schemas.microsoft.com/office/drawing/2017/decorative" val="1"/>
              </a:ext>
            </a:extLst>
          </p:cNvPr>
          <p:cNvPicPr>
            <a:picLocks noChangeAspect="1"/>
          </p:cNvPicPr>
          <p:nvPr/>
        </p:nvPicPr>
        <p:blipFill rotWithShape="1">
          <a:blip r:embed="rId2"/>
          <a:srcRect t="22997" r="1" b="1"/>
          <a:stretch/>
        </p:blipFill>
        <p:spPr>
          <a:xfrm>
            <a:off x="141288" y="0"/>
            <a:ext cx="9002712" cy="4627350"/>
          </a:xfrm>
          <a:prstGeom prst="rect">
            <a:avLst/>
          </a:prstGeom>
          <a:no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39701" y="3115350"/>
            <a:ext cx="5328000" cy="756000"/>
          </a:xfrm>
        </p:spPr>
        <p:txBody>
          <a:bodyPr anchor="b">
            <a:normAutofit fontScale="90000"/>
          </a:bodyPr>
          <a:lstStyle/>
          <a:p>
            <a:pPr>
              <a:lnSpc>
                <a:spcPct val="90000"/>
              </a:lnSpc>
            </a:pPr>
            <a:r>
              <a:rPr lang="sv-SE" sz="2000" dirty="0"/>
              <a:t>Arbetsmarknadsutbildning och förberedande utbildning – Yrkessvenska B</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39701" y="3871350"/>
            <a:ext cx="5328000" cy="756000"/>
          </a:xfrm>
        </p:spPr>
        <p:txBody>
          <a:bodyPr anchor="t">
            <a:noAutofit/>
          </a:bodyPr>
          <a:lstStyle/>
          <a:p>
            <a:pPr>
              <a:lnSpc>
                <a:spcPct val="90000"/>
              </a:lnSpc>
              <a:spcAft>
                <a:spcPts val="600"/>
              </a:spcAft>
            </a:pPr>
            <a:r>
              <a:rPr lang="sv-SE" altLang="sv-SE" sz="1600" dirty="0"/>
              <a:t>Leverantörer</a:t>
            </a:r>
          </a:p>
          <a:p>
            <a:pPr>
              <a:lnSpc>
                <a:spcPct val="90000"/>
              </a:lnSpc>
              <a:spcAft>
                <a:spcPts val="600"/>
              </a:spcAft>
            </a:pPr>
            <a:r>
              <a:rPr kumimoji="0" lang="sv-SE" altLang="sv-SE" sz="1600" b="0" i="0" u="none" strike="noStrike" kern="1200" cap="none" spc="0" normalizeH="0" baseline="0" noProof="0" dirty="0">
                <a:ln>
                  <a:noFill/>
                </a:ln>
                <a:solidFill>
                  <a:prstClr val="white"/>
                </a:solidFill>
                <a:effectLst/>
                <a:uLnTx/>
                <a:uFill>
                  <a:solidFill>
                    <a:srgbClr val="95C23D"/>
                  </a:solidFill>
                </a:uFill>
                <a:ea typeface="+mn-ea"/>
                <a:cs typeface="+mn-cs"/>
              </a:rPr>
              <a:t>Användarstöd uppdaterat 2024-02-06</a:t>
            </a:r>
          </a:p>
          <a:p>
            <a:pPr>
              <a:lnSpc>
                <a:spcPct val="90000"/>
              </a:lnSpc>
              <a:spcAft>
                <a:spcPts val="600"/>
              </a:spcAft>
            </a:pPr>
            <a:endParaRPr lang="sv-SE" altLang="sv-SE" sz="1600" dirty="0"/>
          </a:p>
          <a:p>
            <a:pPr>
              <a:lnSpc>
                <a:spcPct val="90000"/>
              </a:lnSpc>
              <a:spcAft>
                <a:spcPts val="600"/>
              </a:spcAft>
            </a:pPr>
            <a:endParaRPr lang="sv-SE" altLang="sv-SE" sz="1600"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15E932-6791-36BB-3966-39FA18F90F83}"/>
              </a:ext>
            </a:extLst>
          </p:cNvPr>
          <p:cNvSpPr>
            <a:spLocks noGrp="1"/>
          </p:cNvSpPr>
          <p:nvPr>
            <p:ph type="title"/>
          </p:nvPr>
        </p:nvSpPr>
        <p:spPr>
          <a:xfrm>
            <a:off x="576002" y="174590"/>
            <a:ext cx="7422784" cy="418341"/>
          </a:xfrm>
        </p:spPr>
        <p:txBody>
          <a:bodyPr/>
          <a:lstStyle/>
          <a:p>
            <a:r>
              <a:rPr lang="sv-SE" sz="2400" dirty="0"/>
              <a:t>Avvikelserapport</a:t>
            </a:r>
            <a:br>
              <a:rPr lang="sv-SE" sz="2400" dirty="0"/>
            </a:br>
            <a:endParaRPr lang="sv-SE" sz="2400" dirty="0"/>
          </a:p>
        </p:txBody>
      </p:sp>
      <p:pic>
        <p:nvPicPr>
          <p:cNvPr id="6" name="Bildobjekt 5" descr="Bilden är ett urklipp från IT systemet KA webb. Den visar innehåll i avvikelserapport.">
            <a:extLst>
              <a:ext uri="{FF2B5EF4-FFF2-40B4-BE49-F238E27FC236}">
                <a16:creationId xmlns:a16="http://schemas.microsoft.com/office/drawing/2014/main" id="{10E23EFA-07D1-4070-3252-E11280000DEF}"/>
              </a:ext>
            </a:extLst>
          </p:cNvPr>
          <p:cNvPicPr>
            <a:picLocks noChangeAspect="1"/>
          </p:cNvPicPr>
          <p:nvPr/>
        </p:nvPicPr>
        <p:blipFill>
          <a:blip r:embed="rId2"/>
          <a:stretch>
            <a:fillRect/>
          </a:stretch>
        </p:blipFill>
        <p:spPr>
          <a:xfrm>
            <a:off x="578682" y="710802"/>
            <a:ext cx="3128924" cy="4071937"/>
          </a:xfrm>
          <a:prstGeom prst="rect">
            <a:avLst/>
          </a:prstGeom>
          <a:ln>
            <a:noFill/>
          </a:ln>
          <a:effectLst>
            <a:outerShdw blurRad="292100" dist="139700" dir="2700000" algn="tl" rotWithShape="0">
              <a:srgbClr val="333333">
                <a:alpha val="65000"/>
              </a:srgbClr>
            </a:outerShdw>
          </a:effectLst>
        </p:spPr>
      </p:pic>
      <p:sp>
        <p:nvSpPr>
          <p:cNvPr id="7" name="Platshållare för innehåll 2">
            <a:extLst>
              <a:ext uri="{FF2B5EF4-FFF2-40B4-BE49-F238E27FC236}">
                <a16:creationId xmlns:a16="http://schemas.microsoft.com/office/drawing/2014/main" id="{19904DB1-48B1-E02F-F80B-6FF008886E73}"/>
              </a:ext>
            </a:extLst>
          </p:cNvPr>
          <p:cNvSpPr>
            <a:spLocks noGrp="1"/>
          </p:cNvSpPr>
          <p:nvPr>
            <p:ph idx="1"/>
          </p:nvPr>
        </p:nvSpPr>
        <p:spPr>
          <a:xfrm>
            <a:off x="4207951" y="715022"/>
            <a:ext cx="4581426" cy="4133653"/>
          </a:xfrm>
        </p:spPr>
        <p:txBody>
          <a:bodyPr>
            <a:normAutofit fontScale="25000" lnSpcReduction="20000"/>
          </a:bodyPr>
          <a:lstStyle/>
          <a:p>
            <a:pPr marL="0" indent="0" algn="l">
              <a:buNone/>
            </a:pPr>
            <a:r>
              <a:rPr lang="sv-SE" sz="4800" b="0" i="0" dirty="0">
                <a:solidFill>
                  <a:srgbClr val="323232"/>
                </a:solidFill>
                <a:effectLst/>
              </a:rPr>
              <a:t>Om den arbetssökande inte följer sin planering eller missköter sig ska du skyndsamt registrera en </a:t>
            </a:r>
            <a:r>
              <a:rPr lang="sv-SE" sz="4800" b="1" i="0" dirty="0">
                <a:solidFill>
                  <a:srgbClr val="323232"/>
                </a:solidFill>
                <a:effectLst/>
              </a:rPr>
              <a:t>Avvikelserapport</a:t>
            </a:r>
            <a:r>
              <a:rPr lang="sv-SE" sz="4800" b="0" i="0" dirty="0">
                <a:solidFill>
                  <a:srgbClr val="323232"/>
                </a:solidFill>
                <a:effectLst/>
              </a:rPr>
              <a:t>.</a:t>
            </a:r>
          </a:p>
          <a:p>
            <a:pPr>
              <a:buFont typeface="Arial" panose="020B0604020202020204" pitchFamily="34" charset="0"/>
              <a:buChar char="•"/>
            </a:pPr>
            <a:r>
              <a:rPr lang="sv-SE" sz="4800" i="0" dirty="0">
                <a:solidFill>
                  <a:srgbClr val="323232"/>
                </a:solidFill>
                <a:effectLst/>
              </a:rPr>
              <a:t>Välj orsak till avvikelse och beskrivning under fliken </a:t>
            </a:r>
            <a:r>
              <a:rPr lang="sv-SE" sz="4800" b="1" i="0" dirty="0">
                <a:solidFill>
                  <a:srgbClr val="323232"/>
                </a:solidFill>
                <a:effectLst/>
              </a:rPr>
              <a:t>Avvikelse</a:t>
            </a:r>
            <a:r>
              <a:rPr lang="sv-SE" sz="4800" i="0" dirty="0">
                <a:solidFill>
                  <a:srgbClr val="323232"/>
                </a:solidFill>
                <a:effectLst/>
              </a:rPr>
              <a:t>.  Ange därefter aktuellt datum eller period för händelsen.</a:t>
            </a:r>
            <a:endParaRPr lang="sv-SE" sz="4800" dirty="0">
              <a:solidFill>
                <a:srgbClr val="8A8A8A"/>
              </a:solidFill>
            </a:endParaRPr>
          </a:p>
          <a:p>
            <a:pPr>
              <a:buFont typeface="Arial" panose="020B0604020202020204" pitchFamily="34" charset="0"/>
              <a:buChar char="•"/>
            </a:pPr>
            <a:r>
              <a:rPr lang="sv-SE" sz="4800" b="0" i="0" dirty="0">
                <a:solidFill>
                  <a:srgbClr val="323232"/>
                </a:solidFill>
                <a:effectLst/>
              </a:rPr>
              <a:t>Det kan exempelvis vara vid frånvaro från bokade möten eller planerade aktiviteter. Även sjukfrånvaro eller positiv frånvaro ska rapporteras i Avvikelserapporten och inte i den Informativa rapporten, exempelvis frånvaro pga. arbete eller arbetsintervju.</a:t>
            </a:r>
          </a:p>
          <a:p>
            <a:pPr algn="l">
              <a:buFont typeface="Arial" panose="020B0604020202020204" pitchFamily="34" charset="0"/>
              <a:buChar char="•"/>
            </a:pPr>
            <a:r>
              <a:rPr lang="sv-SE" sz="4800" b="0" i="0" dirty="0">
                <a:solidFill>
                  <a:srgbClr val="323232"/>
                </a:solidFill>
                <a:effectLst/>
              </a:rPr>
              <a:t>Om deltagaren meddelar sjukfrånvaro för flera dagar ska du endast skicka in en avvikelserapport. Du ska däremot skicka avvikelserapport vid varje enskilt tillfälle, samma dag, om deltagaren är frånvarande utan känd orsak eller uteblir från flera bokade möten.</a:t>
            </a:r>
          </a:p>
          <a:p>
            <a:pPr algn="l">
              <a:buFont typeface="Arial" panose="020B0604020202020204" pitchFamily="34" charset="0"/>
              <a:buChar char="•"/>
            </a:pPr>
            <a:r>
              <a:rPr lang="sv-SE" sz="4800" b="0" i="0" dirty="0">
                <a:solidFill>
                  <a:srgbClr val="323232"/>
                </a:solidFill>
                <a:effectLst/>
              </a:rPr>
              <a:t>Om det är flera avvikelser på samma dag ska en separat avvikelserapport skickas för varje enskild avvikelse.</a:t>
            </a:r>
            <a:endParaRPr lang="sv-SE" sz="4800" b="0" i="0" dirty="0">
              <a:solidFill>
                <a:srgbClr val="8A8A8A"/>
              </a:solidFill>
              <a:effectLst/>
            </a:endParaRPr>
          </a:p>
          <a:p>
            <a:pPr marL="0" indent="0" algn="l">
              <a:buNone/>
            </a:pPr>
            <a:r>
              <a:rPr lang="sv-SE" sz="4800" b="0" i="0" dirty="0">
                <a:solidFill>
                  <a:srgbClr val="323232"/>
                </a:solidFill>
                <a:effectLst/>
              </a:rPr>
              <a:t> </a:t>
            </a:r>
          </a:p>
          <a:p>
            <a:pPr marL="0" indent="0">
              <a:buNone/>
            </a:pPr>
            <a:r>
              <a:rPr lang="sv-SE" sz="4800" b="0" i="0" dirty="0">
                <a:solidFill>
                  <a:srgbClr val="323232"/>
                </a:solidFill>
                <a:effectLst/>
              </a:rPr>
              <a:t>Inkomna avvikelserapporter tas emot och hanteras centralt på Arbetsförmedlingen. Arbetsförmedlingen kan kontakta leverantören med anledning av avvikelserapporten, till exempel för komplettering av informationen eller om innehållet påverkar planeringen hos leverantören eller deltagarens rätt att kvarstå i tjänsten hos leverantören</a:t>
            </a:r>
            <a:r>
              <a:rPr lang="sv-SE" sz="4800" dirty="0">
                <a:solidFill>
                  <a:srgbClr val="323232"/>
                </a:solidFill>
              </a:rPr>
              <a:t>. Mer information om </a:t>
            </a:r>
            <a:r>
              <a:rPr lang="sv-SE" sz="4800" dirty="0">
                <a:hlinkClick r:id="rId3"/>
              </a:rPr>
              <a:t>Avvikelserapportering vid upphandlade arbetsförmedlingstjänster (arbetsformedlingen.se)</a:t>
            </a:r>
            <a:endParaRPr lang="sv-SE" sz="4800" b="0" i="0" dirty="0">
              <a:solidFill>
                <a:srgbClr val="8A8A8A"/>
              </a:solidFill>
              <a:effectLst/>
            </a:endParaRPr>
          </a:p>
          <a:p>
            <a:pPr marL="0" indent="0">
              <a:buNone/>
            </a:pPr>
            <a:endParaRPr lang="sv-SE" dirty="0"/>
          </a:p>
        </p:txBody>
      </p:sp>
    </p:spTree>
    <p:extLst>
      <p:ext uri="{BB962C8B-B14F-4D97-AF65-F5344CB8AC3E}">
        <p14:creationId xmlns:p14="http://schemas.microsoft.com/office/powerpoint/2010/main" val="340213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C5471B-035C-85E9-2F0F-91DD68BFA86D}"/>
              </a:ext>
            </a:extLst>
          </p:cNvPr>
          <p:cNvSpPr>
            <a:spLocks noGrp="1"/>
          </p:cNvSpPr>
          <p:nvPr>
            <p:ph type="title"/>
          </p:nvPr>
        </p:nvSpPr>
        <p:spPr>
          <a:xfrm>
            <a:off x="576002" y="264145"/>
            <a:ext cx="7422784" cy="435943"/>
          </a:xfrm>
        </p:spPr>
        <p:txBody>
          <a:bodyPr/>
          <a:lstStyle/>
          <a:p>
            <a:r>
              <a:rPr lang="sv-SE" sz="2400" dirty="0"/>
              <a:t>Informativ rapport</a:t>
            </a:r>
            <a:br>
              <a:rPr lang="sv-SE" sz="2400" dirty="0"/>
            </a:br>
            <a:endParaRPr lang="sv-SE" sz="2400" dirty="0"/>
          </a:p>
        </p:txBody>
      </p:sp>
      <p:pic>
        <p:nvPicPr>
          <p:cNvPr id="5" name="Bildobjekt 4" descr="Bilden är ett urklipp från IT systemet KA webb. Den visar innehåll i informativ rapport. ">
            <a:extLst>
              <a:ext uri="{FF2B5EF4-FFF2-40B4-BE49-F238E27FC236}">
                <a16:creationId xmlns:a16="http://schemas.microsoft.com/office/drawing/2014/main" id="{E0A1E75A-836E-BA89-4253-793C804E8A05}"/>
              </a:ext>
            </a:extLst>
          </p:cNvPr>
          <p:cNvPicPr>
            <a:picLocks noChangeAspect="1"/>
          </p:cNvPicPr>
          <p:nvPr/>
        </p:nvPicPr>
        <p:blipFill>
          <a:blip r:embed="rId2"/>
          <a:stretch>
            <a:fillRect/>
          </a:stretch>
        </p:blipFill>
        <p:spPr>
          <a:xfrm>
            <a:off x="576002" y="935735"/>
            <a:ext cx="4127052" cy="3936206"/>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96A1FBA6-5BD3-8AC9-A939-70A7F4F2EE34}"/>
              </a:ext>
            </a:extLst>
          </p:cNvPr>
          <p:cNvSpPr txBox="1"/>
          <p:nvPr/>
        </p:nvSpPr>
        <p:spPr>
          <a:xfrm>
            <a:off x="4975411" y="935736"/>
            <a:ext cx="3980330" cy="3501794"/>
          </a:xfrm>
          <a:prstGeom prst="rect">
            <a:avLst/>
          </a:prstGeom>
        </p:spPr>
        <p:txBody>
          <a:bodyPr vert="horz" lIns="0" tIns="0" rIns="0" bIns="0" rtlCol="0">
            <a:noAutofit/>
          </a:bodyPr>
          <a:lstStyle/>
          <a:p>
            <a:pPr>
              <a:lnSpc>
                <a:spcPct val="90000"/>
              </a:lnSpc>
              <a:spcAft>
                <a:spcPts val="600"/>
              </a:spcAft>
              <a:buClr>
                <a:schemeClr val="accent1"/>
              </a:buClr>
            </a:pPr>
            <a:r>
              <a:rPr lang="sv-SE" sz="1200" dirty="0"/>
              <a:t>Innan en informativ rapport kan registreras måste den gemensamma utbildningsplanen skapas och skickas in.</a:t>
            </a:r>
          </a:p>
          <a:p>
            <a:pPr>
              <a:lnSpc>
                <a:spcPct val="90000"/>
              </a:lnSpc>
              <a:spcAft>
                <a:spcPts val="600"/>
              </a:spcAft>
              <a:buClr>
                <a:schemeClr val="accent1"/>
              </a:buClr>
            </a:pPr>
            <a:r>
              <a:rPr lang="sv-SE" sz="1200" b="0" i="0" dirty="0">
                <a:effectLst/>
              </a:rPr>
              <a:t>Informativ rapport kan innehålla information eller handlingar om den arbetssökandes resultat eller nivåbedömning i svenska. </a:t>
            </a:r>
          </a:p>
          <a:p>
            <a:pPr>
              <a:lnSpc>
                <a:spcPct val="90000"/>
              </a:lnSpc>
              <a:spcAft>
                <a:spcPts val="600"/>
              </a:spcAft>
              <a:buClr>
                <a:schemeClr val="accent1"/>
              </a:buClr>
            </a:pPr>
            <a:r>
              <a:rPr lang="sv-SE" sz="1200" dirty="0"/>
              <a:t>Den </a:t>
            </a:r>
            <a:r>
              <a:rPr lang="sv-SE" sz="1200" b="0" i="0" dirty="0">
                <a:effectLst/>
              </a:rPr>
              <a:t>informativa rapporten kan antingen skickas in på begäran av Arbetsförmedlingen eller utifrån ditt behov som leverantör. Den informativa rapporten kan exempelvis vara en hjälp för Arbetsförmedlingen att besluta om det är aktuellt att förlänga tjänsten. Ett annat exempel kan vara att du som leverantören bifogar och skickar in deltagarens schema. Även periodisk rapport kan skickas som bilaga via informativ rapport.</a:t>
            </a:r>
          </a:p>
          <a:p>
            <a:pPr>
              <a:lnSpc>
                <a:spcPct val="90000"/>
              </a:lnSpc>
              <a:spcAft>
                <a:spcPts val="600"/>
              </a:spcAft>
              <a:buClr>
                <a:schemeClr val="accent1"/>
              </a:buClr>
            </a:pPr>
            <a:r>
              <a:rPr lang="sv-SE" sz="1200" b="1" i="0" dirty="0">
                <a:effectLst/>
              </a:rPr>
              <a:t>Tänk på att vara extra noggrann så rätt PDF-fil bifogas och skickas in till Arbetsförmedlingen.</a:t>
            </a:r>
          </a:p>
        </p:txBody>
      </p:sp>
    </p:spTree>
    <p:extLst>
      <p:ext uri="{BB962C8B-B14F-4D97-AF65-F5344CB8AC3E}">
        <p14:creationId xmlns:p14="http://schemas.microsoft.com/office/powerpoint/2010/main" val="208622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CEE166-630C-C67C-54FE-83C4A6B8B686}"/>
              </a:ext>
            </a:extLst>
          </p:cNvPr>
          <p:cNvSpPr>
            <a:spLocks noGrp="1"/>
          </p:cNvSpPr>
          <p:nvPr>
            <p:ph type="title"/>
          </p:nvPr>
        </p:nvSpPr>
        <p:spPr>
          <a:xfrm>
            <a:off x="575043" y="282998"/>
            <a:ext cx="7422784" cy="495671"/>
          </a:xfrm>
        </p:spPr>
        <p:txBody>
          <a:bodyPr/>
          <a:lstStyle/>
          <a:p>
            <a:r>
              <a:rPr lang="sv-SE" sz="2400" dirty="0"/>
              <a:t>I</a:t>
            </a:r>
            <a:r>
              <a:rPr lang="sv-SE" sz="2400" b="1" i="0" dirty="0">
                <a:effectLst/>
              </a:rPr>
              <a:t>nleverera </a:t>
            </a:r>
            <a:r>
              <a:rPr lang="sv-SE" sz="2400" b="1" i="0" dirty="0" err="1">
                <a:effectLst/>
              </a:rPr>
              <a:t>inköpsorder</a:t>
            </a:r>
            <a:br>
              <a:rPr lang="sv-SE" sz="2400" b="0" i="0" dirty="0">
                <a:effectLst/>
              </a:rPr>
            </a:br>
            <a:endParaRPr lang="sv-SE" sz="2400" dirty="0"/>
          </a:p>
        </p:txBody>
      </p:sp>
      <p:pic>
        <p:nvPicPr>
          <p:cNvPr id="6" name="Bildobjekt 5" descr="Bilden är ett urklipp från IT systemet KA webb. Den visar ärendeöversikt. ">
            <a:extLst>
              <a:ext uri="{FF2B5EF4-FFF2-40B4-BE49-F238E27FC236}">
                <a16:creationId xmlns:a16="http://schemas.microsoft.com/office/drawing/2014/main" id="{28D5066D-5B3C-6EAD-D33E-6883E5520245}"/>
              </a:ext>
            </a:extLst>
          </p:cNvPr>
          <p:cNvPicPr>
            <a:picLocks noChangeAspect="1"/>
          </p:cNvPicPr>
          <p:nvPr/>
        </p:nvPicPr>
        <p:blipFill>
          <a:blip r:embed="rId2"/>
          <a:stretch>
            <a:fillRect/>
          </a:stretch>
        </p:blipFill>
        <p:spPr>
          <a:xfrm>
            <a:off x="575043" y="865226"/>
            <a:ext cx="3670201" cy="39952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C4B79F4-85A3-FA4F-E9A9-111818C00273}"/>
              </a:ext>
            </a:extLst>
          </p:cNvPr>
          <p:cNvSpPr>
            <a:spLocks noGrp="1"/>
          </p:cNvSpPr>
          <p:nvPr>
            <p:ph idx="1"/>
          </p:nvPr>
        </p:nvSpPr>
        <p:spPr>
          <a:xfrm>
            <a:off x="4572000" y="865226"/>
            <a:ext cx="4187727" cy="3447404"/>
          </a:xfrm>
        </p:spPr>
        <p:txBody>
          <a:bodyPr/>
          <a:lstStyle/>
          <a:p>
            <a:pPr marL="0" indent="0">
              <a:buNone/>
            </a:pPr>
            <a:r>
              <a:rPr lang="sv-SE" sz="1200" dirty="0"/>
              <a:t>Bilden visar ett exempel när den första inleveransperioden är möjlig att inleverera. </a:t>
            </a:r>
            <a:r>
              <a:rPr lang="sv-SE" sz="1200" dirty="0" err="1"/>
              <a:t>Inköpsordern</a:t>
            </a:r>
            <a:r>
              <a:rPr lang="sv-SE" sz="1200" dirty="0"/>
              <a:t> har status Godkänd och ett månadsbyte har skett, därmed är kappen Inleverera aktiverad och synlig.</a:t>
            </a:r>
          </a:p>
          <a:p>
            <a:pPr marL="0" indent="0">
              <a:buNone/>
            </a:pPr>
            <a:r>
              <a:rPr lang="sv-SE" sz="1200" dirty="0"/>
              <a:t>Innan den periodiska ersättningen kan faktureras, behöver perioden som den avser vara över.</a:t>
            </a:r>
          </a:p>
          <a:p>
            <a:pPr marL="0" indent="0">
              <a:spcAft>
                <a:spcPts val="600"/>
              </a:spcAft>
              <a:buClr>
                <a:schemeClr val="accent1"/>
              </a:buClr>
              <a:buNone/>
            </a:pPr>
            <a:r>
              <a:rPr lang="sv-SE" sz="1200" dirty="0"/>
              <a:t>När det finns perioder som kan inlevereras, v</a:t>
            </a:r>
            <a:r>
              <a:rPr lang="sv-SE" sz="1200" b="0" i="0" dirty="0">
                <a:effectLst/>
              </a:rPr>
              <a:t>älj </a:t>
            </a:r>
            <a:r>
              <a:rPr lang="sv-SE" sz="1200" b="1" dirty="0">
                <a:effectLst/>
              </a:rPr>
              <a:t>Inleverera.</a:t>
            </a:r>
          </a:p>
          <a:p>
            <a:pPr marL="0" indent="0">
              <a:buNone/>
            </a:pPr>
            <a:endParaRPr lang="sv-SE" sz="1200" dirty="0"/>
          </a:p>
        </p:txBody>
      </p:sp>
    </p:spTree>
    <p:extLst>
      <p:ext uri="{BB962C8B-B14F-4D97-AF65-F5344CB8AC3E}">
        <p14:creationId xmlns:p14="http://schemas.microsoft.com/office/powerpoint/2010/main" val="273331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904A49-97CC-C2FD-F552-F44720B3C6E7}"/>
              </a:ext>
            </a:extLst>
          </p:cNvPr>
          <p:cNvSpPr>
            <a:spLocks noGrp="1"/>
          </p:cNvSpPr>
          <p:nvPr>
            <p:ph type="title"/>
          </p:nvPr>
        </p:nvSpPr>
        <p:spPr>
          <a:xfrm>
            <a:off x="568799" y="217009"/>
            <a:ext cx="7312151" cy="445391"/>
          </a:xfrm>
        </p:spPr>
        <p:txBody>
          <a:bodyPr/>
          <a:lstStyle/>
          <a:p>
            <a:r>
              <a:rPr lang="sv-SE" sz="2400" dirty="0"/>
              <a:t>Inleverans</a:t>
            </a:r>
            <a:br>
              <a:rPr lang="sv-SE" sz="2400" dirty="0"/>
            </a:br>
            <a:endParaRPr lang="sv-SE" sz="2400" dirty="0"/>
          </a:p>
        </p:txBody>
      </p:sp>
      <p:pic>
        <p:nvPicPr>
          <p:cNvPr id="4" name="Picture 2" descr="Bilden är ett urklipp från IT systemet KA webb. Den visar inleverans. ">
            <a:extLst>
              <a:ext uri="{FF2B5EF4-FFF2-40B4-BE49-F238E27FC236}">
                <a16:creationId xmlns:a16="http://schemas.microsoft.com/office/drawing/2014/main" id="{49550BC3-4581-A3DA-89D5-A198CCC65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99" y="936001"/>
            <a:ext cx="3774508" cy="295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CEB91B09-3E5F-8DF6-A919-F58896E49F7C}"/>
              </a:ext>
            </a:extLst>
          </p:cNvPr>
          <p:cNvSpPr>
            <a:spLocks noGrp="1"/>
          </p:cNvSpPr>
          <p:nvPr>
            <p:ph idx="1"/>
          </p:nvPr>
        </p:nvSpPr>
        <p:spPr>
          <a:xfrm>
            <a:off x="4800695" y="1050409"/>
            <a:ext cx="4160966" cy="3168791"/>
          </a:xfrm>
        </p:spPr>
        <p:txBody>
          <a:bodyPr>
            <a:noAutofit/>
          </a:bodyPr>
          <a:lstStyle/>
          <a:p>
            <a:pPr marL="0" indent="0">
              <a:buNone/>
            </a:pPr>
            <a:r>
              <a:rPr lang="sv-SE" sz="1200" b="0" i="0" dirty="0">
                <a:solidFill>
                  <a:srgbClr val="323232"/>
                </a:solidFill>
                <a:effectLst/>
              </a:rPr>
              <a:t>Här rapporterar du in den tid som har levererats under perioden.</a:t>
            </a:r>
          </a:p>
          <a:p>
            <a:pPr>
              <a:buFont typeface="Arial" panose="020B0604020202020204" pitchFamily="34" charset="0"/>
              <a:buChar char="•"/>
            </a:pPr>
            <a:r>
              <a:rPr lang="sv-SE" sz="1200" b="0" i="0" dirty="0">
                <a:solidFill>
                  <a:srgbClr val="323232"/>
                </a:solidFill>
                <a:effectLst/>
              </a:rPr>
              <a:t>Välja </a:t>
            </a:r>
            <a:r>
              <a:rPr lang="sv-SE" sz="1200" b="1" i="0" dirty="0">
                <a:solidFill>
                  <a:srgbClr val="323232"/>
                </a:solidFill>
                <a:effectLst/>
              </a:rPr>
              <a:t>Spara</a:t>
            </a:r>
            <a:r>
              <a:rPr lang="sv-SE" sz="1200" b="0" i="0" dirty="0">
                <a:solidFill>
                  <a:srgbClr val="323232"/>
                </a:solidFill>
                <a:effectLst/>
              </a:rPr>
              <a:t> inleveransen för att skapa ett självfakturaunderlag.</a:t>
            </a:r>
          </a:p>
          <a:p>
            <a:pPr>
              <a:buFont typeface="Arial" panose="020B0604020202020204" pitchFamily="34" charset="0"/>
              <a:buChar char="•"/>
            </a:pPr>
            <a:r>
              <a:rPr lang="sv-SE" sz="1200" dirty="0">
                <a:solidFill>
                  <a:srgbClr val="323232"/>
                </a:solidFill>
              </a:rPr>
              <a:t>Välj </a:t>
            </a:r>
            <a:r>
              <a:rPr lang="sv-SE" sz="1200" b="1" dirty="0">
                <a:solidFill>
                  <a:srgbClr val="323232"/>
                </a:solidFill>
              </a:rPr>
              <a:t>Inget att inleverera</a:t>
            </a:r>
            <a:r>
              <a:rPr lang="sv-SE" sz="1200" dirty="0">
                <a:solidFill>
                  <a:srgbClr val="8A8A8A"/>
                </a:solidFill>
              </a:rPr>
              <a:t> </a:t>
            </a:r>
            <a:r>
              <a:rPr lang="sv-SE" sz="1200" dirty="0">
                <a:solidFill>
                  <a:srgbClr val="323232"/>
                </a:solidFill>
              </a:rPr>
              <a:t>om det inte finns något att inleverera för perioden då skapas det </a:t>
            </a:r>
            <a:r>
              <a:rPr lang="sv-SE" sz="1200" b="0" i="0" dirty="0">
                <a:solidFill>
                  <a:srgbClr val="323232"/>
                </a:solidFill>
                <a:effectLst/>
              </a:rPr>
              <a:t>inget</a:t>
            </a:r>
            <a:r>
              <a:rPr lang="sv-SE" sz="1200" i="0" dirty="0">
                <a:solidFill>
                  <a:srgbClr val="323232"/>
                </a:solidFill>
                <a:effectLst/>
              </a:rPr>
              <a:t> </a:t>
            </a:r>
            <a:r>
              <a:rPr lang="sv-SE" sz="1200" dirty="0">
                <a:solidFill>
                  <a:srgbClr val="323232"/>
                </a:solidFill>
                <a:effectLst/>
              </a:rPr>
              <a:t>självfakturaunderlag</a:t>
            </a:r>
            <a:r>
              <a:rPr lang="sv-SE" sz="1200" b="0" i="0" dirty="0">
                <a:solidFill>
                  <a:srgbClr val="323232"/>
                </a:solidFill>
                <a:effectLst/>
              </a:rPr>
              <a:t>.</a:t>
            </a:r>
          </a:p>
        </p:txBody>
      </p:sp>
    </p:spTree>
    <p:extLst>
      <p:ext uri="{BB962C8B-B14F-4D97-AF65-F5344CB8AC3E}">
        <p14:creationId xmlns:p14="http://schemas.microsoft.com/office/powerpoint/2010/main" val="100656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6F88E2-3A7F-3FFC-747B-EF1A4D414E32}"/>
              </a:ext>
            </a:extLst>
          </p:cNvPr>
          <p:cNvSpPr>
            <a:spLocks noGrp="1"/>
          </p:cNvSpPr>
          <p:nvPr>
            <p:ph type="title"/>
          </p:nvPr>
        </p:nvSpPr>
        <p:spPr>
          <a:xfrm>
            <a:off x="532622" y="273599"/>
            <a:ext cx="7422784" cy="585417"/>
          </a:xfrm>
        </p:spPr>
        <p:txBody>
          <a:bodyPr/>
          <a:lstStyle/>
          <a:p>
            <a:r>
              <a:rPr lang="sv-SE" sz="2400" dirty="0"/>
              <a:t>Skapa självfakturaunderlag</a:t>
            </a:r>
            <a:br>
              <a:rPr lang="sv-SE" sz="2400" dirty="0"/>
            </a:br>
            <a:endParaRPr lang="sv-SE" sz="2400" dirty="0"/>
          </a:p>
        </p:txBody>
      </p:sp>
      <p:pic>
        <p:nvPicPr>
          <p:cNvPr id="4" name="Picture 2" descr="Bilden är ett urklipp från IT systemet KA webb. Den visar inleverans. ">
            <a:extLst>
              <a:ext uri="{FF2B5EF4-FFF2-40B4-BE49-F238E27FC236}">
                <a16:creationId xmlns:a16="http://schemas.microsoft.com/office/drawing/2014/main" id="{CB6EAF34-D72A-FC6E-CEAA-AE19C2D2E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23" y="1091749"/>
            <a:ext cx="4298392" cy="2417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DA6D4893-6846-FC6E-4CE3-E9D81B38F5E1}"/>
              </a:ext>
            </a:extLst>
          </p:cNvPr>
          <p:cNvSpPr>
            <a:spLocks noGrp="1"/>
          </p:cNvSpPr>
          <p:nvPr>
            <p:ph idx="1"/>
          </p:nvPr>
        </p:nvSpPr>
        <p:spPr>
          <a:xfrm>
            <a:off x="5331071" y="1107733"/>
            <a:ext cx="3537264" cy="3652526"/>
          </a:xfrm>
        </p:spPr>
        <p:txBody>
          <a:bodyPr/>
          <a:lstStyle/>
          <a:p>
            <a:pPr marL="0" indent="0" algn="l">
              <a:buNone/>
            </a:pPr>
            <a:r>
              <a:rPr lang="sv-SE" sz="1200" b="0" i="0" dirty="0">
                <a:solidFill>
                  <a:srgbClr val="323232"/>
                </a:solidFill>
                <a:effectLst/>
              </a:rPr>
              <a:t>Granska och skapa självfakturaunderlaget för den aktuella inleveransperioden. </a:t>
            </a:r>
            <a:endParaRPr lang="sv-SE" sz="1200" dirty="0">
              <a:solidFill>
                <a:srgbClr val="323232"/>
              </a:solidFill>
            </a:endParaRPr>
          </a:p>
          <a:p>
            <a:pPr>
              <a:buFont typeface="Arial" panose="020B0604020202020204" pitchFamily="34" charset="0"/>
              <a:buChar char="•"/>
            </a:pPr>
            <a:r>
              <a:rPr lang="sv-SE" sz="1200" dirty="0">
                <a:solidFill>
                  <a:srgbClr val="323232"/>
                </a:solidFill>
              </a:rPr>
              <a:t>Om uppgifterna i inleveransperioden stämmer välj </a:t>
            </a:r>
            <a:r>
              <a:rPr lang="sv-SE" sz="1200" b="1" dirty="0">
                <a:solidFill>
                  <a:srgbClr val="323232"/>
                </a:solidFill>
              </a:rPr>
              <a:t>Skapa </a:t>
            </a:r>
            <a:r>
              <a:rPr lang="sv-SE" sz="1200" b="1" i="0" dirty="0">
                <a:solidFill>
                  <a:srgbClr val="323232"/>
                </a:solidFill>
                <a:effectLst/>
              </a:rPr>
              <a:t>självfakturaunderlaget</a:t>
            </a:r>
            <a:r>
              <a:rPr lang="sv-SE" sz="1200" b="0" i="0" dirty="0">
                <a:solidFill>
                  <a:srgbClr val="323232"/>
                </a:solidFill>
                <a:effectLst/>
              </a:rPr>
              <a:t>.</a:t>
            </a:r>
            <a:endParaRPr lang="sv-SE" sz="1200" dirty="0">
              <a:solidFill>
                <a:srgbClr val="323232"/>
              </a:solidFill>
            </a:endParaRPr>
          </a:p>
          <a:p>
            <a:pPr>
              <a:buFont typeface="Arial" panose="020B0604020202020204" pitchFamily="34" charset="0"/>
              <a:buChar char="•"/>
            </a:pPr>
            <a:r>
              <a:rPr lang="sv-SE" sz="1200" dirty="0">
                <a:solidFill>
                  <a:srgbClr val="323232"/>
                </a:solidFill>
              </a:rPr>
              <a:t>Om uppgifterna i inleveransperioden inte stämmer välj </a:t>
            </a:r>
            <a:r>
              <a:rPr lang="sv-SE" sz="1200" b="1" dirty="0">
                <a:solidFill>
                  <a:srgbClr val="323232"/>
                </a:solidFill>
              </a:rPr>
              <a:t>Ändra Inleverans</a:t>
            </a:r>
            <a:r>
              <a:rPr lang="sv-SE" sz="1200" b="0" i="0" dirty="0">
                <a:solidFill>
                  <a:srgbClr val="323232"/>
                </a:solidFill>
                <a:effectLst/>
              </a:rPr>
              <a:t>.</a:t>
            </a:r>
            <a:endParaRPr lang="sv-SE" sz="1200" dirty="0">
              <a:solidFill>
                <a:srgbClr val="323232"/>
              </a:solidFill>
            </a:endParaRPr>
          </a:p>
        </p:txBody>
      </p:sp>
    </p:spTree>
    <p:extLst>
      <p:ext uri="{BB962C8B-B14F-4D97-AF65-F5344CB8AC3E}">
        <p14:creationId xmlns:p14="http://schemas.microsoft.com/office/powerpoint/2010/main" val="1196951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93F44-5133-864C-E3BE-A9EF99F0479B}"/>
              </a:ext>
            </a:extLst>
          </p:cNvPr>
          <p:cNvSpPr>
            <a:spLocks noGrp="1"/>
          </p:cNvSpPr>
          <p:nvPr>
            <p:ph type="title"/>
          </p:nvPr>
        </p:nvSpPr>
        <p:spPr>
          <a:xfrm>
            <a:off x="575043" y="150019"/>
            <a:ext cx="7422784" cy="385763"/>
          </a:xfrm>
        </p:spPr>
        <p:txBody>
          <a:bodyPr/>
          <a:lstStyle/>
          <a:p>
            <a:r>
              <a:rPr lang="sv-SE" sz="2400" dirty="0"/>
              <a:t>Självfakturaunderlag</a:t>
            </a:r>
            <a:br>
              <a:rPr lang="sv-SE" sz="2400" dirty="0"/>
            </a:br>
            <a:endParaRPr lang="sv-SE" sz="2400" dirty="0"/>
          </a:p>
        </p:txBody>
      </p:sp>
      <p:pic>
        <p:nvPicPr>
          <p:cNvPr id="4" name="Picture 2" descr="Bilden är ett urklipp från IT systemet KA webb. Den visar självfakturaunderlag.">
            <a:extLst>
              <a:ext uri="{FF2B5EF4-FFF2-40B4-BE49-F238E27FC236}">
                <a16:creationId xmlns:a16="http://schemas.microsoft.com/office/drawing/2014/main" id="{516B1F08-53F0-A166-A6C9-D0C58DC92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43" y="771524"/>
            <a:ext cx="3575476" cy="2607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Platshållare för innehåll 2">
            <a:extLst>
              <a:ext uri="{FF2B5EF4-FFF2-40B4-BE49-F238E27FC236}">
                <a16:creationId xmlns:a16="http://schemas.microsoft.com/office/drawing/2014/main" id="{41505992-45EE-3D8E-E42C-B5922EFD3AFE}"/>
              </a:ext>
            </a:extLst>
          </p:cNvPr>
          <p:cNvSpPr>
            <a:spLocks noGrp="1"/>
          </p:cNvSpPr>
          <p:nvPr>
            <p:ph idx="1"/>
          </p:nvPr>
        </p:nvSpPr>
        <p:spPr>
          <a:xfrm>
            <a:off x="4572000" y="771524"/>
            <a:ext cx="3906371" cy="4221957"/>
          </a:xfrm>
        </p:spPr>
        <p:txBody>
          <a:bodyPr>
            <a:normAutofit fontScale="25000" lnSpcReduction="20000"/>
          </a:bodyPr>
          <a:lstStyle/>
          <a:p>
            <a:pPr marL="0" indent="0">
              <a:buNone/>
            </a:pPr>
            <a:r>
              <a:rPr lang="sv-SE" sz="4800" dirty="0">
                <a:solidFill>
                  <a:srgbClr val="323232"/>
                </a:solidFill>
              </a:rPr>
              <a:t>Bilder visar ett exempel på självfakturaunderlag som avser inleveransperioden för Juli. Observera att det är endast möjligt att skapa ett självfakturaunderlag när inleveransperioden är över. </a:t>
            </a:r>
          </a:p>
          <a:p>
            <a:pPr marL="0" indent="0" algn="l">
              <a:buNone/>
            </a:pPr>
            <a:r>
              <a:rPr lang="sv-SE" sz="4800" b="0" i="0" dirty="0">
                <a:solidFill>
                  <a:srgbClr val="323232"/>
                </a:solidFill>
                <a:effectLst/>
              </a:rPr>
              <a:t>Av inleveransen skapas ett självfakturaunderlag. Självfakturaunderlaget är som en preliminär faktura där du som leverantör har möjlighet att förhandsgranska den ersättning som ska fakturera. Självfakturaunderlaget kan även förhandsgranskas som en PDF.</a:t>
            </a:r>
            <a:endParaRPr lang="sv-SE" sz="4800" b="0" i="0" dirty="0">
              <a:solidFill>
                <a:srgbClr val="8A8A8A"/>
              </a:solidFill>
              <a:effectLst/>
            </a:endParaRPr>
          </a:p>
          <a:p>
            <a:pPr marL="0" indent="0" algn="l">
              <a:buNone/>
            </a:pPr>
            <a:endParaRPr lang="sv-SE" sz="4800" b="0" i="0" dirty="0">
              <a:solidFill>
                <a:srgbClr val="8A8A8A"/>
              </a:solidFill>
              <a:effectLst/>
            </a:endParaRPr>
          </a:p>
          <a:p>
            <a:pPr marL="0" indent="0" algn="l">
              <a:buNone/>
            </a:pPr>
            <a:r>
              <a:rPr lang="sv-SE" sz="4800" b="1" i="0" dirty="0">
                <a:solidFill>
                  <a:srgbClr val="323232"/>
                </a:solidFill>
                <a:effectLst/>
              </a:rPr>
              <a:t>Med självfakturaunderlaget kan du:</a:t>
            </a:r>
          </a:p>
          <a:p>
            <a:pPr algn="l">
              <a:buFont typeface="Arial" panose="020B0604020202020204" pitchFamily="34" charset="0"/>
              <a:buChar char="•"/>
            </a:pPr>
            <a:r>
              <a:rPr lang="sv-SE" sz="4800" b="0" i="0" dirty="0">
                <a:solidFill>
                  <a:srgbClr val="323232"/>
                </a:solidFill>
                <a:effectLst/>
              </a:rPr>
              <a:t>ta bort den för att göra om inleveransen</a:t>
            </a:r>
            <a:endParaRPr lang="sv-SE" sz="4800" dirty="0">
              <a:solidFill>
                <a:srgbClr val="8A8A8A"/>
              </a:solidFill>
            </a:endParaRPr>
          </a:p>
          <a:p>
            <a:pPr algn="l">
              <a:buFont typeface="Arial" panose="020B0604020202020204" pitchFamily="34" charset="0"/>
              <a:buChar char="•"/>
            </a:pPr>
            <a:r>
              <a:rPr lang="sv-SE" sz="4800" b="0" i="0" dirty="0">
                <a:solidFill>
                  <a:srgbClr val="323232"/>
                </a:solidFill>
                <a:effectLst/>
              </a:rPr>
              <a:t>underkänna för att informera Arbetsförmedlingen om fel i självfakturaunderlaget som du själv inte kan åtgärda </a:t>
            </a:r>
          </a:p>
          <a:p>
            <a:pPr algn="l">
              <a:buFont typeface="Arial" panose="020B0604020202020204" pitchFamily="34" charset="0"/>
              <a:buChar char="•"/>
            </a:pPr>
            <a:r>
              <a:rPr lang="sv-SE" sz="4800" b="0" i="0" dirty="0">
                <a:solidFill>
                  <a:srgbClr val="323232"/>
                </a:solidFill>
                <a:effectLst/>
              </a:rPr>
              <a:t>godkänna för att skapa en självfaktura som genererar utbetalning av ersättning</a:t>
            </a:r>
            <a:endParaRPr lang="sv-SE" sz="4800" b="0" i="0" dirty="0">
              <a:solidFill>
                <a:srgbClr val="8A8A8A"/>
              </a:solidFill>
              <a:effectLst/>
            </a:endParaRPr>
          </a:p>
          <a:p>
            <a:pPr marL="0" indent="0" algn="l">
              <a:buNone/>
            </a:pPr>
            <a:endParaRPr lang="sv-SE" sz="4800" b="0" i="0" dirty="0">
              <a:solidFill>
                <a:srgbClr val="8A8A8A"/>
              </a:solidFill>
              <a:effectLst/>
            </a:endParaRPr>
          </a:p>
          <a:p>
            <a:pPr marL="0" indent="0" algn="l">
              <a:buNone/>
            </a:pPr>
            <a:r>
              <a:rPr lang="sv-SE" sz="4800" b="0" i="0" dirty="0">
                <a:solidFill>
                  <a:srgbClr val="323232"/>
                </a:solidFill>
                <a:effectLst/>
              </a:rPr>
              <a:t>När ett självfakturaunderlag underkänns, kommer ärendets ekonomiflöde låsas för utredning av Arbetsförmedlingen. När utredningen är färdig kan Arbetsförmedlingen låsa upp ekonomiflödet igen.</a:t>
            </a:r>
            <a:endParaRPr lang="sv-SE" sz="4800" b="0" i="0" dirty="0">
              <a:solidFill>
                <a:srgbClr val="8A8A8A"/>
              </a:solidFill>
              <a:effectLst/>
            </a:endParaRPr>
          </a:p>
          <a:p>
            <a:pPr marL="0" indent="0">
              <a:buNone/>
            </a:pPr>
            <a:endParaRPr lang="sv-SE" sz="1400" dirty="0"/>
          </a:p>
        </p:txBody>
      </p:sp>
    </p:spTree>
    <p:extLst>
      <p:ext uri="{BB962C8B-B14F-4D97-AF65-F5344CB8AC3E}">
        <p14:creationId xmlns:p14="http://schemas.microsoft.com/office/powerpoint/2010/main" val="197661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39C9A9-AB9C-F067-696D-40113941F7B4}"/>
              </a:ext>
            </a:extLst>
          </p:cNvPr>
          <p:cNvSpPr>
            <a:spLocks noGrp="1"/>
          </p:cNvSpPr>
          <p:nvPr>
            <p:ph type="title"/>
          </p:nvPr>
        </p:nvSpPr>
        <p:spPr>
          <a:xfrm>
            <a:off x="575043" y="346798"/>
            <a:ext cx="7940306" cy="492918"/>
          </a:xfrm>
        </p:spPr>
        <p:txBody>
          <a:bodyPr anchor="t">
            <a:normAutofit fontScale="90000"/>
          </a:bodyPr>
          <a:lstStyle/>
          <a:p>
            <a:pPr>
              <a:lnSpc>
                <a:spcPct val="90000"/>
              </a:lnSpc>
            </a:pPr>
            <a:r>
              <a:rPr lang="sv-SE" sz="2300" dirty="0" err="1"/>
              <a:t>I</a:t>
            </a:r>
            <a:r>
              <a:rPr lang="sv-SE" dirty="0" err="1"/>
              <a:t>nköpsorder</a:t>
            </a:r>
            <a:br>
              <a:rPr lang="sv-SE" sz="2300" dirty="0"/>
            </a:br>
            <a:endParaRPr lang="sv-SE" sz="2300" dirty="0"/>
          </a:p>
        </p:txBody>
      </p:sp>
      <p:pic>
        <p:nvPicPr>
          <p:cNvPr id="4" name="Picture 2" descr="Bilden är ett urklipp från IT systemet KA webb. Den visar inköpsorder. ">
            <a:extLst>
              <a:ext uri="{FF2B5EF4-FFF2-40B4-BE49-F238E27FC236}">
                <a16:creationId xmlns:a16="http://schemas.microsoft.com/office/drawing/2014/main" id="{0F1FB175-859D-72E9-0497-73B65C4A54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5043" y="1094422"/>
            <a:ext cx="4572000" cy="266319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3BC75EFF-73C9-53AA-0EB4-68A50D0AFCC3}"/>
              </a:ext>
            </a:extLst>
          </p:cNvPr>
          <p:cNvSpPr>
            <a:spLocks noGrp="1"/>
          </p:cNvSpPr>
          <p:nvPr>
            <p:ph idx="1"/>
          </p:nvPr>
        </p:nvSpPr>
        <p:spPr>
          <a:xfrm>
            <a:off x="5386034" y="1094422"/>
            <a:ext cx="3383893" cy="1600287"/>
          </a:xfrm>
        </p:spPr>
        <p:txBody>
          <a:bodyPr>
            <a:normAutofit/>
          </a:bodyPr>
          <a:lstStyle/>
          <a:p>
            <a:pPr marL="0" indent="0">
              <a:buNone/>
            </a:pPr>
            <a:r>
              <a:rPr lang="sv-SE" sz="1200" dirty="0"/>
              <a:t>I ärendeöversikten kan </a:t>
            </a:r>
            <a:r>
              <a:rPr lang="sv-SE" sz="1200" b="0" i="0" dirty="0">
                <a:effectLst/>
              </a:rPr>
              <a:t>du klickar på </a:t>
            </a:r>
            <a:r>
              <a:rPr lang="sv-SE" sz="1200" b="1" i="0" dirty="0" err="1">
                <a:effectLst/>
              </a:rPr>
              <a:t>inköpsordern</a:t>
            </a:r>
            <a:r>
              <a:rPr lang="sv-SE" sz="1200" b="1" i="0" dirty="0">
                <a:effectLst/>
              </a:rPr>
              <a:t> </a:t>
            </a:r>
            <a:r>
              <a:rPr lang="sv-SE" sz="1200" i="0" dirty="0">
                <a:effectLst/>
              </a:rPr>
              <a:t>då </a:t>
            </a:r>
            <a:r>
              <a:rPr lang="sv-SE" sz="1200" b="0" i="0" dirty="0">
                <a:effectLst/>
              </a:rPr>
              <a:t>visas den totala summan du kan få ersättning för utifrån den senaste bekräftade gemensamma planeringen.</a:t>
            </a:r>
          </a:p>
          <a:p>
            <a:pPr marL="0" indent="0">
              <a:buNone/>
            </a:pPr>
            <a:endParaRPr lang="sv-SE" sz="1200" dirty="0"/>
          </a:p>
        </p:txBody>
      </p:sp>
    </p:spTree>
    <p:extLst>
      <p:ext uri="{BB962C8B-B14F-4D97-AF65-F5344CB8AC3E}">
        <p14:creationId xmlns:p14="http://schemas.microsoft.com/office/powerpoint/2010/main" val="94357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1DFC35-600E-4C89-8446-B47574C3A3FA}"/>
              </a:ext>
            </a:extLst>
          </p:cNvPr>
          <p:cNvSpPr>
            <a:spLocks noGrp="1"/>
          </p:cNvSpPr>
          <p:nvPr>
            <p:ph type="title"/>
          </p:nvPr>
        </p:nvSpPr>
        <p:spPr>
          <a:xfrm>
            <a:off x="575043" y="259431"/>
            <a:ext cx="7422784" cy="430887"/>
          </a:xfrm>
        </p:spPr>
        <p:txBody>
          <a:bodyPr/>
          <a:lstStyle/>
          <a:p>
            <a:r>
              <a:rPr lang="sv-SE" sz="2400" dirty="0"/>
              <a:t>Självfaktura</a:t>
            </a:r>
            <a:br>
              <a:rPr lang="sv-SE" sz="2400" dirty="0"/>
            </a:br>
            <a:endParaRPr lang="sv-SE" sz="2400" dirty="0"/>
          </a:p>
        </p:txBody>
      </p:sp>
      <p:pic>
        <p:nvPicPr>
          <p:cNvPr id="6" name="Picture 2" descr="Bilden är ett urklipp från IT systemet KA webb. Den visar självfaktura.">
            <a:extLst>
              <a:ext uri="{FF2B5EF4-FFF2-40B4-BE49-F238E27FC236}">
                <a16:creationId xmlns:a16="http://schemas.microsoft.com/office/drawing/2014/main" id="{06895DEA-EAA2-A2CB-8F89-50080BA2B3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043" y="987206"/>
            <a:ext cx="4050024" cy="3030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DFD2DD51-2DBE-F988-D1B0-285B1B5AC847}"/>
              </a:ext>
            </a:extLst>
          </p:cNvPr>
          <p:cNvSpPr>
            <a:spLocks noGrp="1"/>
          </p:cNvSpPr>
          <p:nvPr>
            <p:ph idx="1"/>
          </p:nvPr>
        </p:nvSpPr>
        <p:spPr>
          <a:xfrm>
            <a:off x="4932218" y="987206"/>
            <a:ext cx="3816927" cy="1208739"/>
          </a:xfrm>
        </p:spPr>
        <p:txBody>
          <a:bodyPr/>
          <a:lstStyle/>
          <a:p>
            <a:pPr marL="0" indent="0" algn="l">
              <a:buNone/>
            </a:pPr>
            <a:r>
              <a:rPr lang="sv-SE" sz="1200" b="0" i="0" dirty="0">
                <a:solidFill>
                  <a:srgbClr val="323232"/>
                </a:solidFill>
                <a:effectLst/>
              </a:rPr>
              <a:t>När självfakturan är godkänd kan du kreditera den vid behov. </a:t>
            </a:r>
          </a:p>
          <a:p>
            <a:pPr marL="0" indent="0" algn="l">
              <a:buNone/>
            </a:pPr>
            <a:r>
              <a:rPr lang="sv-SE" sz="1200" b="0" i="0" dirty="0">
                <a:solidFill>
                  <a:srgbClr val="323232"/>
                </a:solidFill>
                <a:effectLst/>
              </a:rPr>
              <a:t>Det gör du genom att klicka på självfakturan i ärendet och väljer </a:t>
            </a:r>
            <a:r>
              <a:rPr lang="sv-SE" sz="1200" b="1" i="0" dirty="0">
                <a:solidFill>
                  <a:srgbClr val="323232"/>
                </a:solidFill>
                <a:effectLst/>
              </a:rPr>
              <a:t>Kreditera</a:t>
            </a:r>
            <a:r>
              <a:rPr lang="sv-SE" sz="1200" b="0" i="0" dirty="0">
                <a:solidFill>
                  <a:srgbClr val="323232"/>
                </a:solidFill>
                <a:effectLst/>
              </a:rPr>
              <a:t>.</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05471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1DFC35-600E-4C89-8446-B47574C3A3FA}"/>
              </a:ext>
            </a:extLst>
          </p:cNvPr>
          <p:cNvSpPr>
            <a:spLocks noGrp="1"/>
          </p:cNvSpPr>
          <p:nvPr>
            <p:ph type="title"/>
          </p:nvPr>
        </p:nvSpPr>
        <p:spPr>
          <a:xfrm>
            <a:off x="590680" y="384121"/>
            <a:ext cx="7422784" cy="430887"/>
          </a:xfrm>
        </p:spPr>
        <p:txBody>
          <a:bodyPr/>
          <a:lstStyle/>
          <a:p>
            <a:r>
              <a:rPr lang="sv-SE" sz="2400" dirty="0"/>
              <a:t>Kreditera självfaktura</a:t>
            </a:r>
            <a:br>
              <a:rPr lang="sv-SE" sz="2400" dirty="0"/>
            </a:br>
            <a:endParaRPr lang="sv-SE" sz="2400" dirty="0"/>
          </a:p>
        </p:txBody>
      </p:sp>
      <p:pic>
        <p:nvPicPr>
          <p:cNvPr id="7" name="Picture 2" descr="Bilden är ett urklipp från IT systemet KA webb. Den visar kreditera självfaktura.">
            <a:extLst>
              <a:ext uri="{FF2B5EF4-FFF2-40B4-BE49-F238E27FC236}">
                <a16:creationId xmlns:a16="http://schemas.microsoft.com/office/drawing/2014/main" id="{36D7F75D-EF5F-2AB7-8135-1D010227A6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680" y="1065997"/>
            <a:ext cx="3981320" cy="2647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FB5B0E59-7134-CE75-FE0E-78B06A901B12}"/>
              </a:ext>
            </a:extLst>
          </p:cNvPr>
          <p:cNvSpPr txBox="1"/>
          <p:nvPr/>
        </p:nvSpPr>
        <p:spPr>
          <a:xfrm>
            <a:off x="4842164" y="1065997"/>
            <a:ext cx="3711156" cy="461665"/>
          </a:xfrm>
          <a:prstGeom prst="rect">
            <a:avLst/>
          </a:prstGeom>
          <a:noFill/>
        </p:spPr>
        <p:txBody>
          <a:bodyPr wrap="square">
            <a:spAutoFit/>
          </a:bodyPr>
          <a:lstStyle/>
          <a:p>
            <a:r>
              <a:rPr lang="sv-SE" sz="1200" b="0" i="0" dirty="0">
                <a:solidFill>
                  <a:srgbClr val="323232"/>
                </a:solidFill>
                <a:effectLst/>
              </a:rPr>
              <a:t>När du tryckt på </a:t>
            </a:r>
            <a:r>
              <a:rPr lang="sv-SE" sz="1200" b="1" i="0" dirty="0">
                <a:solidFill>
                  <a:srgbClr val="323232"/>
                </a:solidFill>
                <a:effectLst/>
              </a:rPr>
              <a:t>Kreditera </a:t>
            </a:r>
            <a:r>
              <a:rPr lang="sv-SE" sz="1200" b="0" i="0" dirty="0">
                <a:solidFill>
                  <a:srgbClr val="323232"/>
                </a:solidFill>
                <a:effectLst/>
              </a:rPr>
              <a:t>öppnas en pop-upp ruta som visar dig vad du kommer att kreditera</a:t>
            </a:r>
            <a:endParaRPr lang="sv-SE" sz="1200" dirty="0"/>
          </a:p>
        </p:txBody>
      </p:sp>
    </p:spTree>
    <p:extLst>
      <p:ext uri="{BB962C8B-B14F-4D97-AF65-F5344CB8AC3E}">
        <p14:creationId xmlns:p14="http://schemas.microsoft.com/office/powerpoint/2010/main" val="141478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D48260-F1B7-C9C3-0157-30B2A993CFD3}"/>
              </a:ext>
            </a:extLst>
          </p:cNvPr>
          <p:cNvSpPr>
            <a:spLocks noGrp="1"/>
          </p:cNvSpPr>
          <p:nvPr>
            <p:ph type="title"/>
          </p:nvPr>
        </p:nvSpPr>
        <p:spPr>
          <a:xfrm>
            <a:off x="672983" y="187036"/>
            <a:ext cx="7422784" cy="429491"/>
          </a:xfrm>
        </p:spPr>
        <p:txBody>
          <a:bodyPr/>
          <a:lstStyle/>
          <a:p>
            <a:r>
              <a:rPr lang="sv-SE" sz="2400" dirty="0"/>
              <a:t>Översikt av ärendet</a:t>
            </a:r>
            <a:br>
              <a:rPr lang="sv-SE" sz="2400" dirty="0"/>
            </a:br>
            <a:endParaRPr lang="sv-SE" sz="2400" dirty="0"/>
          </a:p>
        </p:txBody>
      </p:sp>
      <p:pic>
        <p:nvPicPr>
          <p:cNvPr id="6" name="Bildobjekt 5" descr="Bilden är ett urklipp från IT systemet KA webb. Den visar ärendeöversikt. ">
            <a:extLst>
              <a:ext uri="{FF2B5EF4-FFF2-40B4-BE49-F238E27FC236}">
                <a16:creationId xmlns:a16="http://schemas.microsoft.com/office/drawing/2014/main" id="{06C99834-1A02-601F-FCAD-589C51EA202B}"/>
              </a:ext>
            </a:extLst>
          </p:cNvPr>
          <p:cNvPicPr>
            <a:picLocks noChangeAspect="1"/>
          </p:cNvPicPr>
          <p:nvPr/>
        </p:nvPicPr>
        <p:blipFill>
          <a:blip r:embed="rId2"/>
          <a:stretch>
            <a:fillRect/>
          </a:stretch>
        </p:blipFill>
        <p:spPr>
          <a:xfrm>
            <a:off x="672983" y="748349"/>
            <a:ext cx="3648598" cy="4281054"/>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7FFEB76-ED03-0D2A-96C0-B2E53BF31772}"/>
              </a:ext>
            </a:extLst>
          </p:cNvPr>
          <p:cNvSpPr>
            <a:spLocks noGrp="1"/>
          </p:cNvSpPr>
          <p:nvPr>
            <p:ph idx="1"/>
          </p:nvPr>
        </p:nvSpPr>
        <p:spPr>
          <a:xfrm>
            <a:off x="4572000" y="748349"/>
            <a:ext cx="4035327" cy="3245842"/>
          </a:xfrm>
        </p:spPr>
        <p:txBody>
          <a:bodyPr/>
          <a:lstStyle/>
          <a:p>
            <a:pPr marL="0" indent="0" algn="l">
              <a:buNone/>
            </a:pPr>
            <a:r>
              <a:rPr lang="sv-SE" sz="1200" b="0" i="0" dirty="0">
                <a:solidFill>
                  <a:srgbClr val="323232"/>
                </a:solidFill>
                <a:effectLst/>
              </a:rPr>
              <a:t>Så här kan det se ut när ärendet är färdighanterat och ni har inlevererat, självfakturerat och ni har fått ersättning.</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233694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DD574E-AE6B-8E63-583F-DA3AFF46BF6E}"/>
              </a:ext>
            </a:extLst>
          </p:cNvPr>
          <p:cNvSpPr>
            <a:spLocks noGrp="1"/>
          </p:cNvSpPr>
          <p:nvPr>
            <p:ph type="title"/>
          </p:nvPr>
        </p:nvSpPr>
        <p:spPr/>
        <p:txBody>
          <a:bodyPr anchor="t">
            <a:normAutofit/>
          </a:bodyPr>
          <a:lstStyle/>
          <a:p>
            <a:pPr>
              <a:lnSpc>
                <a:spcPct val="90000"/>
              </a:lnSpc>
            </a:pPr>
            <a:r>
              <a:rPr lang="sv-SE" sz="2400" dirty="0"/>
              <a:t>Senaste uppdateringar i användarstödet</a:t>
            </a:r>
            <a:br>
              <a:rPr lang="sv-SE" sz="2400" dirty="0"/>
            </a:br>
            <a:endParaRPr lang="sv-SE" sz="2400" dirty="0"/>
          </a:p>
        </p:txBody>
      </p:sp>
      <p:sp>
        <p:nvSpPr>
          <p:cNvPr id="3" name="Platshållare för innehåll 2">
            <a:extLst>
              <a:ext uri="{FF2B5EF4-FFF2-40B4-BE49-F238E27FC236}">
                <a16:creationId xmlns:a16="http://schemas.microsoft.com/office/drawing/2014/main" id="{EDC8E173-C231-1840-EDC6-80BB7CA4A95A}"/>
              </a:ext>
            </a:extLst>
          </p:cNvPr>
          <p:cNvSpPr>
            <a:spLocks noGrp="1"/>
          </p:cNvSpPr>
          <p:nvPr>
            <p:ph idx="13"/>
          </p:nvPr>
        </p:nvSpPr>
        <p:spPr>
          <a:xfrm>
            <a:off x="571282" y="1809000"/>
            <a:ext cx="7422784" cy="2565000"/>
          </a:xfrm>
        </p:spPr>
        <p:txBody>
          <a:bodyPr>
            <a:normAutofit/>
          </a:bodyPr>
          <a:lstStyle/>
          <a:p>
            <a:pPr marL="0" indent="0">
              <a:buNone/>
            </a:pPr>
            <a:r>
              <a:rPr lang="sv-SE" sz="1200" dirty="0"/>
              <a:t>2023-10-20 Tillgänglighetsanpassat </a:t>
            </a:r>
          </a:p>
          <a:p>
            <a:pPr marL="0" indent="0">
              <a:buNone/>
            </a:pPr>
            <a:r>
              <a:rPr lang="sv-SE" sz="1200" dirty="0"/>
              <a:t>2024-02-06 Lagt till text om bilaga till Informativ rapport </a:t>
            </a:r>
          </a:p>
          <a:p>
            <a:pPr marL="0" indent="0">
              <a:buNone/>
            </a:pPr>
            <a:endParaRPr lang="sv-SE" sz="1200" b="1" dirty="0"/>
          </a:p>
        </p:txBody>
      </p:sp>
    </p:spTree>
    <p:extLst>
      <p:ext uri="{BB962C8B-B14F-4D97-AF65-F5344CB8AC3E}">
        <p14:creationId xmlns:p14="http://schemas.microsoft.com/office/powerpoint/2010/main" val="346466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7ACCBD-04CE-D328-99CC-68831FFA84B6}"/>
              </a:ext>
            </a:extLst>
          </p:cNvPr>
          <p:cNvSpPr>
            <a:spLocks noGrp="1"/>
          </p:cNvSpPr>
          <p:nvPr>
            <p:ph type="title"/>
          </p:nvPr>
        </p:nvSpPr>
        <p:spPr>
          <a:xfrm>
            <a:off x="393425" y="258360"/>
            <a:ext cx="7605362" cy="482858"/>
          </a:xfrm>
        </p:spPr>
        <p:txBody>
          <a:bodyPr/>
          <a:lstStyle/>
          <a:p>
            <a:r>
              <a:rPr lang="sv-SE" sz="2400" dirty="0"/>
              <a:t>Ekonomihantering</a:t>
            </a:r>
            <a:br>
              <a:rPr lang="sv-SE" sz="2400" dirty="0"/>
            </a:br>
            <a:endParaRPr lang="sv-SE" sz="2400" dirty="0"/>
          </a:p>
        </p:txBody>
      </p:sp>
      <p:pic>
        <p:nvPicPr>
          <p:cNvPr id="4" name="Bildobjekt 3">
            <a:extLst>
              <a:ext uri="{FF2B5EF4-FFF2-40B4-BE49-F238E27FC236}">
                <a16:creationId xmlns:a16="http://schemas.microsoft.com/office/drawing/2014/main" id="{705BD654-6A93-3147-ACCA-075EC942B28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93425" y="868218"/>
            <a:ext cx="4300822" cy="272703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01767508-E038-D460-FBA9-D7D1CC65C3FA}"/>
              </a:ext>
            </a:extLst>
          </p:cNvPr>
          <p:cNvSpPr>
            <a:spLocks noGrp="1"/>
          </p:cNvSpPr>
          <p:nvPr>
            <p:ph idx="1"/>
          </p:nvPr>
        </p:nvSpPr>
        <p:spPr>
          <a:xfrm>
            <a:off x="5015346" y="868218"/>
            <a:ext cx="3997036" cy="4218709"/>
          </a:xfrm>
        </p:spPr>
        <p:txBody>
          <a:bodyPr>
            <a:noAutofit/>
          </a:bodyPr>
          <a:lstStyle/>
          <a:p>
            <a:pPr marL="0" indent="0" algn="l">
              <a:buNone/>
            </a:pPr>
            <a:r>
              <a:rPr lang="sv-SE" sz="1200" b="0" i="0" dirty="0">
                <a:solidFill>
                  <a:srgbClr val="323232"/>
                </a:solidFill>
                <a:effectLst/>
              </a:rPr>
              <a:t>Ersättningsmodellen till leverantörerna av Yrkessvenska B följer samma modell som Arbetsförmedlingens e-handelsflöde för arbetsmarknadsutbildningar och andra externt upphandlade tjänster.</a:t>
            </a:r>
          </a:p>
          <a:p>
            <a:pPr marL="0" indent="0" algn="l">
              <a:buNone/>
            </a:pPr>
            <a:endParaRPr lang="sv-SE" sz="1200" b="0" i="0" dirty="0">
              <a:solidFill>
                <a:srgbClr val="8A8A8A"/>
              </a:solidFill>
              <a:effectLst/>
            </a:endParaRPr>
          </a:p>
          <a:p>
            <a:pPr marL="0" indent="0" algn="l">
              <a:buNone/>
            </a:pPr>
            <a:r>
              <a:rPr lang="sv-SE" sz="1200" b="0" i="0" dirty="0">
                <a:solidFill>
                  <a:srgbClr val="323232"/>
                </a:solidFill>
                <a:effectLst/>
              </a:rPr>
              <a:t>Varje ärende består av en </a:t>
            </a:r>
            <a:r>
              <a:rPr lang="sv-SE" sz="1200" i="0" dirty="0" err="1">
                <a:solidFill>
                  <a:srgbClr val="323232"/>
                </a:solidFill>
                <a:effectLst/>
              </a:rPr>
              <a:t>inköpsorder</a:t>
            </a:r>
            <a:r>
              <a:rPr lang="sv-SE" sz="1200" dirty="0">
                <a:solidFill>
                  <a:srgbClr val="323232"/>
                </a:solidFill>
              </a:rPr>
              <a:t> som kan ha </a:t>
            </a:r>
            <a:r>
              <a:rPr lang="sv-SE" sz="1200" b="0" i="0" dirty="0">
                <a:solidFill>
                  <a:srgbClr val="323232"/>
                </a:solidFill>
                <a:effectLst/>
              </a:rPr>
              <a:t>olika status under ett ärendes livslängd:</a:t>
            </a:r>
            <a:endParaRPr lang="sv-SE" sz="1200" b="0" i="0" dirty="0">
              <a:solidFill>
                <a:srgbClr val="8A8A8A"/>
              </a:solidFill>
              <a:effectLst/>
            </a:endParaRPr>
          </a:p>
          <a:p>
            <a:pPr>
              <a:buFont typeface="Arial" panose="020B0604020202020204" pitchFamily="34" charset="0"/>
              <a:buChar char="•"/>
            </a:pPr>
            <a:r>
              <a:rPr lang="sv-SE" sz="1200" dirty="0">
                <a:solidFill>
                  <a:srgbClr val="323232"/>
                </a:solidFill>
              </a:rPr>
              <a:t>Preliminär </a:t>
            </a:r>
            <a:r>
              <a:rPr lang="sv-SE" sz="1200" i="0" dirty="0" err="1">
                <a:solidFill>
                  <a:srgbClr val="323232"/>
                </a:solidFill>
                <a:effectLst/>
              </a:rPr>
              <a:t>inköpsorder</a:t>
            </a:r>
            <a:r>
              <a:rPr lang="sv-SE" sz="1200" i="0" dirty="0">
                <a:solidFill>
                  <a:srgbClr val="323232"/>
                </a:solidFill>
                <a:effectLst/>
              </a:rPr>
              <a:t> efter bifall av beslut</a:t>
            </a:r>
            <a:r>
              <a:rPr lang="sv-SE" sz="1200" dirty="0">
                <a:solidFill>
                  <a:srgbClr val="323232"/>
                </a:solidFill>
              </a:rPr>
              <a:t> </a:t>
            </a:r>
            <a:endParaRPr lang="sv-SE" sz="1200" i="0" dirty="0">
              <a:solidFill>
                <a:srgbClr val="8A8A8A"/>
              </a:solidFill>
              <a:effectLst/>
            </a:endParaRPr>
          </a:p>
          <a:p>
            <a:pPr>
              <a:buFont typeface="Arial" panose="020B0604020202020204" pitchFamily="34" charset="0"/>
              <a:buChar char="•"/>
            </a:pPr>
            <a:r>
              <a:rPr lang="sv-SE" sz="1200" dirty="0">
                <a:solidFill>
                  <a:srgbClr val="323232"/>
                </a:solidFill>
              </a:rPr>
              <a:t>Beställd </a:t>
            </a:r>
            <a:r>
              <a:rPr lang="sv-SE" sz="1200" i="0" dirty="0" err="1">
                <a:solidFill>
                  <a:srgbClr val="323232"/>
                </a:solidFill>
                <a:effectLst/>
              </a:rPr>
              <a:t>inköpsorder</a:t>
            </a:r>
            <a:r>
              <a:rPr lang="sv-SE" sz="1200" i="0" dirty="0">
                <a:solidFill>
                  <a:srgbClr val="323232"/>
                </a:solidFill>
                <a:effectLst/>
              </a:rPr>
              <a:t> efter bekräftad gemensam planering</a:t>
            </a:r>
          </a:p>
          <a:p>
            <a:pPr>
              <a:buFont typeface="Arial" panose="020B0604020202020204" pitchFamily="34" charset="0"/>
              <a:buChar char="•"/>
            </a:pPr>
            <a:r>
              <a:rPr lang="sv-SE" sz="1200" dirty="0">
                <a:solidFill>
                  <a:srgbClr val="323232"/>
                </a:solidFill>
              </a:rPr>
              <a:t>Godkänd </a:t>
            </a:r>
            <a:r>
              <a:rPr lang="sv-SE" sz="1200" i="0" dirty="0" err="1">
                <a:solidFill>
                  <a:srgbClr val="323232"/>
                </a:solidFill>
                <a:effectLst/>
              </a:rPr>
              <a:t>inköpsorder</a:t>
            </a:r>
            <a:r>
              <a:rPr lang="sv-SE" sz="1200" i="0" dirty="0">
                <a:solidFill>
                  <a:srgbClr val="323232"/>
                </a:solidFill>
                <a:effectLst/>
              </a:rPr>
              <a:t> efter attest. </a:t>
            </a:r>
            <a:r>
              <a:rPr lang="sv-SE" sz="1200" dirty="0">
                <a:solidFill>
                  <a:srgbClr val="323232"/>
                </a:solidFill>
              </a:rPr>
              <a:t>När </a:t>
            </a:r>
            <a:r>
              <a:rPr lang="sv-SE" sz="1200" dirty="0" err="1">
                <a:solidFill>
                  <a:srgbClr val="323232"/>
                </a:solidFill>
              </a:rPr>
              <a:t>inköpsordern</a:t>
            </a:r>
            <a:r>
              <a:rPr lang="sv-SE" sz="1200" dirty="0">
                <a:solidFill>
                  <a:srgbClr val="323232"/>
                </a:solidFill>
              </a:rPr>
              <a:t> har status godkänd kan en inleverans göras mot den. Av inleveransen skapas sedan ett självfakturaunderlag som kan godkännas av leverantören och då genereras en utbetalning.</a:t>
            </a:r>
            <a:endParaRPr lang="sv-SE" sz="1200" i="0" dirty="0">
              <a:solidFill>
                <a:srgbClr val="323232"/>
              </a:solidFill>
              <a:effectLst/>
            </a:endParaRPr>
          </a:p>
          <a:p>
            <a:pPr>
              <a:buFont typeface="Arial" panose="020B0604020202020204" pitchFamily="34" charset="0"/>
              <a:buChar char="•"/>
            </a:pPr>
            <a:r>
              <a:rPr lang="sv-SE" sz="1200" dirty="0">
                <a:solidFill>
                  <a:srgbClr val="323232"/>
                </a:solidFill>
              </a:rPr>
              <a:t>Väntar på attest av </a:t>
            </a:r>
            <a:r>
              <a:rPr lang="sv-SE" sz="1200" i="0" dirty="0" err="1">
                <a:solidFill>
                  <a:srgbClr val="323232"/>
                </a:solidFill>
                <a:effectLst/>
              </a:rPr>
              <a:t>inköpsorder</a:t>
            </a:r>
            <a:r>
              <a:rPr lang="sv-SE" sz="1200" i="0" dirty="0">
                <a:solidFill>
                  <a:srgbClr val="323232"/>
                </a:solidFill>
                <a:effectLst/>
              </a:rPr>
              <a:t> efter förlängning</a:t>
            </a:r>
            <a:endParaRPr lang="sv-SE" sz="1200" i="0" dirty="0">
              <a:solidFill>
                <a:srgbClr val="8A8A8A"/>
              </a:solidFill>
              <a:effectLst/>
            </a:endParaRPr>
          </a:p>
          <a:p>
            <a:pPr marL="0" indent="0" algn="l">
              <a:buNone/>
            </a:pPr>
            <a:endParaRPr lang="sv-SE" sz="1200" b="0" i="0" dirty="0">
              <a:solidFill>
                <a:srgbClr val="8A8A8A"/>
              </a:solidFill>
              <a:effectLst/>
            </a:endParaRPr>
          </a:p>
        </p:txBody>
      </p:sp>
    </p:spTree>
    <p:extLst>
      <p:ext uri="{BB962C8B-B14F-4D97-AF65-F5344CB8AC3E}">
        <p14:creationId xmlns:p14="http://schemas.microsoft.com/office/powerpoint/2010/main" val="243260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AEEC8D-F1D6-4522-0853-29379E0C19E8}"/>
              </a:ext>
            </a:extLst>
          </p:cNvPr>
          <p:cNvSpPr>
            <a:spLocks noGrp="1"/>
          </p:cNvSpPr>
          <p:nvPr>
            <p:ph type="title"/>
          </p:nvPr>
        </p:nvSpPr>
        <p:spPr>
          <a:xfrm>
            <a:off x="523196" y="124648"/>
            <a:ext cx="7422784" cy="369332"/>
          </a:xfrm>
        </p:spPr>
        <p:txBody>
          <a:bodyPr/>
          <a:lstStyle/>
          <a:p>
            <a:r>
              <a:rPr lang="sv-SE" sz="2400" dirty="0"/>
              <a:t>Bild processflöde</a:t>
            </a:r>
            <a:br>
              <a:rPr lang="sv-SE" sz="2400" dirty="0"/>
            </a:br>
            <a:endParaRPr lang="sv-SE" sz="2400" dirty="0"/>
          </a:p>
        </p:txBody>
      </p:sp>
      <p:pic>
        <p:nvPicPr>
          <p:cNvPr id="4" name="Bildobjekt 3" descr="Bilden visar processen för Yrkessvenska B ur leverantörens och arbetsförmedlarens perspektiv på en övergripande nivå.">
            <a:extLst>
              <a:ext uri="{FF2B5EF4-FFF2-40B4-BE49-F238E27FC236}">
                <a16:creationId xmlns:a16="http://schemas.microsoft.com/office/drawing/2014/main" id="{52E8F60D-012C-50EA-142A-5A82407A571E}"/>
              </a:ext>
            </a:extLst>
          </p:cNvPr>
          <p:cNvPicPr>
            <a:picLocks noChangeAspect="1"/>
          </p:cNvPicPr>
          <p:nvPr/>
        </p:nvPicPr>
        <p:blipFill>
          <a:blip r:embed="rId2"/>
          <a:stretch>
            <a:fillRect/>
          </a:stretch>
        </p:blipFill>
        <p:spPr>
          <a:xfrm>
            <a:off x="523197" y="690103"/>
            <a:ext cx="6381868" cy="4039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592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4F9D8A-932A-5F4D-35D5-EB5A41AC8746}"/>
              </a:ext>
            </a:extLst>
          </p:cNvPr>
          <p:cNvSpPr>
            <a:spLocks noGrp="1"/>
          </p:cNvSpPr>
          <p:nvPr>
            <p:ph type="title"/>
          </p:nvPr>
        </p:nvSpPr>
        <p:spPr>
          <a:xfrm>
            <a:off x="617464" y="124692"/>
            <a:ext cx="7422784" cy="381000"/>
          </a:xfrm>
        </p:spPr>
        <p:txBody>
          <a:bodyPr/>
          <a:lstStyle/>
          <a:p>
            <a:r>
              <a:rPr lang="sv-SE" sz="2400" dirty="0"/>
              <a:t>Organisation</a:t>
            </a:r>
            <a:br>
              <a:rPr lang="sv-SE" sz="2400" dirty="0"/>
            </a:br>
            <a:endParaRPr lang="sv-SE" sz="2400" dirty="0"/>
          </a:p>
        </p:txBody>
      </p:sp>
      <p:sp>
        <p:nvSpPr>
          <p:cNvPr id="3" name="Platshållare för innehåll 2">
            <a:extLst>
              <a:ext uri="{FF2B5EF4-FFF2-40B4-BE49-F238E27FC236}">
                <a16:creationId xmlns:a16="http://schemas.microsoft.com/office/drawing/2014/main" id="{E7A12423-1750-1658-0606-2E181E7CE2DC}"/>
              </a:ext>
            </a:extLst>
          </p:cNvPr>
          <p:cNvSpPr>
            <a:spLocks noGrp="1"/>
          </p:cNvSpPr>
          <p:nvPr>
            <p:ph idx="1"/>
          </p:nvPr>
        </p:nvSpPr>
        <p:spPr>
          <a:xfrm>
            <a:off x="625328" y="699655"/>
            <a:ext cx="8173039" cy="4100500"/>
          </a:xfrm>
        </p:spPr>
        <p:txBody>
          <a:bodyPr>
            <a:noAutofit/>
          </a:bodyPr>
          <a:lstStyle/>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Den företagsinformation som kan registreras är bland annat:</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Kontaktperson</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Lokal kontaktperson</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Konto</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Tjänstedeklaration (endast för tjänster upphandlade enligt Lagen om Valfrihet)</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Lärare (endast för utbildningar)</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Utförande verksamhet (KA-nummer) och adress</a:t>
            </a: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  Tillfälle (endast för utbildningar)</a:t>
            </a: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Det är behörighetsrollerna behörighetsadministratör och tjänsteadministratör som kan hantera företagsinformation.</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En utförande verksamhet är kopplad till ett avtal. När du har skapat din utförande verksamhet får den ett KA-nummer. Det är den utförande verksamhetens unika identifikation och används i kontakten med Arbetsförmedlingen.</a:t>
            </a: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endParaRPr lang="sv-SE" sz="1200" b="0" i="0" dirty="0">
              <a:solidFill>
                <a:srgbClr val="8A8A8A"/>
              </a:solidFill>
              <a:effectLst/>
              <a:ea typeface="Open sans Regular" panose="020B0606030504020204" pitchFamily="34" charset="0"/>
              <a:cs typeface="Open sans Regular" panose="020B0606030504020204" pitchFamily="34" charset="0"/>
            </a:endParaRPr>
          </a:p>
          <a:p>
            <a:pPr marL="0" indent="0" algn="l">
              <a:buNone/>
            </a:pPr>
            <a:r>
              <a:rPr lang="sv-SE" sz="1200" b="0" i="0" dirty="0">
                <a:solidFill>
                  <a:srgbClr val="323232"/>
                </a:solidFill>
                <a:effectLst/>
                <a:ea typeface="Open sans Regular" panose="020B0606030504020204" pitchFamily="34" charset="0"/>
                <a:cs typeface="Open sans Regular" panose="020B0606030504020204" pitchFamily="34" charset="0"/>
              </a:rPr>
              <a:t>För att du ska kunna skapa en utförande verksamhet måste det finnas uppgifter om kontaktperson och konto att koppla till den. Det behöver också finnas en tjänstedeklaration om tjänsten kräver det. När du skapar den utförande verksamheten ska du ange den adress där du ska bedriva din verksamhet, det vill säga den adress där deltagarna ska vara.</a:t>
            </a:r>
            <a:endParaRPr lang="sv-SE" sz="1200" dirty="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59773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C6BE0-6719-B77C-D57E-16D12CE1A418}"/>
              </a:ext>
            </a:extLst>
          </p:cNvPr>
          <p:cNvSpPr>
            <a:spLocks noGrp="1"/>
          </p:cNvSpPr>
          <p:nvPr>
            <p:ph type="title"/>
          </p:nvPr>
        </p:nvSpPr>
        <p:spPr>
          <a:xfrm>
            <a:off x="669302" y="457703"/>
            <a:ext cx="7119471" cy="378796"/>
          </a:xfrm>
        </p:spPr>
        <p:txBody>
          <a:bodyPr/>
          <a:lstStyle/>
          <a:p>
            <a:r>
              <a:rPr lang="sv-SE" sz="2400" dirty="0"/>
              <a:t>Avsnitt</a:t>
            </a:r>
          </a:p>
        </p:txBody>
      </p:sp>
      <p:sp>
        <p:nvSpPr>
          <p:cNvPr id="4" name="Platshållare för innehåll 3">
            <a:extLst>
              <a:ext uri="{FF2B5EF4-FFF2-40B4-BE49-F238E27FC236}">
                <a16:creationId xmlns:a16="http://schemas.microsoft.com/office/drawing/2014/main" id="{63287997-AA9A-0A89-D50B-1C9E21C8B48C}"/>
              </a:ext>
            </a:extLst>
          </p:cNvPr>
          <p:cNvSpPr>
            <a:spLocks noGrp="1"/>
          </p:cNvSpPr>
          <p:nvPr>
            <p:ph idx="14"/>
          </p:nvPr>
        </p:nvSpPr>
        <p:spPr>
          <a:xfrm>
            <a:off x="669302" y="1119158"/>
            <a:ext cx="2047558" cy="3692815"/>
          </a:xfrm>
        </p:spPr>
        <p:txBody>
          <a:bodyPr/>
          <a:lstStyle/>
          <a:p>
            <a:pPr marL="0" indent="0">
              <a:buNone/>
            </a:pPr>
            <a:r>
              <a:rPr lang="sv-SE" sz="1200" dirty="0">
                <a:hlinkClick r:id="rId3" action="ppaction://hlinksldjump"/>
              </a:rPr>
              <a:t>Yrkessvenska B</a:t>
            </a:r>
            <a:endParaRPr lang="sv-SE" sz="1200" dirty="0"/>
          </a:p>
          <a:p>
            <a:pPr marL="0" indent="0">
              <a:buNone/>
            </a:pPr>
            <a:r>
              <a:rPr lang="sv-SE" sz="1200" dirty="0">
                <a:hlinkClick r:id="rId4" action="ppaction://hlinksldjump"/>
              </a:rPr>
              <a:t>Översikt Yrkessvenska B </a:t>
            </a:r>
            <a:endParaRPr lang="sv-SE" sz="1200" dirty="0"/>
          </a:p>
          <a:p>
            <a:pPr marL="0" indent="0">
              <a:buNone/>
            </a:pPr>
            <a:r>
              <a:rPr lang="sv-SE" sz="1200" dirty="0">
                <a:hlinkClick r:id="rId5" action="ppaction://hlinksldjump"/>
              </a:rPr>
              <a:t>Statusöversikt </a:t>
            </a:r>
            <a:endParaRPr lang="sv-SE" sz="1200" dirty="0"/>
          </a:p>
          <a:p>
            <a:pPr marL="0" indent="0">
              <a:buNone/>
            </a:pPr>
            <a:r>
              <a:rPr lang="sv-SE" sz="1200" dirty="0">
                <a:hlinkClick r:id="rId6" action="ppaction://hlinksldjump"/>
              </a:rPr>
              <a:t>Ärendeöversikt </a:t>
            </a:r>
            <a:endParaRPr lang="sv-SE" sz="1200" dirty="0"/>
          </a:p>
          <a:p>
            <a:pPr marL="0" indent="0">
              <a:buNone/>
            </a:pPr>
            <a:r>
              <a:rPr lang="sv-SE" sz="1200" dirty="0">
                <a:hlinkClick r:id="rId7" action="ppaction://hlinksldjump"/>
              </a:rPr>
              <a:t>Gemensam planering </a:t>
            </a:r>
            <a:endParaRPr lang="sv-SE" sz="1200" dirty="0"/>
          </a:p>
          <a:p>
            <a:pPr marL="0" indent="0">
              <a:buNone/>
            </a:pPr>
            <a:r>
              <a:rPr lang="sv-SE" sz="1200" dirty="0">
                <a:hlinkClick r:id="rId8" action="ppaction://hlinksldjump"/>
              </a:rPr>
              <a:t>Ändra gemensam planering</a:t>
            </a:r>
            <a:endParaRPr lang="sv-SE" sz="1200" dirty="0"/>
          </a:p>
          <a:p>
            <a:pPr marL="0" indent="0">
              <a:buNone/>
            </a:pPr>
            <a:r>
              <a:rPr lang="sv-SE" sz="1200" dirty="0">
                <a:hlinkClick r:id="rId9" action="ppaction://hlinksldjump"/>
              </a:rPr>
              <a:t>Avvikelserapport </a:t>
            </a:r>
            <a:endParaRPr lang="sv-SE" sz="1200" dirty="0"/>
          </a:p>
          <a:p>
            <a:pPr marL="0" indent="0">
              <a:buNone/>
            </a:pPr>
            <a:r>
              <a:rPr lang="sv-SE" sz="1200" dirty="0">
                <a:hlinkClick r:id="rId10" action="ppaction://hlinksldjump"/>
              </a:rPr>
              <a:t>Informativ rapport </a:t>
            </a:r>
            <a:endParaRPr lang="sv-SE" sz="1200" dirty="0"/>
          </a:p>
          <a:p>
            <a:pPr marL="0" indent="0">
              <a:buNone/>
            </a:pPr>
            <a:endParaRPr lang="sv-SE" sz="1200" dirty="0"/>
          </a:p>
          <a:p>
            <a:pPr marL="0" indent="0">
              <a:buNone/>
            </a:pPr>
            <a:endParaRPr lang="sv-SE" sz="1200" dirty="0"/>
          </a:p>
          <a:p>
            <a:pPr marL="0" indent="0">
              <a:buNone/>
            </a:pPr>
            <a:endParaRPr lang="sv-SE" sz="1200" dirty="0"/>
          </a:p>
          <a:p>
            <a:endParaRPr lang="sv-SE" sz="1200" dirty="0"/>
          </a:p>
          <a:p>
            <a:pPr marL="0" indent="0">
              <a:buNone/>
            </a:pPr>
            <a:endParaRPr lang="sv-SE" sz="1200" dirty="0"/>
          </a:p>
          <a:p>
            <a:pPr marL="0" indent="0">
              <a:buNone/>
            </a:pPr>
            <a:endParaRPr lang="sv-SE" sz="1200" dirty="0"/>
          </a:p>
        </p:txBody>
      </p:sp>
      <p:sp>
        <p:nvSpPr>
          <p:cNvPr id="3" name="Platshållare för innehåll 2">
            <a:extLst>
              <a:ext uri="{FF2B5EF4-FFF2-40B4-BE49-F238E27FC236}">
                <a16:creationId xmlns:a16="http://schemas.microsoft.com/office/drawing/2014/main" id="{14DB0F11-43B5-E68A-DF07-88F2D223070B}"/>
              </a:ext>
            </a:extLst>
          </p:cNvPr>
          <p:cNvSpPr>
            <a:spLocks noGrp="1"/>
          </p:cNvSpPr>
          <p:nvPr>
            <p:ph idx="13"/>
          </p:nvPr>
        </p:nvSpPr>
        <p:spPr>
          <a:xfrm>
            <a:off x="3186102" y="1118357"/>
            <a:ext cx="2459934" cy="3567440"/>
          </a:xfrm>
        </p:spPr>
        <p:txBody>
          <a:bodyPr/>
          <a:lstStyle/>
          <a:p>
            <a:pPr marL="0" indent="0">
              <a:buNone/>
            </a:pPr>
            <a:r>
              <a:rPr lang="sv-SE" sz="1200" dirty="0">
                <a:hlinkClick r:id="rId11" action="ppaction://hlinksldjump"/>
              </a:rPr>
              <a:t>Inleverera </a:t>
            </a:r>
            <a:r>
              <a:rPr lang="sv-SE" sz="1200" dirty="0" err="1">
                <a:hlinkClick r:id="rId11" action="ppaction://hlinksldjump"/>
              </a:rPr>
              <a:t>inkösporder</a:t>
            </a:r>
            <a:endParaRPr lang="sv-SE" sz="1200" dirty="0"/>
          </a:p>
          <a:p>
            <a:pPr marL="0" indent="0">
              <a:buNone/>
            </a:pPr>
            <a:r>
              <a:rPr lang="sv-SE" sz="1200" dirty="0">
                <a:hlinkClick r:id="rId12" action="ppaction://hlinksldjump"/>
              </a:rPr>
              <a:t>Inleverans </a:t>
            </a:r>
            <a:endParaRPr lang="sv-SE" sz="1200" dirty="0"/>
          </a:p>
          <a:p>
            <a:pPr marL="0" indent="0">
              <a:buNone/>
            </a:pPr>
            <a:r>
              <a:rPr lang="sv-SE" sz="1200" dirty="0">
                <a:hlinkClick r:id="rId13" action="ppaction://hlinksldjump"/>
              </a:rPr>
              <a:t>Skapa självfakturaunderlag </a:t>
            </a:r>
            <a:endParaRPr lang="sv-SE" sz="1200" dirty="0"/>
          </a:p>
          <a:p>
            <a:pPr marL="0" indent="0">
              <a:buNone/>
            </a:pPr>
            <a:r>
              <a:rPr lang="sv-SE" sz="1200" dirty="0">
                <a:hlinkClick r:id="rId14" action="ppaction://hlinksldjump"/>
              </a:rPr>
              <a:t>Självfakturaunderlag </a:t>
            </a:r>
            <a:endParaRPr lang="sv-SE" sz="1200" dirty="0"/>
          </a:p>
          <a:p>
            <a:pPr marL="0" indent="0">
              <a:buNone/>
            </a:pPr>
            <a:r>
              <a:rPr lang="sv-SE" sz="1200" dirty="0" err="1">
                <a:hlinkClick r:id="rId15" action="ppaction://hlinksldjump"/>
              </a:rPr>
              <a:t>Inköpsorder</a:t>
            </a:r>
            <a:r>
              <a:rPr lang="sv-SE" sz="1200" dirty="0">
                <a:hlinkClick r:id="rId15" action="ppaction://hlinksldjump"/>
              </a:rPr>
              <a:t> </a:t>
            </a:r>
            <a:endParaRPr lang="sv-SE" sz="1200" dirty="0"/>
          </a:p>
          <a:p>
            <a:pPr marL="0" indent="0">
              <a:buNone/>
            </a:pPr>
            <a:r>
              <a:rPr lang="sv-SE" sz="1200" dirty="0">
                <a:hlinkClick r:id="rId16" action="ppaction://hlinksldjump"/>
              </a:rPr>
              <a:t>Självfaktura </a:t>
            </a:r>
            <a:endParaRPr lang="sv-SE" sz="1200" dirty="0"/>
          </a:p>
          <a:p>
            <a:pPr marL="0" indent="0">
              <a:buNone/>
            </a:pPr>
            <a:r>
              <a:rPr lang="sv-SE" sz="1200" dirty="0">
                <a:hlinkClick r:id="rId17" action="ppaction://hlinksldjump"/>
              </a:rPr>
              <a:t>Kreditera självfaktura </a:t>
            </a:r>
            <a:endParaRPr lang="sv-SE" sz="1200" dirty="0"/>
          </a:p>
          <a:p>
            <a:pPr marL="0" indent="0">
              <a:buNone/>
            </a:pPr>
            <a:r>
              <a:rPr lang="sv-SE" sz="1200" dirty="0">
                <a:hlinkClick r:id="rId15" action="ppaction://hlinksldjump"/>
              </a:rPr>
              <a:t>Översikt av ärendet</a:t>
            </a:r>
            <a:endParaRPr lang="sv-SE" sz="1200" dirty="0"/>
          </a:p>
          <a:p>
            <a:pPr marL="0" indent="0">
              <a:buNone/>
            </a:pPr>
            <a:r>
              <a:rPr lang="sv-SE" sz="1200" dirty="0">
                <a:hlinkClick r:id="" action="ppaction://noaction"/>
              </a:rPr>
              <a:t>Ekonomihantering </a:t>
            </a:r>
            <a:endParaRPr lang="sv-SE" sz="1200" dirty="0"/>
          </a:p>
          <a:p>
            <a:pPr marL="0" indent="0">
              <a:buNone/>
            </a:pPr>
            <a:r>
              <a:rPr lang="sv-SE" sz="1200" dirty="0">
                <a:hlinkClick r:id="" action="ppaction://noaction"/>
              </a:rPr>
              <a:t>Bild p</a:t>
            </a:r>
            <a:r>
              <a:rPr lang="sv-SE" sz="1200" dirty="0">
                <a:hlinkClick r:id="rId17" action="ppaction://hlinksldjump"/>
              </a:rPr>
              <a:t>rocessflöde </a:t>
            </a:r>
            <a:endParaRPr lang="sv-SE" sz="1200" dirty="0"/>
          </a:p>
          <a:p>
            <a:pPr marL="0" indent="0">
              <a:buNone/>
            </a:pPr>
            <a:r>
              <a:rPr lang="sv-SE" sz="1200" dirty="0">
                <a:hlinkClick r:id="rId18" action="ppaction://hlinksldjump"/>
              </a:rPr>
              <a:t>Organisation </a:t>
            </a: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spTree>
    <p:extLst>
      <p:ext uri="{BB962C8B-B14F-4D97-AF65-F5344CB8AC3E}">
        <p14:creationId xmlns:p14="http://schemas.microsoft.com/office/powerpoint/2010/main" val="25199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70FF78-1F67-D586-131D-700900B46054}"/>
              </a:ext>
            </a:extLst>
          </p:cNvPr>
          <p:cNvSpPr>
            <a:spLocks noGrp="1"/>
          </p:cNvSpPr>
          <p:nvPr>
            <p:ph type="title"/>
          </p:nvPr>
        </p:nvSpPr>
        <p:spPr>
          <a:xfrm>
            <a:off x="576002" y="212297"/>
            <a:ext cx="7422784" cy="502078"/>
          </a:xfrm>
        </p:spPr>
        <p:txBody>
          <a:bodyPr/>
          <a:lstStyle/>
          <a:p>
            <a:r>
              <a:rPr lang="sv-SE" sz="2400" dirty="0"/>
              <a:t>Yrkessvenska B</a:t>
            </a:r>
          </a:p>
        </p:txBody>
      </p:sp>
      <p:sp>
        <p:nvSpPr>
          <p:cNvPr id="3" name="Platshållare för innehåll 2">
            <a:extLst>
              <a:ext uri="{FF2B5EF4-FFF2-40B4-BE49-F238E27FC236}">
                <a16:creationId xmlns:a16="http://schemas.microsoft.com/office/drawing/2014/main" id="{E257B1C3-232A-2D93-2910-3B686D4C3102}"/>
              </a:ext>
            </a:extLst>
          </p:cNvPr>
          <p:cNvSpPr>
            <a:spLocks noGrp="1"/>
          </p:cNvSpPr>
          <p:nvPr>
            <p:ph idx="1"/>
          </p:nvPr>
        </p:nvSpPr>
        <p:spPr>
          <a:xfrm>
            <a:off x="576001" y="814239"/>
            <a:ext cx="8130969" cy="4248579"/>
          </a:xfrm>
        </p:spPr>
        <p:txBody>
          <a:bodyPr>
            <a:noAutofit/>
          </a:bodyPr>
          <a:lstStyle/>
          <a:p>
            <a:pPr marL="0" indent="0" algn="l">
              <a:buNone/>
            </a:pPr>
            <a:r>
              <a:rPr lang="sv-SE" sz="1200" b="0" i="0" dirty="0">
                <a:solidFill>
                  <a:srgbClr val="323232"/>
                </a:solidFill>
                <a:effectLst/>
              </a:rPr>
              <a:t>Syftet med Yrkessvenska B är att ge deltagaren undervisning i Yrkessvenska i kombination med att denne deltar i ett annat program. Målet med yrkessvenska är att den arbetssökande ska kunna genomföra sin utbildning samt få eller behålla en </a:t>
            </a:r>
            <a:r>
              <a:rPr lang="sv-SE" sz="1200" dirty="0">
                <a:solidFill>
                  <a:srgbClr val="323232"/>
                </a:solidFill>
              </a:rPr>
              <a:t>anställning. Det är en tydlig uppdelning mellan undervisad yrkessvenska i klassrum och yrkessvenska för en deltagare som behöver stödet på sin arbetsmarknadsutbildning eller praktik och anställning. </a:t>
            </a:r>
          </a:p>
          <a:p>
            <a:pPr marL="0" indent="0" algn="l">
              <a:buNone/>
            </a:pPr>
            <a:endParaRPr lang="sv-SE" sz="1200" b="0" i="0" dirty="0">
              <a:solidFill>
                <a:srgbClr val="8A8A8A"/>
              </a:solidFill>
              <a:effectLst/>
            </a:endParaRPr>
          </a:p>
          <a:p>
            <a:pPr algn="l">
              <a:buFont typeface="Arial" panose="020B0604020202020204" pitchFamily="34" charset="0"/>
              <a:buChar char="•"/>
            </a:pPr>
            <a:r>
              <a:rPr lang="sv-SE" sz="1200" i="0" dirty="0">
                <a:solidFill>
                  <a:srgbClr val="323232"/>
                </a:solidFill>
                <a:effectLst/>
              </a:rPr>
              <a:t>Yrkessvenska B i kombination med arbetsmarknadsutbildning </a:t>
            </a:r>
          </a:p>
          <a:p>
            <a:pPr marL="0" indent="0" algn="l">
              <a:buNone/>
            </a:pPr>
            <a:r>
              <a:rPr lang="sv-SE" sz="1200" dirty="0">
                <a:solidFill>
                  <a:srgbClr val="323232"/>
                </a:solidFill>
              </a:rPr>
              <a:t>L</a:t>
            </a:r>
            <a:r>
              <a:rPr lang="sv-SE" sz="1200" b="0" i="0" dirty="0">
                <a:solidFill>
                  <a:srgbClr val="323232"/>
                </a:solidFill>
                <a:effectLst/>
              </a:rPr>
              <a:t>öper parallellt med den pågående arbetsmarknadsutbildningen. Tjänsten används för en eller flera deltagare som går på samma eller liknande arbetsmarknadsutbildning. Upplägg för hur och när undervisningen ska ske planeras tillsammans med Arbetsförmedlingen och leverantörer av arbetsmarknadsutbildning. Deltagaren ska få undervisning i svenska anpassad för att klara av den yrkesutbildning denne deltar på. Den arbetssökande kan delta i Yrkessvenska 1 dag per vecka och undervisningen sker företrädesvis på plats där yrkesutbildningen genomförs.</a:t>
            </a:r>
          </a:p>
          <a:p>
            <a:pPr marL="0" indent="0" algn="l">
              <a:buNone/>
            </a:pPr>
            <a:endParaRPr lang="sv-SE" sz="1200" b="0" i="0" dirty="0">
              <a:solidFill>
                <a:srgbClr val="8A8A8A"/>
              </a:solidFill>
              <a:effectLst/>
            </a:endParaRPr>
          </a:p>
          <a:p>
            <a:pPr algn="l">
              <a:buFont typeface="Arial" panose="020B0604020202020204" pitchFamily="34" charset="0"/>
              <a:buChar char="•"/>
            </a:pPr>
            <a:r>
              <a:rPr lang="sv-SE" sz="1200" i="0" dirty="0">
                <a:solidFill>
                  <a:srgbClr val="323232"/>
                </a:solidFill>
                <a:effectLst/>
              </a:rPr>
              <a:t>Yrkessvenska B i kombination med arbetspraktik eller anställning </a:t>
            </a:r>
          </a:p>
          <a:p>
            <a:pPr marL="0" indent="0" algn="l">
              <a:buNone/>
            </a:pPr>
            <a:r>
              <a:rPr lang="sv-SE" sz="1200" dirty="0">
                <a:solidFill>
                  <a:srgbClr val="323232"/>
                </a:solidFill>
              </a:rPr>
              <a:t>L</a:t>
            </a:r>
            <a:r>
              <a:rPr lang="sv-SE" sz="1200" b="0" i="0" dirty="0">
                <a:solidFill>
                  <a:srgbClr val="323232"/>
                </a:solidFill>
                <a:effectLst/>
              </a:rPr>
              <a:t>öper parallellt med den pågående arbetspraktiken eller anställningen och planeras tillsammans med Arbetsförmedlingen och arbetsgivaren. Deltagaren får undervisning i svenska anpassad för att kommunicera, interagera samt dokumentera på den arbetsplats och i det yrkesområde där man praktiserar eller har sin anställning. Undervisningens omfattning är 4 timmar per vecka och sker företrädesvis på arbetsplatsen. Dessa 4 timmar kan fördelas flexibelt under veckan eller vid behov även under en 14-dagarsperiod. Den här inriktningen är främst tänkt att användas som individuell undervisning men kan ges i små grupper när det exempelvis finns flera arbetssökande på samma arbetsplats som behöver ta del av Yrkessvenska.</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66503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87D404-2409-EB77-4E06-00181EFAD71A}"/>
              </a:ext>
            </a:extLst>
          </p:cNvPr>
          <p:cNvSpPr>
            <a:spLocks noGrp="1"/>
          </p:cNvSpPr>
          <p:nvPr>
            <p:ph type="title"/>
          </p:nvPr>
        </p:nvSpPr>
        <p:spPr>
          <a:xfrm>
            <a:off x="576003" y="281605"/>
            <a:ext cx="7422784" cy="366395"/>
          </a:xfrm>
        </p:spPr>
        <p:txBody>
          <a:bodyPr/>
          <a:lstStyle/>
          <a:p>
            <a:r>
              <a:rPr lang="sv-SE" sz="2400" dirty="0"/>
              <a:t>Översikt Yrkessvenska B</a:t>
            </a:r>
            <a:br>
              <a:rPr lang="sv-SE" sz="2400" dirty="0"/>
            </a:br>
            <a:endParaRPr lang="sv-SE" sz="2400" dirty="0"/>
          </a:p>
        </p:txBody>
      </p:sp>
      <p:pic>
        <p:nvPicPr>
          <p:cNvPr id="8" name="Bildobjekt 7" descr="Bilden är ett urklipp från IT systemet KA webb. Den visar menyraden Översikt.">
            <a:extLst>
              <a:ext uri="{FF2B5EF4-FFF2-40B4-BE49-F238E27FC236}">
                <a16:creationId xmlns:a16="http://schemas.microsoft.com/office/drawing/2014/main" id="{3EC2A1E2-D5B2-C34A-8075-77179FF99DF9}"/>
              </a:ext>
            </a:extLst>
          </p:cNvPr>
          <p:cNvPicPr>
            <a:picLocks noChangeAspect="1"/>
          </p:cNvPicPr>
          <p:nvPr/>
        </p:nvPicPr>
        <p:blipFill>
          <a:blip r:embed="rId2"/>
          <a:stretch>
            <a:fillRect/>
          </a:stretch>
        </p:blipFill>
        <p:spPr>
          <a:xfrm>
            <a:off x="576003" y="842400"/>
            <a:ext cx="4178535" cy="41328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2ED9845-FE46-4622-57EF-AA52D9C2CA4B}"/>
              </a:ext>
            </a:extLst>
          </p:cNvPr>
          <p:cNvSpPr>
            <a:spLocks noGrp="1"/>
          </p:cNvSpPr>
          <p:nvPr>
            <p:ph idx="1"/>
          </p:nvPr>
        </p:nvSpPr>
        <p:spPr>
          <a:xfrm>
            <a:off x="5302807" y="842400"/>
            <a:ext cx="3366732" cy="2341480"/>
          </a:xfrm>
        </p:spPr>
        <p:txBody>
          <a:bodyPr/>
          <a:lstStyle/>
          <a:p>
            <a:pPr marL="0" indent="0" algn="l">
              <a:buNone/>
            </a:pPr>
            <a:r>
              <a:rPr lang="sv-SE" sz="1200" b="0" i="0" dirty="0">
                <a:solidFill>
                  <a:srgbClr val="323232"/>
                </a:solidFill>
                <a:effectLst/>
              </a:rPr>
              <a:t>I översikten syns aktuella ärenden för den utförande verksamhet du är inloggad på</a:t>
            </a:r>
            <a:r>
              <a:rPr lang="sv-SE" sz="1200" dirty="0">
                <a:solidFill>
                  <a:srgbClr val="323232"/>
                </a:solidFill>
              </a:rPr>
              <a:t>.</a:t>
            </a:r>
            <a:endParaRPr lang="sv-SE" sz="1200" b="0" i="0" dirty="0">
              <a:solidFill>
                <a:srgbClr val="8A8A8A"/>
              </a:solidFill>
              <a:effectLst/>
            </a:endParaRPr>
          </a:p>
          <a:p>
            <a:pPr marL="0" indent="0" algn="l">
              <a:buNone/>
            </a:pPr>
            <a:r>
              <a:rPr lang="sv-SE" sz="1200" b="0" i="0" dirty="0">
                <a:solidFill>
                  <a:srgbClr val="323232"/>
                </a:solidFill>
                <a:effectLst/>
              </a:rPr>
              <a:t>Ärendet blir synligt i webbstödet strax efter att beslutet är gjort.</a:t>
            </a:r>
          </a:p>
          <a:p>
            <a:pPr marL="0" indent="0" algn="l">
              <a:buNone/>
            </a:pPr>
            <a:r>
              <a:rPr lang="sv-SE" sz="1200" b="0" i="0" dirty="0">
                <a:solidFill>
                  <a:srgbClr val="323232"/>
                </a:solidFill>
                <a:effectLst/>
              </a:rPr>
              <a:t>För att hantera ärendet klickar du på </a:t>
            </a:r>
            <a:r>
              <a:rPr lang="sv-SE" sz="1200" b="1" i="0" dirty="0">
                <a:solidFill>
                  <a:srgbClr val="323232"/>
                </a:solidFill>
                <a:effectLst/>
              </a:rPr>
              <a:t>Ärendenummer</a:t>
            </a:r>
            <a:r>
              <a:rPr lang="sv-SE" sz="1200" b="0" i="0" dirty="0">
                <a:solidFill>
                  <a:srgbClr val="323232"/>
                </a:solidFill>
                <a:effectLst/>
              </a:rPr>
              <a:t>.</a:t>
            </a:r>
            <a:endParaRPr lang="sv-SE" sz="1200" b="0" i="0" dirty="0">
              <a:solidFill>
                <a:srgbClr val="8A8A8A"/>
              </a:solidFill>
              <a:effectLst/>
            </a:endParaRPr>
          </a:p>
          <a:p>
            <a:pPr marL="0" indent="0">
              <a:buNone/>
            </a:pPr>
            <a:br>
              <a:rPr lang="sv-SE" sz="1200" dirty="0"/>
            </a:br>
            <a:endParaRPr lang="sv-SE" sz="1200" dirty="0"/>
          </a:p>
          <a:p>
            <a:pPr marL="0" indent="0">
              <a:buNone/>
            </a:pPr>
            <a:endParaRPr lang="sv-SE" sz="1200" dirty="0"/>
          </a:p>
        </p:txBody>
      </p:sp>
    </p:spTree>
    <p:extLst>
      <p:ext uri="{BB962C8B-B14F-4D97-AF65-F5344CB8AC3E}">
        <p14:creationId xmlns:p14="http://schemas.microsoft.com/office/powerpoint/2010/main" val="355662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890A27-7D2F-93F6-B203-27B5DC70FF09}"/>
              </a:ext>
            </a:extLst>
          </p:cNvPr>
          <p:cNvSpPr>
            <a:spLocks noGrp="1"/>
          </p:cNvSpPr>
          <p:nvPr>
            <p:ph type="title"/>
          </p:nvPr>
        </p:nvSpPr>
        <p:spPr>
          <a:xfrm>
            <a:off x="540630" y="363532"/>
            <a:ext cx="7422784" cy="436567"/>
          </a:xfrm>
        </p:spPr>
        <p:txBody>
          <a:bodyPr/>
          <a:lstStyle/>
          <a:p>
            <a:r>
              <a:rPr lang="sv-SE" sz="2400" dirty="0"/>
              <a:t>Statusöversikt</a:t>
            </a:r>
            <a:br>
              <a:rPr lang="sv-SE" sz="2400" dirty="0"/>
            </a:br>
            <a:endParaRPr lang="sv-SE" sz="2400" dirty="0"/>
          </a:p>
        </p:txBody>
      </p:sp>
      <p:pic>
        <p:nvPicPr>
          <p:cNvPr id="8" name="Bildobjekt 7" descr="Bilden är ett urklipp från IT systemet KA webb. Den visar menyraden Översikt, fliken Ärenden, handlingar och ersättningar. ">
            <a:extLst>
              <a:ext uri="{FF2B5EF4-FFF2-40B4-BE49-F238E27FC236}">
                <a16:creationId xmlns:a16="http://schemas.microsoft.com/office/drawing/2014/main" id="{C7FCC3F0-7A90-9E48-5F74-53DCFF0C4EA5}"/>
              </a:ext>
            </a:extLst>
          </p:cNvPr>
          <p:cNvPicPr>
            <a:picLocks noChangeAspect="1"/>
          </p:cNvPicPr>
          <p:nvPr/>
        </p:nvPicPr>
        <p:blipFill>
          <a:blip r:embed="rId2"/>
          <a:stretch>
            <a:fillRect/>
          </a:stretch>
        </p:blipFill>
        <p:spPr>
          <a:xfrm>
            <a:off x="540630" y="907200"/>
            <a:ext cx="5507370" cy="40464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A800644A-2B4F-3355-CDB8-20D382139F43}"/>
              </a:ext>
            </a:extLst>
          </p:cNvPr>
          <p:cNvSpPr>
            <a:spLocks noGrp="1"/>
          </p:cNvSpPr>
          <p:nvPr>
            <p:ph idx="1"/>
          </p:nvPr>
        </p:nvSpPr>
        <p:spPr>
          <a:xfrm>
            <a:off x="6242400" y="1012573"/>
            <a:ext cx="2412000" cy="1219427"/>
          </a:xfrm>
        </p:spPr>
        <p:txBody>
          <a:bodyPr/>
          <a:lstStyle/>
          <a:p>
            <a:pPr marL="0" indent="0" algn="l">
              <a:buNone/>
            </a:pPr>
            <a:r>
              <a:rPr lang="sv-SE" sz="1200" b="0" i="0" dirty="0">
                <a:solidFill>
                  <a:srgbClr val="323232"/>
                </a:solidFill>
                <a:effectLst/>
              </a:rPr>
              <a:t>I Statusöversikten ser du status för G</a:t>
            </a:r>
            <a:r>
              <a:rPr lang="sv-SE" sz="1200" dirty="0">
                <a:solidFill>
                  <a:srgbClr val="323232"/>
                </a:solidFill>
              </a:rPr>
              <a:t>emensam planering</a:t>
            </a:r>
            <a:r>
              <a:rPr lang="sv-SE" sz="1200" b="0" i="0" dirty="0">
                <a:solidFill>
                  <a:srgbClr val="323232"/>
                </a:solidFill>
                <a:effectLst/>
              </a:rPr>
              <a:t>, Inleverans och Självfakturan.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25356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4DE1FE-D5C9-6E3C-616F-F2D59A3EA725}"/>
              </a:ext>
            </a:extLst>
          </p:cNvPr>
          <p:cNvSpPr>
            <a:spLocks noGrp="1"/>
          </p:cNvSpPr>
          <p:nvPr>
            <p:ph type="title"/>
          </p:nvPr>
        </p:nvSpPr>
        <p:spPr>
          <a:xfrm>
            <a:off x="576003" y="352799"/>
            <a:ext cx="7422784" cy="513667"/>
          </a:xfrm>
        </p:spPr>
        <p:txBody>
          <a:bodyPr/>
          <a:lstStyle/>
          <a:p>
            <a:r>
              <a:rPr lang="sv-SE" sz="2400" dirty="0"/>
              <a:t>Ärendeöversikt</a:t>
            </a:r>
            <a:br>
              <a:rPr lang="sv-SE" sz="2400" dirty="0"/>
            </a:br>
            <a:endParaRPr lang="sv-SE" sz="2400" dirty="0"/>
          </a:p>
        </p:txBody>
      </p:sp>
      <p:pic>
        <p:nvPicPr>
          <p:cNvPr id="6" name="Bildobjekt 5" descr="Bilden är ett urklipp från IT systemet KA webb. Den visar menyraden Översikt, fliken ärendeöversikt.">
            <a:extLst>
              <a:ext uri="{FF2B5EF4-FFF2-40B4-BE49-F238E27FC236}">
                <a16:creationId xmlns:a16="http://schemas.microsoft.com/office/drawing/2014/main" id="{DF40A3BC-9CA4-81FC-D981-CDD184B50AD1}"/>
              </a:ext>
            </a:extLst>
          </p:cNvPr>
          <p:cNvPicPr>
            <a:picLocks noChangeAspect="1"/>
          </p:cNvPicPr>
          <p:nvPr/>
        </p:nvPicPr>
        <p:blipFill>
          <a:blip r:embed="rId2"/>
          <a:stretch>
            <a:fillRect/>
          </a:stretch>
        </p:blipFill>
        <p:spPr>
          <a:xfrm>
            <a:off x="576003" y="921544"/>
            <a:ext cx="3917416" cy="407193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88DED4C-68F9-1FEC-51AD-2750CF963BF0}"/>
              </a:ext>
            </a:extLst>
          </p:cNvPr>
          <p:cNvSpPr>
            <a:spLocks noGrp="1"/>
          </p:cNvSpPr>
          <p:nvPr>
            <p:ph idx="1"/>
          </p:nvPr>
        </p:nvSpPr>
        <p:spPr>
          <a:xfrm>
            <a:off x="4826535" y="981074"/>
            <a:ext cx="3828849" cy="3614553"/>
          </a:xfrm>
        </p:spPr>
        <p:txBody>
          <a:bodyPr/>
          <a:lstStyle/>
          <a:p>
            <a:pPr marL="0" indent="0" algn="l">
              <a:buNone/>
            </a:pPr>
            <a:r>
              <a:rPr lang="sv-SE" sz="1200" b="0" i="0" dirty="0">
                <a:solidFill>
                  <a:srgbClr val="323232"/>
                </a:solidFill>
                <a:effectLst/>
              </a:rPr>
              <a:t>I ärendeöversikten ser du detaljerad information om ett ärende.</a:t>
            </a:r>
          </a:p>
          <a:p>
            <a:pPr marL="0" indent="0" algn="l">
              <a:buNone/>
            </a:pPr>
            <a:r>
              <a:rPr lang="sv-SE" sz="1200" b="0" i="0" dirty="0">
                <a:solidFill>
                  <a:srgbClr val="323232"/>
                </a:solidFill>
                <a:effectLst/>
              </a:rPr>
              <a:t>Det är i ärendeöversikten som du skapar och skickar in handlingar samt gör inleverans och sedan själv fakturerar Arbetsförmedlingen.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335504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62DAAB-A887-E79E-6228-AE1013E0B2BF}"/>
              </a:ext>
            </a:extLst>
          </p:cNvPr>
          <p:cNvSpPr>
            <a:spLocks noGrp="1"/>
          </p:cNvSpPr>
          <p:nvPr>
            <p:ph type="title"/>
          </p:nvPr>
        </p:nvSpPr>
        <p:spPr>
          <a:xfrm>
            <a:off x="576002" y="200817"/>
            <a:ext cx="7422784" cy="499271"/>
          </a:xfrm>
        </p:spPr>
        <p:txBody>
          <a:bodyPr/>
          <a:lstStyle/>
          <a:p>
            <a:r>
              <a:rPr lang="sv-SE" sz="2400" dirty="0"/>
              <a:t>Gemensam planering</a:t>
            </a:r>
            <a:br>
              <a:rPr lang="sv-SE" sz="2400" dirty="0"/>
            </a:br>
            <a:endParaRPr lang="sv-SE" sz="2400" dirty="0"/>
          </a:p>
        </p:txBody>
      </p:sp>
      <p:pic>
        <p:nvPicPr>
          <p:cNvPr id="4" name="Bildobjekt 3" descr="Bilden är ett urklipp från IT systemet KA webb. Den visar innehåll i gemensam planering. ">
            <a:extLst>
              <a:ext uri="{FF2B5EF4-FFF2-40B4-BE49-F238E27FC236}">
                <a16:creationId xmlns:a16="http://schemas.microsoft.com/office/drawing/2014/main" id="{60DDB85F-8DE2-53E6-4CFF-42E36FE10181}"/>
              </a:ext>
            </a:extLst>
          </p:cNvPr>
          <p:cNvPicPr>
            <a:picLocks noChangeAspect="1"/>
          </p:cNvPicPr>
          <p:nvPr/>
        </p:nvPicPr>
        <p:blipFill>
          <a:blip r:embed="rId2"/>
          <a:stretch>
            <a:fillRect/>
          </a:stretch>
        </p:blipFill>
        <p:spPr>
          <a:xfrm>
            <a:off x="542049" y="905490"/>
            <a:ext cx="4029951" cy="394511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E2B239E-6CAC-0088-A8C1-69BF208687BE}"/>
              </a:ext>
            </a:extLst>
          </p:cNvPr>
          <p:cNvSpPr>
            <a:spLocks noGrp="1"/>
          </p:cNvSpPr>
          <p:nvPr>
            <p:ph idx="1"/>
          </p:nvPr>
        </p:nvSpPr>
        <p:spPr>
          <a:xfrm>
            <a:off x="4876539" y="875816"/>
            <a:ext cx="3902592" cy="3536020"/>
          </a:xfrm>
        </p:spPr>
        <p:txBody>
          <a:bodyPr/>
          <a:lstStyle/>
          <a:p>
            <a:pPr marL="0" indent="0" algn="l">
              <a:buNone/>
            </a:pPr>
            <a:r>
              <a:rPr lang="sv-SE" sz="1200" b="0" i="0" dirty="0">
                <a:solidFill>
                  <a:srgbClr val="323232"/>
                </a:solidFill>
                <a:effectLst/>
              </a:rPr>
              <a:t>Den gemensamma planeringen (GP) utgör grunden för genomförandet av Yrkessvenska B. I </a:t>
            </a:r>
            <a:r>
              <a:rPr lang="sv-SE" sz="1200" dirty="0">
                <a:solidFill>
                  <a:srgbClr val="323232"/>
                </a:solidFill>
              </a:rPr>
              <a:t>GP </a:t>
            </a:r>
            <a:r>
              <a:rPr lang="sv-SE" sz="1200" b="0" i="0" dirty="0">
                <a:solidFill>
                  <a:srgbClr val="323232"/>
                </a:solidFill>
                <a:effectLst/>
              </a:rPr>
              <a:t>ska du beskriva deltagarens behov av Yrkessvenska, syfte och mål för deltagaren.</a:t>
            </a:r>
          </a:p>
          <a:p>
            <a:pPr algn="l">
              <a:buFont typeface="Arial" panose="020B0604020202020204" pitchFamily="34" charset="0"/>
              <a:buChar char="•"/>
            </a:pPr>
            <a:r>
              <a:rPr lang="sv-SE" sz="1200" b="0" i="0" dirty="0">
                <a:solidFill>
                  <a:srgbClr val="323232"/>
                </a:solidFill>
                <a:effectLst/>
              </a:rPr>
              <a:t>För Yrkessvenska B i kombination med </a:t>
            </a:r>
            <a:r>
              <a:rPr lang="sv-SE" sz="1200" dirty="0">
                <a:solidFill>
                  <a:srgbClr val="323232"/>
                </a:solidFill>
              </a:rPr>
              <a:t>arbetsmarknadsutbildning</a:t>
            </a:r>
            <a:r>
              <a:rPr lang="sv-SE" sz="1200" b="0" i="0" dirty="0">
                <a:solidFill>
                  <a:srgbClr val="323232"/>
                </a:solidFill>
                <a:effectLst/>
              </a:rPr>
              <a:t> anger du omfattning 1 dag i veckan. I </a:t>
            </a:r>
            <a:r>
              <a:rPr lang="sv-SE" sz="1200" dirty="0">
                <a:solidFill>
                  <a:srgbClr val="323232"/>
                </a:solidFill>
              </a:rPr>
              <a:t>GP</a:t>
            </a:r>
            <a:r>
              <a:rPr lang="sv-SE" sz="1200" b="0" i="0" dirty="0">
                <a:solidFill>
                  <a:srgbClr val="323232"/>
                </a:solidFill>
                <a:effectLst/>
              </a:rPr>
              <a:t> ska det framkomma vilka språkfärdigheter deltagaren behöver utveckla under sin tid i tjänsten.</a:t>
            </a:r>
          </a:p>
          <a:p>
            <a:pPr>
              <a:buFont typeface="Arial" panose="020B0604020202020204" pitchFamily="34" charset="0"/>
              <a:buChar char="•"/>
            </a:pPr>
            <a:r>
              <a:rPr lang="sv-SE" sz="1200" b="0" i="0" dirty="0">
                <a:solidFill>
                  <a:srgbClr val="323232"/>
                </a:solidFill>
                <a:effectLst/>
              </a:rPr>
              <a:t>För Yrkessvenska B med arbetspraktik eller anställning så är omfattningen alltid fyra timmar per vecka och perioden är fast.</a:t>
            </a:r>
            <a:endParaRPr lang="sv-SE" sz="1200" b="0" i="0" dirty="0">
              <a:solidFill>
                <a:srgbClr val="8A8A8A"/>
              </a:solidFill>
              <a:effectLst/>
            </a:endParaRPr>
          </a:p>
          <a:p>
            <a:pPr marL="0" indent="0" algn="l">
              <a:buNone/>
            </a:pPr>
            <a:r>
              <a:rPr lang="sv-SE" sz="1200" b="0" i="0" dirty="0">
                <a:solidFill>
                  <a:srgbClr val="323232"/>
                </a:solidFill>
                <a:effectLst/>
              </a:rPr>
              <a:t>När du har gjort planeringen och sparat innehållet väljer du </a:t>
            </a:r>
            <a:r>
              <a:rPr lang="sv-SE" sz="1200" b="1" dirty="0">
                <a:solidFill>
                  <a:srgbClr val="323232"/>
                </a:solidFill>
                <a:effectLst/>
              </a:rPr>
              <a:t>Skicka in </a:t>
            </a:r>
            <a:r>
              <a:rPr lang="sv-SE" sz="1200" b="0" i="0" dirty="0">
                <a:solidFill>
                  <a:srgbClr val="323232"/>
                </a:solidFill>
                <a:effectLst/>
              </a:rPr>
              <a:t>för att skicka in handlingen.</a:t>
            </a:r>
            <a:endParaRPr lang="sv-SE" sz="1200" b="0" i="0" dirty="0">
              <a:solidFill>
                <a:srgbClr val="8A8A8A"/>
              </a:solidFill>
              <a:effectLst/>
            </a:endParaRPr>
          </a:p>
          <a:p>
            <a:pPr marL="0" indent="0">
              <a:buNone/>
            </a:pPr>
            <a:endParaRPr lang="sv-SE" sz="1200" dirty="0"/>
          </a:p>
        </p:txBody>
      </p:sp>
    </p:spTree>
    <p:extLst>
      <p:ext uri="{BB962C8B-B14F-4D97-AF65-F5344CB8AC3E}">
        <p14:creationId xmlns:p14="http://schemas.microsoft.com/office/powerpoint/2010/main" val="125932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7F7D23-AF67-2BAD-64D5-A424E2710AD4}"/>
              </a:ext>
            </a:extLst>
          </p:cNvPr>
          <p:cNvSpPr>
            <a:spLocks noGrp="1"/>
          </p:cNvSpPr>
          <p:nvPr>
            <p:ph type="title"/>
          </p:nvPr>
        </p:nvSpPr>
        <p:spPr>
          <a:xfrm>
            <a:off x="671514" y="150019"/>
            <a:ext cx="7327271" cy="400052"/>
          </a:xfrm>
        </p:spPr>
        <p:txBody>
          <a:bodyPr/>
          <a:lstStyle/>
          <a:p>
            <a:r>
              <a:rPr lang="sv-SE" sz="2400" dirty="0"/>
              <a:t>Ändra gemensam planering</a:t>
            </a:r>
          </a:p>
        </p:txBody>
      </p:sp>
      <p:pic>
        <p:nvPicPr>
          <p:cNvPr id="6" name="Bildobjekt 5" descr="Bilden är ett urklipp från IT systemet KA webb. Den visar innehåll i gemensam planering. ">
            <a:extLst>
              <a:ext uri="{FF2B5EF4-FFF2-40B4-BE49-F238E27FC236}">
                <a16:creationId xmlns:a16="http://schemas.microsoft.com/office/drawing/2014/main" id="{C8513F93-97AA-43C1-A662-4D38BC8AC2F9}"/>
              </a:ext>
            </a:extLst>
          </p:cNvPr>
          <p:cNvPicPr>
            <a:picLocks noChangeAspect="1"/>
          </p:cNvPicPr>
          <p:nvPr/>
        </p:nvPicPr>
        <p:blipFill>
          <a:blip r:embed="rId2"/>
          <a:stretch>
            <a:fillRect/>
          </a:stretch>
        </p:blipFill>
        <p:spPr>
          <a:xfrm>
            <a:off x="671513" y="621506"/>
            <a:ext cx="3364705" cy="423624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EF8D53A-BC6C-FE54-C898-01572B5BF464}"/>
              </a:ext>
            </a:extLst>
          </p:cNvPr>
          <p:cNvSpPr>
            <a:spLocks noGrp="1"/>
          </p:cNvSpPr>
          <p:nvPr>
            <p:ph idx="1"/>
          </p:nvPr>
        </p:nvSpPr>
        <p:spPr>
          <a:xfrm>
            <a:off x="4629149" y="689373"/>
            <a:ext cx="4250532" cy="4100510"/>
          </a:xfrm>
        </p:spPr>
        <p:txBody>
          <a:bodyPr>
            <a:noAutofit/>
          </a:bodyPr>
          <a:lstStyle/>
          <a:p>
            <a:pPr marL="0" indent="0">
              <a:buNone/>
            </a:pPr>
            <a:r>
              <a:rPr lang="sv-SE" sz="1200" dirty="0">
                <a:solidFill>
                  <a:srgbClr val="323232"/>
                </a:solidFill>
              </a:rPr>
              <a:t>Den gemensamma planeringen är en versionshanterad handling och ska uppdateras löpande vid eventuella förändringar. </a:t>
            </a:r>
          </a:p>
          <a:p>
            <a:pPr>
              <a:buFont typeface="Arial" panose="020B0604020202020204" pitchFamily="34" charset="0"/>
              <a:buChar char="•"/>
            </a:pPr>
            <a:r>
              <a:rPr lang="sv-SE" sz="1200" b="0" i="0" dirty="0">
                <a:solidFill>
                  <a:srgbClr val="323232"/>
                </a:solidFill>
                <a:effectLst/>
              </a:rPr>
              <a:t>Om du behöver ändra innehållet i en GP, så väljer du att registrera en ny </a:t>
            </a:r>
            <a:r>
              <a:rPr lang="sv-SE" sz="1200" dirty="0">
                <a:solidFill>
                  <a:srgbClr val="323232"/>
                </a:solidFill>
              </a:rPr>
              <a:t>GP från Ärendeöversikten. </a:t>
            </a:r>
            <a:r>
              <a:rPr lang="sv-SE" sz="1200" b="0" i="0" dirty="0">
                <a:solidFill>
                  <a:srgbClr val="323232"/>
                </a:solidFill>
                <a:effectLst/>
              </a:rPr>
              <a:t>Därefter väljer du att klicka på </a:t>
            </a:r>
            <a:r>
              <a:rPr lang="sv-SE" sz="1200" b="1" i="0" dirty="0">
                <a:solidFill>
                  <a:srgbClr val="323232"/>
                </a:solidFill>
                <a:effectLst/>
              </a:rPr>
              <a:t>pennan-symbolen.</a:t>
            </a:r>
            <a:r>
              <a:rPr lang="sv-SE" sz="1200" dirty="0">
                <a:solidFill>
                  <a:srgbClr val="323232"/>
                </a:solidFill>
              </a:rPr>
              <a:t> </a:t>
            </a:r>
          </a:p>
          <a:p>
            <a:pPr>
              <a:buFont typeface="Arial" panose="020B0604020202020204" pitchFamily="34" charset="0"/>
              <a:buChar char="•"/>
            </a:pPr>
            <a:r>
              <a:rPr lang="sv-SE" sz="1200" dirty="0">
                <a:solidFill>
                  <a:srgbClr val="323232"/>
                </a:solidFill>
              </a:rPr>
              <a:t>Om du föreslår en förändring av perioden så ska det motiveras. När du har gjort planeringen och sparat innehållet väljer du </a:t>
            </a:r>
            <a:r>
              <a:rPr lang="sv-SE" sz="1200" b="1" dirty="0">
                <a:solidFill>
                  <a:srgbClr val="323232"/>
                </a:solidFill>
              </a:rPr>
              <a:t>Skicka in </a:t>
            </a:r>
            <a:r>
              <a:rPr lang="sv-SE" sz="1200" dirty="0">
                <a:solidFill>
                  <a:srgbClr val="323232"/>
                </a:solidFill>
              </a:rPr>
              <a:t>för att skicka in planeringen för granskning.</a:t>
            </a:r>
          </a:p>
          <a:p>
            <a:pPr>
              <a:buFont typeface="Arial" panose="020B0604020202020204" pitchFamily="34" charset="0"/>
              <a:buChar char="•"/>
            </a:pPr>
            <a:r>
              <a:rPr lang="sv-SE" sz="1200" dirty="0">
                <a:solidFill>
                  <a:srgbClr val="323232"/>
                </a:solidFill>
              </a:rPr>
              <a:t>När arbetsförmedlaren bekräftar planeringen kommer deltagarens placeringsperiod förlängas och </a:t>
            </a:r>
            <a:r>
              <a:rPr lang="sv-SE" sz="1200" dirty="0" err="1">
                <a:solidFill>
                  <a:srgbClr val="323232"/>
                </a:solidFill>
              </a:rPr>
              <a:t>inköpsordern</a:t>
            </a:r>
            <a:r>
              <a:rPr lang="sv-SE" sz="1200" dirty="0">
                <a:solidFill>
                  <a:srgbClr val="323232"/>
                </a:solidFill>
              </a:rPr>
              <a:t> uppdateras.</a:t>
            </a:r>
            <a:endParaRPr lang="sv-SE" sz="1200" dirty="0">
              <a:solidFill>
                <a:srgbClr val="8A8A8A"/>
              </a:solidFill>
            </a:endParaRPr>
          </a:p>
          <a:p>
            <a:pPr marL="0" indent="0">
              <a:buNone/>
            </a:pPr>
            <a:r>
              <a:rPr lang="sv-SE" sz="1200" dirty="0">
                <a:solidFill>
                  <a:srgbClr val="323232"/>
                </a:solidFill>
              </a:rPr>
              <a:t>Notera att vid en förlängning får </a:t>
            </a:r>
            <a:r>
              <a:rPr lang="sv-SE" sz="1200" dirty="0" err="1">
                <a:solidFill>
                  <a:srgbClr val="323232"/>
                </a:solidFill>
              </a:rPr>
              <a:t>inköspordern</a:t>
            </a:r>
            <a:r>
              <a:rPr lang="sv-SE" sz="1200" dirty="0">
                <a:solidFill>
                  <a:srgbClr val="323232"/>
                </a:solidFill>
              </a:rPr>
              <a:t> också en ny status </a:t>
            </a:r>
            <a:r>
              <a:rPr lang="sv-SE" sz="1200" b="1" dirty="0">
                <a:solidFill>
                  <a:srgbClr val="323232"/>
                </a:solidFill>
              </a:rPr>
              <a:t>Uppdaterad – väntar på attest</a:t>
            </a:r>
            <a:r>
              <a:rPr lang="sv-SE" sz="1200" dirty="0">
                <a:solidFill>
                  <a:srgbClr val="323232"/>
                </a:solidFill>
              </a:rPr>
              <a:t>, då en förlängning alltid ska attesteras av chef på Arbetsförmedlingen.</a:t>
            </a:r>
            <a:endParaRPr lang="sv-SE" sz="1200" dirty="0">
              <a:solidFill>
                <a:srgbClr val="8A8A8A"/>
              </a:solidFill>
            </a:endParaRPr>
          </a:p>
          <a:p>
            <a:pPr marL="0" indent="0">
              <a:buNone/>
            </a:pPr>
            <a:endParaRPr lang="sv-SE" sz="1200" b="0" i="0" dirty="0">
              <a:solidFill>
                <a:srgbClr val="323232"/>
              </a:solidFill>
              <a:effectLst/>
            </a:endParaRPr>
          </a:p>
        </p:txBody>
      </p:sp>
    </p:spTree>
    <p:extLst>
      <p:ext uri="{BB962C8B-B14F-4D97-AF65-F5344CB8AC3E}">
        <p14:creationId xmlns:p14="http://schemas.microsoft.com/office/powerpoint/2010/main" val="3043523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F_Dokument" ma:contentTypeID="0x010100A02DDA50EAF5694691AE7F5CDAE6806B00A9698069FEBFA24A871F929096964E14" ma:contentTypeVersion="7" ma:contentTypeDescription="Standard för säkra webbplatser" ma:contentTypeScope="" ma:versionID="e2e223610e622a8b3d2758da97426699">
  <xsd:schema xmlns:xsd="http://www.w3.org/2001/XMLSchema" xmlns:xs="http://www.w3.org/2001/XMLSchema" xmlns:p="http://schemas.microsoft.com/office/2006/metadata/properties" xmlns:ns2="23572236-d65e-4be7-8d6c-17d526057777" targetNamespace="http://schemas.microsoft.com/office/2006/metadata/properties" ma:root="true" ma:fieldsID="00f11c4989c0f3d53a1a2f2458d136df" ns2:_="">
    <xsd:import namespace="23572236-d65e-4be7-8d6c-17d526057777"/>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72236-d65e-4be7-8d6c-17d526057777"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c2b0cf36-1125-4c0d-bcda-8c59bd5b638d}" ma:internalName="TaxCatchAll" ma:showField="CatchAllData"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2b0cf36-1125-4c0d-bcda-8c59bd5b638d}" ma:internalName="TaxCatchAllLabel" ma:readOnly="true" ma:showField="CatchAllDataLabel" ma:web="23572236-d65e-4be7-8d6c-17d526057777">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6;#Ej klassificerat|af58f676-4977-4985-be48-d437ae84df6d"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xsd:simpleType>
        <xsd:restriction base="dms:Choice">
          <xsd:enumeration value="Ja"/>
          <xsd:enumeration value="Nej"/>
        </xsd:restriction>
      </xsd:simpleType>
    </xsd:element>
    <xsd:element name="Skyddsvarde" ma:index="15" nillable="true" ma:displayName="Skyddsvärde" ma:default="🔏 Medel" ma:description="Vilken typ av tillfällig hantering innehåller dokumentet?" ma:format="Dropdown" ma:internalName="Skyddsvarde" ma:readOnly="false">
      <xsd:simpleType>
        <xsd:restriction base="dms:Choice">
          <xsd:enumeration value="🔏 Medel"/>
          <xsd:enumeration value="🛑 Hö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ringsbar xmlns="23572236-d65e-4be7-8d6c-17d526057777">Ja</Gallringsbar>
    <Skyddsvarde xmlns="23572236-d65e-4be7-8d6c-17d526057777">🔏 Medel</Skyddsvarde>
    <pb38c114153344b4a8ac01227a633d83 xmlns="23572236-d65e-4be7-8d6c-17d526057777">
      <Terms xmlns="http://schemas.microsoft.com/office/infopath/2007/PartnerControls">
        <TermInfo xmlns="http://schemas.microsoft.com/office/infopath/2007/PartnerControls">
          <TermName xmlns="http://schemas.microsoft.com/office/infopath/2007/PartnerControls">Ej klassificerat</TermName>
          <TermId xmlns="http://schemas.microsoft.com/office/infopath/2007/PartnerControls">af58f676-4977-4985-be48-d437ae84df6d</TermId>
        </TermInfo>
      </Terms>
    </pb38c114153344b4a8ac01227a633d83>
    <TaxCatchAll xmlns="23572236-d65e-4be7-8d6c-17d526057777">
      <Value>2</Value>
      <Value>1</Value>
    </TaxCatchAll>
    <pc5989269dd348b6b1b5ccb18f16fed3 xmlns="23572236-d65e-4be7-8d6c-17d526057777">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documentManagement>
</p:properties>
</file>

<file path=customXml/itemProps1.xml><?xml version="1.0" encoding="utf-8"?>
<ds:datastoreItem xmlns:ds="http://schemas.openxmlformats.org/officeDocument/2006/customXml" ds:itemID="{AFC4DEEC-F340-4ED6-A5E1-A4AB54852A2A}">
  <ds:schemaRefs>
    <ds:schemaRef ds:uri="http://schemas.microsoft.com/sharepoint/v3/contenttype/forms"/>
  </ds:schemaRefs>
</ds:datastoreItem>
</file>

<file path=customXml/itemProps2.xml><?xml version="1.0" encoding="utf-8"?>
<ds:datastoreItem xmlns:ds="http://schemas.openxmlformats.org/officeDocument/2006/customXml" ds:itemID="{20E253F0-9542-4E38-A32B-80E11784B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72236-d65e-4be7-8d6c-17d52605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D33421-3F5B-46D9-B272-F681E8D6E148}">
  <ds:schemaRef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2006/metadata/properties"/>
    <ds:schemaRef ds:uri="http://www.w3.org/XML/1998/namespace"/>
    <ds:schemaRef ds:uri="http://schemas.microsoft.com/office/infopath/2007/PartnerControls"/>
    <ds:schemaRef ds:uri="23572236-d65e-4be7-8d6c-17d526057777"/>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Template>
  <TotalTime>567</TotalTime>
  <Words>1550</Words>
  <Application>Microsoft Office PowerPoint</Application>
  <PresentationFormat>Bildspel på skärmen (16:9)</PresentationFormat>
  <Paragraphs>133</Paragraphs>
  <Slides>22</Slides>
  <Notes>1</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22</vt:i4>
      </vt:variant>
    </vt:vector>
  </HeadingPairs>
  <TitlesOfParts>
    <vt:vector size="29" baseType="lpstr">
      <vt:lpstr>Arial</vt:lpstr>
      <vt:lpstr>Calibri</vt:lpstr>
      <vt:lpstr>Courier New</vt:lpstr>
      <vt:lpstr>Helvetica Neue Medium</vt:lpstr>
      <vt:lpstr>Arbetsförmedlingen, vit utan punkter</vt:lpstr>
      <vt:lpstr>Arbetsförmedlingen, vit</vt:lpstr>
      <vt:lpstr>Arbetsförmedlingen, blå</vt:lpstr>
      <vt:lpstr>Arbetsmarknadsutbildning och förberedande utbildning – Yrkessvenska B</vt:lpstr>
      <vt:lpstr>Senaste uppdateringar i användarstödet </vt:lpstr>
      <vt:lpstr>Avsnitt</vt:lpstr>
      <vt:lpstr>Yrkessvenska B</vt:lpstr>
      <vt:lpstr>Översikt Yrkessvenska B </vt:lpstr>
      <vt:lpstr>Statusöversikt </vt:lpstr>
      <vt:lpstr>Ärendeöversikt </vt:lpstr>
      <vt:lpstr>Gemensam planering </vt:lpstr>
      <vt:lpstr>Ändra gemensam planering</vt:lpstr>
      <vt:lpstr>Avvikelserapport </vt:lpstr>
      <vt:lpstr>Informativ rapport </vt:lpstr>
      <vt:lpstr>Inleverera inköpsorder </vt:lpstr>
      <vt:lpstr>Inleverans </vt:lpstr>
      <vt:lpstr>Skapa självfakturaunderlag </vt:lpstr>
      <vt:lpstr>Självfakturaunderlag </vt:lpstr>
      <vt:lpstr>Inköpsorder </vt:lpstr>
      <vt:lpstr>Självfaktura </vt:lpstr>
      <vt:lpstr>Kreditera självfaktura </vt:lpstr>
      <vt:lpstr>Översikt av ärendet </vt:lpstr>
      <vt:lpstr>Ekonomihantering </vt:lpstr>
      <vt:lpstr>Bild processflöde </vt:lpstr>
      <vt:lpstr>Organisation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användarstöd yrkessvenska b</dc:title>
  <dc:creator>Nina Gimerstedt</dc:creator>
  <cp:keywords>användarstöd yrkessvenska b</cp:keywords>
  <dc:description>Af 00013 7.0 (2022-03-28)</dc:description>
  <cp:lastModifiedBy>Fredrik Wolffelt</cp:lastModifiedBy>
  <cp:revision>5</cp:revision>
  <dcterms:created xsi:type="dcterms:W3CDTF">2023-03-27T06:35:30Z</dcterms:created>
  <dcterms:modified xsi:type="dcterms:W3CDTF">2024-02-07T09:01:02Z</dcterms:modified>
  <cp:category>användarstöd-yrkessvenska-b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0x010100A02DDA50EAF5694691AE7F5CDAE6806B00A9698069FEBFA24A871F929096964E14</vt:lpwstr>
  </property>
  <property fmtid="{D5CDD505-2E9C-101B-9397-08002B2CF9AE}" pid="4" name="Dokumenttyp">
    <vt:lpwstr>2;#Ej klassificerat|af58f676-4977-4985-be48-d437ae84df6d</vt:lpwstr>
  </property>
  <property fmtid="{D5CDD505-2E9C-101B-9397-08002B2CF9AE}" pid="5" name="Dokumentstatus">
    <vt:lpwstr>1;#Utkast|4fd34bca-3b4e-4a5b-88f2-24ba8985d36d</vt:lpwstr>
  </property>
</Properties>
</file>