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28"/>
  </p:notesMasterIdLst>
  <p:handoutMasterIdLst>
    <p:handoutMasterId r:id="rId29"/>
  </p:handoutMasterIdLst>
  <p:sldIdLst>
    <p:sldId id="287" r:id="rId7"/>
    <p:sldId id="349" r:id="rId8"/>
    <p:sldId id="420" r:id="rId9"/>
    <p:sldId id="309" r:id="rId10"/>
    <p:sldId id="310" r:id="rId11"/>
    <p:sldId id="311" r:id="rId12"/>
    <p:sldId id="312" r:id="rId13"/>
    <p:sldId id="313" r:id="rId14"/>
    <p:sldId id="315" r:id="rId15"/>
    <p:sldId id="423" r:id="rId16"/>
    <p:sldId id="316" r:id="rId17"/>
    <p:sldId id="317" r:id="rId18"/>
    <p:sldId id="318" r:id="rId19"/>
    <p:sldId id="319" r:id="rId20"/>
    <p:sldId id="320" r:id="rId21"/>
    <p:sldId id="321" r:id="rId22"/>
    <p:sldId id="322" r:id="rId23"/>
    <p:sldId id="323" r:id="rId24"/>
    <p:sldId id="422" r:id="rId25"/>
    <p:sldId id="324" r:id="rId26"/>
    <p:sldId id="327" r:id="rId27"/>
  </p:sldIdLst>
  <p:sldSz cx="9144000" cy="5143500" type="screen16x9"/>
  <p:notesSz cx="6858000" cy="9144000"/>
  <p:custDataLst>
    <p:tags r:id="rId30"/>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6"/>
  </p:normalViewPr>
  <p:slideViewPr>
    <p:cSldViewPr snapToGrid="0">
      <p:cViewPr varScale="1">
        <p:scale>
          <a:sx n="101" d="100"/>
          <a:sy n="101" d="100"/>
        </p:scale>
        <p:origin x="917" y="62"/>
      </p:cViewPr>
      <p:guideLst>
        <p:guide orient="horz" pos="1711"/>
        <p:guide pos="3311"/>
      </p:guideLst>
    </p:cSldViewPr>
  </p:slideViewPr>
  <p:notesTextViewPr>
    <p:cViewPr>
      <p:scale>
        <a:sx n="1" d="1"/>
        <a:sy n="1" d="1"/>
      </p:scale>
      <p:origin x="0" y="0"/>
    </p:cViewPr>
  </p:notesTextViewPr>
  <p:notesViewPr>
    <p:cSldViewPr snapToGrid="0" showGuides="1">
      <p:cViewPr varScale="1">
        <p:scale>
          <a:sx n="86" d="100"/>
          <a:sy n="86" d="100"/>
        </p:scale>
        <p:origin x="298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2024-08-09</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253757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2024-08-09</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2024-08-09</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5" Type="http://schemas.openxmlformats.org/officeDocument/2006/relationships/slide" Target="slide19.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D3A1039-426E-434B-3310-5A63872C18D3}"/>
              </a:ext>
              <a:ext uri="{C183D7F6-B498-43B3-948B-1728B52AA6E4}">
                <adec:decorative xmlns:adec="http://schemas.microsoft.com/office/drawing/2017/decorative" val="1"/>
              </a:ext>
            </a:extLst>
          </p:cNvPr>
          <p:cNvPicPr>
            <a:picLocks noChangeAspect="1"/>
          </p:cNvPicPr>
          <p:nvPr/>
        </p:nvPicPr>
        <p:blipFill rotWithShape="1">
          <a:blip r:embed="rId2"/>
          <a:srcRect t="22997" r="1" b="1"/>
          <a:stretch/>
        </p:blipFill>
        <p:spPr>
          <a:xfrm>
            <a:off x="141288" y="0"/>
            <a:ext cx="9002712" cy="4627350"/>
          </a:xfrm>
          <a:prstGeom prst="rect">
            <a:avLst/>
          </a:prstGeo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39701" y="3115350"/>
            <a:ext cx="5328000" cy="756000"/>
          </a:xfrm>
        </p:spPr>
        <p:txBody>
          <a:bodyPr anchor="b">
            <a:normAutofit fontScale="90000"/>
          </a:bodyPr>
          <a:lstStyle/>
          <a:p>
            <a:pPr>
              <a:lnSpc>
                <a:spcPct val="90000"/>
              </a:lnSpc>
            </a:pPr>
            <a:r>
              <a:rPr lang="sv-SE" sz="2000" dirty="0"/>
              <a:t>Arbetsmarknadsutbildning och förberedande utbildning – Yrkessvenska 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39701" y="3871350"/>
            <a:ext cx="5328000" cy="756000"/>
          </a:xfrm>
        </p:spPr>
        <p:txBody>
          <a:bodyPr anchor="t">
            <a:noAutofit/>
          </a:bodyPr>
          <a:lstStyle/>
          <a:p>
            <a:pPr>
              <a:lnSpc>
                <a:spcPct val="90000"/>
              </a:lnSpc>
              <a:spcAft>
                <a:spcPts val="600"/>
              </a:spcAft>
            </a:pPr>
            <a:r>
              <a:rPr lang="sv-SE" altLang="sv-SE" sz="1600" dirty="0"/>
              <a:t>Leverantörer</a:t>
            </a:r>
          </a:p>
          <a:p>
            <a:pPr>
              <a:lnSpc>
                <a:spcPct val="90000"/>
              </a:lnSpc>
              <a:spcAft>
                <a:spcPts val="600"/>
              </a:spcAft>
            </a:pPr>
            <a:r>
              <a:rPr kumimoji="0" lang="sv-SE" altLang="sv-SE" sz="1600" b="0" i="0" u="none" strike="noStrike" kern="1200" cap="none" spc="0" normalizeH="0" baseline="0" noProof="0" dirty="0">
                <a:ln>
                  <a:noFill/>
                </a:ln>
                <a:solidFill>
                  <a:prstClr val="white"/>
                </a:solidFill>
                <a:effectLst/>
                <a:uLnTx/>
                <a:uFill>
                  <a:solidFill>
                    <a:srgbClr val="95C23D"/>
                  </a:solidFill>
                </a:uFill>
                <a:ea typeface="+mn-ea"/>
                <a:cs typeface="+mn-cs"/>
              </a:rPr>
              <a:t>Användarstöd </a:t>
            </a:r>
            <a:r>
              <a:rPr kumimoji="0" lang="sv-SE" altLang="sv-SE" sz="1600" b="0" i="0" u="none" strike="noStrike" kern="1200" cap="none" spc="0" normalizeH="0" baseline="0" noProof="0">
                <a:ln>
                  <a:noFill/>
                </a:ln>
                <a:solidFill>
                  <a:prstClr val="white"/>
                </a:solidFill>
                <a:effectLst/>
                <a:uLnTx/>
                <a:uFill>
                  <a:solidFill>
                    <a:srgbClr val="95C23D"/>
                  </a:solidFill>
                </a:uFill>
                <a:ea typeface="+mn-ea"/>
                <a:cs typeface="+mn-cs"/>
              </a:rPr>
              <a:t>uppdaterat 2024-08-09</a:t>
            </a:r>
            <a:endParaRPr kumimoji="0" lang="sv-SE" altLang="sv-SE" sz="1600" b="0" i="0" u="none" strike="noStrike" kern="1200" cap="none" spc="0" normalizeH="0" baseline="0" noProof="0" dirty="0">
              <a:ln>
                <a:noFill/>
              </a:ln>
              <a:solidFill>
                <a:prstClr val="white"/>
              </a:solidFill>
              <a:effectLst/>
              <a:uLnTx/>
              <a:uFill>
                <a:solidFill>
                  <a:srgbClr val="95C23D"/>
                </a:solidFill>
              </a:uFill>
              <a:ea typeface="+mn-ea"/>
              <a:cs typeface="+mn-cs"/>
            </a:endParaRPr>
          </a:p>
          <a:p>
            <a:pPr>
              <a:lnSpc>
                <a:spcPct val="90000"/>
              </a:lnSpc>
              <a:spcAft>
                <a:spcPts val="600"/>
              </a:spcAft>
            </a:pPr>
            <a:endParaRPr lang="sv-SE" altLang="sv-SE" sz="1600" dirty="0"/>
          </a:p>
          <a:p>
            <a:pPr>
              <a:lnSpc>
                <a:spcPct val="90000"/>
              </a:lnSpc>
              <a:spcAft>
                <a:spcPts val="600"/>
              </a:spcAft>
            </a:pPr>
            <a:endParaRPr lang="sv-SE" altLang="sv-SE" sz="16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7F7D23-AF67-2BAD-64D5-A424E2710AD4}"/>
              </a:ext>
            </a:extLst>
          </p:cNvPr>
          <p:cNvSpPr>
            <a:spLocks noGrp="1"/>
          </p:cNvSpPr>
          <p:nvPr>
            <p:ph type="title"/>
          </p:nvPr>
        </p:nvSpPr>
        <p:spPr>
          <a:xfrm>
            <a:off x="671514" y="150019"/>
            <a:ext cx="7327271" cy="400052"/>
          </a:xfrm>
        </p:spPr>
        <p:txBody>
          <a:bodyPr/>
          <a:lstStyle/>
          <a:p>
            <a:r>
              <a:rPr lang="sv-SE" sz="2400" dirty="0"/>
              <a:t>Spår 2 – Ny gemensam planering </a:t>
            </a:r>
          </a:p>
        </p:txBody>
      </p:sp>
      <p:sp>
        <p:nvSpPr>
          <p:cNvPr id="3" name="Platshållare för innehåll 2">
            <a:extLst>
              <a:ext uri="{FF2B5EF4-FFF2-40B4-BE49-F238E27FC236}">
                <a16:creationId xmlns:a16="http://schemas.microsoft.com/office/drawing/2014/main" id="{6EF8D53A-BC6C-FE54-C898-01572B5BF464}"/>
              </a:ext>
              <a:ext uri="{C183D7F6-B498-43B3-948B-1728B52AA6E4}">
                <adec:decorative xmlns:adec="http://schemas.microsoft.com/office/drawing/2017/decorative" val="0"/>
              </a:ext>
            </a:extLst>
          </p:cNvPr>
          <p:cNvSpPr>
            <a:spLocks noGrp="1"/>
          </p:cNvSpPr>
          <p:nvPr>
            <p:ph idx="1"/>
          </p:nvPr>
        </p:nvSpPr>
        <p:spPr>
          <a:xfrm>
            <a:off x="4382347" y="998549"/>
            <a:ext cx="4497334" cy="3630428"/>
          </a:xfrm>
        </p:spPr>
        <p:txBody>
          <a:bodyPr>
            <a:noAutofit/>
          </a:bodyPr>
          <a:lstStyle/>
          <a:p>
            <a:pPr marL="0" indent="0" algn="l">
              <a:buNone/>
            </a:pPr>
            <a:endParaRPr lang="sv-SE" sz="1200" b="0" i="0" dirty="0">
              <a:solidFill>
                <a:srgbClr val="323232"/>
              </a:solidFill>
              <a:effectLst/>
            </a:endParaRPr>
          </a:p>
          <a:p>
            <a:pPr marL="0" indent="0" algn="l">
              <a:buNone/>
            </a:pPr>
            <a:r>
              <a:rPr lang="sv-SE" sz="1200" dirty="0">
                <a:solidFill>
                  <a:srgbClr val="323232"/>
                </a:solidFill>
              </a:rPr>
              <a:t>Hantering av gemensam planering för Yrkessvenska B med APR/anställning, spår 2.</a:t>
            </a:r>
          </a:p>
          <a:p>
            <a:pPr marL="0" indent="0" algn="l">
              <a:buNone/>
            </a:pPr>
            <a:r>
              <a:rPr lang="sv-SE" sz="1200" b="0" i="0" dirty="0">
                <a:solidFill>
                  <a:srgbClr val="323232"/>
                </a:solidFill>
                <a:effectLst/>
              </a:rPr>
              <a:t>För </a:t>
            </a:r>
            <a:r>
              <a:rPr lang="sv-SE" sz="1200" dirty="0">
                <a:solidFill>
                  <a:srgbClr val="323232"/>
                </a:solidFill>
              </a:rPr>
              <a:t>Spår 2 Yrkessvenska B med arbetspraktik eller anställning</a:t>
            </a:r>
            <a:r>
              <a:rPr lang="sv-SE" sz="1200" b="0" i="0" dirty="0">
                <a:solidFill>
                  <a:srgbClr val="323232"/>
                </a:solidFill>
                <a:effectLst/>
              </a:rPr>
              <a:t> kan du inte ändra omfattning eller period via den gemensamma planeringen (GP). </a:t>
            </a:r>
          </a:p>
          <a:p>
            <a:pPr marL="0" indent="0" algn="l">
              <a:buNone/>
            </a:pPr>
            <a:r>
              <a:rPr lang="sv-SE" sz="1200" b="0" i="0" dirty="0">
                <a:solidFill>
                  <a:srgbClr val="323232"/>
                </a:solidFill>
                <a:effectLst/>
              </a:rPr>
              <a:t>Omfattningen är alltid 4 timmar per vecka.</a:t>
            </a:r>
            <a:endParaRPr lang="sv-SE" sz="1200" b="0" i="0" dirty="0">
              <a:solidFill>
                <a:srgbClr val="8A8A8A"/>
              </a:solidFill>
              <a:effectLst/>
            </a:endParaRPr>
          </a:p>
          <a:p>
            <a:pPr marL="0" indent="0" algn="l">
              <a:buNone/>
            </a:pPr>
            <a:r>
              <a:rPr lang="sv-SE" sz="1200" b="0" i="0" dirty="0">
                <a:solidFill>
                  <a:srgbClr val="323232"/>
                </a:solidFill>
                <a:effectLst/>
              </a:rPr>
              <a:t>Om du vill föreslå en förändring av periodens längd, ska Arbetsförmedlingen kontaktas för att bedöma om ett nytt beslut ska tas. </a:t>
            </a:r>
          </a:p>
          <a:p>
            <a:pPr marL="0" indent="0" algn="l">
              <a:buNone/>
            </a:pPr>
            <a:r>
              <a:rPr lang="sv-SE" sz="1200" dirty="0">
                <a:solidFill>
                  <a:srgbClr val="323232"/>
                </a:solidFill>
              </a:rPr>
              <a:t>När </a:t>
            </a:r>
            <a:r>
              <a:rPr lang="sv-SE" sz="1200" b="0" i="0" dirty="0">
                <a:solidFill>
                  <a:srgbClr val="323232"/>
                </a:solidFill>
                <a:effectLst/>
              </a:rPr>
              <a:t>ett nytt förlängt beslut tagits kan du sedan skicka in en ny GP för den nya perioden.</a:t>
            </a:r>
          </a:p>
          <a:p>
            <a:pPr marL="0" indent="0" algn="l">
              <a:buNone/>
            </a:pPr>
            <a:r>
              <a:rPr lang="sv-SE" sz="1200" dirty="0">
                <a:solidFill>
                  <a:srgbClr val="323232"/>
                </a:solidFill>
              </a:rPr>
              <a:t>Notera att vid en förlängning får </a:t>
            </a:r>
            <a:r>
              <a:rPr lang="sv-SE" sz="1200" dirty="0" err="1">
                <a:solidFill>
                  <a:srgbClr val="323232"/>
                </a:solidFill>
              </a:rPr>
              <a:t>inköpsordern</a:t>
            </a:r>
            <a:r>
              <a:rPr lang="sv-SE" sz="1200" dirty="0">
                <a:solidFill>
                  <a:srgbClr val="323232"/>
                </a:solidFill>
              </a:rPr>
              <a:t> också en ny status </a:t>
            </a:r>
            <a:r>
              <a:rPr lang="sv-SE" sz="1200" b="1" dirty="0">
                <a:solidFill>
                  <a:srgbClr val="323232"/>
                </a:solidFill>
              </a:rPr>
              <a:t>Uppdaterad – väntar på attest</a:t>
            </a:r>
            <a:r>
              <a:rPr lang="sv-SE" sz="1200" dirty="0">
                <a:solidFill>
                  <a:srgbClr val="323232"/>
                </a:solidFill>
              </a:rPr>
              <a:t>, då en förlängning alltid ska attesteras av chef på Arbetsförmedlingen.</a:t>
            </a:r>
          </a:p>
          <a:p>
            <a:pPr marL="0" indent="0">
              <a:buNone/>
            </a:pPr>
            <a:endParaRPr lang="sv-SE" sz="1200" b="0" i="0" dirty="0">
              <a:solidFill>
                <a:srgbClr val="323232"/>
              </a:solidFill>
              <a:effectLst/>
            </a:endParaRPr>
          </a:p>
        </p:txBody>
      </p:sp>
      <p:pic>
        <p:nvPicPr>
          <p:cNvPr id="6" name="Bildobjekt 5">
            <a:extLst>
              <a:ext uri="{FF2B5EF4-FFF2-40B4-BE49-F238E27FC236}">
                <a16:creationId xmlns:a16="http://schemas.microsoft.com/office/drawing/2014/main" id="{F7D70CF1-95CE-E606-9966-89B341C104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1514" y="998549"/>
            <a:ext cx="3205826" cy="3630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251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5E932-6791-36BB-3966-39FA18F90F83}"/>
              </a:ext>
            </a:extLst>
          </p:cNvPr>
          <p:cNvSpPr>
            <a:spLocks noGrp="1"/>
          </p:cNvSpPr>
          <p:nvPr>
            <p:ph type="title"/>
          </p:nvPr>
        </p:nvSpPr>
        <p:spPr>
          <a:xfrm>
            <a:off x="576002" y="174590"/>
            <a:ext cx="7422784" cy="418341"/>
          </a:xfrm>
        </p:spPr>
        <p:txBody>
          <a:bodyPr/>
          <a:lstStyle/>
          <a:p>
            <a:r>
              <a:rPr lang="sv-SE" sz="2400" dirty="0"/>
              <a:t>Avvikelserapport</a:t>
            </a:r>
            <a:br>
              <a:rPr lang="sv-SE" sz="2400" dirty="0"/>
            </a:br>
            <a:endParaRPr lang="sv-SE" sz="2400" dirty="0"/>
          </a:p>
        </p:txBody>
      </p:sp>
      <p:pic>
        <p:nvPicPr>
          <p:cNvPr id="6" name="Bildobjekt 5">
            <a:extLst>
              <a:ext uri="{FF2B5EF4-FFF2-40B4-BE49-F238E27FC236}">
                <a16:creationId xmlns:a16="http://schemas.microsoft.com/office/drawing/2014/main" id="{10E23EFA-07D1-4070-3252-E11280000D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8682" y="710802"/>
            <a:ext cx="3128924" cy="4071937"/>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19904DB1-48B1-E02F-F80B-6FF008886E73}"/>
              </a:ext>
            </a:extLst>
          </p:cNvPr>
          <p:cNvSpPr>
            <a:spLocks noGrp="1"/>
          </p:cNvSpPr>
          <p:nvPr>
            <p:ph idx="1"/>
          </p:nvPr>
        </p:nvSpPr>
        <p:spPr>
          <a:xfrm>
            <a:off x="4207951" y="715022"/>
            <a:ext cx="4581426" cy="4133653"/>
          </a:xfrm>
        </p:spPr>
        <p:txBody>
          <a:bodyPr>
            <a:normAutofit fontScale="25000" lnSpcReduction="20000"/>
          </a:bodyPr>
          <a:lstStyle/>
          <a:p>
            <a:pPr marL="0" indent="0" algn="l">
              <a:buNone/>
            </a:pPr>
            <a:r>
              <a:rPr lang="sv-SE" sz="4800" b="0" i="0" dirty="0">
                <a:solidFill>
                  <a:srgbClr val="323232"/>
                </a:solidFill>
                <a:effectLst/>
              </a:rPr>
              <a:t>Om den arbetssökande inte följer sin planering eller missköter sig ska du skyndsamt registrera en </a:t>
            </a:r>
            <a:r>
              <a:rPr lang="sv-SE" sz="4800" b="1" i="0" dirty="0">
                <a:solidFill>
                  <a:srgbClr val="323232"/>
                </a:solidFill>
                <a:effectLst/>
              </a:rPr>
              <a:t>Avvikelserapport</a:t>
            </a:r>
            <a:r>
              <a:rPr lang="sv-SE" sz="4800" b="0" i="0" dirty="0">
                <a:solidFill>
                  <a:srgbClr val="323232"/>
                </a:solidFill>
                <a:effectLst/>
              </a:rPr>
              <a:t>.</a:t>
            </a:r>
          </a:p>
          <a:p>
            <a:pPr>
              <a:buFont typeface="Arial" panose="020B0604020202020204" pitchFamily="34" charset="0"/>
              <a:buChar char="•"/>
            </a:pPr>
            <a:r>
              <a:rPr lang="sv-SE" sz="4800" i="0" dirty="0">
                <a:solidFill>
                  <a:srgbClr val="323232"/>
                </a:solidFill>
                <a:effectLst/>
              </a:rPr>
              <a:t>Välj orsak till avvikelse och beskrivning under fliken </a:t>
            </a:r>
            <a:r>
              <a:rPr lang="sv-SE" sz="4800" b="1" i="0" dirty="0">
                <a:solidFill>
                  <a:srgbClr val="323232"/>
                </a:solidFill>
                <a:effectLst/>
              </a:rPr>
              <a:t>Avvikelse</a:t>
            </a:r>
            <a:r>
              <a:rPr lang="sv-SE" sz="4800" i="0" dirty="0">
                <a:solidFill>
                  <a:srgbClr val="323232"/>
                </a:solidFill>
                <a:effectLst/>
              </a:rPr>
              <a:t>.  Ange därefter aktuellt datum eller period för händelsen.</a:t>
            </a:r>
            <a:endParaRPr lang="sv-SE" sz="4800" dirty="0">
              <a:solidFill>
                <a:srgbClr val="8A8A8A"/>
              </a:solidFill>
            </a:endParaRPr>
          </a:p>
          <a:p>
            <a:pPr>
              <a:buFont typeface="Arial" panose="020B0604020202020204" pitchFamily="34" charset="0"/>
              <a:buChar char="•"/>
            </a:pPr>
            <a:r>
              <a:rPr lang="sv-SE" sz="4800" b="0" i="0" dirty="0">
                <a:solidFill>
                  <a:srgbClr val="323232"/>
                </a:solidFill>
                <a:effectLst/>
              </a:rPr>
              <a:t>Det kan exempelvis vara vid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48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a:t>
            </a:r>
          </a:p>
          <a:p>
            <a:pPr algn="l">
              <a:buFont typeface="Arial" panose="020B0604020202020204" pitchFamily="34" charset="0"/>
              <a:buChar char="•"/>
            </a:pPr>
            <a:r>
              <a:rPr lang="sv-SE" sz="4800" b="0" i="0" dirty="0">
                <a:solidFill>
                  <a:srgbClr val="323232"/>
                </a:solidFill>
                <a:effectLst/>
              </a:rPr>
              <a:t>Om det är flera avvikelser på samma dag ska en separat avvikelserapport skickas för varje enskild avvikelse.</a:t>
            </a:r>
            <a:endParaRPr lang="sv-SE" sz="4800" b="0" i="0" dirty="0">
              <a:solidFill>
                <a:srgbClr val="8A8A8A"/>
              </a:solidFill>
              <a:effectLst/>
            </a:endParaRPr>
          </a:p>
          <a:p>
            <a:pPr marL="0" indent="0" algn="l">
              <a:buNone/>
            </a:pPr>
            <a:r>
              <a:rPr lang="sv-SE" sz="4800" b="0" i="0" dirty="0">
                <a:solidFill>
                  <a:srgbClr val="323232"/>
                </a:solidFill>
                <a:effectLst/>
              </a:rPr>
              <a:t> </a:t>
            </a:r>
          </a:p>
          <a:p>
            <a:pPr marL="0" indent="0">
              <a:buNone/>
            </a:pPr>
            <a:r>
              <a:rPr lang="sv-SE" sz="48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4800" dirty="0">
                <a:solidFill>
                  <a:srgbClr val="323232"/>
                </a:solidFill>
              </a:rPr>
              <a:t>. Mer information om </a:t>
            </a:r>
            <a:r>
              <a:rPr lang="sv-SE" sz="4800" dirty="0">
                <a:hlinkClick r:id="rId3"/>
              </a:rPr>
              <a:t>Avvikelserapportering vid upphandlade arbetsförmedlingstjänster (arbetsformedlingen.se)</a:t>
            </a:r>
            <a:endParaRPr lang="sv-SE" sz="48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40213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5471B-035C-85E9-2F0F-91DD68BFA86D}"/>
              </a:ext>
            </a:extLst>
          </p:cNvPr>
          <p:cNvSpPr>
            <a:spLocks noGrp="1"/>
          </p:cNvSpPr>
          <p:nvPr>
            <p:ph type="title"/>
          </p:nvPr>
        </p:nvSpPr>
        <p:spPr>
          <a:xfrm>
            <a:off x="576002" y="264145"/>
            <a:ext cx="7422784" cy="435943"/>
          </a:xfrm>
        </p:spPr>
        <p:txBody>
          <a:bodyPr/>
          <a:lstStyle/>
          <a:p>
            <a:r>
              <a:rPr lang="sv-SE" sz="2400" dirty="0"/>
              <a:t>Informativ rapport</a:t>
            </a:r>
            <a:br>
              <a:rPr lang="sv-SE" sz="2400" dirty="0"/>
            </a:br>
            <a:endParaRPr lang="sv-SE" sz="2400" dirty="0"/>
          </a:p>
        </p:txBody>
      </p:sp>
      <p:pic>
        <p:nvPicPr>
          <p:cNvPr id="5" name="Bildobjekt 4">
            <a:extLst>
              <a:ext uri="{FF2B5EF4-FFF2-40B4-BE49-F238E27FC236}">
                <a16:creationId xmlns:a16="http://schemas.microsoft.com/office/drawing/2014/main" id="{E0A1E75A-836E-BA89-4253-793C804E8A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935735"/>
            <a:ext cx="4127052" cy="393620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96A1FBA6-5BD3-8AC9-A939-70A7F4F2EE34}"/>
              </a:ext>
            </a:extLst>
          </p:cNvPr>
          <p:cNvSpPr txBox="1"/>
          <p:nvPr/>
        </p:nvSpPr>
        <p:spPr>
          <a:xfrm>
            <a:off x="4975411" y="935736"/>
            <a:ext cx="3980330" cy="3501794"/>
          </a:xfrm>
          <a:prstGeom prst="rect">
            <a:avLst/>
          </a:prstGeom>
        </p:spPr>
        <p:txBody>
          <a:bodyPr vert="horz" lIns="0" tIns="0" rIns="0" bIns="0" rtlCol="0">
            <a:noAutofit/>
          </a:bodyPr>
          <a:lstStyle/>
          <a:p>
            <a:pPr>
              <a:lnSpc>
                <a:spcPct val="90000"/>
              </a:lnSpc>
              <a:spcAft>
                <a:spcPts val="600"/>
              </a:spcAft>
              <a:buClr>
                <a:schemeClr val="accent1"/>
              </a:buClr>
            </a:pPr>
            <a:r>
              <a:rPr lang="sv-SE" sz="1200" dirty="0"/>
              <a:t>En </a:t>
            </a:r>
            <a:r>
              <a:rPr lang="sv-SE" sz="1200" b="0" i="0" dirty="0">
                <a:effectLst/>
              </a:rPr>
              <a:t>Informativ rapport kan innehålla information eller handlingar om den arbetssökandes resultat eller nivåbedömning i svenska. </a:t>
            </a:r>
          </a:p>
          <a:p>
            <a:pPr>
              <a:lnSpc>
                <a:spcPct val="90000"/>
              </a:lnSpc>
              <a:spcAft>
                <a:spcPts val="600"/>
              </a:spcAft>
              <a:buClr>
                <a:schemeClr val="accent1"/>
              </a:buClr>
            </a:pPr>
            <a:r>
              <a:rPr lang="sv-SE" sz="1200" dirty="0"/>
              <a:t>Den </a:t>
            </a:r>
            <a:r>
              <a:rPr lang="sv-SE" sz="1200" b="0" i="0" dirty="0">
                <a:effectLst/>
              </a:rPr>
              <a:t>informativa rapporten kan antingen skickas in på begäran av Arbetsförmedlingen eller utifrån ditt behov som leverantör. </a:t>
            </a:r>
          </a:p>
          <a:p>
            <a:pPr>
              <a:lnSpc>
                <a:spcPct val="90000"/>
              </a:lnSpc>
              <a:spcAft>
                <a:spcPts val="600"/>
              </a:spcAft>
              <a:buClr>
                <a:schemeClr val="accent1"/>
              </a:buClr>
            </a:pPr>
            <a:r>
              <a:rPr lang="sv-SE" sz="1200" b="0" i="0" dirty="0">
                <a:effectLst/>
              </a:rPr>
              <a:t>Den informativa rapporten kan exempelvis vara en hjälp för Arbetsförmedlingen att besluta om det är aktuellt att förlänga tjänsten. </a:t>
            </a:r>
          </a:p>
          <a:p>
            <a:pPr>
              <a:lnSpc>
                <a:spcPct val="90000"/>
              </a:lnSpc>
              <a:spcAft>
                <a:spcPts val="600"/>
              </a:spcAft>
              <a:buClr>
                <a:schemeClr val="accent1"/>
              </a:buClr>
            </a:pPr>
            <a:r>
              <a:rPr lang="sv-SE" sz="1200" b="0" i="0" dirty="0">
                <a:effectLst/>
              </a:rPr>
              <a:t>Ett annat exempel kan vara att du som leverantören bifogar och skickar in deltagarens schema. Även periodisk rapport kan skickas som bilaga via informativ rapport.</a:t>
            </a:r>
          </a:p>
          <a:p>
            <a:pPr>
              <a:lnSpc>
                <a:spcPct val="90000"/>
              </a:lnSpc>
              <a:spcAft>
                <a:spcPts val="600"/>
              </a:spcAft>
              <a:buClr>
                <a:schemeClr val="accent1"/>
              </a:buClr>
            </a:pPr>
            <a:r>
              <a:rPr lang="sv-SE" sz="1200" b="1" i="0" dirty="0">
                <a:effectLst/>
              </a:rPr>
              <a:t>Tänk på att vara extra noggrann så rätt PDF-fil bifogas och skickas in till Arbetsförmedlingen.</a:t>
            </a:r>
          </a:p>
        </p:txBody>
      </p:sp>
    </p:spTree>
    <p:extLst>
      <p:ext uri="{BB962C8B-B14F-4D97-AF65-F5344CB8AC3E}">
        <p14:creationId xmlns:p14="http://schemas.microsoft.com/office/powerpoint/2010/main" val="208622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EE166-630C-C67C-54FE-83C4A6B8B686}"/>
              </a:ext>
            </a:extLst>
          </p:cNvPr>
          <p:cNvSpPr>
            <a:spLocks noGrp="1"/>
          </p:cNvSpPr>
          <p:nvPr>
            <p:ph type="title"/>
          </p:nvPr>
        </p:nvSpPr>
        <p:spPr>
          <a:xfrm>
            <a:off x="575043" y="282998"/>
            <a:ext cx="7422784" cy="495671"/>
          </a:xfrm>
        </p:spPr>
        <p:txBody>
          <a:bodyPr/>
          <a:lstStyle/>
          <a:p>
            <a:r>
              <a:rPr lang="sv-SE" sz="2400" dirty="0"/>
              <a:t>I</a:t>
            </a:r>
            <a:r>
              <a:rPr lang="sv-SE" sz="2400" b="1" i="0" dirty="0">
                <a:effectLst/>
              </a:rPr>
              <a:t>nleverera </a:t>
            </a:r>
            <a:r>
              <a:rPr lang="sv-SE" sz="2400" b="1" i="0" dirty="0" err="1">
                <a:effectLst/>
              </a:rPr>
              <a:t>inköpsorder</a:t>
            </a:r>
            <a:br>
              <a:rPr lang="sv-SE" sz="2400" b="0" i="0" dirty="0">
                <a:effectLst/>
              </a:rPr>
            </a:br>
            <a:endParaRPr lang="sv-SE" sz="2400" dirty="0"/>
          </a:p>
        </p:txBody>
      </p:sp>
      <p:pic>
        <p:nvPicPr>
          <p:cNvPr id="6" name="Bildobjekt 5">
            <a:extLst>
              <a:ext uri="{FF2B5EF4-FFF2-40B4-BE49-F238E27FC236}">
                <a16:creationId xmlns:a16="http://schemas.microsoft.com/office/drawing/2014/main" id="{28D5066D-5B3C-6EAD-D33E-6883E55202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865226"/>
            <a:ext cx="3670201" cy="39952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C4B79F4-85A3-FA4F-E9A9-111818C00273}"/>
              </a:ext>
            </a:extLst>
          </p:cNvPr>
          <p:cNvSpPr>
            <a:spLocks noGrp="1"/>
          </p:cNvSpPr>
          <p:nvPr>
            <p:ph idx="1"/>
          </p:nvPr>
        </p:nvSpPr>
        <p:spPr>
          <a:xfrm>
            <a:off x="4572000" y="865226"/>
            <a:ext cx="4187727" cy="3447404"/>
          </a:xfrm>
        </p:spPr>
        <p:txBody>
          <a:bodyPr/>
          <a:lstStyle/>
          <a:p>
            <a:pPr marL="0" indent="0">
              <a:buNone/>
            </a:pPr>
            <a:r>
              <a:rPr lang="sv-SE" sz="1200" dirty="0"/>
              <a:t>Systemet anger när det är möjligt att inleverera. </a:t>
            </a:r>
          </a:p>
          <a:p>
            <a:pPr marL="0" indent="0">
              <a:buNone/>
            </a:pPr>
            <a:r>
              <a:rPr lang="sv-SE" sz="1200" dirty="0" err="1"/>
              <a:t>Inköpsordern</a:t>
            </a:r>
            <a:r>
              <a:rPr lang="sv-SE" sz="1200" dirty="0"/>
              <a:t> har status Godkänd och ett månadsbyte har skett, därmed är kappen Inleverera aktiverad och synlig.</a:t>
            </a:r>
          </a:p>
          <a:p>
            <a:pPr marL="0" indent="0">
              <a:buNone/>
            </a:pPr>
            <a:r>
              <a:rPr lang="sv-SE" sz="1200" dirty="0"/>
              <a:t>Innan den periodiska ersättningen kan faktureras, behöver perioden som den avser vara över.</a:t>
            </a:r>
          </a:p>
          <a:p>
            <a:pPr marL="0" indent="0">
              <a:spcAft>
                <a:spcPts val="600"/>
              </a:spcAft>
              <a:buClr>
                <a:schemeClr val="accent1"/>
              </a:buClr>
              <a:buNone/>
            </a:pPr>
            <a:r>
              <a:rPr lang="sv-SE" sz="1200" dirty="0"/>
              <a:t>När det finns perioder som kan inlevereras, v</a:t>
            </a:r>
            <a:r>
              <a:rPr lang="sv-SE" sz="1200" b="0" i="0" dirty="0">
                <a:effectLst/>
              </a:rPr>
              <a:t>älj </a:t>
            </a:r>
            <a:r>
              <a:rPr lang="sv-SE" sz="1200" b="1" dirty="0">
                <a:effectLst/>
              </a:rPr>
              <a:t>Inleverera.</a:t>
            </a:r>
          </a:p>
          <a:p>
            <a:pPr marL="0" indent="0">
              <a:buNone/>
            </a:pPr>
            <a:endParaRPr lang="sv-SE" sz="1200" dirty="0"/>
          </a:p>
        </p:txBody>
      </p:sp>
    </p:spTree>
    <p:extLst>
      <p:ext uri="{BB962C8B-B14F-4D97-AF65-F5344CB8AC3E}">
        <p14:creationId xmlns:p14="http://schemas.microsoft.com/office/powerpoint/2010/main" val="273331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904A49-97CC-C2FD-F552-F44720B3C6E7}"/>
              </a:ext>
            </a:extLst>
          </p:cNvPr>
          <p:cNvSpPr>
            <a:spLocks noGrp="1"/>
          </p:cNvSpPr>
          <p:nvPr>
            <p:ph type="title"/>
          </p:nvPr>
        </p:nvSpPr>
        <p:spPr>
          <a:xfrm>
            <a:off x="568799" y="217009"/>
            <a:ext cx="7312151" cy="445391"/>
          </a:xfrm>
        </p:spPr>
        <p:txBody>
          <a:bodyPr/>
          <a:lstStyle/>
          <a:p>
            <a:r>
              <a:rPr lang="sv-SE" sz="2400" dirty="0"/>
              <a:t>Inleverans</a:t>
            </a:r>
            <a:br>
              <a:rPr lang="sv-SE" sz="2400" dirty="0"/>
            </a:br>
            <a:endParaRPr lang="sv-SE" sz="2400" dirty="0"/>
          </a:p>
        </p:txBody>
      </p:sp>
      <p:pic>
        <p:nvPicPr>
          <p:cNvPr id="4" name="Picture 2">
            <a:extLst>
              <a:ext uri="{FF2B5EF4-FFF2-40B4-BE49-F238E27FC236}">
                <a16:creationId xmlns:a16="http://schemas.microsoft.com/office/drawing/2014/main" id="{49550BC3-4581-A3DA-89D5-A198CCC652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99" y="936001"/>
            <a:ext cx="3774508" cy="295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CEB91B09-3E5F-8DF6-A919-F58896E49F7C}"/>
              </a:ext>
            </a:extLst>
          </p:cNvPr>
          <p:cNvSpPr>
            <a:spLocks noGrp="1"/>
          </p:cNvSpPr>
          <p:nvPr>
            <p:ph idx="1"/>
          </p:nvPr>
        </p:nvSpPr>
        <p:spPr>
          <a:xfrm>
            <a:off x="4800695" y="1050409"/>
            <a:ext cx="4160966" cy="3168791"/>
          </a:xfrm>
        </p:spPr>
        <p:txBody>
          <a:bodyPr>
            <a:noAutofit/>
          </a:bodyPr>
          <a:lstStyle/>
          <a:p>
            <a:pPr marL="0" indent="0">
              <a:buNone/>
            </a:pPr>
            <a:r>
              <a:rPr lang="sv-SE" sz="1200" b="0" i="0" dirty="0">
                <a:solidFill>
                  <a:srgbClr val="323232"/>
                </a:solidFill>
                <a:effectLst/>
              </a:rPr>
              <a:t>Här rapporterar du in den tid som har levererats under perioden.</a:t>
            </a:r>
          </a:p>
          <a:p>
            <a:pPr>
              <a:buFont typeface="Arial" panose="020B0604020202020204" pitchFamily="34" charset="0"/>
              <a:buChar char="•"/>
            </a:pPr>
            <a:r>
              <a:rPr lang="sv-SE" sz="1200" b="0" i="0" dirty="0">
                <a:solidFill>
                  <a:srgbClr val="323232"/>
                </a:solidFill>
                <a:effectLst/>
              </a:rPr>
              <a:t>Välja </a:t>
            </a:r>
            <a:r>
              <a:rPr lang="sv-SE" sz="1200" b="1" i="0" dirty="0">
                <a:solidFill>
                  <a:srgbClr val="323232"/>
                </a:solidFill>
                <a:effectLst/>
              </a:rPr>
              <a:t>Spara</a:t>
            </a:r>
            <a:r>
              <a:rPr lang="sv-SE" sz="1200" b="0" i="0" dirty="0">
                <a:solidFill>
                  <a:srgbClr val="323232"/>
                </a:solidFill>
                <a:effectLst/>
              </a:rPr>
              <a:t> inleveransen för att skapa ett självfakturaunderlag.</a:t>
            </a:r>
          </a:p>
          <a:p>
            <a:pPr>
              <a:buFont typeface="Arial" panose="020B0604020202020204" pitchFamily="34" charset="0"/>
              <a:buChar char="•"/>
            </a:pPr>
            <a:r>
              <a:rPr lang="sv-SE" sz="1200" dirty="0">
                <a:solidFill>
                  <a:srgbClr val="323232"/>
                </a:solidFill>
              </a:rPr>
              <a:t>Välj </a:t>
            </a:r>
            <a:r>
              <a:rPr lang="sv-SE" sz="1200" b="1" dirty="0">
                <a:solidFill>
                  <a:srgbClr val="323232"/>
                </a:solidFill>
              </a:rPr>
              <a:t>Inget att inleverera</a:t>
            </a:r>
            <a:r>
              <a:rPr lang="sv-SE" sz="1200" dirty="0">
                <a:solidFill>
                  <a:srgbClr val="8A8A8A"/>
                </a:solidFill>
              </a:rPr>
              <a:t> </a:t>
            </a:r>
            <a:r>
              <a:rPr lang="sv-SE" sz="1200" dirty="0">
                <a:solidFill>
                  <a:srgbClr val="323232"/>
                </a:solidFill>
              </a:rPr>
              <a:t>om det inte finns något att inleverera för perioden då skapas det </a:t>
            </a:r>
            <a:r>
              <a:rPr lang="sv-SE" sz="1200" b="0" i="0" dirty="0">
                <a:solidFill>
                  <a:srgbClr val="323232"/>
                </a:solidFill>
                <a:effectLst/>
              </a:rPr>
              <a:t>inget</a:t>
            </a:r>
            <a:r>
              <a:rPr lang="sv-SE" sz="1200" i="0" dirty="0">
                <a:solidFill>
                  <a:srgbClr val="323232"/>
                </a:solidFill>
                <a:effectLst/>
              </a:rPr>
              <a:t> </a:t>
            </a:r>
            <a:r>
              <a:rPr lang="sv-SE" sz="1200" dirty="0">
                <a:solidFill>
                  <a:srgbClr val="323232"/>
                </a:solidFill>
                <a:effectLst/>
              </a:rPr>
              <a:t>självfakturaunderlag</a:t>
            </a:r>
            <a:r>
              <a:rPr lang="sv-SE" sz="1200" b="0" i="0" dirty="0">
                <a:solidFill>
                  <a:srgbClr val="323232"/>
                </a:solidFill>
                <a:effectLst/>
              </a:rPr>
              <a:t>.</a:t>
            </a:r>
          </a:p>
        </p:txBody>
      </p:sp>
    </p:spTree>
    <p:extLst>
      <p:ext uri="{BB962C8B-B14F-4D97-AF65-F5344CB8AC3E}">
        <p14:creationId xmlns:p14="http://schemas.microsoft.com/office/powerpoint/2010/main" val="100656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6F88E2-3A7F-3FFC-747B-EF1A4D414E32}"/>
              </a:ext>
            </a:extLst>
          </p:cNvPr>
          <p:cNvSpPr>
            <a:spLocks noGrp="1"/>
          </p:cNvSpPr>
          <p:nvPr>
            <p:ph type="title"/>
          </p:nvPr>
        </p:nvSpPr>
        <p:spPr>
          <a:xfrm>
            <a:off x="532622" y="273599"/>
            <a:ext cx="7422784" cy="585417"/>
          </a:xfrm>
        </p:spPr>
        <p:txBody>
          <a:bodyPr/>
          <a:lstStyle/>
          <a:p>
            <a:r>
              <a:rPr lang="sv-SE" sz="2400" dirty="0"/>
              <a:t>Skapa självfakturaunderlag</a:t>
            </a:r>
            <a:br>
              <a:rPr lang="sv-SE" sz="2400" dirty="0"/>
            </a:br>
            <a:endParaRPr lang="sv-SE" sz="2400" dirty="0"/>
          </a:p>
        </p:txBody>
      </p:sp>
      <p:pic>
        <p:nvPicPr>
          <p:cNvPr id="4" name="Picture 2">
            <a:extLst>
              <a:ext uri="{FF2B5EF4-FFF2-40B4-BE49-F238E27FC236}">
                <a16:creationId xmlns:a16="http://schemas.microsoft.com/office/drawing/2014/main" id="{CB6EAF34-D72A-FC6E-CEAA-AE19C2D2E92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23" y="1091749"/>
            <a:ext cx="4298392" cy="2417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A6D4893-6846-FC6E-4CE3-E9D81B38F5E1}"/>
              </a:ext>
            </a:extLst>
          </p:cNvPr>
          <p:cNvSpPr>
            <a:spLocks noGrp="1"/>
          </p:cNvSpPr>
          <p:nvPr>
            <p:ph idx="1"/>
          </p:nvPr>
        </p:nvSpPr>
        <p:spPr>
          <a:xfrm>
            <a:off x="5331071" y="1107733"/>
            <a:ext cx="3537264" cy="3652526"/>
          </a:xfrm>
        </p:spPr>
        <p:txBody>
          <a:bodyPr/>
          <a:lstStyle/>
          <a:p>
            <a:pPr marL="0" indent="0" algn="l">
              <a:buNone/>
            </a:pPr>
            <a:r>
              <a:rPr lang="sv-SE" sz="1200" dirty="0">
                <a:solidFill>
                  <a:srgbClr val="323232"/>
                </a:solidFill>
              </a:rPr>
              <a:t>E</a:t>
            </a:r>
            <a:r>
              <a:rPr lang="sv-SE" sz="1200" b="0" i="0" dirty="0">
                <a:solidFill>
                  <a:srgbClr val="323232"/>
                </a:solidFill>
                <a:effectLst/>
              </a:rPr>
              <a:t>fter att du sparat redovisad tid för en inleveransperiod ska du granska och skapa självfakturaunderlaget för den aktuella inleveransperioden. </a:t>
            </a:r>
            <a:endParaRPr lang="sv-SE" sz="1200" dirty="0">
              <a:solidFill>
                <a:srgbClr val="323232"/>
              </a:solidFill>
            </a:endParaRPr>
          </a:p>
          <a:p>
            <a:pPr>
              <a:buFont typeface="Arial" panose="020B0604020202020204" pitchFamily="34" charset="0"/>
              <a:buChar char="•"/>
            </a:pPr>
            <a:r>
              <a:rPr lang="sv-SE" sz="1200" dirty="0">
                <a:solidFill>
                  <a:srgbClr val="323232"/>
                </a:solidFill>
              </a:rPr>
              <a:t>Om uppgifterna i inleveransperioden stämmer välj </a:t>
            </a:r>
            <a:r>
              <a:rPr lang="sv-SE" sz="1200" b="1" dirty="0">
                <a:solidFill>
                  <a:srgbClr val="323232"/>
                </a:solidFill>
              </a:rPr>
              <a:t>Skapa </a:t>
            </a:r>
            <a:r>
              <a:rPr lang="sv-SE" sz="1200" b="1" i="0" dirty="0">
                <a:solidFill>
                  <a:srgbClr val="323232"/>
                </a:solidFill>
                <a:effectLst/>
              </a:rPr>
              <a:t>självfakturaunderlaget</a:t>
            </a:r>
            <a:r>
              <a:rPr lang="sv-SE" sz="1200" b="0" i="0" dirty="0">
                <a:solidFill>
                  <a:srgbClr val="323232"/>
                </a:solidFill>
                <a:effectLst/>
              </a:rPr>
              <a:t>.</a:t>
            </a:r>
            <a:endParaRPr lang="sv-SE" sz="1200" dirty="0">
              <a:solidFill>
                <a:srgbClr val="323232"/>
              </a:solidFill>
            </a:endParaRPr>
          </a:p>
          <a:p>
            <a:pPr>
              <a:buFont typeface="Arial" panose="020B0604020202020204" pitchFamily="34" charset="0"/>
              <a:buChar char="•"/>
            </a:pPr>
            <a:r>
              <a:rPr lang="sv-SE" sz="1200" dirty="0">
                <a:solidFill>
                  <a:srgbClr val="323232"/>
                </a:solidFill>
              </a:rPr>
              <a:t>Om uppgifterna i inleveransperioden inte stämmer välj </a:t>
            </a:r>
            <a:r>
              <a:rPr lang="sv-SE" sz="1200" b="1" dirty="0">
                <a:solidFill>
                  <a:srgbClr val="323232"/>
                </a:solidFill>
              </a:rPr>
              <a:t>Ändra Inleverans</a:t>
            </a:r>
            <a:r>
              <a:rPr lang="sv-SE" sz="1200" b="0" i="0" dirty="0">
                <a:solidFill>
                  <a:srgbClr val="323232"/>
                </a:solidFill>
                <a:effectLst/>
              </a:rPr>
              <a:t>.</a:t>
            </a:r>
            <a:endParaRPr lang="sv-SE" sz="1200" dirty="0">
              <a:solidFill>
                <a:srgbClr val="323232"/>
              </a:solidFill>
            </a:endParaRPr>
          </a:p>
        </p:txBody>
      </p:sp>
    </p:spTree>
    <p:extLst>
      <p:ext uri="{BB962C8B-B14F-4D97-AF65-F5344CB8AC3E}">
        <p14:creationId xmlns:p14="http://schemas.microsoft.com/office/powerpoint/2010/main" val="119695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93F44-5133-864C-E3BE-A9EF99F0479B}"/>
              </a:ext>
            </a:extLst>
          </p:cNvPr>
          <p:cNvSpPr>
            <a:spLocks noGrp="1"/>
          </p:cNvSpPr>
          <p:nvPr>
            <p:ph type="title"/>
          </p:nvPr>
        </p:nvSpPr>
        <p:spPr>
          <a:xfrm>
            <a:off x="575043" y="150019"/>
            <a:ext cx="7422784" cy="385763"/>
          </a:xfrm>
        </p:spPr>
        <p:txBody>
          <a:bodyPr/>
          <a:lstStyle/>
          <a:p>
            <a:r>
              <a:rPr lang="sv-SE" sz="2400" dirty="0"/>
              <a:t>Självfakturaunderlag</a:t>
            </a:r>
            <a:br>
              <a:rPr lang="sv-SE" sz="2400" dirty="0"/>
            </a:br>
            <a:endParaRPr lang="sv-SE" sz="2400" dirty="0"/>
          </a:p>
        </p:txBody>
      </p:sp>
      <p:pic>
        <p:nvPicPr>
          <p:cNvPr id="4" name="Picture 2">
            <a:extLst>
              <a:ext uri="{FF2B5EF4-FFF2-40B4-BE49-F238E27FC236}">
                <a16:creationId xmlns:a16="http://schemas.microsoft.com/office/drawing/2014/main" id="{516B1F08-53F0-A166-A6C9-D0C58DC92AF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43" y="771524"/>
            <a:ext cx="3575476" cy="2607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Platshållare för innehåll 2">
            <a:extLst>
              <a:ext uri="{FF2B5EF4-FFF2-40B4-BE49-F238E27FC236}">
                <a16:creationId xmlns:a16="http://schemas.microsoft.com/office/drawing/2014/main" id="{41505992-45EE-3D8E-E42C-B5922EFD3AFE}"/>
              </a:ext>
            </a:extLst>
          </p:cNvPr>
          <p:cNvSpPr>
            <a:spLocks noGrp="1"/>
          </p:cNvSpPr>
          <p:nvPr>
            <p:ph idx="1"/>
          </p:nvPr>
        </p:nvSpPr>
        <p:spPr>
          <a:xfrm>
            <a:off x="4572000" y="771525"/>
            <a:ext cx="4341707" cy="3922396"/>
          </a:xfrm>
        </p:spPr>
        <p:txBody>
          <a:bodyPr>
            <a:normAutofit fontScale="25000" lnSpcReduction="20000"/>
          </a:bodyPr>
          <a:lstStyle/>
          <a:p>
            <a:pPr marL="0" indent="0">
              <a:buNone/>
            </a:pPr>
            <a:r>
              <a:rPr lang="sv-SE" sz="4800" dirty="0">
                <a:solidFill>
                  <a:srgbClr val="323232"/>
                </a:solidFill>
              </a:rPr>
              <a:t>Observera att det är endast möjligt att skapa ett självfakturaunderlag när inleveransperioden är över. </a:t>
            </a:r>
          </a:p>
          <a:p>
            <a:pPr marL="0" indent="0" algn="l">
              <a:buNone/>
            </a:pPr>
            <a:r>
              <a:rPr lang="sv-SE" sz="4800" b="0" i="0" dirty="0">
                <a:solidFill>
                  <a:srgbClr val="323232"/>
                </a:solidFill>
                <a:effectLst/>
              </a:rPr>
              <a:t>Av inleveransen skapas ett självfakturaunderlag.</a:t>
            </a:r>
          </a:p>
          <a:p>
            <a:pPr marL="0" indent="0" algn="l">
              <a:buNone/>
            </a:pPr>
            <a:r>
              <a:rPr lang="sv-SE" sz="4800" b="0" i="0" dirty="0">
                <a:solidFill>
                  <a:srgbClr val="323232"/>
                </a:solidFill>
                <a:effectLst/>
              </a:rPr>
              <a:t>Självfakturaunderlaget är som en preliminär faktura där du som leverantör har möjlighet att förhandsgranska den ersättning som ska fakturera. </a:t>
            </a:r>
          </a:p>
          <a:p>
            <a:pPr marL="0" indent="0" algn="l">
              <a:buNone/>
            </a:pPr>
            <a:r>
              <a:rPr lang="sv-SE" sz="4800" b="0" i="0" dirty="0">
                <a:solidFill>
                  <a:srgbClr val="323232"/>
                </a:solidFill>
                <a:effectLst/>
              </a:rPr>
              <a:t>Självfakturaunderlaget kan även förhandsgranskas som en PDF.</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1" i="0" dirty="0">
                <a:solidFill>
                  <a:srgbClr val="323232"/>
                </a:solidFill>
                <a:effectLst/>
              </a:rPr>
              <a:t>Med självfakturaunderlaget kan du:</a:t>
            </a:r>
          </a:p>
          <a:p>
            <a:pPr algn="l">
              <a:buFont typeface="Arial" panose="020B0604020202020204" pitchFamily="34" charset="0"/>
              <a:buChar char="•"/>
            </a:pPr>
            <a:r>
              <a:rPr lang="sv-SE" sz="4800" b="0" i="0" dirty="0">
                <a:solidFill>
                  <a:srgbClr val="323232"/>
                </a:solidFill>
                <a:effectLst/>
              </a:rPr>
              <a:t>ta bort den för att göra om inleveransen</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underkänna för att informera Arbetsförmedlingen om fel i självfakturaunderlaget som du själv inte kan åtgärda </a:t>
            </a:r>
          </a:p>
          <a:p>
            <a:pPr algn="l">
              <a:buFont typeface="Arial" panose="020B0604020202020204" pitchFamily="34" charset="0"/>
              <a:buChar char="•"/>
            </a:pPr>
            <a:r>
              <a:rPr lang="sv-SE" sz="4800" b="0" i="0" dirty="0">
                <a:solidFill>
                  <a:srgbClr val="323232"/>
                </a:solidFill>
                <a:effectLst/>
              </a:rPr>
              <a:t>godkänna för att skapa en självfaktura som genererar utbetalning av ersättning</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När ett självfakturaunderlag underkänns, kommer ärendets ekonomiflöde låsas för utredning av Arbetsförmedlingen. </a:t>
            </a:r>
          </a:p>
          <a:p>
            <a:pPr marL="0" indent="0" algn="l">
              <a:buNone/>
            </a:pPr>
            <a:r>
              <a:rPr lang="sv-SE" sz="4800" b="0" i="0" dirty="0">
                <a:solidFill>
                  <a:srgbClr val="323232"/>
                </a:solidFill>
                <a:effectLst/>
              </a:rPr>
              <a:t>När utredningen är färdig kan Arbetsförmedlingen låsa upp ekonomiflödet igen.</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97661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9C9A9-AB9C-F067-696D-40113941F7B4}"/>
              </a:ext>
            </a:extLst>
          </p:cNvPr>
          <p:cNvSpPr>
            <a:spLocks noGrp="1"/>
          </p:cNvSpPr>
          <p:nvPr>
            <p:ph type="title"/>
          </p:nvPr>
        </p:nvSpPr>
        <p:spPr>
          <a:xfrm>
            <a:off x="575043" y="346798"/>
            <a:ext cx="7940306" cy="492918"/>
          </a:xfrm>
        </p:spPr>
        <p:txBody>
          <a:bodyPr anchor="t">
            <a:normAutofit fontScale="90000"/>
          </a:bodyPr>
          <a:lstStyle/>
          <a:p>
            <a:pPr>
              <a:lnSpc>
                <a:spcPct val="90000"/>
              </a:lnSpc>
            </a:pPr>
            <a:r>
              <a:rPr lang="sv-SE" sz="2300" dirty="0" err="1"/>
              <a:t>I</a:t>
            </a:r>
            <a:r>
              <a:rPr lang="sv-SE" dirty="0" err="1"/>
              <a:t>nköpsorder</a:t>
            </a:r>
            <a:br>
              <a:rPr lang="sv-SE" sz="2300" dirty="0"/>
            </a:br>
            <a:endParaRPr lang="sv-SE" sz="2300" dirty="0"/>
          </a:p>
        </p:txBody>
      </p:sp>
      <p:pic>
        <p:nvPicPr>
          <p:cNvPr id="4" name="Picture 2">
            <a:extLst>
              <a:ext uri="{FF2B5EF4-FFF2-40B4-BE49-F238E27FC236}">
                <a16:creationId xmlns:a16="http://schemas.microsoft.com/office/drawing/2014/main" id="{0F1FB175-859D-72E9-0497-73B65C4A544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043" y="1094422"/>
            <a:ext cx="4572000" cy="26631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BC75EFF-73C9-53AA-0EB4-68A50D0AFCC3}"/>
              </a:ext>
            </a:extLst>
          </p:cNvPr>
          <p:cNvSpPr>
            <a:spLocks noGrp="1"/>
          </p:cNvSpPr>
          <p:nvPr>
            <p:ph idx="1"/>
          </p:nvPr>
        </p:nvSpPr>
        <p:spPr>
          <a:xfrm>
            <a:off x="5413128" y="1094422"/>
            <a:ext cx="3383893" cy="1600287"/>
          </a:xfrm>
        </p:spPr>
        <p:txBody>
          <a:bodyPr>
            <a:normAutofit/>
          </a:bodyPr>
          <a:lstStyle/>
          <a:p>
            <a:pPr marL="0" indent="0">
              <a:buNone/>
            </a:pPr>
            <a:r>
              <a:rPr lang="sv-SE" sz="1200" dirty="0"/>
              <a:t>I ärendeöversikten kan </a:t>
            </a:r>
            <a:r>
              <a:rPr lang="sv-SE" sz="1200" b="0" i="0" dirty="0">
                <a:effectLst/>
              </a:rPr>
              <a:t>du klicka på </a:t>
            </a:r>
            <a:r>
              <a:rPr lang="sv-SE" sz="1200" b="1" i="0" dirty="0" err="1">
                <a:effectLst/>
              </a:rPr>
              <a:t>inköpsordern</a:t>
            </a:r>
            <a:r>
              <a:rPr lang="sv-SE" sz="1200" b="1" i="0" dirty="0">
                <a:effectLst/>
              </a:rPr>
              <a:t> </a:t>
            </a:r>
            <a:r>
              <a:rPr lang="sv-SE" sz="1200" i="0" dirty="0">
                <a:effectLst/>
              </a:rPr>
              <a:t>då </a:t>
            </a:r>
            <a:r>
              <a:rPr lang="sv-SE" sz="1200" b="0" i="0" dirty="0">
                <a:effectLst/>
              </a:rPr>
              <a:t>visas den totala summan du kan få ersättning för utifrån den senaste bekräftade gemensamma planeringen.</a:t>
            </a:r>
          </a:p>
          <a:p>
            <a:pPr marL="0" indent="0">
              <a:buNone/>
            </a:pP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94357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DFC35-600E-4C89-8446-B47574C3A3FA}"/>
              </a:ext>
            </a:extLst>
          </p:cNvPr>
          <p:cNvSpPr>
            <a:spLocks noGrp="1"/>
          </p:cNvSpPr>
          <p:nvPr>
            <p:ph type="title"/>
          </p:nvPr>
        </p:nvSpPr>
        <p:spPr>
          <a:xfrm>
            <a:off x="575043" y="259431"/>
            <a:ext cx="7422784" cy="430887"/>
          </a:xfrm>
        </p:spPr>
        <p:txBody>
          <a:bodyPr/>
          <a:lstStyle/>
          <a:p>
            <a:r>
              <a:rPr lang="sv-SE" sz="2400" dirty="0"/>
              <a:t>Självfaktura</a:t>
            </a:r>
            <a:br>
              <a:rPr lang="sv-SE" sz="2400" dirty="0"/>
            </a:br>
            <a:endParaRPr lang="sv-SE" sz="2400" dirty="0"/>
          </a:p>
        </p:txBody>
      </p:sp>
      <p:pic>
        <p:nvPicPr>
          <p:cNvPr id="6" name="Picture 2">
            <a:extLst>
              <a:ext uri="{FF2B5EF4-FFF2-40B4-BE49-F238E27FC236}">
                <a16:creationId xmlns:a16="http://schemas.microsoft.com/office/drawing/2014/main" id="{06895DEA-EAA2-A2CB-8F89-50080BA2B38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43" y="987206"/>
            <a:ext cx="4050024" cy="3030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FD2DD51-2DBE-F988-D1B0-285B1B5AC847}"/>
              </a:ext>
            </a:extLst>
          </p:cNvPr>
          <p:cNvSpPr>
            <a:spLocks noGrp="1"/>
          </p:cNvSpPr>
          <p:nvPr>
            <p:ph idx="1"/>
          </p:nvPr>
        </p:nvSpPr>
        <p:spPr>
          <a:xfrm>
            <a:off x="4932218" y="987206"/>
            <a:ext cx="3816927" cy="1776314"/>
          </a:xfrm>
        </p:spPr>
        <p:txBody>
          <a:bodyPr/>
          <a:lstStyle/>
          <a:p>
            <a:pPr marL="0" indent="0" algn="l">
              <a:buNone/>
            </a:pPr>
            <a:r>
              <a:rPr lang="sv-SE" sz="1200" b="0" i="0" dirty="0">
                <a:solidFill>
                  <a:srgbClr val="323232"/>
                </a:solidFill>
                <a:effectLst/>
              </a:rPr>
              <a:t>När självfakturan är godkänd kan du kreditera den vid behov. </a:t>
            </a:r>
          </a:p>
          <a:p>
            <a:pPr marL="0" indent="0" algn="l">
              <a:buNone/>
            </a:pPr>
            <a:r>
              <a:rPr lang="sv-SE" sz="1200" b="0" i="0" dirty="0">
                <a:solidFill>
                  <a:srgbClr val="323232"/>
                </a:solidFill>
                <a:effectLst/>
              </a:rPr>
              <a:t>Det gör du genom att klicka på självfakturan i ärendet och väljer </a:t>
            </a:r>
            <a:r>
              <a:rPr lang="sv-SE" sz="1200" b="1" i="0" dirty="0">
                <a:solidFill>
                  <a:srgbClr val="323232"/>
                </a:solidFill>
                <a:effectLst/>
              </a:rPr>
              <a:t>Kreditera</a:t>
            </a:r>
            <a:r>
              <a:rPr lang="sv-SE" sz="1200" b="0" i="0" dirty="0">
                <a:solidFill>
                  <a:srgbClr val="323232"/>
                </a:solidFill>
                <a:effectLst/>
              </a:rPr>
              <a: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05471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DFC35-600E-4C89-8446-B47574C3A3FA}"/>
              </a:ext>
            </a:extLst>
          </p:cNvPr>
          <p:cNvSpPr>
            <a:spLocks noGrp="1"/>
          </p:cNvSpPr>
          <p:nvPr>
            <p:ph type="title"/>
          </p:nvPr>
        </p:nvSpPr>
        <p:spPr>
          <a:xfrm>
            <a:off x="590680" y="384121"/>
            <a:ext cx="7422784" cy="430887"/>
          </a:xfrm>
        </p:spPr>
        <p:txBody>
          <a:bodyPr/>
          <a:lstStyle/>
          <a:p>
            <a:r>
              <a:rPr lang="sv-SE" sz="2400" dirty="0"/>
              <a:t>Kreditera självfaktura</a:t>
            </a:r>
            <a:br>
              <a:rPr lang="sv-SE" sz="2400" dirty="0"/>
            </a:br>
            <a:endParaRPr lang="sv-SE" sz="2400" dirty="0"/>
          </a:p>
        </p:txBody>
      </p:sp>
      <p:pic>
        <p:nvPicPr>
          <p:cNvPr id="7" name="Picture 2">
            <a:extLst>
              <a:ext uri="{FF2B5EF4-FFF2-40B4-BE49-F238E27FC236}">
                <a16:creationId xmlns:a16="http://schemas.microsoft.com/office/drawing/2014/main" id="{36D7F75D-EF5F-2AB7-8135-1D010227A66A}"/>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680" y="1065997"/>
            <a:ext cx="3981320" cy="2647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FB5B0E59-7134-CE75-FE0E-78B06A901B12}"/>
              </a:ext>
            </a:extLst>
          </p:cNvPr>
          <p:cNvSpPr txBox="1"/>
          <p:nvPr/>
        </p:nvSpPr>
        <p:spPr>
          <a:xfrm>
            <a:off x="4842164" y="1065997"/>
            <a:ext cx="3711156" cy="646331"/>
          </a:xfrm>
          <a:prstGeom prst="rect">
            <a:avLst/>
          </a:prstGeom>
          <a:noFill/>
        </p:spPr>
        <p:txBody>
          <a:bodyPr wrap="square">
            <a:spAutoFit/>
          </a:bodyPr>
          <a:lstStyle/>
          <a:p>
            <a:r>
              <a:rPr lang="sv-SE" sz="1200" b="0" i="0" dirty="0">
                <a:solidFill>
                  <a:srgbClr val="323232"/>
                </a:solidFill>
                <a:effectLst/>
              </a:rPr>
              <a:t>När du tryckt på </a:t>
            </a:r>
            <a:r>
              <a:rPr lang="sv-SE" sz="1200" b="1" i="0" dirty="0">
                <a:solidFill>
                  <a:srgbClr val="323232"/>
                </a:solidFill>
                <a:effectLst/>
              </a:rPr>
              <a:t>Kreditera </a:t>
            </a:r>
            <a:r>
              <a:rPr lang="sv-SE" sz="1200" b="0" i="0" dirty="0">
                <a:solidFill>
                  <a:srgbClr val="323232"/>
                </a:solidFill>
                <a:effectLst/>
              </a:rPr>
              <a:t>öppnas en pop-upp ruta som visar dig vad du kommer att kreditera och där du får valet </a:t>
            </a:r>
            <a:r>
              <a:rPr lang="sv-SE" sz="1200" dirty="0">
                <a:solidFill>
                  <a:srgbClr val="323232"/>
                </a:solidFill>
              </a:rPr>
              <a:t>att kreditera eller avbryta krediteringen.</a:t>
            </a:r>
            <a:endParaRPr lang="sv-SE" sz="1200" dirty="0"/>
          </a:p>
        </p:txBody>
      </p:sp>
    </p:spTree>
    <p:extLst>
      <p:ext uri="{BB962C8B-B14F-4D97-AF65-F5344CB8AC3E}">
        <p14:creationId xmlns:p14="http://schemas.microsoft.com/office/powerpoint/2010/main" val="141478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EDC8E173-C231-1840-EDC6-80BB7CA4A95A}"/>
              </a:ext>
            </a:extLst>
          </p:cNvPr>
          <p:cNvSpPr>
            <a:spLocks noGrp="1"/>
          </p:cNvSpPr>
          <p:nvPr>
            <p:ph idx="13"/>
          </p:nvPr>
        </p:nvSpPr>
        <p:spPr>
          <a:xfrm>
            <a:off x="571282" y="1809000"/>
            <a:ext cx="7422784" cy="2565000"/>
          </a:xfrm>
        </p:spPr>
        <p:txBody>
          <a:bodyPr>
            <a:normAutofit/>
          </a:bodyPr>
          <a:lstStyle/>
          <a:p>
            <a:pPr marL="0" indent="0">
              <a:buNone/>
            </a:pPr>
            <a:r>
              <a:rPr lang="sv-SE" sz="1200" dirty="0"/>
              <a:t>2023-10-20 Tillgänglighetsanpassat </a:t>
            </a:r>
          </a:p>
          <a:p>
            <a:pPr marL="0" indent="0">
              <a:buNone/>
            </a:pPr>
            <a:r>
              <a:rPr lang="sv-SE" sz="1200" dirty="0"/>
              <a:t>2024-02-06 Lagt till text om bilaga till Informativ rapport </a:t>
            </a:r>
          </a:p>
          <a:p>
            <a:pPr marL="0" indent="0">
              <a:buNone/>
            </a:pPr>
            <a:r>
              <a:rPr lang="sv-SE" sz="1200" dirty="0"/>
              <a:t>2024-08-08 Lagt till en bild om GP för spår 2</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48260-F1B7-C9C3-0157-30B2A993CFD3}"/>
              </a:ext>
            </a:extLst>
          </p:cNvPr>
          <p:cNvSpPr>
            <a:spLocks noGrp="1"/>
          </p:cNvSpPr>
          <p:nvPr>
            <p:ph type="title"/>
          </p:nvPr>
        </p:nvSpPr>
        <p:spPr>
          <a:xfrm>
            <a:off x="672983" y="187036"/>
            <a:ext cx="7422784" cy="429491"/>
          </a:xfrm>
        </p:spPr>
        <p:txBody>
          <a:bodyPr/>
          <a:lstStyle/>
          <a:p>
            <a:r>
              <a:rPr lang="sv-SE" sz="2400" dirty="0"/>
              <a:t>Översikt av ärendet</a:t>
            </a:r>
            <a:br>
              <a:rPr lang="sv-SE" sz="2400" dirty="0"/>
            </a:br>
            <a:endParaRPr lang="sv-SE" sz="2400" dirty="0"/>
          </a:p>
        </p:txBody>
      </p:sp>
      <p:pic>
        <p:nvPicPr>
          <p:cNvPr id="6" name="Bildobjekt 5">
            <a:extLst>
              <a:ext uri="{FF2B5EF4-FFF2-40B4-BE49-F238E27FC236}">
                <a16:creationId xmlns:a16="http://schemas.microsoft.com/office/drawing/2014/main" id="{06C99834-1A02-601F-FCAD-589C51EA20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2983" y="748349"/>
            <a:ext cx="3648598" cy="428105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7FFEB76-ED03-0D2A-96C0-B2E53BF31772}"/>
              </a:ext>
            </a:extLst>
          </p:cNvPr>
          <p:cNvSpPr>
            <a:spLocks noGrp="1"/>
          </p:cNvSpPr>
          <p:nvPr>
            <p:ph idx="1"/>
          </p:nvPr>
        </p:nvSpPr>
        <p:spPr>
          <a:xfrm>
            <a:off x="4572000" y="748349"/>
            <a:ext cx="4035327" cy="3245842"/>
          </a:xfrm>
        </p:spPr>
        <p:txBody>
          <a:bodyPr/>
          <a:lstStyle/>
          <a:p>
            <a:pPr marL="0" indent="0" algn="l">
              <a:buNone/>
            </a:pPr>
            <a:r>
              <a:rPr lang="sv-SE" sz="1200" b="0" i="0" dirty="0">
                <a:solidFill>
                  <a:srgbClr val="323232"/>
                </a:solidFill>
                <a:effectLst/>
              </a:rPr>
              <a:t>På översiktsbilden visas </a:t>
            </a:r>
            <a:r>
              <a:rPr lang="sv-SE" sz="1200" dirty="0">
                <a:solidFill>
                  <a:srgbClr val="323232"/>
                </a:solidFill>
              </a:rPr>
              <a:t>hur det </a:t>
            </a:r>
            <a:r>
              <a:rPr lang="sv-SE" sz="1200" b="0" i="0" dirty="0">
                <a:solidFill>
                  <a:srgbClr val="323232"/>
                </a:solidFill>
                <a:effectLst/>
              </a:rPr>
              <a:t>kan se ut när ärendet är färdighanterat och </a:t>
            </a:r>
            <a:r>
              <a:rPr lang="sv-SE" sz="1200" dirty="0">
                <a:solidFill>
                  <a:srgbClr val="323232"/>
                </a:solidFill>
              </a:rPr>
              <a:t>allt är</a:t>
            </a:r>
            <a:r>
              <a:rPr lang="sv-SE" sz="1200" b="0" i="0" dirty="0">
                <a:solidFill>
                  <a:srgbClr val="323232"/>
                </a:solidFill>
                <a:effectLst/>
              </a:rPr>
              <a:t> inlevererat, självfakturerat och utbetalt.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33694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F9D8A-932A-5F4D-35D5-EB5A41AC8746}"/>
              </a:ext>
            </a:extLst>
          </p:cNvPr>
          <p:cNvSpPr>
            <a:spLocks noGrp="1"/>
          </p:cNvSpPr>
          <p:nvPr>
            <p:ph type="title"/>
          </p:nvPr>
        </p:nvSpPr>
        <p:spPr>
          <a:xfrm>
            <a:off x="617464" y="124692"/>
            <a:ext cx="7422784" cy="381000"/>
          </a:xfrm>
        </p:spPr>
        <p:txBody>
          <a:bodyPr/>
          <a:lstStyle/>
          <a:p>
            <a:r>
              <a:rPr lang="sv-SE" sz="2400" dirty="0"/>
              <a:t>Organisation</a:t>
            </a:r>
            <a:br>
              <a:rPr lang="sv-SE" sz="2400" dirty="0"/>
            </a:br>
            <a:endParaRPr lang="sv-SE" sz="2400" dirty="0"/>
          </a:p>
        </p:txBody>
      </p:sp>
      <p:sp>
        <p:nvSpPr>
          <p:cNvPr id="3" name="Platshållare för innehåll 2">
            <a:extLst>
              <a:ext uri="{FF2B5EF4-FFF2-40B4-BE49-F238E27FC236}">
                <a16:creationId xmlns:a16="http://schemas.microsoft.com/office/drawing/2014/main" id="{E7A12423-1750-1658-0606-2E181E7CE2DC}"/>
              </a:ext>
            </a:extLst>
          </p:cNvPr>
          <p:cNvSpPr>
            <a:spLocks noGrp="1"/>
          </p:cNvSpPr>
          <p:nvPr>
            <p:ph idx="1"/>
          </p:nvPr>
        </p:nvSpPr>
        <p:spPr>
          <a:xfrm>
            <a:off x="625328" y="699655"/>
            <a:ext cx="8173039" cy="3987492"/>
          </a:xfrm>
        </p:spPr>
        <p:txBody>
          <a:bodyPr>
            <a:noAutofit/>
          </a:bodyPr>
          <a:lstStyle/>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Den företagsinformation som kan registreras är bland annat:</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Kontaktperson</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Lokal kontaktperson</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Konto</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Tjänstedeklaration (endast för tjänster upphandlade enligt Lagen om Valfrihet)</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Lärare (endast för utbildningar)</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Utförande verksamhet (KA-nummer) och adress</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Tillfälle (endast för utbildningar)</a:t>
            </a: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Det är behörighetsrollerna behörighetsadministratör och tjänsteadministratör som kan hantera företagsinformation.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En utförande verksamhet är kopplad till ett avtal. När du har skapat din utförande verksamhet får den ett KA-nummer. Det är den utförande verksamhetens unika identifikation och används i kontakten med Arbetsförmedlingen.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För att du ska kunna skapa en utförande verksamhet måste det finnas uppgifter om kontaktperson och konto att koppla till den. Det behöver också finnas en tjänstedeklaration om tjänsten kräver det. När du skapar den utförande verksamheten ska du ange den adress där du ska bedriva din verksamhet, det vill säga den adress där deltagarna ska vara.</a:t>
            </a:r>
            <a:endParaRPr lang="sv-SE" sz="1200" dirty="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59773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457703"/>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69302" y="1119158"/>
            <a:ext cx="2796912" cy="3692815"/>
          </a:xfrm>
        </p:spPr>
        <p:txBody>
          <a:bodyPr/>
          <a:lstStyle/>
          <a:p>
            <a:pPr marL="0" indent="0">
              <a:buNone/>
            </a:pPr>
            <a:r>
              <a:rPr lang="sv-SE" sz="1200" dirty="0">
                <a:hlinkClick r:id="rId3" action="ppaction://hlinksldjump"/>
              </a:rPr>
              <a:t>Yrkessvenska B</a:t>
            </a:r>
            <a:endParaRPr lang="sv-SE" sz="1200" dirty="0"/>
          </a:p>
          <a:p>
            <a:pPr marL="0" indent="0">
              <a:buNone/>
            </a:pPr>
            <a:r>
              <a:rPr lang="sv-SE" sz="1200" dirty="0">
                <a:hlinkClick r:id="rId4" action="ppaction://hlinksldjump"/>
              </a:rPr>
              <a:t>Översikt Yrkessvenska B </a:t>
            </a:r>
            <a:endParaRPr lang="sv-SE" sz="1200" dirty="0"/>
          </a:p>
          <a:p>
            <a:pPr marL="0" indent="0">
              <a:buNone/>
            </a:pPr>
            <a:r>
              <a:rPr lang="sv-SE" sz="1200" dirty="0">
                <a:hlinkClick r:id="rId5" action="ppaction://hlinksldjump"/>
              </a:rPr>
              <a:t>Statusöversikt </a:t>
            </a:r>
            <a:endParaRPr lang="sv-SE" sz="1200" dirty="0"/>
          </a:p>
          <a:p>
            <a:pPr marL="0" indent="0">
              <a:buNone/>
            </a:pPr>
            <a:r>
              <a:rPr lang="sv-SE" sz="1200" dirty="0">
                <a:hlinkClick r:id="rId6" action="ppaction://hlinksldjump"/>
              </a:rPr>
              <a:t>Ärendeöversikt </a:t>
            </a:r>
            <a:endParaRPr lang="sv-SE" sz="1200" dirty="0"/>
          </a:p>
          <a:p>
            <a:pPr marL="0" indent="0">
              <a:buNone/>
            </a:pPr>
            <a:r>
              <a:rPr lang="sv-SE" sz="1200" dirty="0">
                <a:hlinkClick r:id="rId7" action="ppaction://hlinksldjump"/>
              </a:rPr>
              <a:t>Gemensam planering </a:t>
            </a:r>
            <a:endParaRPr lang="sv-SE" sz="1200" dirty="0"/>
          </a:p>
          <a:p>
            <a:pPr marL="0" indent="0">
              <a:buNone/>
            </a:pPr>
            <a:r>
              <a:rPr lang="sv-SE" sz="1200" dirty="0">
                <a:hlinkClick r:id="rId8" action="ppaction://hlinksldjump"/>
              </a:rPr>
              <a:t>Spår 1 - Ändra gemensam planering</a:t>
            </a:r>
            <a:endParaRPr lang="sv-SE" sz="1200" dirty="0"/>
          </a:p>
          <a:p>
            <a:pPr marL="0" indent="0">
              <a:buNone/>
            </a:pPr>
            <a:r>
              <a:rPr lang="sv-SE" sz="1200" dirty="0">
                <a:hlinkClick r:id="rId9" action="ppaction://hlinksldjump"/>
              </a:rPr>
              <a:t>Spår 2 - Ny gemensam planering</a:t>
            </a:r>
            <a:endParaRPr lang="sv-SE" sz="1200" dirty="0"/>
          </a:p>
          <a:p>
            <a:pPr marL="0" indent="0">
              <a:buNone/>
            </a:pPr>
            <a:r>
              <a:rPr lang="sv-SE" sz="1200" dirty="0">
                <a:hlinkClick r:id="rId10" action="ppaction://hlinksldjump"/>
              </a:rPr>
              <a:t>Avvikelserapport </a:t>
            </a:r>
            <a:endParaRPr lang="sv-SE" sz="1200" dirty="0"/>
          </a:p>
          <a:p>
            <a:pPr marL="0" indent="0">
              <a:buNone/>
            </a:pPr>
            <a:r>
              <a:rPr lang="sv-SE" sz="1200" dirty="0">
                <a:hlinkClick r:id="rId11" action="ppaction://hlinksldjump"/>
              </a:rPr>
              <a:t>Informativ rapport </a:t>
            </a:r>
            <a:endParaRPr lang="sv-SE" sz="1200" dirty="0"/>
          </a:p>
          <a:p>
            <a:pPr marL="0" indent="0">
              <a:buNone/>
            </a:pPr>
            <a:endParaRPr lang="sv-SE" sz="1200" dirty="0"/>
          </a:p>
          <a:p>
            <a:pPr marL="0" indent="0">
              <a:buNone/>
            </a:pPr>
            <a:endParaRPr lang="sv-SE" sz="1200" dirty="0"/>
          </a:p>
          <a:p>
            <a:pPr marL="0" indent="0">
              <a:buNone/>
            </a:pPr>
            <a:endParaRPr lang="sv-SE" sz="1200" dirty="0"/>
          </a:p>
          <a:p>
            <a:endParaRPr lang="sv-SE" sz="1200" dirty="0"/>
          </a:p>
          <a:p>
            <a:pPr marL="0" indent="0">
              <a:buNone/>
            </a:pPr>
            <a:endParaRPr lang="sv-SE" sz="1200" dirty="0"/>
          </a:p>
          <a:p>
            <a:pPr marL="0" indent="0">
              <a:buNone/>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824056" y="1181845"/>
            <a:ext cx="2459934" cy="3567440"/>
          </a:xfrm>
        </p:spPr>
        <p:txBody>
          <a:bodyPr/>
          <a:lstStyle/>
          <a:p>
            <a:pPr marL="0" indent="0">
              <a:buNone/>
            </a:pPr>
            <a:r>
              <a:rPr lang="sv-SE" sz="1200" dirty="0">
                <a:hlinkClick r:id="rId12" action="ppaction://hlinksldjump"/>
              </a:rPr>
              <a:t>Inleverera </a:t>
            </a:r>
            <a:r>
              <a:rPr lang="sv-SE" sz="1200" dirty="0" err="1">
                <a:hlinkClick r:id="rId12" action="ppaction://hlinksldjump"/>
              </a:rPr>
              <a:t>inkösporder</a:t>
            </a:r>
            <a:endParaRPr lang="sv-SE" sz="1200" dirty="0"/>
          </a:p>
          <a:p>
            <a:pPr marL="0" indent="0">
              <a:buNone/>
            </a:pPr>
            <a:r>
              <a:rPr lang="sv-SE" sz="1200" dirty="0">
                <a:hlinkClick r:id="rId13" action="ppaction://hlinksldjump"/>
              </a:rPr>
              <a:t>Inleverans </a:t>
            </a:r>
            <a:endParaRPr lang="sv-SE" sz="1200" dirty="0"/>
          </a:p>
          <a:p>
            <a:pPr marL="0" indent="0">
              <a:buNone/>
            </a:pPr>
            <a:r>
              <a:rPr lang="sv-SE" sz="1200" dirty="0">
                <a:hlinkClick r:id="rId14" action="ppaction://hlinksldjump"/>
              </a:rPr>
              <a:t>Skapa självfakturaunderlag </a:t>
            </a:r>
            <a:endParaRPr lang="sv-SE" sz="1200" dirty="0"/>
          </a:p>
          <a:p>
            <a:pPr marL="0" indent="0">
              <a:buNone/>
            </a:pPr>
            <a:r>
              <a:rPr lang="sv-SE" sz="1200" dirty="0">
                <a:hlinkClick r:id="rId15" action="ppaction://hlinksldjump"/>
              </a:rPr>
              <a:t>Självfakturaunderlag </a:t>
            </a:r>
            <a:endParaRPr lang="sv-SE" sz="1200" dirty="0"/>
          </a:p>
          <a:p>
            <a:pPr marL="0" indent="0">
              <a:buNone/>
            </a:pPr>
            <a:r>
              <a:rPr lang="sv-SE" sz="1200" dirty="0" err="1">
                <a:hlinkClick r:id="rId16" action="ppaction://hlinksldjump"/>
              </a:rPr>
              <a:t>Inköpsorder</a:t>
            </a:r>
            <a:r>
              <a:rPr lang="sv-SE" sz="1200" dirty="0">
                <a:hlinkClick r:id="rId16" action="ppaction://hlinksldjump"/>
              </a:rPr>
              <a:t> </a:t>
            </a:r>
            <a:endParaRPr lang="sv-SE" sz="1200" dirty="0"/>
          </a:p>
          <a:p>
            <a:pPr marL="0" indent="0">
              <a:buNone/>
            </a:pPr>
            <a:r>
              <a:rPr lang="sv-SE" sz="1200" dirty="0">
                <a:hlinkClick r:id="rId17" action="ppaction://hlinksldjump"/>
              </a:rPr>
              <a:t>Självfaktura </a:t>
            </a:r>
            <a:endParaRPr lang="sv-SE" sz="1200" dirty="0"/>
          </a:p>
          <a:p>
            <a:pPr marL="0" indent="0">
              <a:buNone/>
            </a:pPr>
            <a:r>
              <a:rPr lang="sv-SE" sz="1200" dirty="0">
                <a:hlinkClick r:id="" action="ppaction://noaction"/>
              </a:rPr>
              <a:t>Kreditera självfaktura </a:t>
            </a:r>
            <a:endParaRPr lang="sv-SE" sz="1200" dirty="0"/>
          </a:p>
          <a:p>
            <a:pPr marL="0" indent="0">
              <a:buNone/>
            </a:pPr>
            <a:r>
              <a:rPr lang="sv-SE" sz="1200" dirty="0">
                <a:hlinkClick r:id="rId16" action="ppaction://hlinksldjump"/>
              </a:rPr>
              <a:t>Översikt av ärendet</a:t>
            </a:r>
            <a:endParaRPr lang="sv-SE" sz="1200" dirty="0"/>
          </a:p>
          <a:p>
            <a:pPr marL="0" indent="0">
              <a:buNone/>
            </a:pPr>
            <a:r>
              <a:rPr lang="sv-SE" sz="1200" dirty="0">
                <a:hlinkClick r:id="rId17" action="ppaction://hlinksldjump"/>
              </a:rPr>
              <a:t>Organisation </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0FF78-1F67-D586-131D-700900B46054}"/>
              </a:ext>
            </a:extLst>
          </p:cNvPr>
          <p:cNvSpPr>
            <a:spLocks noGrp="1"/>
          </p:cNvSpPr>
          <p:nvPr>
            <p:ph type="title"/>
          </p:nvPr>
        </p:nvSpPr>
        <p:spPr>
          <a:xfrm>
            <a:off x="576002" y="212297"/>
            <a:ext cx="7422784" cy="502078"/>
          </a:xfrm>
        </p:spPr>
        <p:txBody>
          <a:bodyPr/>
          <a:lstStyle/>
          <a:p>
            <a:r>
              <a:rPr lang="sv-SE" sz="2400" dirty="0"/>
              <a:t>Yrkessvenska B</a:t>
            </a:r>
          </a:p>
        </p:txBody>
      </p:sp>
      <p:sp>
        <p:nvSpPr>
          <p:cNvPr id="3" name="Platshållare för innehåll 2">
            <a:extLst>
              <a:ext uri="{FF2B5EF4-FFF2-40B4-BE49-F238E27FC236}">
                <a16:creationId xmlns:a16="http://schemas.microsoft.com/office/drawing/2014/main" id="{E257B1C3-232A-2D93-2910-3B686D4C3102}"/>
              </a:ext>
            </a:extLst>
          </p:cNvPr>
          <p:cNvSpPr>
            <a:spLocks noGrp="1"/>
          </p:cNvSpPr>
          <p:nvPr>
            <p:ph idx="1"/>
          </p:nvPr>
        </p:nvSpPr>
        <p:spPr>
          <a:xfrm>
            <a:off x="576001" y="814239"/>
            <a:ext cx="8130969" cy="4248579"/>
          </a:xfrm>
        </p:spPr>
        <p:txBody>
          <a:bodyPr>
            <a:noAutofit/>
          </a:bodyPr>
          <a:lstStyle/>
          <a:p>
            <a:pPr marL="0" indent="0" algn="l">
              <a:buNone/>
            </a:pPr>
            <a:r>
              <a:rPr lang="sv-SE" sz="1200" b="0" i="0" dirty="0">
                <a:solidFill>
                  <a:srgbClr val="323232"/>
                </a:solidFill>
                <a:effectLst/>
              </a:rPr>
              <a:t>Syftet med Yrkessvenska B är att ge deltagaren undervisning i Yrkessvenska i kombination med att denne deltar i ett annat program. Målet med yrkessvenska är att den arbetssökande ska kunna genomföra sin utbildning samt få eller behålla en </a:t>
            </a:r>
            <a:r>
              <a:rPr lang="sv-SE" sz="1200" dirty="0">
                <a:solidFill>
                  <a:srgbClr val="323232"/>
                </a:solidFill>
              </a:rPr>
              <a:t>anställning. Det är en tydlig uppdelning mellan undervisad yrkessvenska i klassrum och yrkessvenska för en deltagare som behöver stödet på sin arbetsmarknadsutbildning eller praktik och anställning. </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i="0" dirty="0">
                <a:solidFill>
                  <a:srgbClr val="323232"/>
                </a:solidFill>
                <a:effectLst/>
              </a:rPr>
              <a:t>Yrkessvenska B i kombination med arbetsmarknadsutbildning </a:t>
            </a:r>
          </a:p>
          <a:p>
            <a:pPr marL="0" indent="0" algn="l">
              <a:buNone/>
            </a:pPr>
            <a:r>
              <a:rPr lang="sv-SE" sz="1200" dirty="0">
                <a:solidFill>
                  <a:srgbClr val="323232"/>
                </a:solidFill>
              </a:rPr>
              <a:t>L</a:t>
            </a:r>
            <a:r>
              <a:rPr lang="sv-SE" sz="1200" b="0" i="0" dirty="0">
                <a:solidFill>
                  <a:srgbClr val="323232"/>
                </a:solidFill>
                <a:effectLst/>
              </a:rPr>
              <a:t>öper parallellt med den pågående arbetsmarknadsutbildningen. Tjänsten används för en eller flera deltagare som går på samma eller liknande arbetsmarknadsutbildning. Upplägg för hur och när undervisningen ska ske planeras tillsammans med Arbetsförmedlingen och leverantörer av arbetsmarknadsutbildning. Deltagaren ska få undervisning i svenska anpassad för att klara av den yrkesutbildning denne deltar på. Den arbetssökande kan delta i Yrkessvenska 1 dag per vecka och undervisningen sker företrädesvis på plats där yrkesutbildningen genomförs.</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i="0" dirty="0">
                <a:solidFill>
                  <a:srgbClr val="323232"/>
                </a:solidFill>
                <a:effectLst/>
              </a:rPr>
              <a:t>Yrkessvenska B i kombination med arbetspraktik eller anställning </a:t>
            </a:r>
          </a:p>
          <a:p>
            <a:pPr marL="0" indent="0" algn="l">
              <a:buNone/>
            </a:pPr>
            <a:r>
              <a:rPr lang="sv-SE" sz="1200" dirty="0">
                <a:solidFill>
                  <a:srgbClr val="323232"/>
                </a:solidFill>
              </a:rPr>
              <a:t>L</a:t>
            </a:r>
            <a:r>
              <a:rPr lang="sv-SE" sz="1200" b="0" i="0" dirty="0">
                <a:solidFill>
                  <a:srgbClr val="323232"/>
                </a:solidFill>
                <a:effectLst/>
              </a:rPr>
              <a:t>öper parallellt med den pågående arbetspraktiken eller anställningen och planeras tillsammans med Arbetsförmedlingen och arbetsgivaren. Deltagaren får undervisning i svenska anpassad för att kommunicera, interagera samt dokumentera på den arbetsplats och i det yrkesområde där man praktiserar eller har sin anställning. Undervisningens omfattning är 4 timmar per vecka och sker företrädesvis på arbetsplatsen. Dessa 4 timmar kan fördelas flexibelt under veckan eller vid behov även under en 14-dagarsperiod. Den här inriktningen är främst tänkt att användas som individuell undervisning men kan ges i små grupper när det exempelvis finns flera arbetssökande på samma arbetsplats som behöver ta del av Yrkessvenska.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66503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87D404-2409-EB77-4E06-00181EFAD71A}"/>
              </a:ext>
            </a:extLst>
          </p:cNvPr>
          <p:cNvSpPr>
            <a:spLocks noGrp="1"/>
          </p:cNvSpPr>
          <p:nvPr>
            <p:ph type="title"/>
          </p:nvPr>
        </p:nvSpPr>
        <p:spPr>
          <a:xfrm>
            <a:off x="576003" y="281605"/>
            <a:ext cx="7422784" cy="366395"/>
          </a:xfrm>
        </p:spPr>
        <p:txBody>
          <a:bodyPr/>
          <a:lstStyle/>
          <a:p>
            <a:r>
              <a:rPr lang="sv-SE" sz="2400" dirty="0"/>
              <a:t>Översikt Yrkessvenska B</a:t>
            </a:r>
            <a:br>
              <a:rPr lang="sv-SE" sz="2400" dirty="0"/>
            </a:br>
            <a:endParaRPr lang="sv-SE" sz="2400" dirty="0"/>
          </a:p>
        </p:txBody>
      </p:sp>
      <p:pic>
        <p:nvPicPr>
          <p:cNvPr id="8" name="Bildobjekt 7">
            <a:extLst>
              <a:ext uri="{FF2B5EF4-FFF2-40B4-BE49-F238E27FC236}">
                <a16:creationId xmlns:a16="http://schemas.microsoft.com/office/drawing/2014/main" id="{3EC2A1E2-D5B2-C34A-8075-77179FF99D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3" y="842400"/>
            <a:ext cx="4178535" cy="41328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2ED9845-FE46-4622-57EF-AA52D9C2CA4B}"/>
              </a:ext>
            </a:extLst>
          </p:cNvPr>
          <p:cNvSpPr>
            <a:spLocks noGrp="1"/>
          </p:cNvSpPr>
          <p:nvPr>
            <p:ph idx="1"/>
          </p:nvPr>
        </p:nvSpPr>
        <p:spPr>
          <a:xfrm>
            <a:off x="5302807" y="842400"/>
            <a:ext cx="3366732" cy="2341480"/>
          </a:xfrm>
        </p:spPr>
        <p:txBody>
          <a:bodyPr/>
          <a:lstStyle/>
          <a:p>
            <a:pPr marL="0" indent="0" algn="l">
              <a:buNone/>
            </a:pPr>
            <a:r>
              <a:rPr lang="sv-SE" sz="1200" dirty="0">
                <a:solidFill>
                  <a:srgbClr val="323232"/>
                </a:solidFill>
              </a:rPr>
              <a:t>I översikten </a:t>
            </a:r>
            <a:r>
              <a:rPr lang="sv-SE" sz="1200" b="0" i="0" dirty="0">
                <a:solidFill>
                  <a:srgbClr val="323232"/>
                </a:solidFill>
                <a:effectLst/>
              </a:rPr>
              <a:t>kan du se samtliga aktuella ärenden för den utförande verksamhet du är inloggad på</a:t>
            </a:r>
            <a:r>
              <a:rPr lang="sv-SE" sz="1200" dirty="0">
                <a:solidFill>
                  <a:srgbClr val="323232"/>
                </a:solidFill>
              </a:rPr>
              <a:t>.</a:t>
            </a:r>
            <a:endParaRPr lang="sv-SE" sz="1200" b="0" i="0" dirty="0">
              <a:solidFill>
                <a:srgbClr val="8A8A8A"/>
              </a:solidFill>
              <a:effectLst/>
            </a:endParaRPr>
          </a:p>
          <a:p>
            <a:pPr marL="0" indent="0" algn="l">
              <a:buNone/>
            </a:pPr>
            <a:r>
              <a:rPr lang="sv-SE" sz="1200" b="0" i="0" dirty="0">
                <a:solidFill>
                  <a:srgbClr val="323232"/>
                </a:solidFill>
                <a:effectLst/>
              </a:rPr>
              <a:t>Ärendet blir synligt i webbstödet strax efter att beslutet är gjort.</a:t>
            </a:r>
          </a:p>
          <a:p>
            <a:pPr marL="0" indent="0" algn="l">
              <a:buNone/>
            </a:pPr>
            <a:r>
              <a:rPr lang="sv-SE" sz="1200" b="0" i="0" dirty="0">
                <a:solidFill>
                  <a:srgbClr val="323232"/>
                </a:solidFill>
                <a:effectLst/>
              </a:rPr>
              <a:t>För att hantera ärendet klickar du på  </a:t>
            </a:r>
            <a:r>
              <a:rPr lang="sv-SE" sz="1200" b="1" i="0" dirty="0">
                <a:solidFill>
                  <a:srgbClr val="323232"/>
                </a:solidFill>
                <a:effectLst/>
              </a:rPr>
              <a:t>Ärendenummer</a:t>
            </a:r>
            <a:r>
              <a:rPr lang="sv-SE" sz="1200" b="0" i="0" dirty="0">
                <a:solidFill>
                  <a:srgbClr val="323232"/>
                </a:solidFill>
                <a:effectLst/>
              </a:rPr>
              <a:t>.</a:t>
            </a:r>
            <a:endParaRPr lang="sv-SE" sz="1200" b="0" i="0" dirty="0">
              <a:solidFill>
                <a:srgbClr val="8A8A8A"/>
              </a:solidFill>
              <a:effectLst/>
            </a:endParaRP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55662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90A27-7D2F-93F6-B203-27B5DC70FF09}"/>
              </a:ext>
            </a:extLst>
          </p:cNvPr>
          <p:cNvSpPr>
            <a:spLocks noGrp="1"/>
          </p:cNvSpPr>
          <p:nvPr>
            <p:ph type="title"/>
          </p:nvPr>
        </p:nvSpPr>
        <p:spPr>
          <a:xfrm>
            <a:off x="540630" y="363532"/>
            <a:ext cx="7422784" cy="436567"/>
          </a:xfrm>
        </p:spPr>
        <p:txBody>
          <a:bodyPr/>
          <a:lstStyle/>
          <a:p>
            <a:r>
              <a:rPr lang="sv-SE" sz="2400" dirty="0"/>
              <a:t>Statusöversikt</a:t>
            </a:r>
            <a:br>
              <a:rPr lang="sv-SE" sz="2400" dirty="0"/>
            </a:br>
            <a:endParaRPr lang="sv-SE" sz="2400" dirty="0"/>
          </a:p>
        </p:txBody>
      </p:sp>
      <p:pic>
        <p:nvPicPr>
          <p:cNvPr id="8" name="Bildobjekt 7">
            <a:extLst>
              <a:ext uri="{FF2B5EF4-FFF2-40B4-BE49-F238E27FC236}">
                <a16:creationId xmlns:a16="http://schemas.microsoft.com/office/drawing/2014/main" id="{C7FCC3F0-7A90-9E48-5F74-53DCFF0C4E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0630" y="907200"/>
            <a:ext cx="5507370" cy="40464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800644A-2B4F-3355-CDB8-20D382139F43}"/>
              </a:ext>
            </a:extLst>
          </p:cNvPr>
          <p:cNvSpPr>
            <a:spLocks noGrp="1"/>
          </p:cNvSpPr>
          <p:nvPr>
            <p:ph idx="1"/>
          </p:nvPr>
        </p:nvSpPr>
        <p:spPr>
          <a:xfrm>
            <a:off x="6242400" y="1012573"/>
            <a:ext cx="2412000" cy="1219427"/>
          </a:xfrm>
        </p:spPr>
        <p:txBody>
          <a:bodyPr/>
          <a:lstStyle/>
          <a:p>
            <a:pPr marL="0" indent="0" algn="l">
              <a:buNone/>
            </a:pPr>
            <a:r>
              <a:rPr lang="sv-SE" sz="1200" dirty="0">
                <a:solidFill>
                  <a:srgbClr val="323232"/>
                </a:solidFill>
              </a:rPr>
              <a:t>Statusöversikten</a:t>
            </a:r>
            <a:r>
              <a:rPr lang="sv-SE" sz="1200" b="0" i="0" dirty="0">
                <a:solidFill>
                  <a:srgbClr val="323232"/>
                </a:solidFill>
                <a:effectLst/>
              </a:rPr>
              <a:t> visar en lista över pågående ärenden samt aktuell status på ärendets handlingar och ersättningar.</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2535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4DE1FE-D5C9-6E3C-616F-F2D59A3EA725}"/>
              </a:ext>
            </a:extLst>
          </p:cNvPr>
          <p:cNvSpPr>
            <a:spLocks noGrp="1"/>
          </p:cNvSpPr>
          <p:nvPr>
            <p:ph type="title"/>
          </p:nvPr>
        </p:nvSpPr>
        <p:spPr>
          <a:xfrm>
            <a:off x="576003" y="352799"/>
            <a:ext cx="7422784" cy="513667"/>
          </a:xfrm>
        </p:spPr>
        <p:txBody>
          <a:bodyPr/>
          <a:lstStyle/>
          <a:p>
            <a:r>
              <a:rPr lang="sv-SE" sz="2400" dirty="0"/>
              <a:t>Ärendeöversikt</a:t>
            </a:r>
            <a:br>
              <a:rPr lang="sv-SE" sz="2400" dirty="0"/>
            </a:br>
            <a:endParaRPr lang="sv-SE" sz="2400" dirty="0"/>
          </a:p>
        </p:txBody>
      </p:sp>
      <p:pic>
        <p:nvPicPr>
          <p:cNvPr id="6" name="Bildobjekt 5">
            <a:extLst>
              <a:ext uri="{FF2B5EF4-FFF2-40B4-BE49-F238E27FC236}">
                <a16:creationId xmlns:a16="http://schemas.microsoft.com/office/drawing/2014/main" id="{DF40A3BC-9CA4-81FC-D981-CDD184B50A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6003" y="921544"/>
            <a:ext cx="3917416" cy="40719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88DED4C-68F9-1FEC-51AD-2750CF963BF0}"/>
              </a:ext>
            </a:extLst>
          </p:cNvPr>
          <p:cNvSpPr>
            <a:spLocks noGrp="1"/>
          </p:cNvSpPr>
          <p:nvPr>
            <p:ph idx="1"/>
          </p:nvPr>
        </p:nvSpPr>
        <p:spPr>
          <a:xfrm>
            <a:off x="4826535" y="981074"/>
            <a:ext cx="3828849" cy="3614553"/>
          </a:xfrm>
        </p:spPr>
        <p:txBody>
          <a:bodyPr/>
          <a:lstStyle/>
          <a:p>
            <a:pPr marL="0" indent="0" algn="l">
              <a:buNone/>
            </a:pPr>
            <a:r>
              <a:rPr lang="sv-SE" sz="1200" dirty="0">
                <a:solidFill>
                  <a:srgbClr val="323232"/>
                </a:solidFill>
              </a:rPr>
              <a:t>Ärendeöversikten visar </a:t>
            </a:r>
            <a:r>
              <a:rPr lang="sv-SE" sz="1200" b="0" i="0" dirty="0">
                <a:solidFill>
                  <a:srgbClr val="323232"/>
                </a:solidFill>
                <a:effectLst/>
              </a:rPr>
              <a:t>detaljerad information om ett ärende.</a:t>
            </a:r>
          </a:p>
          <a:p>
            <a:pPr marL="0" indent="0" algn="l">
              <a:buNone/>
            </a:pPr>
            <a:r>
              <a:rPr lang="sv-SE" sz="1200" b="0" i="0" dirty="0">
                <a:solidFill>
                  <a:srgbClr val="323232"/>
                </a:solidFill>
                <a:effectLst/>
              </a:rPr>
              <a:t>Det är i ärendeöversikten som du skapar och skickar in handlingar, gör inleverans och sedan själv fakturerar Arbetsförmedlingen.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35504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2DAAB-A887-E79E-6228-AE1013E0B2BF}"/>
              </a:ext>
            </a:extLst>
          </p:cNvPr>
          <p:cNvSpPr>
            <a:spLocks noGrp="1"/>
          </p:cNvSpPr>
          <p:nvPr>
            <p:ph type="title"/>
          </p:nvPr>
        </p:nvSpPr>
        <p:spPr>
          <a:xfrm>
            <a:off x="576002" y="200817"/>
            <a:ext cx="7422784" cy="499271"/>
          </a:xfrm>
        </p:spPr>
        <p:txBody>
          <a:bodyPr/>
          <a:lstStyle/>
          <a:p>
            <a:r>
              <a:rPr lang="sv-SE" sz="2400" dirty="0"/>
              <a:t>Gemensam planering</a:t>
            </a:r>
            <a:br>
              <a:rPr lang="sv-SE" sz="2400" dirty="0"/>
            </a:br>
            <a:endParaRPr lang="sv-SE" sz="2400" dirty="0"/>
          </a:p>
        </p:txBody>
      </p:sp>
      <p:pic>
        <p:nvPicPr>
          <p:cNvPr id="4" name="Bildobjekt 3">
            <a:extLst>
              <a:ext uri="{FF2B5EF4-FFF2-40B4-BE49-F238E27FC236}">
                <a16:creationId xmlns:a16="http://schemas.microsoft.com/office/drawing/2014/main" id="{60DDB85F-8DE2-53E6-4CFF-42E36FE101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2049" y="905490"/>
            <a:ext cx="4029951" cy="394511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E2B239E-6CAC-0088-A8C1-69BF208687BE}"/>
              </a:ext>
            </a:extLst>
          </p:cNvPr>
          <p:cNvSpPr>
            <a:spLocks noGrp="1"/>
          </p:cNvSpPr>
          <p:nvPr>
            <p:ph idx="1"/>
          </p:nvPr>
        </p:nvSpPr>
        <p:spPr>
          <a:xfrm>
            <a:off x="4876539" y="875816"/>
            <a:ext cx="3902592" cy="3536020"/>
          </a:xfrm>
        </p:spPr>
        <p:txBody>
          <a:bodyPr/>
          <a:lstStyle/>
          <a:p>
            <a:pPr marL="0" indent="0" algn="l">
              <a:buNone/>
            </a:pPr>
            <a:r>
              <a:rPr lang="sv-SE" sz="1200" b="0" i="0" dirty="0">
                <a:solidFill>
                  <a:srgbClr val="323232"/>
                </a:solidFill>
                <a:effectLst/>
              </a:rPr>
              <a:t>Det är en gemensam planering (GP) som utgör grunden för genomförandet av Yrkessvenska B. I </a:t>
            </a:r>
            <a:r>
              <a:rPr lang="sv-SE" sz="1200" dirty="0">
                <a:solidFill>
                  <a:srgbClr val="323232"/>
                </a:solidFill>
              </a:rPr>
              <a:t>GP </a:t>
            </a:r>
            <a:r>
              <a:rPr lang="sv-SE" sz="1200" b="0" i="0" dirty="0">
                <a:solidFill>
                  <a:srgbClr val="323232"/>
                </a:solidFill>
                <a:effectLst/>
              </a:rPr>
              <a:t>ska du beskriva deltagarens behov av Yrkessvenska, syfte och mål för deltagaren.</a:t>
            </a:r>
          </a:p>
          <a:p>
            <a:pPr algn="l">
              <a:buFont typeface="Arial" panose="020B0604020202020204" pitchFamily="34" charset="0"/>
              <a:buChar char="•"/>
            </a:pPr>
            <a:r>
              <a:rPr lang="sv-SE" sz="1200" b="0" i="0" dirty="0">
                <a:solidFill>
                  <a:srgbClr val="323232"/>
                </a:solidFill>
                <a:effectLst/>
              </a:rPr>
              <a:t>För Yrkessvenska B i kombination med </a:t>
            </a:r>
            <a:r>
              <a:rPr lang="sv-SE" sz="1200" dirty="0">
                <a:solidFill>
                  <a:srgbClr val="323232"/>
                </a:solidFill>
              </a:rPr>
              <a:t>arbetsmarknadsutbildning, spår 1,</a:t>
            </a:r>
            <a:r>
              <a:rPr lang="sv-SE" sz="1200" b="0" i="0" dirty="0">
                <a:solidFill>
                  <a:srgbClr val="323232"/>
                </a:solidFill>
                <a:effectLst/>
              </a:rPr>
              <a:t> anger du omfattning 1 dag i veckan. I </a:t>
            </a:r>
            <a:r>
              <a:rPr lang="sv-SE" sz="1200" dirty="0">
                <a:solidFill>
                  <a:srgbClr val="323232"/>
                </a:solidFill>
              </a:rPr>
              <a:t>GP</a:t>
            </a:r>
            <a:r>
              <a:rPr lang="sv-SE" sz="1200" b="0" i="0" dirty="0">
                <a:solidFill>
                  <a:srgbClr val="323232"/>
                </a:solidFill>
                <a:effectLst/>
              </a:rPr>
              <a:t> ska det framkomma vilka språkfärdigheter deltagaren behöver utveckla under sin tid i tjänsten.</a:t>
            </a:r>
          </a:p>
          <a:p>
            <a:pPr>
              <a:buFont typeface="Arial" panose="020B0604020202020204" pitchFamily="34" charset="0"/>
              <a:buChar char="•"/>
            </a:pPr>
            <a:r>
              <a:rPr lang="sv-SE" sz="1200" b="0" i="0" dirty="0">
                <a:solidFill>
                  <a:srgbClr val="323232"/>
                </a:solidFill>
                <a:effectLst/>
              </a:rPr>
              <a:t>För Yrkessvenska B med arbetspraktik eller anställning, spår 2, så är omfattningen alltid fyra timmar per vecka och perioden är fast.</a:t>
            </a:r>
            <a:endParaRPr lang="sv-SE" sz="1200" b="0" i="0" dirty="0">
              <a:solidFill>
                <a:srgbClr val="8A8A8A"/>
              </a:solidFill>
              <a:effectLst/>
            </a:endParaRPr>
          </a:p>
          <a:p>
            <a:pPr marL="0" indent="0" algn="l">
              <a:buNone/>
            </a:pPr>
            <a:r>
              <a:rPr lang="sv-SE" sz="1200" b="0" i="0" dirty="0">
                <a:solidFill>
                  <a:srgbClr val="323232"/>
                </a:solidFill>
                <a:effectLst/>
              </a:rPr>
              <a:t>När du har gjort planeringen och sparat innehållet väljer du </a:t>
            </a:r>
            <a:r>
              <a:rPr lang="sv-SE" sz="1200" b="1" dirty="0">
                <a:solidFill>
                  <a:srgbClr val="323232"/>
                </a:solidFill>
                <a:effectLst/>
              </a:rPr>
              <a:t>Skicka in </a:t>
            </a:r>
            <a:r>
              <a:rPr lang="sv-SE" sz="1200" b="0" i="0" dirty="0">
                <a:solidFill>
                  <a:srgbClr val="323232"/>
                </a:solidFill>
                <a:effectLst/>
              </a:rPr>
              <a:t>för att skicka in handlingen.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5932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7F7D23-AF67-2BAD-64D5-A424E2710AD4}"/>
              </a:ext>
            </a:extLst>
          </p:cNvPr>
          <p:cNvSpPr>
            <a:spLocks noGrp="1"/>
          </p:cNvSpPr>
          <p:nvPr>
            <p:ph type="title"/>
          </p:nvPr>
        </p:nvSpPr>
        <p:spPr>
          <a:xfrm>
            <a:off x="671514" y="150019"/>
            <a:ext cx="7327271" cy="400052"/>
          </a:xfrm>
        </p:spPr>
        <p:txBody>
          <a:bodyPr/>
          <a:lstStyle/>
          <a:p>
            <a:r>
              <a:rPr lang="sv-SE" sz="2400" dirty="0"/>
              <a:t>Spår 1- Ändra gemensam planering </a:t>
            </a:r>
          </a:p>
        </p:txBody>
      </p:sp>
      <p:pic>
        <p:nvPicPr>
          <p:cNvPr id="6" name="Bildobjekt 5">
            <a:extLst>
              <a:ext uri="{FF2B5EF4-FFF2-40B4-BE49-F238E27FC236}">
                <a16:creationId xmlns:a16="http://schemas.microsoft.com/office/drawing/2014/main" id="{C8513F93-97AA-43C1-A662-4D38BC8AC2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1513" y="621506"/>
            <a:ext cx="3364705" cy="423624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EF8D53A-BC6C-FE54-C898-01572B5BF464}"/>
              </a:ext>
            </a:extLst>
          </p:cNvPr>
          <p:cNvSpPr>
            <a:spLocks noGrp="1"/>
          </p:cNvSpPr>
          <p:nvPr>
            <p:ph idx="1"/>
          </p:nvPr>
        </p:nvSpPr>
        <p:spPr>
          <a:xfrm>
            <a:off x="4629149" y="689373"/>
            <a:ext cx="4250532" cy="4024867"/>
          </a:xfrm>
        </p:spPr>
        <p:txBody>
          <a:bodyPr>
            <a:noAutofit/>
          </a:bodyPr>
          <a:lstStyle/>
          <a:p>
            <a:pPr marL="0" indent="0">
              <a:buNone/>
            </a:pPr>
            <a:r>
              <a:rPr lang="sv-SE" sz="1200" dirty="0">
                <a:solidFill>
                  <a:srgbClr val="323232"/>
                </a:solidFill>
              </a:rPr>
              <a:t>Registrera ny gemensam plan för Yrkessvenska B med AUB, spår 1.</a:t>
            </a:r>
          </a:p>
          <a:p>
            <a:pPr>
              <a:buFont typeface="Arial" panose="020B0604020202020204" pitchFamily="34" charset="0"/>
              <a:buChar char="•"/>
            </a:pPr>
            <a:r>
              <a:rPr lang="sv-SE" sz="1200" b="0" i="0" dirty="0">
                <a:solidFill>
                  <a:srgbClr val="323232"/>
                </a:solidFill>
                <a:effectLst/>
              </a:rPr>
              <a:t>Om du behöver ändra innehållet i en GP, så väljer du att registrera en ny </a:t>
            </a:r>
            <a:r>
              <a:rPr lang="sv-SE" sz="1200" dirty="0">
                <a:solidFill>
                  <a:srgbClr val="323232"/>
                </a:solidFill>
              </a:rPr>
              <a:t>GP från Ärendeöversikten. </a:t>
            </a:r>
            <a:r>
              <a:rPr lang="sv-SE" sz="1200" b="0" i="0" dirty="0">
                <a:solidFill>
                  <a:srgbClr val="323232"/>
                </a:solidFill>
                <a:effectLst/>
              </a:rPr>
              <a:t>Därefter väljer du att klicka på </a:t>
            </a:r>
            <a:r>
              <a:rPr lang="sv-SE" sz="1200" b="1" i="0" dirty="0">
                <a:solidFill>
                  <a:srgbClr val="323232"/>
                </a:solidFill>
                <a:effectLst/>
              </a:rPr>
              <a:t>pennan-symbolen.</a:t>
            </a:r>
            <a:r>
              <a:rPr lang="sv-SE" sz="1200" dirty="0">
                <a:solidFill>
                  <a:srgbClr val="323232"/>
                </a:solidFill>
              </a:rPr>
              <a:t> </a:t>
            </a:r>
          </a:p>
          <a:p>
            <a:pPr>
              <a:buFont typeface="Arial" panose="020B0604020202020204" pitchFamily="34" charset="0"/>
              <a:buChar char="•"/>
            </a:pPr>
            <a:r>
              <a:rPr lang="sv-SE" sz="1200" dirty="0">
                <a:solidFill>
                  <a:srgbClr val="323232"/>
                </a:solidFill>
              </a:rPr>
              <a:t>Om du föreslår en förändring av perioden så ska det motiveras. När du har gjort planeringen och sparat innehållet väljer du </a:t>
            </a:r>
            <a:r>
              <a:rPr lang="sv-SE" sz="1200" b="1" dirty="0">
                <a:solidFill>
                  <a:srgbClr val="323232"/>
                </a:solidFill>
              </a:rPr>
              <a:t>Skicka in </a:t>
            </a:r>
            <a:r>
              <a:rPr lang="sv-SE" sz="1200" dirty="0">
                <a:solidFill>
                  <a:srgbClr val="323232"/>
                </a:solidFill>
              </a:rPr>
              <a:t>för att skicka in planeringen för granskning.</a:t>
            </a:r>
          </a:p>
          <a:p>
            <a:pPr>
              <a:buFont typeface="Arial" panose="020B0604020202020204" pitchFamily="34" charset="0"/>
              <a:buChar char="•"/>
            </a:pPr>
            <a:r>
              <a:rPr lang="sv-SE" sz="1200" dirty="0">
                <a:solidFill>
                  <a:srgbClr val="323232"/>
                </a:solidFill>
              </a:rPr>
              <a:t>När arbetsförmedlaren bekräftar planeringen kommer deltagarens placeringsperiod förlängas och </a:t>
            </a:r>
            <a:r>
              <a:rPr lang="sv-SE" sz="1200" dirty="0" err="1">
                <a:solidFill>
                  <a:srgbClr val="323232"/>
                </a:solidFill>
              </a:rPr>
              <a:t>inköpsordern</a:t>
            </a:r>
            <a:r>
              <a:rPr lang="sv-SE" sz="1200" dirty="0">
                <a:solidFill>
                  <a:srgbClr val="323232"/>
                </a:solidFill>
              </a:rPr>
              <a:t> uppdateras.</a:t>
            </a:r>
            <a:endParaRPr lang="sv-SE" sz="1200" dirty="0">
              <a:solidFill>
                <a:srgbClr val="8A8A8A"/>
              </a:solidFill>
            </a:endParaRPr>
          </a:p>
          <a:p>
            <a:pPr marL="0" indent="0">
              <a:buNone/>
            </a:pPr>
            <a:r>
              <a:rPr lang="sv-SE" sz="1200" dirty="0">
                <a:solidFill>
                  <a:srgbClr val="323232"/>
                </a:solidFill>
              </a:rPr>
              <a:t>Notera att vid en förlängning får </a:t>
            </a:r>
            <a:r>
              <a:rPr lang="sv-SE" sz="1200" dirty="0" err="1">
                <a:solidFill>
                  <a:srgbClr val="323232"/>
                </a:solidFill>
              </a:rPr>
              <a:t>inköspordern</a:t>
            </a:r>
            <a:r>
              <a:rPr lang="sv-SE" sz="1200" dirty="0">
                <a:solidFill>
                  <a:srgbClr val="323232"/>
                </a:solidFill>
              </a:rPr>
              <a:t> också en ny status </a:t>
            </a:r>
            <a:r>
              <a:rPr lang="sv-SE" sz="1200" b="1" dirty="0">
                <a:solidFill>
                  <a:srgbClr val="323232"/>
                </a:solidFill>
              </a:rPr>
              <a:t>Uppdaterad – väntar på attest</a:t>
            </a:r>
            <a:r>
              <a:rPr lang="sv-SE" sz="1200" dirty="0">
                <a:solidFill>
                  <a:srgbClr val="323232"/>
                </a:solidFill>
              </a:rPr>
              <a:t>, då en förlängning alltid ska attesteras av chef på Arbetsförmedlingen.</a:t>
            </a:r>
            <a:endParaRPr lang="sv-SE" sz="1200" dirty="0">
              <a:solidFill>
                <a:srgbClr val="8A8A8A"/>
              </a:solidFill>
            </a:endParaRPr>
          </a:p>
          <a:p>
            <a:pPr marL="0" indent="0">
              <a:buNone/>
            </a:pPr>
            <a:endParaRPr lang="sv-SE" sz="1200" b="0" i="0" dirty="0">
              <a:solidFill>
                <a:srgbClr val="323232"/>
              </a:solidFill>
              <a:effectLst/>
            </a:endParaRPr>
          </a:p>
        </p:txBody>
      </p:sp>
    </p:spTree>
    <p:extLst>
      <p:ext uri="{BB962C8B-B14F-4D97-AF65-F5344CB8AC3E}">
        <p14:creationId xmlns:p14="http://schemas.microsoft.com/office/powerpoint/2010/main" val="3043523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ringsbar xmlns="23572236-d65e-4be7-8d6c-17d526057777">Ja</Gallringsbar>
    <Skyddsvarde xmlns="23572236-d65e-4be7-8d6c-17d526057777">🔏 Medel</Skyddsvarde>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documentManagement>
</p:properties>
</file>

<file path=customXml/itemProps1.xml><?xml version="1.0" encoding="utf-8"?>
<ds:datastoreItem xmlns:ds="http://schemas.openxmlformats.org/officeDocument/2006/customXml" ds:itemID="{20E253F0-9542-4E38-A32B-80E11784B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4DEEC-F340-4ED6-A5E1-A4AB54852A2A}">
  <ds:schemaRefs>
    <ds:schemaRef ds:uri="http://schemas.microsoft.com/sharepoint/v3/contenttype/forms"/>
  </ds:schemaRefs>
</ds:datastoreItem>
</file>

<file path=customXml/itemProps3.xml><?xml version="1.0" encoding="utf-8"?>
<ds:datastoreItem xmlns:ds="http://schemas.openxmlformats.org/officeDocument/2006/customXml" ds:itemID="{2ED33421-3F5B-46D9-B272-F681E8D6E148}">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23572236-d65e-4be7-8d6c-17d52605777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Template>
  <TotalTime>701</TotalTime>
  <Words>1601</Words>
  <Application>Microsoft Office PowerPoint</Application>
  <PresentationFormat>Bildspel på skärmen (16:9)</PresentationFormat>
  <Paragraphs>138</Paragraphs>
  <Slides>21</Slides>
  <Notes>2</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21</vt:i4>
      </vt:variant>
    </vt:vector>
  </HeadingPairs>
  <TitlesOfParts>
    <vt:vector size="29" baseType="lpstr">
      <vt:lpstr>Arial</vt:lpstr>
      <vt:lpstr>Calibri</vt:lpstr>
      <vt:lpstr>Courier New</vt:lpstr>
      <vt:lpstr>Helvetica Neue Medium</vt:lpstr>
      <vt:lpstr>Open sans Regular</vt:lpstr>
      <vt:lpstr>Arbetsförmedlingen, vit utan punkter</vt:lpstr>
      <vt:lpstr>Arbetsförmedlingen, vit</vt:lpstr>
      <vt:lpstr>Arbetsförmedlingen, blå</vt:lpstr>
      <vt:lpstr>Arbetsmarknadsutbildning och förberedande utbildning – Yrkessvenska B</vt:lpstr>
      <vt:lpstr>Senaste uppdateringar i användarstödet </vt:lpstr>
      <vt:lpstr>Avsnitt</vt:lpstr>
      <vt:lpstr>Yrkessvenska B</vt:lpstr>
      <vt:lpstr>Översikt Yrkessvenska B </vt:lpstr>
      <vt:lpstr>Statusöversikt </vt:lpstr>
      <vt:lpstr>Ärendeöversikt </vt:lpstr>
      <vt:lpstr>Gemensam planering </vt:lpstr>
      <vt:lpstr>Spår 1- Ändra gemensam planering </vt:lpstr>
      <vt:lpstr>Spår 2 – Ny gemensam planering </vt:lpstr>
      <vt:lpstr>Avvikelserapport </vt:lpstr>
      <vt:lpstr>Informativ rapport </vt:lpstr>
      <vt:lpstr>Inleverera inköpsorder </vt:lpstr>
      <vt:lpstr>Inleverans </vt:lpstr>
      <vt:lpstr>Skapa självfakturaunderlag </vt:lpstr>
      <vt:lpstr>Självfakturaunderlag </vt:lpstr>
      <vt:lpstr>Inköpsorder </vt:lpstr>
      <vt:lpstr>Självfaktura </vt:lpstr>
      <vt:lpstr>Kreditera självfaktura </vt:lpstr>
      <vt:lpstr>Översikt av ärendet </vt:lpstr>
      <vt:lpstr>Organisation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yrkessvenska b KA webb</dc:title>
  <dc:creator>Nina Gimerstedt</dc:creator>
  <cp:keywords>användarstöd yrkessvenska b</cp:keywords>
  <dc:description>Af 00013 7.0 (2022-03-28)</dc:description>
  <cp:lastModifiedBy>Jenny Flodén</cp:lastModifiedBy>
  <cp:revision>7</cp:revision>
  <dcterms:created xsi:type="dcterms:W3CDTF">2023-03-27T06:35:30Z</dcterms:created>
  <dcterms:modified xsi:type="dcterms:W3CDTF">2024-08-09T09:34:07Z</dcterms:modified>
  <cp:category>användarstöd-yrkessvenska-b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typ">
    <vt:lpwstr>2;#Ej klassificerat|af58f676-4977-4985-be48-d437ae84df6d</vt:lpwstr>
  </property>
  <property fmtid="{D5CDD505-2E9C-101B-9397-08002B2CF9AE}" pid="5" name="Dokumentstatus">
    <vt:lpwstr>1;#Utkast|4fd34bca-3b4e-4a5b-88f2-24ba8985d36d</vt:lpwstr>
  </property>
</Properties>
</file>