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32"/>
  </p:notesMasterIdLst>
  <p:handoutMasterIdLst>
    <p:handoutMasterId r:id="rId33"/>
  </p:handoutMasterIdLst>
  <p:sldIdLst>
    <p:sldId id="287" r:id="rId7"/>
    <p:sldId id="349" r:id="rId8"/>
    <p:sldId id="420" r:id="rId9"/>
    <p:sldId id="313" r:id="rId10"/>
    <p:sldId id="314" r:id="rId11"/>
    <p:sldId id="315" r:id="rId12"/>
    <p:sldId id="316" r:id="rId13"/>
    <p:sldId id="317" r:id="rId14"/>
    <p:sldId id="318" r:id="rId15"/>
    <p:sldId id="319" r:id="rId16"/>
    <p:sldId id="320" r:id="rId17"/>
    <p:sldId id="295" r:id="rId18"/>
    <p:sldId id="321" r:id="rId19"/>
    <p:sldId id="323" r:id="rId20"/>
    <p:sldId id="324" r:id="rId21"/>
    <p:sldId id="300" r:id="rId22"/>
    <p:sldId id="421" r:id="rId23"/>
    <p:sldId id="325" r:id="rId24"/>
    <p:sldId id="330" r:id="rId25"/>
    <p:sldId id="326" r:id="rId26"/>
    <p:sldId id="327" r:id="rId27"/>
    <p:sldId id="328" r:id="rId28"/>
    <p:sldId id="329" r:id="rId29"/>
    <p:sldId id="308" r:id="rId30"/>
    <p:sldId id="310" r:id="rId31"/>
  </p:sldIdLst>
  <p:sldSz cx="9144000" cy="5143500" type="screen16x9"/>
  <p:notesSz cx="6858000" cy="9144000"/>
  <p:custDataLst>
    <p:tags r:id="rId34"/>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EBE28A-66DD-901A-7253-8AE5537CBFF2}" name="Katarina Nordling" initials="KN" userId="S::katarina.nordling@arbetsformedlingen.se::53afe469-5dcf-4d37-bdf7-73b2d92975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6"/>
  </p:normalViewPr>
  <p:slideViewPr>
    <p:cSldViewPr snapToGrid="0">
      <p:cViewPr varScale="1">
        <p:scale>
          <a:sx n="138" d="100"/>
          <a:sy n="138" d="100"/>
        </p:scale>
        <p:origin x="792" y="108"/>
      </p:cViewPr>
      <p:guideLst>
        <p:guide orient="horz" pos="1711"/>
        <p:guide pos="3311"/>
      </p:guideLst>
    </p:cSldViewPr>
  </p:slid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2024-02-07</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2024-02-07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arbetsformedlingen.se/download/18.47a458fb16df81b9133c81/riktlinjer-avvikelserapportering.pdf" TargetMode="External"/><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18" Type="http://schemas.openxmlformats.org/officeDocument/2006/relationships/slide" Target="slide22.xml"/><Relationship Id="rId3" Type="http://schemas.openxmlformats.org/officeDocument/2006/relationships/slide" Target="slide4.xml"/><Relationship Id="rId21" Type="http://schemas.openxmlformats.org/officeDocument/2006/relationships/slide" Target="slide25.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21.xml"/><Relationship Id="rId2" Type="http://schemas.openxmlformats.org/officeDocument/2006/relationships/notesSlide" Target="../notesSlides/notesSlide1.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19.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18.xml"/><Relationship Id="rId10" Type="http://schemas.openxmlformats.org/officeDocument/2006/relationships/slide" Target="slide12.xml"/><Relationship Id="rId19"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D5D03AF7-AAA8-4928-275F-EE65FB690AF9}"/>
              </a:ext>
              <a:ext uri="{C183D7F6-B498-43B3-948B-1728B52AA6E4}">
                <adec:decorative xmlns:adec="http://schemas.microsoft.com/office/drawing/2017/decorative" val="1"/>
              </a:ext>
            </a:extLst>
          </p:cNvPr>
          <p:cNvPicPr>
            <a:picLocks noGrp="1" noChangeAspect="1"/>
          </p:cNvPicPr>
          <p:nvPr>
            <p:ph type="pic" sz="quarter" idx="13"/>
          </p:nvPr>
        </p:nvPicPr>
        <p:blipFill>
          <a:blip r:embed="rId2"/>
          <a:srcRect t="11476" b="11476"/>
          <a:stretch>
            <a:fillRect/>
          </a:stretch>
        </p:blipFill>
        <p:spPr>
          <a:prstGeom prst="rect">
            <a:avLst/>
          </a:prstGeo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p:txBody>
          <a:bodyPr/>
          <a:lstStyle/>
          <a:p>
            <a:r>
              <a:rPr lang="sv-SE" sz="2000" dirty="0"/>
              <a:t>Arbetsmarknadsutbildning och </a:t>
            </a:r>
            <a:br>
              <a:rPr lang="sv-SE" sz="2000" dirty="0"/>
            </a:br>
            <a:r>
              <a:rPr lang="sv-SE" sz="2000" dirty="0"/>
              <a:t>förberedande utbildning</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altLang="sv-SE" sz="2400" dirty="0"/>
              <a:t>Leverantör</a:t>
            </a:r>
          </a:p>
          <a:p>
            <a:pPr marL="360000" marR="0" lvl="0" indent="0" algn="l" defTabSz="685800" rtl="0" eaLnBrk="1" fontAlgn="auto" latinLnBrk="0" hangingPunct="1">
              <a:lnSpc>
                <a:spcPct val="100000"/>
              </a:lnSpc>
              <a:spcBef>
                <a:spcPts val="0"/>
              </a:spcBef>
              <a:spcAft>
                <a:spcPts val="0"/>
              </a:spcAft>
              <a:buClr>
                <a:srgbClr val="00005A"/>
              </a:buClr>
              <a:buSzPct val="100000"/>
              <a:buFont typeface="Arial" panose="020B0604020202020204" pitchFamily="34" charset="0"/>
              <a:buNone/>
              <a:tabLst/>
              <a:defRPr/>
            </a:pPr>
            <a:r>
              <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Användarstöd uppdaterat 2024-02-06</a:t>
            </a:r>
          </a:p>
          <a:p>
            <a:endParaRPr lang="sv-SE" altLang="sv-SE"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F9A782-7FDF-D642-FDEC-9BB64D54ADFE}"/>
              </a:ext>
            </a:extLst>
          </p:cNvPr>
          <p:cNvSpPr>
            <a:spLocks noGrp="1"/>
          </p:cNvSpPr>
          <p:nvPr>
            <p:ph type="title"/>
          </p:nvPr>
        </p:nvSpPr>
        <p:spPr>
          <a:xfrm>
            <a:off x="446832" y="209883"/>
            <a:ext cx="7422784" cy="444043"/>
          </a:xfrm>
        </p:spPr>
        <p:txBody>
          <a:bodyPr/>
          <a:lstStyle/>
          <a:p>
            <a:r>
              <a:rPr lang="sv-SE" sz="2400" b="1" i="0" dirty="0">
                <a:solidFill>
                  <a:srgbClr val="00005A"/>
                </a:solidFill>
                <a:effectLst/>
                <a:latin typeface="Open sans Bold" panose="020B0806030504020204" pitchFamily="34" charset="0"/>
              </a:rPr>
              <a:t>Övrigt i gemensam utbildningsplan</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handling Gemensam utbildningsplan, fliken Övrigt.">
            <a:extLst>
              <a:ext uri="{FF2B5EF4-FFF2-40B4-BE49-F238E27FC236}">
                <a16:creationId xmlns:a16="http://schemas.microsoft.com/office/drawing/2014/main" id="{25B71119-EA61-543E-968C-325EFA178AE8}"/>
              </a:ext>
            </a:extLst>
          </p:cNvPr>
          <p:cNvPicPr>
            <a:picLocks noChangeAspect="1"/>
          </p:cNvPicPr>
          <p:nvPr/>
        </p:nvPicPr>
        <p:blipFill>
          <a:blip r:embed="rId2"/>
          <a:stretch>
            <a:fillRect/>
          </a:stretch>
        </p:blipFill>
        <p:spPr>
          <a:xfrm>
            <a:off x="446832" y="899013"/>
            <a:ext cx="4025940" cy="380489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78CEA3C-C830-D50D-465A-5506231EA79C}"/>
              </a:ext>
            </a:extLst>
          </p:cNvPr>
          <p:cNvSpPr>
            <a:spLocks noGrp="1"/>
          </p:cNvSpPr>
          <p:nvPr>
            <p:ph idx="1"/>
          </p:nvPr>
        </p:nvSpPr>
        <p:spPr>
          <a:xfrm>
            <a:off x="4671230" y="899013"/>
            <a:ext cx="4181235" cy="4034604"/>
          </a:xfrm>
        </p:spPr>
        <p:txBody>
          <a:bodyPr>
            <a:normAutofit/>
          </a:bodyPr>
          <a:lstStyle/>
          <a:p>
            <a:pPr marL="0" indent="0" algn="l">
              <a:buNone/>
            </a:pPr>
            <a:r>
              <a:rPr lang="sv-SE" sz="1200" b="0" i="0" dirty="0">
                <a:solidFill>
                  <a:srgbClr val="323232"/>
                </a:solidFill>
                <a:effectLst/>
              </a:rPr>
              <a:t>Under fliken </a:t>
            </a:r>
            <a:r>
              <a:rPr lang="sv-SE" sz="1200" b="1" i="0" dirty="0">
                <a:solidFill>
                  <a:srgbClr val="323232"/>
                </a:solidFill>
                <a:effectLst/>
              </a:rPr>
              <a:t>Övrigt </a:t>
            </a:r>
            <a:r>
              <a:rPr lang="sv-SE" sz="1200" b="0" i="0" dirty="0">
                <a:solidFill>
                  <a:srgbClr val="323232"/>
                </a:solidFill>
                <a:effectLst/>
              </a:rPr>
              <a:t>kan du ange om det behövs några extra insatser för att deltagaren ska klara utbildningen, samt övrig information som kan vara av vikt för Arbetsförmedlingen.</a:t>
            </a:r>
            <a:endParaRPr lang="sv-SE" sz="1200" dirty="0">
              <a:solidFill>
                <a:srgbClr val="8A8A8A"/>
              </a:solidFill>
            </a:endParaRPr>
          </a:p>
          <a:p>
            <a:pPr algn="l">
              <a:buFont typeface="Arial" panose="020B0604020202020204" pitchFamily="34" charset="0"/>
              <a:buChar char="•"/>
            </a:pPr>
            <a:r>
              <a:rPr lang="sv-SE" sz="1200" b="0" i="0" dirty="0">
                <a:solidFill>
                  <a:srgbClr val="323232"/>
                </a:solidFill>
                <a:effectLst/>
              </a:rPr>
              <a:t>Den arbetssökande ska vara delaktig i sin planering och därför ska den gemensamma utbildningsplanen upprättas tillsammans med deltagaren.</a:t>
            </a:r>
          </a:p>
          <a:p>
            <a:pPr algn="l">
              <a:buFont typeface="Arial" panose="020B0604020202020204" pitchFamily="34" charset="0"/>
              <a:buChar char="•"/>
            </a:pPr>
            <a:r>
              <a:rPr lang="sv-SE" sz="1200" b="0" i="0" dirty="0">
                <a:solidFill>
                  <a:srgbClr val="323232"/>
                </a:solidFill>
                <a:effectLst/>
              </a:rPr>
              <a:t>I vissa fall behöver dock en gemensam utbildningsplan skickas in utan att den har upprättats tillsammans med deltagaren, exempelvis, om du som leverantör behöver få </a:t>
            </a:r>
            <a:r>
              <a:rPr lang="sv-SE" sz="1200" b="0" i="0" dirty="0" err="1">
                <a:solidFill>
                  <a:srgbClr val="323232"/>
                </a:solidFill>
                <a:effectLst/>
              </a:rPr>
              <a:t>inköpsordern</a:t>
            </a:r>
            <a:r>
              <a:rPr lang="sv-SE" sz="1200" b="0" i="0" dirty="0">
                <a:solidFill>
                  <a:srgbClr val="323232"/>
                </a:solidFill>
                <a:effectLst/>
              </a:rPr>
              <a:t> uppdaterad efter ett avbrott på beslutet från Arbetsförmedlingen.</a:t>
            </a:r>
            <a:endParaRPr lang="sv-SE" sz="1200" dirty="0">
              <a:solidFill>
                <a:srgbClr val="8A8A8A"/>
              </a:solidFill>
            </a:endParaRPr>
          </a:p>
          <a:p>
            <a:pPr algn="l">
              <a:buFont typeface="Arial" panose="020B0604020202020204" pitchFamily="34" charset="0"/>
              <a:buChar char="•"/>
            </a:pPr>
            <a:r>
              <a:rPr lang="sv-SE" sz="1200" b="0" i="0" dirty="0">
                <a:solidFill>
                  <a:srgbClr val="323232"/>
                </a:solidFill>
                <a:effectLst/>
              </a:rPr>
              <a:t>När du är färdig klickar du på </a:t>
            </a:r>
            <a:r>
              <a:rPr lang="sv-SE" sz="1200" b="1" i="0" dirty="0">
                <a:solidFill>
                  <a:srgbClr val="323232"/>
                </a:solidFill>
                <a:effectLst/>
              </a:rPr>
              <a:t>Skicka in </a:t>
            </a:r>
            <a:r>
              <a:rPr lang="sv-SE" sz="1200" b="0" i="0" dirty="0">
                <a:solidFill>
                  <a:srgbClr val="323232"/>
                </a:solidFill>
                <a:effectLst/>
              </a:rPr>
              <a:t>för att skicka den gemensamma utbildningsplanen till Arbetsförmedlingen.</a:t>
            </a:r>
          </a:p>
          <a:p>
            <a:pPr algn="l">
              <a:buFont typeface="Arial" panose="020B0604020202020204" pitchFamily="34" charset="0"/>
              <a:buChar char="•"/>
            </a:pPr>
            <a:r>
              <a:rPr lang="sv-SE" sz="1200" b="0" i="0" dirty="0">
                <a:solidFill>
                  <a:srgbClr val="323232"/>
                </a:solidFill>
                <a:effectLst/>
              </a:rPr>
              <a:t>När Arbetsförmedlingen har bekräftat den gemensamma utbildningsplanen ändras statusen till </a:t>
            </a:r>
            <a:r>
              <a:rPr lang="sv-SE" sz="1200" b="1" i="0" dirty="0">
                <a:solidFill>
                  <a:srgbClr val="323232"/>
                </a:solidFill>
                <a:effectLst/>
              </a:rPr>
              <a:t>Bekräftad</a:t>
            </a:r>
            <a:r>
              <a:rPr lang="sv-SE" sz="1200" b="0" i="0" dirty="0">
                <a:solidFill>
                  <a:srgbClr val="323232"/>
                </a:solidFill>
                <a:effectLst/>
              </a:rPr>
              <a:t>.</a:t>
            </a:r>
            <a:endParaRPr lang="sv-SE" sz="1200" b="0" i="0" dirty="0">
              <a:solidFill>
                <a:srgbClr val="8A8A8A"/>
              </a:solidFill>
              <a:effectLst/>
            </a:endParaRPr>
          </a:p>
          <a:p>
            <a:pPr marL="0" indent="0">
              <a:buNone/>
            </a:pPr>
            <a:endParaRPr lang="sv-SE" sz="1300" dirty="0"/>
          </a:p>
        </p:txBody>
      </p:sp>
    </p:spTree>
    <p:extLst>
      <p:ext uri="{BB962C8B-B14F-4D97-AF65-F5344CB8AC3E}">
        <p14:creationId xmlns:p14="http://schemas.microsoft.com/office/powerpoint/2010/main" val="236343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7FDAC5-1776-7615-73BA-6B1A9A38D94A}"/>
              </a:ext>
            </a:extLst>
          </p:cNvPr>
          <p:cNvSpPr>
            <a:spLocks noGrp="1"/>
          </p:cNvSpPr>
          <p:nvPr>
            <p:ph type="title"/>
          </p:nvPr>
        </p:nvSpPr>
        <p:spPr>
          <a:xfrm>
            <a:off x="406504" y="180567"/>
            <a:ext cx="7422784" cy="296751"/>
          </a:xfrm>
        </p:spPr>
        <p:txBody>
          <a:bodyPr/>
          <a:lstStyle/>
          <a:p>
            <a:r>
              <a:rPr lang="sv-SE" sz="2400" b="1" i="0" dirty="0">
                <a:solidFill>
                  <a:srgbClr val="00005A"/>
                </a:solidFill>
                <a:effectLst/>
              </a:rPr>
              <a:t>Avvikelserapport</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handling Avvikelserapport, fliken avvikelser. ">
            <a:extLst>
              <a:ext uri="{FF2B5EF4-FFF2-40B4-BE49-F238E27FC236}">
                <a16:creationId xmlns:a16="http://schemas.microsoft.com/office/drawing/2014/main" id="{9DDED801-298F-DDDD-8729-FA1FAF9C4C4C}"/>
              </a:ext>
            </a:extLst>
          </p:cNvPr>
          <p:cNvPicPr>
            <a:picLocks noChangeAspect="1"/>
          </p:cNvPicPr>
          <p:nvPr/>
        </p:nvPicPr>
        <p:blipFill>
          <a:blip r:embed="rId2"/>
          <a:stretch>
            <a:fillRect/>
          </a:stretch>
        </p:blipFill>
        <p:spPr>
          <a:xfrm>
            <a:off x="406504" y="719632"/>
            <a:ext cx="3413385" cy="319097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DC122A0-EB13-5BFD-2794-947CC22DDFB5}"/>
              </a:ext>
            </a:extLst>
          </p:cNvPr>
          <p:cNvSpPr>
            <a:spLocks noGrp="1"/>
          </p:cNvSpPr>
          <p:nvPr>
            <p:ph idx="1"/>
          </p:nvPr>
        </p:nvSpPr>
        <p:spPr>
          <a:xfrm>
            <a:off x="4117896" y="719632"/>
            <a:ext cx="4581426" cy="4133653"/>
          </a:xfrm>
        </p:spPr>
        <p:txBody>
          <a:bodyPr>
            <a:normAutofit fontScale="25000" lnSpcReduction="20000"/>
          </a:bodyPr>
          <a:lstStyle/>
          <a:p>
            <a:pPr marL="0" indent="0" algn="l">
              <a:buNone/>
            </a:pPr>
            <a:r>
              <a:rPr lang="sv-SE" sz="4800" b="0" i="0" dirty="0">
                <a:solidFill>
                  <a:srgbClr val="323232"/>
                </a:solidFill>
                <a:effectLst/>
              </a:rPr>
              <a:t>Om den arbetssökande inte följer sin planering eller missköter sig ska du skyndsamt registrera en </a:t>
            </a:r>
            <a:r>
              <a:rPr lang="sv-SE" sz="4800" b="1" i="0" dirty="0">
                <a:solidFill>
                  <a:srgbClr val="323232"/>
                </a:solidFill>
                <a:effectLst/>
              </a:rPr>
              <a:t>Avvikelserapport</a:t>
            </a:r>
            <a:r>
              <a:rPr lang="sv-SE" sz="4800" b="0" i="0" dirty="0">
                <a:solidFill>
                  <a:srgbClr val="323232"/>
                </a:solidFill>
                <a:effectLst/>
              </a:rPr>
              <a:t>.</a:t>
            </a:r>
          </a:p>
          <a:p>
            <a:pPr>
              <a:buFont typeface="Arial" panose="020B0604020202020204" pitchFamily="34" charset="0"/>
              <a:buChar char="•"/>
            </a:pPr>
            <a:r>
              <a:rPr lang="sv-SE" sz="4800" i="0" dirty="0">
                <a:solidFill>
                  <a:srgbClr val="323232"/>
                </a:solidFill>
                <a:effectLst/>
              </a:rPr>
              <a:t>Välj orsak till avvikelsen och fyll i beskrivningen under fliken </a:t>
            </a:r>
            <a:r>
              <a:rPr lang="sv-SE" sz="4800" b="1" i="0" dirty="0">
                <a:solidFill>
                  <a:srgbClr val="323232"/>
                </a:solidFill>
                <a:effectLst/>
              </a:rPr>
              <a:t>Avvikelser</a:t>
            </a:r>
            <a:r>
              <a:rPr lang="sv-SE" sz="4800" i="0" dirty="0">
                <a:solidFill>
                  <a:srgbClr val="323232"/>
                </a:solidFill>
                <a:effectLst/>
              </a:rPr>
              <a:t>.  Ange därefter aktuellt datum eller period för händelsen.</a:t>
            </a:r>
            <a:endParaRPr lang="sv-SE" sz="4800" dirty="0">
              <a:solidFill>
                <a:srgbClr val="8A8A8A"/>
              </a:solidFill>
            </a:endParaRPr>
          </a:p>
          <a:p>
            <a:pPr>
              <a:buFont typeface="Arial" panose="020B0604020202020204" pitchFamily="34" charset="0"/>
              <a:buChar char="•"/>
            </a:pPr>
            <a:r>
              <a:rPr lang="sv-SE" sz="4800" b="0" i="0" dirty="0">
                <a:solidFill>
                  <a:srgbClr val="323232"/>
                </a:solidFill>
                <a:effectLst/>
              </a:rPr>
              <a:t>Det kan exempelvis vara frånvaro från bokade möten eller planerade aktiviteter. Även sjukfrånvaro eller positiv frånvaro ska rapporteras i Avvikelserapporten och inte i den Informativa rapporten, exempelvis frånvaro pga. arbete eller arbetsintervju.</a:t>
            </a:r>
          </a:p>
          <a:p>
            <a:pPr algn="l">
              <a:buFont typeface="Arial" panose="020B0604020202020204" pitchFamily="34" charset="0"/>
              <a:buChar char="•"/>
            </a:pPr>
            <a:r>
              <a:rPr lang="sv-SE" sz="4800" b="0" i="0" dirty="0">
                <a:solidFill>
                  <a:srgbClr val="323232"/>
                </a:solidFill>
                <a:effectLst/>
              </a:rPr>
              <a:t>Om deltagaren meddelar sjukfrånvaro för flera dagar ska du endast skicka in en avvikelserapport. Du ska däremot skicka in avvikelserapport vid varje enskilt tillfälle, samma dag och om deltagaren är frånvarande utan känd orsak eller uteblir från flera bokade möten.</a:t>
            </a:r>
          </a:p>
          <a:p>
            <a:pPr algn="l">
              <a:buFont typeface="Arial" panose="020B0604020202020204" pitchFamily="34" charset="0"/>
              <a:buChar char="•"/>
            </a:pPr>
            <a:r>
              <a:rPr lang="sv-SE" sz="4800" b="0" i="0" dirty="0">
                <a:solidFill>
                  <a:srgbClr val="323232"/>
                </a:solidFill>
                <a:effectLst/>
              </a:rPr>
              <a:t>Om det är flera avvikelser på samma dag ska en separat avvikelserapport skickas för varje enskild avvikelse.</a:t>
            </a:r>
          </a:p>
          <a:p>
            <a:pPr marL="0" indent="0">
              <a:buNone/>
            </a:pPr>
            <a:r>
              <a:rPr lang="sv-SE" sz="4800" b="0" i="0" dirty="0">
                <a:solidFill>
                  <a:srgbClr val="323232"/>
                </a:solidFill>
                <a:effectLst/>
              </a:rPr>
              <a:t>Inkomna avvikelserapporter tas emot och hanteras centralt på Arbetsförmedlingen. Arbetsförmedlingen kan kontakta leverantören med anledning av avvikelserapporten, till exempel för komplettering av informationen eller om innehållet påverkar planeringen hos leverantören eller deltagarens rätt att kvarstå i tjänsten hos leverantören</a:t>
            </a:r>
            <a:r>
              <a:rPr lang="sv-SE" sz="4800" dirty="0">
                <a:solidFill>
                  <a:srgbClr val="323232"/>
                </a:solidFill>
              </a:rPr>
              <a:t>. </a:t>
            </a:r>
          </a:p>
          <a:p>
            <a:pPr marL="0" indent="0">
              <a:buNone/>
            </a:pPr>
            <a:r>
              <a:rPr lang="sv-SE" sz="4800" dirty="0">
                <a:solidFill>
                  <a:srgbClr val="323232"/>
                </a:solidFill>
              </a:rPr>
              <a:t>Mer information om </a:t>
            </a:r>
            <a:r>
              <a:rPr lang="sv-SE" sz="4800" dirty="0">
                <a:hlinkClick r:id="rId3"/>
              </a:rPr>
              <a:t>Avvikelserapportering vid upphandlade arbetsförmedlingstjänster (arbetsformedlingen.se)</a:t>
            </a:r>
            <a:endParaRPr lang="sv-SE" sz="4800" b="0" i="0" dirty="0">
              <a:solidFill>
                <a:srgbClr val="8A8A8A"/>
              </a:solidFill>
              <a:effectLst/>
            </a:endParaRPr>
          </a:p>
          <a:p>
            <a:pPr marL="0" indent="0">
              <a:buNone/>
            </a:pPr>
            <a:endParaRPr lang="sv-SE" dirty="0"/>
          </a:p>
        </p:txBody>
      </p:sp>
    </p:spTree>
    <p:extLst>
      <p:ext uri="{BB962C8B-B14F-4D97-AF65-F5344CB8AC3E}">
        <p14:creationId xmlns:p14="http://schemas.microsoft.com/office/powerpoint/2010/main" val="85060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itle 1">
            <a:extLst>
              <a:ext uri="{FF2B5EF4-FFF2-40B4-BE49-F238E27FC236}">
                <a16:creationId xmlns:a16="http://schemas.microsoft.com/office/drawing/2014/main" id="{E56623B4-FA31-9DC6-59C4-B48EAE35EA69}"/>
              </a:ext>
            </a:extLst>
          </p:cNvPr>
          <p:cNvSpPr>
            <a:spLocks noGrp="1"/>
          </p:cNvSpPr>
          <p:nvPr>
            <p:ph type="title"/>
          </p:nvPr>
        </p:nvSpPr>
        <p:spPr>
          <a:xfrm>
            <a:off x="403360" y="134391"/>
            <a:ext cx="7422784" cy="486705"/>
          </a:xfrm>
        </p:spPr>
        <p:txBody>
          <a:bodyPr/>
          <a:lstStyle/>
          <a:p>
            <a:r>
              <a:rPr lang="en-US" sz="2400" dirty="0" err="1"/>
              <a:t>Informativ</a:t>
            </a:r>
            <a:r>
              <a:rPr lang="en-US" sz="2400" dirty="0"/>
              <a:t> rapport</a:t>
            </a:r>
            <a:br>
              <a:rPr lang="en-US" sz="2400" dirty="0"/>
            </a:br>
            <a:endParaRPr lang="en-US" sz="2400" dirty="0"/>
          </a:p>
        </p:txBody>
      </p:sp>
      <p:pic>
        <p:nvPicPr>
          <p:cNvPr id="4" name="Bildobjekt 3" descr="Bilden är ett urklipp från IT systemet KA webb. Den visar handling Informativ rapport, fliken Innehåll.">
            <a:extLst>
              <a:ext uri="{FF2B5EF4-FFF2-40B4-BE49-F238E27FC236}">
                <a16:creationId xmlns:a16="http://schemas.microsoft.com/office/drawing/2014/main" id="{A3ADDCD6-48F7-6D01-4ADC-97467034AFAA}"/>
              </a:ext>
            </a:extLst>
          </p:cNvPr>
          <p:cNvPicPr>
            <a:picLocks noChangeAspect="1"/>
          </p:cNvPicPr>
          <p:nvPr/>
        </p:nvPicPr>
        <p:blipFill>
          <a:blip r:embed="rId2"/>
          <a:stretch>
            <a:fillRect/>
          </a:stretch>
        </p:blipFill>
        <p:spPr>
          <a:xfrm>
            <a:off x="403360" y="641114"/>
            <a:ext cx="3480764" cy="3106995"/>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0F850846-1042-D3B7-7762-559D91F1EE7F}"/>
              </a:ext>
            </a:extLst>
          </p:cNvPr>
          <p:cNvSpPr txBox="1"/>
          <p:nvPr/>
        </p:nvSpPr>
        <p:spPr>
          <a:xfrm>
            <a:off x="4226218" y="134391"/>
            <a:ext cx="4527441" cy="4737551"/>
          </a:xfrm>
          <a:prstGeom prst="rect">
            <a:avLst/>
          </a:prstGeom>
        </p:spPr>
        <p:txBody>
          <a:bodyPr vert="horz" lIns="0" tIns="0" rIns="0" bIns="0" rtlCol="0">
            <a:noAutofit/>
          </a:bodyPr>
          <a:lstStyle/>
          <a:p>
            <a:pPr>
              <a:lnSpc>
                <a:spcPct val="90000"/>
              </a:lnSpc>
              <a:spcAft>
                <a:spcPts val="600"/>
              </a:spcAft>
              <a:buClr>
                <a:schemeClr val="accent1"/>
              </a:buClr>
            </a:pPr>
            <a:r>
              <a:rPr lang="sv-SE" sz="1200" dirty="0"/>
              <a:t>Innan en informativ rapport kan registreras måste den gemensamma utbildningsplanen skapas och skickas in.</a:t>
            </a:r>
          </a:p>
          <a:p>
            <a:pPr>
              <a:lnSpc>
                <a:spcPct val="90000"/>
              </a:lnSpc>
              <a:spcAft>
                <a:spcPts val="600"/>
              </a:spcAft>
              <a:buClr>
                <a:schemeClr val="accent1"/>
              </a:buClr>
            </a:pPr>
            <a:r>
              <a:rPr lang="sv-SE" sz="1200" b="0" i="0" dirty="0">
                <a:effectLst/>
              </a:rPr>
              <a:t>Informativ rapport kan innehålla information eller handlingar om den arbetssökandes resultat, nivåbedömning i svenska eller sammanfattning av vägledning och kartläggning av olika slag.  Exempel på dokument som kan registreras eller bifogas i PDF-format är:</a:t>
            </a:r>
            <a:endParaRPr lang="sv-SE" sz="1200" dirty="0"/>
          </a:p>
          <a:p>
            <a:pPr marL="171450" indent="-171450">
              <a:lnSpc>
                <a:spcPct val="90000"/>
              </a:lnSpc>
              <a:spcAft>
                <a:spcPts val="600"/>
              </a:spcAft>
              <a:buClr>
                <a:schemeClr val="accent1"/>
              </a:buClr>
              <a:buFont typeface="Arial" panose="020B0604020202020204" pitchFamily="34" charset="0"/>
              <a:buChar char="•"/>
            </a:pPr>
            <a:r>
              <a:rPr lang="sv-SE" sz="1200" b="0" i="0" dirty="0">
                <a:effectLst/>
              </a:rPr>
              <a:t>Resultat av språk- och bedömningstester i Yrkessvenska</a:t>
            </a:r>
          </a:p>
          <a:p>
            <a:pPr marL="171450" indent="-171450">
              <a:lnSpc>
                <a:spcPct val="90000"/>
              </a:lnSpc>
              <a:spcAft>
                <a:spcPts val="600"/>
              </a:spcAft>
              <a:buClr>
                <a:schemeClr val="accent1"/>
              </a:buClr>
              <a:buFont typeface="Arial" panose="020B0604020202020204" pitchFamily="34" charset="0"/>
              <a:buChar char="•"/>
            </a:pPr>
            <a:r>
              <a:rPr lang="sv-SE" sz="1200" b="0" i="0" dirty="0">
                <a:effectLst/>
              </a:rPr>
              <a:t>Dokumentation och intyg för den bedömning som sker i Meritportföljen</a:t>
            </a:r>
          </a:p>
          <a:p>
            <a:pPr marL="171450" indent="-171450">
              <a:lnSpc>
                <a:spcPct val="90000"/>
              </a:lnSpc>
              <a:spcAft>
                <a:spcPts val="600"/>
              </a:spcAft>
              <a:buClr>
                <a:schemeClr val="accent1"/>
              </a:buClr>
              <a:buFont typeface="Arial" panose="020B0604020202020204" pitchFamily="34" charset="0"/>
              <a:buChar char="•"/>
            </a:pPr>
            <a:r>
              <a:rPr lang="sv-SE" sz="1200" b="0" i="0" dirty="0">
                <a:effectLst/>
              </a:rPr>
              <a:t>Skriftliga rapporter och/eller dokument som redovisar resultat av test- och kartläggningsveckor</a:t>
            </a:r>
          </a:p>
          <a:p>
            <a:pPr marL="171450" indent="-171450">
              <a:lnSpc>
                <a:spcPct val="90000"/>
              </a:lnSpc>
              <a:spcAft>
                <a:spcPts val="600"/>
              </a:spcAft>
              <a:buClr>
                <a:schemeClr val="accent1"/>
              </a:buClr>
              <a:buFont typeface="Arial" panose="020B0604020202020204" pitchFamily="34" charset="0"/>
              <a:buChar char="•"/>
            </a:pPr>
            <a:r>
              <a:rPr lang="sv-SE" sz="1200" b="0" i="0" dirty="0">
                <a:effectLst/>
              </a:rPr>
              <a:t>Certifikat</a:t>
            </a:r>
          </a:p>
          <a:p>
            <a:pPr marL="171450" indent="-171450">
              <a:lnSpc>
                <a:spcPct val="90000"/>
              </a:lnSpc>
              <a:spcAft>
                <a:spcPts val="600"/>
              </a:spcAft>
              <a:buClr>
                <a:schemeClr val="accent1"/>
              </a:buClr>
              <a:buFont typeface="Arial" panose="020B0604020202020204" pitchFamily="34" charset="0"/>
              <a:buChar char="•"/>
            </a:pPr>
            <a:r>
              <a:rPr lang="sv-SE" sz="1200" dirty="0"/>
              <a:t>Periodisk rapport</a:t>
            </a:r>
          </a:p>
          <a:p>
            <a:pPr marL="171450" indent="-171450">
              <a:lnSpc>
                <a:spcPct val="90000"/>
              </a:lnSpc>
              <a:spcAft>
                <a:spcPts val="600"/>
              </a:spcAft>
              <a:buClr>
                <a:schemeClr val="accent1"/>
              </a:buClr>
              <a:buFont typeface="Arial" panose="020B0604020202020204" pitchFamily="34" charset="0"/>
              <a:buChar char="•"/>
            </a:pPr>
            <a:r>
              <a:rPr lang="sv-SE" sz="1200" dirty="0"/>
              <a:t>Slutredovisning</a:t>
            </a:r>
          </a:p>
          <a:p>
            <a:pPr>
              <a:lnSpc>
                <a:spcPct val="90000"/>
              </a:lnSpc>
              <a:spcAft>
                <a:spcPts val="600"/>
              </a:spcAft>
              <a:buClr>
                <a:schemeClr val="accent1"/>
              </a:buClr>
            </a:pPr>
            <a:r>
              <a:rPr lang="sv-SE" sz="1200" dirty="0"/>
              <a:t>Den </a:t>
            </a:r>
            <a:r>
              <a:rPr lang="sv-SE" sz="1200" b="0" i="0" dirty="0">
                <a:effectLst/>
              </a:rPr>
              <a:t>informativa rapporten kan antingen skickas in på begäran av Arbetsförmedlingen eller utifrån ditt behov som leverantör. Den informativa rapporten kan exempelvis vara en hjälp för Arbetsförmedlingen att besluta om det är aktuellt att förlänga tjänsten med ytterligare ett block. Ett annat exempel kan vara att du som leverantören bifogar och skickar in deltagarens schema. </a:t>
            </a:r>
          </a:p>
          <a:p>
            <a:pPr>
              <a:lnSpc>
                <a:spcPct val="90000"/>
              </a:lnSpc>
              <a:spcAft>
                <a:spcPts val="600"/>
              </a:spcAft>
              <a:buClr>
                <a:schemeClr val="accent1"/>
              </a:buClr>
            </a:pPr>
            <a:r>
              <a:rPr lang="sv-SE" sz="1200" b="1" i="0" dirty="0">
                <a:effectLst/>
              </a:rPr>
              <a:t>Tänk på att vara extra noggrann så rätt PDF-fil bifogas och skickas in till Arbetsförmedlingen.</a:t>
            </a:r>
          </a:p>
        </p:txBody>
      </p:sp>
    </p:spTree>
    <p:extLst>
      <p:ext uri="{BB962C8B-B14F-4D97-AF65-F5344CB8AC3E}">
        <p14:creationId xmlns:p14="http://schemas.microsoft.com/office/powerpoint/2010/main" val="231923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21C99B-0A89-B8D8-6D9B-1CE0CDF48243}"/>
              </a:ext>
            </a:extLst>
          </p:cNvPr>
          <p:cNvSpPr>
            <a:spLocks noGrp="1"/>
          </p:cNvSpPr>
          <p:nvPr>
            <p:ph type="title"/>
          </p:nvPr>
        </p:nvSpPr>
        <p:spPr>
          <a:xfrm>
            <a:off x="348524" y="231151"/>
            <a:ext cx="7422784" cy="417778"/>
          </a:xfrm>
        </p:spPr>
        <p:txBody>
          <a:bodyPr/>
          <a:lstStyle/>
          <a:p>
            <a:r>
              <a:rPr lang="sv-SE" sz="2400" b="1" i="0" dirty="0">
                <a:solidFill>
                  <a:srgbClr val="00005A"/>
                </a:solidFill>
                <a:effectLst/>
              </a:rPr>
              <a:t>Avbrott efter start</a:t>
            </a:r>
            <a:br>
              <a:rPr lang="sv-SE" sz="2400" b="0" i="0" dirty="0">
                <a:solidFill>
                  <a:srgbClr val="8A8A8A"/>
                </a:solidFill>
                <a:effectLst/>
                <a:latin typeface="Open sans Bold" panose="020B0806030504020204" pitchFamily="34" charset="0"/>
              </a:rPr>
            </a:br>
            <a:endParaRPr lang="sv-SE" sz="2400" dirty="0"/>
          </a:p>
        </p:txBody>
      </p:sp>
      <p:pic>
        <p:nvPicPr>
          <p:cNvPr id="4" name="Bildobjekt 3" descr="Bilden är ett urklipp från IT systemet KA webb. Den visar ärendeöversikten i menyraden Översikt. ">
            <a:extLst>
              <a:ext uri="{FF2B5EF4-FFF2-40B4-BE49-F238E27FC236}">
                <a16:creationId xmlns:a16="http://schemas.microsoft.com/office/drawing/2014/main" id="{4B3E9C8F-4400-827A-9464-5B7B0CB4F12B}"/>
              </a:ext>
            </a:extLst>
          </p:cNvPr>
          <p:cNvPicPr>
            <a:picLocks noChangeAspect="1"/>
          </p:cNvPicPr>
          <p:nvPr/>
        </p:nvPicPr>
        <p:blipFill>
          <a:blip r:embed="rId2"/>
          <a:stretch>
            <a:fillRect/>
          </a:stretch>
        </p:blipFill>
        <p:spPr>
          <a:xfrm>
            <a:off x="348524" y="924967"/>
            <a:ext cx="3673930" cy="370591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11F1E65-DD57-E067-1B39-F8F0648DACBC}"/>
              </a:ext>
            </a:extLst>
          </p:cNvPr>
          <p:cNvSpPr>
            <a:spLocks noGrp="1"/>
          </p:cNvSpPr>
          <p:nvPr>
            <p:ph idx="1"/>
          </p:nvPr>
        </p:nvSpPr>
        <p:spPr>
          <a:xfrm>
            <a:off x="4287395" y="924967"/>
            <a:ext cx="4530990" cy="3827755"/>
          </a:xfrm>
        </p:spPr>
        <p:txBody>
          <a:bodyPr>
            <a:normAutofit/>
          </a:bodyPr>
          <a:lstStyle/>
          <a:p>
            <a:pPr algn="l">
              <a:buFont typeface="Arial" panose="020B0604020202020204" pitchFamily="34" charset="0"/>
              <a:buChar char="•"/>
            </a:pPr>
            <a:r>
              <a:rPr lang="sv-SE" sz="1200" b="0" i="0" dirty="0">
                <a:solidFill>
                  <a:srgbClr val="323232"/>
                </a:solidFill>
                <a:effectLst/>
              </a:rPr>
              <a:t>För många av Arbetsförmedlingens arbetsmarknadsutbildningar är det upphandlat att utbildningsleverantörer har rätt till ersättning för startveckan om Arbetsförmedlingen avropar en plats som sedan inte används.</a:t>
            </a:r>
          </a:p>
          <a:p>
            <a:pPr algn="l">
              <a:buFont typeface="Arial" panose="020B0604020202020204" pitchFamily="34" charset="0"/>
              <a:buChar char="•"/>
            </a:pPr>
            <a:r>
              <a:rPr lang="sv-SE" sz="1200" b="0" i="0" dirty="0">
                <a:solidFill>
                  <a:srgbClr val="323232"/>
                </a:solidFill>
                <a:effectLst/>
              </a:rPr>
              <a:t>Det kan därför hända att en arbetssökande blir anvisad till en arbetsmarknadsutbildning men där den arbetssökande av något skäl inte kan börja på utbildningen.</a:t>
            </a:r>
          </a:p>
          <a:p>
            <a:pPr algn="l">
              <a:buFont typeface="Arial" panose="020B0604020202020204" pitchFamily="34" charset="0"/>
              <a:buChar char="•"/>
            </a:pPr>
            <a:r>
              <a:rPr lang="sv-SE" sz="1200" b="0" i="0" dirty="0">
                <a:solidFill>
                  <a:srgbClr val="323232"/>
                </a:solidFill>
                <a:effectLst/>
              </a:rPr>
              <a:t>Om ett scenario uppstår där utbildningen har börjat men Arbetsförmedlingen i efterhand får information att deltagaren aldrig började, gör Arbetsförmedlingen ett så kallat retroaktivt avbrott före start.</a:t>
            </a:r>
          </a:p>
          <a:p>
            <a:pPr algn="l">
              <a:buFont typeface="Arial" panose="020B0604020202020204" pitchFamily="34" charset="0"/>
              <a:buChar char="•"/>
            </a:pPr>
            <a:r>
              <a:rPr lang="sv-SE" sz="1200" b="0" i="0" dirty="0">
                <a:solidFill>
                  <a:srgbClr val="323232"/>
                </a:solidFill>
                <a:effectLst/>
              </a:rPr>
              <a:t>När Arbetsförmedlingen har gjort ett retroaktivt avbrott före start, I KA Webb aktiveras det en handling som heter </a:t>
            </a:r>
            <a:r>
              <a:rPr lang="sv-SE" sz="1200" b="1" i="0" dirty="0">
                <a:solidFill>
                  <a:srgbClr val="323232"/>
                </a:solidFill>
                <a:effectLst/>
              </a:rPr>
              <a:t>Avbrottsrapport</a:t>
            </a:r>
            <a:r>
              <a:rPr lang="sv-SE" sz="1200" b="0" i="0" dirty="0">
                <a:solidFill>
                  <a:srgbClr val="323232"/>
                </a:solidFill>
                <a:effectLst/>
              </a:rPr>
              <a:t>.</a:t>
            </a:r>
          </a:p>
          <a:p>
            <a:pPr algn="l">
              <a:buFont typeface="Arial" panose="020B0604020202020204" pitchFamily="34" charset="0"/>
              <a:buChar char="•"/>
            </a:pPr>
            <a:r>
              <a:rPr lang="sv-SE" sz="1200" b="0" i="0" dirty="0">
                <a:solidFill>
                  <a:srgbClr val="323232"/>
                </a:solidFill>
                <a:effectLst/>
              </a:rPr>
              <a:t>När denna avbrottsrapport skapas och skickas in, kommer KA-systemet bekräfta den automatiskt och därefter görs en beställning mot </a:t>
            </a:r>
            <a:r>
              <a:rPr lang="sv-SE" sz="1200" b="0" i="0" dirty="0" err="1">
                <a:solidFill>
                  <a:srgbClr val="323232"/>
                </a:solidFill>
                <a:effectLst/>
              </a:rPr>
              <a:t>inköpsordern</a:t>
            </a:r>
            <a:r>
              <a:rPr lang="sv-SE" sz="1200" b="0" i="0" dirty="0">
                <a:solidFill>
                  <a:srgbClr val="323232"/>
                </a:solidFill>
                <a:effectLst/>
              </a:rPr>
              <a:t>.</a:t>
            </a:r>
          </a:p>
          <a:p>
            <a:pPr algn="l">
              <a:buFont typeface="Arial" panose="020B0604020202020204" pitchFamily="34" charset="0"/>
              <a:buChar char="•"/>
            </a:pPr>
            <a:endParaRPr lang="sv-SE" sz="1200" b="0" i="0" dirty="0">
              <a:solidFill>
                <a:srgbClr val="323232"/>
              </a:solidFill>
              <a:effectLst/>
            </a:endParaRPr>
          </a:p>
        </p:txBody>
      </p:sp>
    </p:spTree>
    <p:extLst>
      <p:ext uri="{BB962C8B-B14F-4D97-AF65-F5344CB8AC3E}">
        <p14:creationId xmlns:p14="http://schemas.microsoft.com/office/powerpoint/2010/main" val="1402030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0AB54A-6FE9-E95F-21B6-AD7073193F74}"/>
              </a:ext>
            </a:extLst>
          </p:cNvPr>
          <p:cNvSpPr>
            <a:spLocks noGrp="1"/>
          </p:cNvSpPr>
          <p:nvPr>
            <p:ph type="title"/>
          </p:nvPr>
        </p:nvSpPr>
        <p:spPr>
          <a:xfrm>
            <a:off x="595862" y="278730"/>
            <a:ext cx="7422784" cy="560256"/>
          </a:xfrm>
        </p:spPr>
        <p:txBody>
          <a:bodyPr/>
          <a:lstStyle/>
          <a:p>
            <a:r>
              <a:rPr lang="sv-SE" sz="2400" dirty="0"/>
              <a:t>Avbrottsrapport</a:t>
            </a:r>
          </a:p>
        </p:txBody>
      </p:sp>
      <p:pic>
        <p:nvPicPr>
          <p:cNvPr id="6" name="Bildobjekt 5" descr="Bilden är ett urklipp från IT systemet KA webb. Den visar handling avbrottsrapport, fliken innehåll. ">
            <a:extLst>
              <a:ext uri="{FF2B5EF4-FFF2-40B4-BE49-F238E27FC236}">
                <a16:creationId xmlns:a16="http://schemas.microsoft.com/office/drawing/2014/main" id="{FCA67234-7176-FF97-9FA9-6997196CA23F}"/>
              </a:ext>
            </a:extLst>
          </p:cNvPr>
          <p:cNvPicPr>
            <a:picLocks noChangeAspect="1"/>
          </p:cNvPicPr>
          <p:nvPr/>
        </p:nvPicPr>
        <p:blipFill>
          <a:blip r:embed="rId2"/>
          <a:stretch>
            <a:fillRect/>
          </a:stretch>
        </p:blipFill>
        <p:spPr>
          <a:xfrm>
            <a:off x="595863" y="838987"/>
            <a:ext cx="3619838" cy="314423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D268BAB-3899-0EED-9CF7-99FA3C45700C}"/>
              </a:ext>
            </a:extLst>
          </p:cNvPr>
          <p:cNvSpPr>
            <a:spLocks noGrp="1"/>
          </p:cNvSpPr>
          <p:nvPr>
            <p:ph idx="1"/>
          </p:nvPr>
        </p:nvSpPr>
        <p:spPr>
          <a:xfrm>
            <a:off x="4705275" y="839400"/>
            <a:ext cx="3619838" cy="3221262"/>
          </a:xfrm>
        </p:spPr>
        <p:txBody>
          <a:bodyPr/>
          <a:lstStyle/>
          <a:p>
            <a:pPr>
              <a:buFont typeface="Arial" panose="020B0604020202020204" pitchFamily="34" charset="0"/>
              <a:buChar char="•"/>
            </a:pPr>
            <a:r>
              <a:rPr lang="sv-SE" sz="1200" b="0" i="0" dirty="0">
                <a:solidFill>
                  <a:srgbClr val="323232"/>
                </a:solidFill>
                <a:effectLst/>
              </a:rPr>
              <a:t>Avbrottsrapporten innehåller artikeln </a:t>
            </a:r>
            <a:r>
              <a:rPr lang="sv-SE" sz="1200" b="1" i="0" dirty="0">
                <a:solidFill>
                  <a:srgbClr val="323232"/>
                </a:solidFill>
                <a:effectLst/>
              </a:rPr>
              <a:t>Startvecka</a:t>
            </a:r>
            <a:r>
              <a:rPr lang="sv-SE" sz="1200" b="0" i="0" dirty="0">
                <a:solidFill>
                  <a:srgbClr val="323232"/>
                </a:solidFill>
                <a:effectLst/>
              </a:rPr>
              <a:t> och den beräknar även antalet av den artikeln som ska ingå.</a:t>
            </a:r>
          </a:p>
          <a:p>
            <a:pPr>
              <a:buFont typeface="Arial" panose="020B0604020202020204" pitchFamily="34" charset="0"/>
              <a:buChar char="•"/>
            </a:pPr>
            <a:r>
              <a:rPr lang="sv-SE" sz="1200" b="0" i="0" dirty="0">
                <a:solidFill>
                  <a:srgbClr val="323232"/>
                </a:solidFill>
                <a:effectLst/>
              </a:rPr>
              <a:t>I detta exempel började utbildningen på måndag så startveckan blir fem dagar</a:t>
            </a:r>
            <a:r>
              <a:rPr lang="sv-SE" sz="1200" dirty="0">
                <a:solidFill>
                  <a:srgbClr val="323232"/>
                </a:solidFill>
              </a:rPr>
              <a:t>.</a:t>
            </a:r>
          </a:p>
          <a:p>
            <a:pPr>
              <a:buFont typeface="Arial" panose="020B0604020202020204" pitchFamily="34" charset="0"/>
              <a:buChar char="•"/>
            </a:pPr>
            <a:r>
              <a:rPr lang="sv-SE" sz="1200" b="0" i="0" dirty="0">
                <a:solidFill>
                  <a:srgbClr val="323232"/>
                </a:solidFill>
                <a:effectLst/>
              </a:rPr>
              <a:t>Hade utbildningen istället startat på en onsdag hade artikeln </a:t>
            </a:r>
            <a:r>
              <a:rPr lang="sv-SE" sz="1200" b="1" i="0" dirty="0">
                <a:solidFill>
                  <a:srgbClr val="323232"/>
                </a:solidFill>
                <a:effectLst/>
              </a:rPr>
              <a:t>Startvecka </a:t>
            </a:r>
            <a:r>
              <a:rPr lang="sv-SE" sz="1200" b="0" i="0" dirty="0">
                <a:solidFill>
                  <a:srgbClr val="323232"/>
                </a:solidFill>
                <a:effectLst/>
              </a:rPr>
              <a:t>blivit tre dagar.</a:t>
            </a:r>
            <a:endParaRPr lang="sv-SE" sz="1200" dirty="0"/>
          </a:p>
          <a:p>
            <a:pPr>
              <a:buFont typeface="Arial" panose="020B0604020202020204" pitchFamily="34" charset="0"/>
              <a:buChar char="•"/>
            </a:pPr>
            <a:endParaRPr lang="sv-SE" sz="1200" dirty="0"/>
          </a:p>
        </p:txBody>
      </p:sp>
    </p:spTree>
    <p:extLst>
      <p:ext uri="{BB962C8B-B14F-4D97-AF65-F5344CB8AC3E}">
        <p14:creationId xmlns:p14="http://schemas.microsoft.com/office/powerpoint/2010/main" val="86578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112ED4-CE3C-3B41-68E6-DCB776456131}"/>
              </a:ext>
            </a:extLst>
          </p:cNvPr>
          <p:cNvSpPr>
            <a:spLocks noGrp="1"/>
          </p:cNvSpPr>
          <p:nvPr>
            <p:ph type="title"/>
          </p:nvPr>
        </p:nvSpPr>
        <p:spPr>
          <a:xfrm>
            <a:off x="576002" y="212297"/>
            <a:ext cx="7422784" cy="367451"/>
          </a:xfrm>
        </p:spPr>
        <p:txBody>
          <a:bodyPr/>
          <a:lstStyle/>
          <a:p>
            <a:r>
              <a:rPr lang="sv-SE" sz="2400" b="1" i="0" dirty="0">
                <a:solidFill>
                  <a:srgbClr val="00005A"/>
                </a:solidFill>
                <a:effectLst/>
              </a:rPr>
              <a:t>Slutredovisning</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handling Slutredovisning, fliken medverkande parter. ">
            <a:extLst>
              <a:ext uri="{FF2B5EF4-FFF2-40B4-BE49-F238E27FC236}">
                <a16:creationId xmlns:a16="http://schemas.microsoft.com/office/drawing/2014/main" id="{3398A9BC-5CAE-C193-5524-CE0F68D69415}"/>
              </a:ext>
            </a:extLst>
          </p:cNvPr>
          <p:cNvPicPr>
            <a:picLocks noChangeAspect="1"/>
          </p:cNvPicPr>
          <p:nvPr/>
        </p:nvPicPr>
        <p:blipFill>
          <a:blip r:embed="rId2"/>
          <a:stretch>
            <a:fillRect/>
          </a:stretch>
        </p:blipFill>
        <p:spPr>
          <a:xfrm>
            <a:off x="576002" y="730323"/>
            <a:ext cx="3318004" cy="370979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0AA5298-5120-4FFC-86FE-BEF1AC36E56A}"/>
              </a:ext>
            </a:extLst>
          </p:cNvPr>
          <p:cNvSpPr>
            <a:spLocks noGrp="1"/>
          </p:cNvSpPr>
          <p:nvPr>
            <p:ph idx="1"/>
          </p:nvPr>
        </p:nvSpPr>
        <p:spPr>
          <a:xfrm>
            <a:off x="4287394" y="730323"/>
            <a:ext cx="4277329" cy="4029960"/>
          </a:xfrm>
        </p:spPr>
        <p:txBody>
          <a:bodyPr>
            <a:noAutofit/>
          </a:bodyPr>
          <a:lstStyle/>
          <a:p>
            <a:pPr marL="0" indent="0" algn="l">
              <a:buNone/>
            </a:pPr>
            <a:r>
              <a:rPr lang="sv-SE" sz="1200" b="0" i="0" dirty="0">
                <a:solidFill>
                  <a:srgbClr val="323232"/>
                </a:solidFill>
                <a:effectLst/>
              </a:rPr>
              <a:t>Det finns idag två utbildningar där det krävs dokumenterad information som sammanfattar det som deltagaren genomfört under utbildningsperioden: </a:t>
            </a:r>
            <a:endParaRPr lang="sv-SE" sz="1200" dirty="0">
              <a:solidFill>
                <a:srgbClr val="8A8A8A"/>
              </a:solidFill>
            </a:endParaRPr>
          </a:p>
          <a:p>
            <a:pPr algn="l">
              <a:buFont typeface="Arial" panose="020B0604020202020204" pitchFamily="34" charset="0"/>
              <a:buChar char="•"/>
            </a:pPr>
            <a:r>
              <a:rPr lang="sv-SE" sz="1200" b="0" i="0" dirty="0">
                <a:solidFill>
                  <a:srgbClr val="1E1E1E"/>
                </a:solidFill>
                <a:effectLst/>
              </a:rPr>
              <a:t>Yrkessvenska A</a:t>
            </a:r>
            <a:endParaRPr lang="sv-SE" sz="1200" b="0" i="0" dirty="0">
              <a:solidFill>
                <a:srgbClr val="8A8A8A"/>
              </a:solidFill>
              <a:effectLst/>
            </a:endParaRPr>
          </a:p>
          <a:p>
            <a:pPr marL="0" indent="0" algn="l">
              <a:buNone/>
            </a:pPr>
            <a:r>
              <a:rPr lang="sv-SE" sz="1200" dirty="0">
                <a:solidFill>
                  <a:srgbClr val="323232"/>
                </a:solidFill>
              </a:rPr>
              <a:t>Yrkessvenska A är en förberedande utbildning som ska förbereda för den yrkesspecifika svenska som behövs inför nästa steg i planeringen. I slutredovisningen kommer du att se och redovisa för de moduler som planerades i den gemensamma utbildningsplanen och ange vad som har genomförts under utbildningstiden.</a:t>
            </a:r>
          </a:p>
          <a:p>
            <a:pPr algn="l">
              <a:buFont typeface="Arial" panose="020B0604020202020204" pitchFamily="34" charset="0"/>
              <a:buChar char="•"/>
            </a:pPr>
            <a:r>
              <a:rPr lang="sv-SE" sz="1200" b="0" i="0" dirty="0">
                <a:solidFill>
                  <a:srgbClr val="323232"/>
                </a:solidFill>
                <a:effectLst/>
              </a:rPr>
              <a:t>Akademikerspåret – Korta vägen</a:t>
            </a:r>
            <a:endParaRPr lang="sv-SE" sz="1200" b="0" i="0" dirty="0">
              <a:solidFill>
                <a:srgbClr val="8A8A8A"/>
              </a:solidFill>
              <a:effectLst/>
            </a:endParaRPr>
          </a:p>
          <a:p>
            <a:pPr marL="0" indent="0" algn="l">
              <a:buNone/>
            </a:pPr>
            <a:r>
              <a:rPr lang="sv-SE" sz="1200" b="0" i="0" dirty="0">
                <a:solidFill>
                  <a:srgbClr val="323232"/>
                </a:solidFill>
                <a:effectLst/>
              </a:rPr>
              <a:t>En av de viktigaste målsättningarna med Korta vägen är att den arbetssökande har fått en klar inriktning och beskrivning av sina förutsättningar inför framtida studier och arbete. Det är även viktig information för Arbetsförmedlingen i sitt vidare arbete efter Korta vägen med att bedöma vilket stöd den arbetssökande behöver för att matchas mot ett arbete på arbetsmarknaden.</a:t>
            </a:r>
          </a:p>
        </p:txBody>
      </p:sp>
    </p:spTree>
    <p:extLst>
      <p:ext uri="{BB962C8B-B14F-4D97-AF65-F5344CB8AC3E}">
        <p14:creationId xmlns:p14="http://schemas.microsoft.com/office/powerpoint/2010/main" val="133509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1084171-D14C-62CC-29A4-3713A60A5622}"/>
              </a:ext>
            </a:extLst>
          </p:cNvPr>
          <p:cNvSpPr txBox="1"/>
          <p:nvPr/>
        </p:nvSpPr>
        <p:spPr>
          <a:xfrm>
            <a:off x="4286435" y="761998"/>
            <a:ext cx="4380293" cy="2862322"/>
          </a:xfrm>
          <a:prstGeom prst="rect">
            <a:avLst/>
          </a:prstGeom>
          <a:noFill/>
        </p:spPr>
        <p:txBody>
          <a:bodyPr wrap="square">
            <a:spAutoFit/>
          </a:bodyPr>
          <a:lstStyle/>
          <a:p>
            <a:r>
              <a:rPr lang="sv-SE" sz="1200" dirty="0">
                <a:solidFill>
                  <a:srgbClr val="323232"/>
                </a:solidFill>
              </a:rPr>
              <a:t>Bilden visar ett</a:t>
            </a:r>
            <a:r>
              <a:rPr lang="sv-SE" sz="1200" b="0" i="0" dirty="0">
                <a:solidFill>
                  <a:srgbClr val="323232"/>
                </a:solidFill>
                <a:effectLst/>
              </a:rPr>
              <a:t> exempel av en registrerad Slutredovisning för Yrkessvenska A.</a:t>
            </a:r>
          </a:p>
          <a:p>
            <a:endParaRPr lang="sv-SE" sz="1200" b="0" i="0" dirty="0">
              <a:solidFill>
                <a:srgbClr val="323232"/>
              </a:solidFill>
              <a:effectLst/>
            </a:endParaRPr>
          </a:p>
          <a:p>
            <a:r>
              <a:rPr lang="sv-SE" sz="1200" b="0" i="0" dirty="0">
                <a:solidFill>
                  <a:srgbClr val="323232"/>
                </a:solidFill>
                <a:effectLst/>
              </a:rPr>
              <a:t>Under fliken </a:t>
            </a:r>
            <a:r>
              <a:rPr lang="sv-SE" sz="1200" b="1" i="0" dirty="0">
                <a:solidFill>
                  <a:srgbClr val="323232"/>
                </a:solidFill>
                <a:effectLst/>
              </a:rPr>
              <a:t>Innehåll</a:t>
            </a:r>
            <a:r>
              <a:rPr lang="sv-SE" sz="1200" b="0" i="0" dirty="0">
                <a:solidFill>
                  <a:srgbClr val="323232"/>
                </a:solidFill>
                <a:effectLst/>
              </a:rPr>
              <a:t> </a:t>
            </a:r>
            <a:r>
              <a:rPr lang="sv-SE" sz="1200" dirty="0">
                <a:solidFill>
                  <a:srgbClr val="323232"/>
                </a:solidFill>
              </a:rPr>
              <a:t>redovisar du moduler och s</a:t>
            </a:r>
            <a:r>
              <a:rPr lang="sv-SE" sz="1200" i="0" dirty="0">
                <a:solidFill>
                  <a:srgbClr val="323232"/>
                </a:solidFill>
                <a:effectLst/>
              </a:rPr>
              <a:t>ammanfattande information. V</a:t>
            </a:r>
            <a:r>
              <a:rPr lang="sv-SE" sz="1200" b="0" i="0" dirty="0">
                <a:solidFill>
                  <a:srgbClr val="323232"/>
                </a:solidFill>
                <a:effectLst/>
              </a:rPr>
              <a:t>älj det yrkesområde som bäst beskriver inriktningen på deltagarens utbildning</a:t>
            </a:r>
            <a:r>
              <a:rPr lang="sv-SE" sz="1200" dirty="0">
                <a:solidFill>
                  <a:srgbClr val="323232"/>
                </a:solidFill>
              </a:rPr>
              <a:t> </a:t>
            </a:r>
            <a:r>
              <a:rPr lang="sv-SE" sz="1200" b="0" i="0" dirty="0">
                <a:solidFill>
                  <a:srgbClr val="323232"/>
                </a:solidFill>
                <a:effectLst/>
              </a:rPr>
              <a:t>och i tabellen därunder ange nivån på deltagarens språkkunskaper. Endast en nivå per område ska fyllas i och det är obligatoriskt att fylla i en nivå för samtliga områden.</a:t>
            </a:r>
            <a:endParaRPr lang="sv-SE" sz="1200" b="0" i="0" dirty="0">
              <a:solidFill>
                <a:srgbClr val="8A8A8A"/>
              </a:solidFill>
              <a:effectLst/>
            </a:endParaRPr>
          </a:p>
          <a:p>
            <a:pPr marL="0" indent="0" algn="l">
              <a:buNone/>
            </a:pPr>
            <a:endParaRPr lang="sv-SE" sz="1200" b="0" i="0" dirty="0">
              <a:solidFill>
                <a:srgbClr val="323232"/>
              </a:solidFill>
              <a:effectLst/>
            </a:endParaRPr>
          </a:p>
          <a:p>
            <a:pPr marL="0" indent="0" algn="l">
              <a:buNone/>
            </a:pPr>
            <a:r>
              <a:rPr lang="sv-SE" sz="1200" b="1" i="0" dirty="0">
                <a:solidFill>
                  <a:srgbClr val="323232"/>
                </a:solidFill>
                <a:effectLst/>
              </a:rPr>
              <a:t>Slutredovisningen</a:t>
            </a:r>
            <a:r>
              <a:rPr lang="sv-SE" sz="1200" b="0" i="0" dirty="0">
                <a:solidFill>
                  <a:srgbClr val="323232"/>
                </a:solidFill>
                <a:effectLst/>
              </a:rPr>
              <a:t> skickas sedan in så att handläggare på Arbetsförmedlingen kan bekräfta eller avslå handlingen. </a:t>
            </a:r>
          </a:p>
          <a:p>
            <a:pPr marL="0" indent="0" algn="l">
              <a:buNone/>
            </a:pPr>
            <a:endParaRPr lang="sv-SE" sz="1200" dirty="0">
              <a:solidFill>
                <a:srgbClr val="323232"/>
              </a:solidFill>
            </a:endParaRPr>
          </a:p>
          <a:p>
            <a:pPr marL="0" indent="0" algn="l">
              <a:buNone/>
            </a:pPr>
            <a:r>
              <a:rPr lang="sv-SE" sz="1200" b="0" i="0" dirty="0">
                <a:solidFill>
                  <a:srgbClr val="323232"/>
                </a:solidFill>
                <a:effectLst/>
              </a:rPr>
              <a:t>Vid avslag får du ett meddelande med motivering och har då möjlighet att registrera och skicka in en ny Slutredovisning.</a:t>
            </a:r>
            <a:endParaRPr lang="sv-SE" sz="1200" b="0" i="0" dirty="0">
              <a:solidFill>
                <a:srgbClr val="8A8A8A"/>
              </a:solidFill>
              <a:effectLst/>
            </a:endParaRPr>
          </a:p>
        </p:txBody>
      </p:sp>
      <p:pic>
        <p:nvPicPr>
          <p:cNvPr id="10" name="Bildobjekt 9" descr="Bilden är ett urklipp från IT systemet KA webb. Den visar handling Slutredovisning, fliken innehåll.">
            <a:extLst>
              <a:ext uri="{FF2B5EF4-FFF2-40B4-BE49-F238E27FC236}">
                <a16:creationId xmlns:a16="http://schemas.microsoft.com/office/drawing/2014/main" id="{3326EF4D-003D-B11E-9D85-65D8EE40BAB7}"/>
              </a:ext>
            </a:extLst>
          </p:cNvPr>
          <p:cNvPicPr>
            <a:picLocks noChangeAspect="1"/>
          </p:cNvPicPr>
          <p:nvPr/>
        </p:nvPicPr>
        <p:blipFill>
          <a:blip r:embed="rId2"/>
          <a:stretch>
            <a:fillRect/>
          </a:stretch>
        </p:blipFill>
        <p:spPr>
          <a:xfrm>
            <a:off x="576002" y="761999"/>
            <a:ext cx="3178680" cy="4169204"/>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81AB1A91-5873-4A7D-27ED-D7242B43EDAD}"/>
              </a:ext>
            </a:extLst>
          </p:cNvPr>
          <p:cNvSpPr>
            <a:spLocks noGrp="1"/>
          </p:cNvSpPr>
          <p:nvPr>
            <p:ph type="title"/>
          </p:nvPr>
        </p:nvSpPr>
        <p:spPr/>
        <p:txBody>
          <a:bodyPr/>
          <a:lstStyle/>
          <a:p>
            <a:r>
              <a:rPr lang="sv-SE" sz="2400" dirty="0">
                <a:solidFill>
                  <a:srgbClr val="00005A"/>
                </a:solidFill>
              </a:rPr>
              <a:t>Slutredovisning Yrkessvenska A</a:t>
            </a:r>
            <a:endParaRPr lang="sv-SE" sz="2400" dirty="0"/>
          </a:p>
        </p:txBody>
      </p:sp>
    </p:spTree>
    <p:extLst>
      <p:ext uri="{BB962C8B-B14F-4D97-AF65-F5344CB8AC3E}">
        <p14:creationId xmlns:p14="http://schemas.microsoft.com/office/powerpoint/2010/main" val="307169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A4104-86F5-BB61-F470-778194E0E677}"/>
              </a:ext>
            </a:extLst>
          </p:cNvPr>
          <p:cNvSpPr>
            <a:spLocks noGrp="1"/>
          </p:cNvSpPr>
          <p:nvPr>
            <p:ph type="title"/>
          </p:nvPr>
        </p:nvSpPr>
        <p:spPr>
          <a:xfrm>
            <a:off x="575042" y="129295"/>
            <a:ext cx="7489519" cy="427210"/>
          </a:xfrm>
        </p:spPr>
        <p:txBody>
          <a:bodyPr/>
          <a:lstStyle/>
          <a:p>
            <a:r>
              <a:rPr lang="sv-SE" sz="2400" dirty="0">
                <a:solidFill>
                  <a:srgbClr val="00005A"/>
                </a:solidFill>
              </a:rPr>
              <a:t>Slutredovisning Korta vägen</a:t>
            </a:r>
            <a:endParaRPr lang="sv-SE" sz="2400" dirty="0"/>
          </a:p>
        </p:txBody>
      </p:sp>
      <p:pic>
        <p:nvPicPr>
          <p:cNvPr id="6" name="Bildobjekt 5" descr="Bilden är ett urklipp från IT systemet KA webb. Den visar handling Slutredovisning, fliken innehåll.">
            <a:extLst>
              <a:ext uri="{FF2B5EF4-FFF2-40B4-BE49-F238E27FC236}">
                <a16:creationId xmlns:a16="http://schemas.microsoft.com/office/drawing/2014/main" id="{70D27FE5-C3AC-D4C8-11EF-BA35E20FBE47}"/>
              </a:ext>
            </a:extLst>
          </p:cNvPr>
          <p:cNvPicPr>
            <a:picLocks noChangeAspect="1"/>
          </p:cNvPicPr>
          <p:nvPr/>
        </p:nvPicPr>
        <p:blipFill>
          <a:blip r:embed="rId2"/>
          <a:stretch>
            <a:fillRect/>
          </a:stretch>
        </p:blipFill>
        <p:spPr>
          <a:xfrm>
            <a:off x="575043" y="556505"/>
            <a:ext cx="2950741" cy="4457700"/>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71346022-5F04-814B-54C6-4F33C27E9DE0}"/>
              </a:ext>
            </a:extLst>
          </p:cNvPr>
          <p:cNvSpPr txBox="1"/>
          <p:nvPr/>
        </p:nvSpPr>
        <p:spPr>
          <a:xfrm>
            <a:off x="4572000" y="584947"/>
            <a:ext cx="4094728" cy="4154984"/>
          </a:xfrm>
          <a:prstGeom prst="rect">
            <a:avLst/>
          </a:prstGeom>
          <a:noFill/>
        </p:spPr>
        <p:txBody>
          <a:bodyPr wrap="square">
            <a:spAutoFit/>
          </a:bodyPr>
          <a:lstStyle/>
          <a:p>
            <a:r>
              <a:rPr lang="sv-SE" sz="1200" b="0" i="0" dirty="0">
                <a:solidFill>
                  <a:srgbClr val="323232"/>
                </a:solidFill>
                <a:effectLst/>
              </a:rPr>
              <a:t>I </a:t>
            </a:r>
            <a:r>
              <a:rPr lang="sv-SE" sz="1200" b="1" i="0" dirty="0">
                <a:solidFill>
                  <a:srgbClr val="323232"/>
                </a:solidFill>
                <a:effectLst/>
              </a:rPr>
              <a:t>Slutredovisningen</a:t>
            </a:r>
            <a:r>
              <a:rPr lang="sv-SE" sz="1200" b="0" i="0" dirty="0">
                <a:solidFill>
                  <a:srgbClr val="323232"/>
                </a:solidFill>
                <a:effectLst/>
              </a:rPr>
              <a:t> anger du en kortare redovisning/beskrivning av vad som har utförts inom ramen för de moduler som anges i den gemensamma utbildningsplanen</a:t>
            </a:r>
            <a:r>
              <a:rPr lang="sv-SE" sz="1200" dirty="0">
                <a:solidFill>
                  <a:srgbClr val="323232"/>
                </a:solidFill>
              </a:rPr>
              <a:t> samt </a:t>
            </a:r>
            <a:r>
              <a:rPr lang="sv-SE" sz="1200" b="0" i="0" dirty="0">
                <a:solidFill>
                  <a:srgbClr val="323232"/>
                </a:solidFill>
                <a:effectLst/>
              </a:rPr>
              <a:t>om modulen är genomförd eller ej.</a:t>
            </a:r>
            <a:r>
              <a:rPr lang="sv-SE" sz="1200" dirty="0">
                <a:solidFill>
                  <a:srgbClr val="8A8A8A"/>
                </a:solidFill>
              </a:rPr>
              <a:t> </a:t>
            </a:r>
          </a:p>
          <a:p>
            <a:endParaRPr lang="sv-SE" sz="1200" dirty="0"/>
          </a:p>
          <a:p>
            <a:r>
              <a:rPr lang="sv-SE" sz="1200" dirty="0">
                <a:solidFill>
                  <a:srgbClr val="323232"/>
                </a:solidFill>
              </a:rPr>
              <a:t>Under rubriken sammanfattande information </a:t>
            </a:r>
            <a:r>
              <a:rPr lang="sv-SE" sz="1200" b="0" i="0" dirty="0">
                <a:solidFill>
                  <a:srgbClr val="323232"/>
                </a:solidFill>
                <a:effectLst/>
              </a:rPr>
              <a:t>ska du besvara fyra frågor :</a:t>
            </a:r>
          </a:p>
          <a:p>
            <a:pPr marL="171450" indent="-171450" algn="l">
              <a:buFont typeface="Arial" panose="020B0604020202020204" pitchFamily="34" charset="0"/>
              <a:buChar char="•"/>
            </a:pPr>
            <a:r>
              <a:rPr lang="sv-SE" sz="1200" b="0" i="0" dirty="0">
                <a:solidFill>
                  <a:srgbClr val="323232"/>
                </a:solidFill>
                <a:effectLst/>
              </a:rPr>
              <a:t>Vilket eller vilka konkreta yrkesval är möjliga i nuläget och hur ser vägen ut för att nå dit?</a:t>
            </a:r>
            <a:endParaRPr lang="sv-SE" sz="1200" dirty="0">
              <a:solidFill>
                <a:srgbClr val="8A8A8A"/>
              </a:solidFill>
            </a:endParaRPr>
          </a:p>
          <a:p>
            <a:pPr marL="171450" indent="-171450" algn="l">
              <a:buFont typeface="Arial" panose="020B0604020202020204" pitchFamily="34" charset="0"/>
              <a:buChar char="•"/>
            </a:pPr>
            <a:r>
              <a:rPr lang="sv-SE" sz="1200" b="0" i="0" dirty="0">
                <a:solidFill>
                  <a:srgbClr val="323232"/>
                </a:solidFill>
                <a:effectLst/>
              </a:rPr>
              <a:t>Vilket eller vilka alternativa yrkesval är möjliga i framtiden och hur ser vägen ut för att nå dit?</a:t>
            </a:r>
            <a:endParaRPr lang="sv-SE" sz="1200" dirty="0">
              <a:solidFill>
                <a:srgbClr val="8A8A8A"/>
              </a:solidFill>
            </a:endParaRPr>
          </a:p>
          <a:p>
            <a:pPr marL="171450" indent="-171450" algn="l">
              <a:buFont typeface="Arial" panose="020B0604020202020204" pitchFamily="34" charset="0"/>
              <a:buChar char="•"/>
            </a:pPr>
            <a:r>
              <a:rPr lang="sv-SE" sz="1200" b="0" i="0" dirty="0">
                <a:solidFill>
                  <a:srgbClr val="323232"/>
                </a:solidFill>
                <a:effectLst/>
              </a:rPr>
              <a:t>Är deltagaren i behov av kompletterande studier?</a:t>
            </a:r>
            <a:endParaRPr lang="sv-SE" sz="1200" dirty="0">
              <a:solidFill>
                <a:srgbClr val="8A8A8A"/>
              </a:solidFill>
            </a:endParaRPr>
          </a:p>
          <a:p>
            <a:pPr marL="171450" indent="-171450" algn="l">
              <a:buFont typeface="Arial" panose="020B0604020202020204" pitchFamily="34" charset="0"/>
              <a:buChar char="•"/>
            </a:pPr>
            <a:r>
              <a:rPr lang="sv-SE" sz="1200" b="0" i="0" dirty="0">
                <a:solidFill>
                  <a:srgbClr val="323232"/>
                </a:solidFill>
                <a:effectLst/>
              </a:rPr>
              <a:t>Är Korta vägen en lämplig insats för deltagaren i nuläget och vilken utbildningsinriktning är i så fall aktuell?</a:t>
            </a: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Det är de tre första frågorna som är centrala för slutredovisningen och dess målsättning. Frågan om ”Korta vägen är en lämplig insats för deltagaren och vilken utbildningsinriktning” ska endast besvaras i det fall deltagaren genomför en kortare kartläggning inför vidare beslut till korta vägen.</a:t>
            </a:r>
            <a:endParaRPr lang="sv-SE" sz="1200" b="0" i="0" dirty="0">
              <a:solidFill>
                <a:srgbClr val="8A8A8A"/>
              </a:solidFill>
              <a:effectLst/>
            </a:endParaRPr>
          </a:p>
        </p:txBody>
      </p:sp>
    </p:spTree>
    <p:extLst>
      <p:ext uri="{BB962C8B-B14F-4D97-AF65-F5344CB8AC3E}">
        <p14:creationId xmlns:p14="http://schemas.microsoft.com/office/powerpoint/2010/main" val="403791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64789E-BD71-8953-A3F8-FFF3EEEF73B3}"/>
              </a:ext>
            </a:extLst>
          </p:cNvPr>
          <p:cNvSpPr>
            <a:spLocks noGrp="1"/>
          </p:cNvSpPr>
          <p:nvPr>
            <p:ph type="title"/>
          </p:nvPr>
        </p:nvSpPr>
        <p:spPr>
          <a:xfrm>
            <a:off x="576002" y="311278"/>
            <a:ext cx="7422784" cy="386306"/>
          </a:xfrm>
        </p:spPr>
        <p:txBody>
          <a:bodyPr/>
          <a:lstStyle/>
          <a:p>
            <a:r>
              <a:rPr lang="sv-SE" sz="2400" dirty="0">
                <a:solidFill>
                  <a:srgbClr val="00005A"/>
                </a:solidFill>
              </a:rPr>
              <a:t>I</a:t>
            </a:r>
            <a:r>
              <a:rPr lang="sv-SE" sz="2400" b="1" i="0" dirty="0">
                <a:solidFill>
                  <a:srgbClr val="00005A"/>
                </a:solidFill>
                <a:effectLst/>
              </a:rPr>
              <a:t>nleverera </a:t>
            </a:r>
            <a:r>
              <a:rPr lang="sv-SE" sz="2400" b="1" i="0" dirty="0" err="1">
                <a:solidFill>
                  <a:srgbClr val="00005A"/>
                </a:solidFill>
                <a:effectLst/>
              </a:rPr>
              <a:t>inköpsorder</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ärendeöversikten i menyraden Översikt. ">
            <a:extLst>
              <a:ext uri="{FF2B5EF4-FFF2-40B4-BE49-F238E27FC236}">
                <a16:creationId xmlns:a16="http://schemas.microsoft.com/office/drawing/2014/main" id="{2502032E-AC5C-994D-F007-AB3AAA801450}"/>
              </a:ext>
            </a:extLst>
          </p:cNvPr>
          <p:cNvPicPr>
            <a:picLocks noChangeAspect="1"/>
          </p:cNvPicPr>
          <p:nvPr/>
        </p:nvPicPr>
        <p:blipFill>
          <a:blip r:embed="rId2"/>
          <a:stretch>
            <a:fillRect/>
          </a:stretch>
        </p:blipFill>
        <p:spPr>
          <a:xfrm>
            <a:off x="576001" y="749547"/>
            <a:ext cx="3543511" cy="415239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309226A-56D0-E6B2-A117-98D1607353EB}"/>
              </a:ext>
            </a:extLst>
          </p:cNvPr>
          <p:cNvSpPr>
            <a:spLocks noGrp="1"/>
          </p:cNvSpPr>
          <p:nvPr>
            <p:ph idx="1"/>
          </p:nvPr>
        </p:nvSpPr>
        <p:spPr>
          <a:xfrm>
            <a:off x="4416458" y="820248"/>
            <a:ext cx="4352861" cy="4011974"/>
          </a:xfrm>
        </p:spPr>
        <p:txBody>
          <a:bodyPr>
            <a:normAutofit/>
          </a:bodyPr>
          <a:lstStyle/>
          <a:p>
            <a:pPr marL="0" indent="0">
              <a:buNone/>
            </a:pPr>
            <a:r>
              <a:rPr lang="sv-SE" sz="1200" b="0" i="0" dirty="0">
                <a:solidFill>
                  <a:srgbClr val="323232"/>
                </a:solidFill>
                <a:effectLst/>
              </a:rPr>
              <a:t>Bilden visar ett exempel när den första inleveransperioden är möjlig att </a:t>
            </a:r>
            <a:r>
              <a:rPr lang="sv-SE" sz="1200" dirty="0">
                <a:solidFill>
                  <a:srgbClr val="323232"/>
                </a:solidFill>
              </a:rPr>
              <a:t>inleverera. </a:t>
            </a:r>
            <a:r>
              <a:rPr lang="sv-SE" sz="1200" dirty="0" err="1">
                <a:solidFill>
                  <a:srgbClr val="323232"/>
                </a:solidFill>
              </a:rPr>
              <a:t>Inköpsordern</a:t>
            </a:r>
            <a:r>
              <a:rPr lang="sv-SE" sz="1200" dirty="0">
                <a:solidFill>
                  <a:srgbClr val="323232"/>
                </a:solidFill>
              </a:rPr>
              <a:t> har status </a:t>
            </a:r>
            <a:r>
              <a:rPr lang="sv-SE" sz="1200" b="1" dirty="0">
                <a:solidFill>
                  <a:srgbClr val="323232"/>
                </a:solidFill>
              </a:rPr>
              <a:t>Godkänd</a:t>
            </a:r>
            <a:r>
              <a:rPr lang="sv-SE" sz="1200" dirty="0">
                <a:solidFill>
                  <a:srgbClr val="323232"/>
                </a:solidFill>
              </a:rPr>
              <a:t> och ett månadsbyte har skett, därmed är kappen </a:t>
            </a:r>
            <a:r>
              <a:rPr lang="sv-SE" sz="1200" b="1" dirty="0">
                <a:solidFill>
                  <a:srgbClr val="323232"/>
                </a:solidFill>
              </a:rPr>
              <a:t>Inleverera</a:t>
            </a:r>
            <a:r>
              <a:rPr lang="sv-SE" sz="1200" dirty="0">
                <a:solidFill>
                  <a:srgbClr val="323232"/>
                </a:solidFill>
              </a:rPr>
              <a:t> aktiverad och synlig.</a:t>
            </a:r>
            <a:endParaRPr lang="sv-SE" sz="1200" dirty="0">
              <a:solidFill>
                <a:srgbClr val="8A8A8A"/>
              </a:solidFill>
            </a:endParaRPr>
          </a:p>
          <a:p>
            <a:pPr>
              <a:buFont typeface="Arial" panose="020B0604020202020204" pitchFamily="34" charset="0"/>
              <a:buChar char="•"/>
            </a:pPr>
            <a:r>
              <a:rPr lang="sv-SE" sz="1200" b="0" i="0" dirty="0">
                <a:solidFill>
                  <a:srgbClr val="323232"/>
                </a:solidFill>
                <a:effectLst/>
              </a:rPr>
              <a:t>Grundvillkoret för att det ska vara möjligt att inleverera artiklar från </a:t>
            </a:r>
            <a:r>
              <a:rPr lang="sv-SE" sz="1200" b="0" i="0" dirty="0" err="1">
                <a:solidFill>
                  <a:srgbClr val="323232"/>
                </a:solidFill>
                <a:effectLst/>
              </a:rPr>
              <a:t>inköpsordern</a:t>
            </a:r>
            <a:r>
              <a:rPr lang="sv-SE" sz="1200" b="0" i="0" dirty="0">
                <a:solidFill>
                  <a:srgbClr val="323232"/>
                </a:solidFill>
                <a:effectLst/>
              </a:rPr>
              <a:t> är att </a:t>
            </a:r>
            <a:r>
              <a:rPr lang="sv-SE" sz="1200" b="0" i="0" dirty="0" err="1">
                <a:solidFill>
                  <a:srgbClr val="323232"/>
                </a:solidFill>
                <a:effectLst/>
              </a:rPr>
              <a:t>inköpsordern</a:t>
            </a:r>
            <a:r>
              <a:rPr lang="sv-SE" sz="1200" b="0" i="0" dirty="0">
                <a:solidFill>
                  <a:srgbClr val="323232"/>
                </a:solidFill>
                <a:effectLst/>
              </a:rPr>
              <a:t> måste ha blivit godkänd. </a:t>
            </a:r>
          </a:p>
          <a:p>
            <a:pPr>
              <a:buFont typeface="Arial" panose="020B0604020202020204" pitchFamily="34" charset="0"/>
              <a:buChar char="•"/>
            </a:pPr>
            <a:r>
              <a:rPr lang="sv-SE" sz="1200" b="0" i="0" dirty="0">
                <a:solidFill>
                  <a:srgbClr val="323232"/>
                </a:solidFill>
                <a:effectLst/>
              </a:rPr>
              <a:t>En första gemensam utbildningsplan </a:t>
            </a:r>
            <a:r>
              <a:rPr lang="sv-SE" sz="1200" dirty="0">
                <a:solidFill>
                  <a:srgbClr val="323232"/>
                </a:solidFill>
              </a:rPr>
              <a:t>behöver </a:t>
            </a:r>
            <a:r>
              <a:rPr lang="sv-SE" sz="1200" b="0" i="0" dirty="0">
                <a:solidFill>
                  <a:srgbClr val="323232"/>
                </a:solidFill>
                <a:effectLst/>
              </a:rPr>
              <a:t>bli bekräftad, vilket medför att en beställning av </a:t>
            </a:r>
            <a:r>
              <a:rPr lang="sv-SE" sz="1200" b="0" i="0" dirty="0" err="1">
                <a:solidFill>
                  <a:srgbClr val="323232"/>
                </a:solidFill>
                <a:effectLst/>
              </a:rPr>
              <a:t>inköpsordern</a:t>
            </a:r>
            <a:r>
              <a:rPr lang="sv-SE" sz="1200" b="0" i="0" dirty="0">
                <a:solidFill>
                  <a:srgbClr val="323232"/>
                </a:solidFill>
                <a:effectLst/>
              </a:rPr>
              <a:t> görs, och därefter blir beställningen attesterad av en chef på Arbetsförmedlingen innan </a:t>
            </a:r>
            <a:r>
              <a:rPr lang="sv-SE" sz="1200" b="0" i="0" dirty="0" err="1">
                <a:solidFill>
                  <a:srgbClr val="323232"/>
                </a:solidFill>
                <a:effectLst/>
              </a:rPr>
              <a:t>inköpsordern</a:t>
            </a:r>
            <a:r>
              <a:rPr lang="sv-SE" sz="1200" b="0" i="0" dirty="0">
                <a:solidFill>
                  <a:srgbClr val="323232"/>
                </a:solidFill>
                <a:effectLst/>
              </a:rPr>
              <a:t> får status godkänd.</a:t>
            </a:r>
          </a:p>
          <a:p>
            <a:pPr>
              <a:buFont typeface="Arial" panose="020B0604020202020204" pitchFamily="34" charset="0"/>
              <a:buChar char="•"/>
            </a:pPr>
            <a:r>
              <a:rPr lang="sv-SE" sz="1200" b="0" i="0" dirty="0">
                <a:solidFill>
                  <a:srgbClr val="323232"/>
                </a:solidFill>
                <a:effectLst/>
              </a:rPr>
              <a:t>Innan den periodiska ersättningen kan faktureras, behöver perioden som den avser vara över. Vanligtvis brukar en period vara en hel månad, exempelvis maj 2019. </a:t>
            </a:r>
          </a:p>
          <a:p>
            <a:pPr>
              <a:buFont typeface="Arial" panose="020B0604020202020204" pitchFamily="34" charset="0"/>
              <a:buChar char="•"/>
            </a:pPr>
            <a:r>
              <a:rPr lang="sv-SE" sz="1200" b="0" i="0" dirty="0">
                <a:solidFill>
                  <a:srgbClr val="323232"/>
                </a:solidFill>
                <a:effectLst/>
              </a:rPr>
              <a:t>Det är möjligt att inleverera för perioden under hela maj månad, men du kan som tidigast den första juni 2019 skapa ett självfakturaunderlag av inleveransperioden.</a:t>
            </a:r>
            <a:endParaRPr lang="sv-SE" sz="1200" b="0" i="0" dirty="0">
              <a:solidFill>
                <a:srgbClr val="8A8A8A"/>
              </a:solidFill>
              <a:effectLst/>
            </a:endParaRPr>
          </a:p>
          <a:p>
            <a:pPr marL="0" indent="0">
              <a:buNone/>
            </a:pPr>
            <a:endParaRPr lang="sv-SE" dirty="0"/>
          </a:p>
        </p:txBody>
      </p:sp>
    </p:spTree>
    <p:extLst>
      <p:ext uri="{BB962C8B-B14F-4D97-AF65-F5344CB8AC3E}">
        <p14:creationId xmlns:p14="http://schemas.microsoft.com/office/powerpoint/2010/main" val="73319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C3E372-87EA-4D1E-9700-2CA9E127580C}"/>
              </a:ext>
            </a:extLst>
          </p:cNvPr>
          <p:cNvSpPr>
            <a:spLocks noGrp="1"/>
          </p:cNvSpPr>
          <p:nvPr>
            <p:ph type="title"/>
          </p:nvPr>
        </p:nvSpPr>
        <p:spPr>
          <a:xfrm>
            <a:off x="575043" y="235864"/>
            <a:ext cx="6548356" cy="406445"/>
          </a:xfrm>
        </p:spPr>
        <p:txBody>
          <a:bodyPr/>
          <a:lstStyle/>
          <a:p>
            <a:r>
              <a:rPr lang="sv-SE" sz="2400" dirty="0">
                <a:solidFill>
                  <a:srgbClr val="00005A"/>
                </a:solidFill>
              </a:rPr>
              <a:t>Status på </a:t>
            </a:r>
            <a:r>
              <a:rPr lang="sv-SE" sz="2400" dirty="0" err="1">
                <a:solidFill>
                  <a:srgbClr val="00005A"/>
                </a:solidFill>
              </a:rPr>
              <a:t>i</a:t>
            </a:r>
            <a:r>
              <a:rPr lang="sv-SE" sz="2400" b="1" i="0" dirty="0" err="1">
                <a:solidFill>
                  <a:srgbClr val="00005A"/>
                </a:solidFill>
                <a:effectLst/>
              </a:rPr>
              <a:t>nköpsorder</a:t>
            </a:r>
            <a:br>
              <a:rPr lang="sv-SE" sz="2400" b="0" i="0" dirty="0">
                <a:solidFill>
                  <a:srgbClr val="8A8A8A"/>
                </a:solidFill>
                <a:effectLst/>
              </a:rPr>
            </a:br>
            <a:endParaRPr lang="sv-SE" sz="2400" dirty="0"/>
          </a:p>
        </p:txBody>
      </p:sp>
      <p:sp>
        <p:nvSpPr>
          <p:cNvPr id="3" name="Platshållare för innehåll 2">
            <a:extLst>
              <a:ext uri="{FF2B5EF4-FFF2-40B4-BE49-F238E27FC236}">
                <a16:creationId xmlns:a16="http://schemas.microsoft.com/office/drawing/2014/main" id="{881BB5A0-AC55-B4CD-0CF0-97503A4B4B86}"/>
              </a:ext>
            </a:extLst>
          </p:cNvPr>
          <p:cNvSpPr>
            <a:spLocks noGrp="1"/>
          </p:cNvSpPr>
          <p:nvPr>
            <p:ph idx="1"/>
          </p:nvPr>
        </p:nvSpPr>
        <p:spPr>
          <a:xfrm>
            <a:off x="575043" y="945624"/>
            <a:ext cx="7497648" cy="3382897"/>
          </a:xfrm>
        </p:spPr>
        <p:txBody>
          <a:bodyPr>
            <a:noAutofit/>
          </a:bodyPr>
          <a:lstStyle/>
          <a:p>
            <a:pPr marL="0" indent="0" algn="l">
              <a:spcBef>
                <a:spcPts val="300"/>
              </a:spcBef>
              <a:spcAft>
                <a:spcPts val="300"/>
              </a:spcAft>
              <a:buNone/>
            </a:pPr>
            <a:r>
              <a:rPr lang="sv-SE" sz="1200" b="1" i="0" dirty="0">
                <a:solidFill>
                  <a:srgbClr val="323232"/>
                </a:solidFill>
                <a:effectLst/>
              </a:rPr>
              <a:t>Preliminär</a:t>
            </a:r>
            <a:r>
              <a:rPr lang="sv-SE" sz="1200" dirty="0">
                <a:solidFill>
                  <a:srgbClr val="8A8A8A"/>
                </a:solidFill>
              </a:rPr>
              <a:t> </a:t>
            </a:r>
            <a:r>
              <a:rPr lang="sv-SE" sz="1200" b="0" i="0" dirty="0" err="1">
                <a:solidFill>
                  <a:srgbClr val="323232"/>
                </a:solidFill>
                <a:effectLst/>
              </a:rPr>
              <a:t>Inköpsordern</a:t>
            </a:r>
            <a:r>
              <a:rPr lang="sv-SE" sz="1200" b="0" i="0" dirty="0">
                <a:solidFill>
                  <a:srgbClr val="323232"/>
                </a:solidFill>
                <a:effectLst/>
              </a:rPr>
              <a:t> har denna status när ett nytt beslut har tagits och innan en gemensam utbildningsplan har bekräftats av Arbetsförmedlingen. I detta skede innehåller inte </a:t>
            </a:r>
            <a:r>
              <a:rPr lang="sv-SE" sz="1200" b="0" i="0" dirty="0" err="1">
                <a:solidFill>
                  <a:srgbClr val="323232"/>
                </a:solidFill>
                <a:effectLst/>
              </a:rPr>
              <a:t>inköpsordern</a:t>
            </a:r>
            <a:r>
              <a:rPr lang="sv-SE" sz="1200" b="0" i="0" dirty="0">
                <a:solidFill>
                  <a:srgbClr val="323232"/>
                </a:solidFill>
                <a:effectLst/>
              </a:rPr>
              <a:t> några artiklar.</a:t>
            </a:r>
          </a:p>
          <a:p>
            <a:pPr marL="0" indent="0">
              <a:spcBef>
                <a:spcPts val="300"/>
              </a:spcBef>
              <a:spcAft>
                <a:spcPts val="300"/>
              </a:spcAft>
              <a:buNone/>
            </a:pPr>
            <a:r>
              <a:rPr lang="sv-SE" sz="1200" b="1" i="0" dirty="0">
                <a:solidFill>
                  <a:srgbClr val="323232"/>
                </a:solidFill>
                <a:effectLst/>
              </a:rPr>
              <a:t>Beställd - väntar på attest </a:t>
            </a:r>
            <a:r>
              <a:rPr lang="sv-SE" sz="1200" b="0" i="0" dirty="0">
                <a:solidFill>
                  <a:srgbClr val="323232"/>
                </a:solidFill>
                <a:effectLst/>
              </a:rPr>
              <a:t>När en gemensam utbildningsplan har blivit bekräftad, görs en beställning av </a:t>
            </a:r>
            <a:r>
              <a:rPr lang="sv-SE" sz="1200" b="0" i="0" dirty="0" err="1">
                <a:solidFill>
                  <a:srgbClr val="323232"/>
                </a:solidFill>
                <a:effectLst/>
              </a:rPr>
              <a:t>inköpsordern</a:t>
            </a:r>
            <a:r>
              <a:rPr lang="sv-SE" sz="1200" b="0" i="0" dirty="0">
                <a:solidFill>
                  <a:srgbClr val="323232"/>
                </a:solidFill>
                <a:effectLst/>
              </a:rPr>
              <a:t>. Innan </a:t>
            </a:r>
            <a:r>
              <a:rPr lang="sv-SE" sz="1200" b="0" i="0" dirty="0" err="1">
                <a:solidFill>
                  <a:srgbClr val="323232"/>
                </a:solidFill>
                <a:effectLst/>
              </a:rPr>
              <a:t>inköpsordern</a:t>
            </a:r>
            <a:r>
              <a:rPr lang="sv-SE" sz="1200" b="0" i="0" dirty="0">
                <a:solidFill>
                  <a:srgbClr val="323232"/>
                </a:solidFill>
                <a:effectLst/>
              </a:rPr>
              <a:t> blir godkänd behöver en ansvarig chef på Arbetsförmedlingen attestera beställningen.</a:t>
            </a:r>
            <a:endParaRPr lang="sv-SE" sz="1200" b="0" i="0" dirty="0">
              <a:solidFill>
                <a:srgbClr val="8A8A8A"/>
              </a:solidFill>
              <a:effectLst/>
            </a:endParaRPr>
          </a:p>
          <a:p>
            <a:pPr marL="0" indent="0" algn="l">
              <a:spcBef>
                <a:spcPts val="300"/>
              </a:spcBef>
              <a:spcAft>
                <a:spcPts val="300"/>
              </a:spcAft>
              <a:buNone/>
            </a:pPr>
            <a:r>
              <a:rPr lang="sv-SE" sz="1200" b="1" dirty="0">
                <a:solidFill>
                  <a:srgbClr val="323232"/>
                </a:solidFill>
              </a:rPr>
              <a:t>G</a:t>
            </a:r>
            <a:r>
              <a:rPr lang="sv-SE" sz="1200" b="1" i="0" dirty="0">
                <a:solidFill>
                  <a:srgbClr val="323232"/>
                </a:solidFill>
                <a:effectLst/>
              </a:rPr>
              <a:t>odkänd </a:t>
            </a:r>
            <a:r>
              <a:rPr lang="sv-SE" sz="1200" dirty="0">
                <a:solidFill>
                  <a:srgbClr val="323232"/>
                </a:solidFill>
              </a:rPr>
              <a:t>D</a:t>
            </a:r>
            <a:r>
              <a:rPr lang="sv-SE" sz="1200" b="0" i="0" dirty="0">
                <a:solidFill>
                  <a:srgbClr val="323232"/>
                </a:solidFill>
                <a:effectLst/>
              </a:rPr>
              <a:t>en får status Godkänd, när gemensamma utbildningsplanen är bekräftad och beställningen har blivit attesterad av ansvarig chef på Arbetsförmedlingen. En godkänd </a:t>
            </a:r>
            <a:r>
              <a:rPr lang="sv-SE" sz="1200" b="0" i="0" dirty="0" err="1">
                <a:solidFill>
                  <a:srgbClr val="323232"/>
                </a:solidFill>
                <a:effectLst/>
              </a:rPr>
              <a:t>inköpsorder</a:t>
            </a:r>
            <a:r>
              <a:rPr lang="sv-SE" sz="1200" b="0" i="0" dirty="0">
                <a:solidFill>
                  <a:srgbClr val="323232"/>
                </a:solidFill>
                <a:effectLst/>
              </a:rPr>
              <a:t> är ett krav innan det är möjligt att fakturera en ersättning.</a:t>
            </a:r>
            <a:endParaRPr lang="sv-SE" sz="1200" b="0" i="0" dirty="0">
              <a:solidFill>
                <a:srgbClr val="8A8A8A"/>
              </a:solidFill>
              <a:effectLst/>
            </a:endParaRPr>
          </a:p>
          <a:p>
            <a:pPr marL="0" indent="0" algn="l">
              <a:spcBef>
                <a:spcPts val="300"/>
              </a:spcBef>
              <a:spcAft>
                <a:spcPts val="300"/>
              </a:spcAft>
              <a:buNone/>
            </a:pPr>
            <a:r>
              <a:rPr lang="sv-SE" sz="1200" b="1" i="0" dirty="0">
                <a:solidFill>
                  <a:srgbClr val="323232"/>
                </a:solidFill>
                <a:effectLst/>
              </a:rPr>
              <a:t>Uppdaterad - väntar på attest </a:t>
            </a:r>
            <a:r>
              <a:rPr lang="sv-SE" sz="1200" b="0" i="0" dirty="0">
                <a:solidFill>
                  <a:srgbClr val="323232"/>
                </a:solidFill>
                <a:effectLst/>
              </a:rPr>
              <a:t>Denna status visas när </a:t>
            </a:r>
            <a:r>
              <a:rPr lang="sv-SE" sz="1200" b="0" i="0" dirty="0" err="1">
                <a:solidFill>
                  <a:srgbClr val="323232"/>
                </a:solidFill>
                <a:effectLst/>
              </a:rPr>
              <a:t>inköpsordern</a:t>
            </a:r>
            <a:r>
              <a:rPr lang="sv-SE" sz="1200" b="0" i="0" dirty="0">
                <a:solidFill>
                  <a:srgbClr val="323232"/>
                </a:solidFill>
                <a:effectLst/>
              </a:rPr>
              <a:t> har uppdaterats och dess belopp har </a:t>
            </a:r>
            <a:r>
              <a:rPr lang="sv-SE" sz="1200" dirty="0">
                <a:solidFill>
                  <a:srgbClr val="323232"/>
                </a:solidFill>
              </a:rPr>
              <a:t>ändrats</a:t>
            </a:r>
            <a:r>
              <a:rPr lang="sv-SE" sz="1200" b="0" i="0" dirty="0">
                <a:solidFill>
                  <a:srgbClr val="323232"/>
                </a:solidFill>
                <a:effectLst/>
              </a:rPr>
              <a:t>. Det händer exempelvis när ett utbildningsbeslut förlängs - då ökar den periodiska ersättningen och fler dagar läggs till i artikeln i </a:t>
            </a:r>
            <a:r>
              <a:rPr lang="sv-SE" sz="1200" b="0" i="0" dirty="0" err="1">
                <a:solidFill>
                  <a:srgbClr val="323232"/>
                </a:solidFill>
                <a:effectLst/>
              </a:rPr>
              <a:t>inköpsordern</a:t>
            </a:r>
            <a:r>
              <a:rPr lang="sv-SE" sz="1200" b="0" i="0" dirty="0">
                <a:solidFill>
                  <a:srgbClr val="323232"/>
                </a:solidFill>
                <a:effectLst/>
              </a:rPr>
              <a:t>. Eftersom inköpsorderns totalsumma har ändrats, krävs en ny attest av ansvarig chef på Arbetsförmedlingen.</a:t>
            </a:r>
            <a:endParaRPr lang="sv-SE" sz="1200" b="0" i="0" dirty="0">
              <a:solidFill>
                <a:srgbClr val="8A8A8A"/>
              </a:solidFill>
              <a:effectLst/>
            </a:endParaRPr>
          </a:p>
          <a:p>
            <a:pPr marL="0" indent="0" algn="l">
              <a:spcBef>
                <a:spcPts val="300"/>
              </a:spcBef>
              <a:spcAft>
                <a:spcPts val="300"/>
              </a:spcAft>
              <a:buNone/>
            </a:pPr>
            <a:r>
              <a:rPr lang="sv-SE" sz="1200" b="1" i="0" dirty="0">
                <a:solidFill>
                  <a:srgbClr val="323232"/>
                </a:solidFill>
                <a:effectLst/>
              </a:rPr>
              <a:t>Inleverans, självfakturaunderlag &amp; självfaktura </a:t>
            </a:r>
            <a:r>
              <a:rPr lang="sv-SE" sz="1200" b="0" i="0" dirty="0">
                <a:solidFill>
                  <a:srgbClr val="333333"/>
                </a:solidFill>
                <a:effectLst/>
              </a:rPr>
              <a:t>När det är dags att begära ersättning så gör man som leverantör en inleverans mot </a:t>
            </a:r>
            <a:r>
              <a:rPr lang="sv-SE" sz="1200" b="0" i="0" dirty="0" err="1">
                <a:solidFill>
                  <a:srgbClr val="333333"/>
                </a:solidFill>
                <a:effectLst/>
              </a:rPr>
              <a:t>inköpsordern</a:t>
            </a:r>
            <a:r>
              <a:rPr lang="sv-SE" sz="1200" b="0" i="0" dirty="0">
                <a:solidFill>
                  <a:srgbClr val="333333"/>
                </a:solidFill>
                <a:effectLst/>
              </a:rPr>
              <a:t>. Av inleveransen skapas ett självfakturaunderlag som sedan ska godkännas för att generera en självfaktura.</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96699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uppdateringarna i användarstödet</a:t>
            </a:r>
            <a:br>
              <a:rPr lang="sv-SE" sz="2400" dirty="0"/>
            </a:br>
            <a:endParaRPr lang="sv-SE" sz="2400" dirty="0"/>
          </a:p>
        </p:txBody>
      </p:sp>
      <p:pic>
        <p:nvPicPr>
          <p:cNvPr id="4" name="Bildobjekt 3">
            <a:extLst>
              <a:ext uri="{FF2B5EF4-FFF2-40B4-BE49-F238E27FC236}">
                <a16:creationId xmlns:a16="http://schemas.microsoft.com/office/drawing/2014/main" id="{E69BD171-A2F5-47E4-AD38-920BB2C7139E}"/>
              </a:ext>
            </a:extLst>
          </p:cNvPr>
          <p:cNvPicPr>
            <a:picLocks noChangeAspect="1"/>
          </p:cNvPicPr>
          <p:nvPr/>
        </p:nvPicPr>
        <p:blipFill>
          <a:blip r:embed="rId2"/>
          <a:stretch>
            <a:fillRect/>
          </a:stretch>
        </p:blipFill>
        <p:spPr>
          <a:xfrm>
            <a:off x="575043" y="1335094"/>
            <a:ext cx="3932261" cy="573074"/>
          </a:xfrm>
          <a:prstGeom prst="rect">
            <a:avLst/>
          </a:prstGeom>
        </p:spPr>
      </p:pic>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BB6E49-6871-3B85-2E77-95A7500A6839}"/>
              </a:ext>
            </a:extLst>
          </p:cNvPr>
          <p:cNvSpPr>
            <a:spLocks noGrp="1"/>
          </p:cNvSpPr>
          <p:nvPr>
            <p:ph type="title"/>
          </p:nvPr>
        </p:nvSpPr>
        <p:spPr>
          <a:xfrm>
            <a:off x="576002" y="254717"/>
            <a:ext cx="7422784" cy="376879"/>
          </a:xfrm>
        </p:spPr>
        <p:txBody>
          <a:bodyPr/>
          <a:lstStyle/>
          <a:p>
            <a:r>
              <a:rPr lang="sv-SE" sz="2400" b="1" i="0" dirty="0">
                <a:solidFill>
                  <a:srgbClr val="00005A"/>
                </a:solidFill>
                <a:effectLst/>
              </a:rPr>
              <a:t>Inleverans</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Inleverans. ">
            <a:extLst>
              <a:ext uri="{FF2B5EF4-FFF2-40B4-BE49-F238E27FC236}">
                <a16:creationId xmlns:a16="http://schemas.microsoft.com/office/drawing/2014/main" id="{ADC99553-9CE3-A356-B50F-B5A68E0D8BC8}"/>
              </a:ext>
            </a:extLst>
          </p:cNvPr>
          <p:cNvPicPr>
            <a:picLocks noChangeAspect="1"/>
          </p:cNvPicPr>
          <p:nvPr/>
        </p:nvPicPr>
        <p:blipFill>
          <a:blip r:embed="rId2"/>
          <a:stretch>
            <a:fillRect/>
          </a:stretch>
        </p:blipFill>
        <p:spPr>
          <a:xfrm>
            <a:off x="576002" y="848413"/>
            <a:ext cx="3943223" cy="315546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AB9F02A-342B-7B46-C7B3-5CADF89B9C8F}"/>
              </a:ext>
            </a:extLst>
          </p:cNvPr>
          <p:cNvSpPr>
            <a:spLocks noGrp="1"/>
          </p:cNvSpPr>
          <p:nvPr>
            <p:ph idx="1"/>
          </p:nvPr>
        </p:nvSpPr>
        <p:spPr>
          <a:xfrm>
            <a:off x="4783788" y="848413"/>
            <a:ext cx="4100975" cy="3699896"/>
          </a:xfrm>
        </p:spPr>
        <p:txBody>
          <a:bodyPr>
            <a:normAutofit/>
          </a:bodyPr>
          <a:lstStyle/>
          <a:p>
            <a:pPr marL="0" indent="0" algn="l">
              <a:buNone/>
            </a:pPr>
            <a:r>
              <a:rPr lang="sv-SE" sz="1200" b="0" i="0" dirty="0">
                <a:solidFill>
                  <a:srgbClr val="323232"/>
                </a:solidFill>
                <a:effectLst/>
              </a:rPr>
              <a:t>En inleverans görs alltid mot </a:t>
            </a:r>
            <a:r>
              <a:rPr lang="sv-SE" sz="1200" b="0" i="0" dirty="0" err="1">
                <a:solidFill>
                  <a:srgbClr val="323232"/>
                </a:solidFill>
                <a:effectLst/>
              </a:rPr>
              <a:t>inköpsordern</a:t>
            </a:r>
            <a:r>
              <a:rPr lang="sv-SE" sz="1200" b="0" i="0" dirty="0">
                <a:solidFill>
                  <a:srgbClr val="323232"/>
                </a:solidFill>
                <a:effectLst/>
              </a:rPr>
              <a:t> och bilden visar inleveransen av periodisk ersättning som avser maj 2019, där du också kan se hur många ersättningsdagar som ingår i perioden.</a:t>
            </a:r>
          </a:p>
          <a:p>
            <a:pPr algn="l">
              <a:buFont typeface="Arial" panose="020B0604020202020204" pitchFamily="34" charset="0"/>
              <a:buChar char="•"/>
            </a:pPr>
            <a:r>
              <a:rPr lang="sv-SE" sz="1200" b="0" i="0" dirty="0">
                <a:solidFill>
                  <a:srgbClr val="323232"/>
                </a:solidFill>
                <a:effectLst/>
              </a:rPr>
              <a:t>Du väljer själv vilka moduler som du vill inleverera. Dock är det inte möjligt att inleverera fler dagar än perioden tillåter, eller fler dagar än vad det finns tillgängligt för modulerna.</a:t>
            </a:r>
          </a:p>
          <a:p>
            <a:pPr algn="l">
              <a:buFont typeface="Arial" panose="020B0604020202020204" pitchFamily="34" charset="0"/>
              <a:buChar char="•"/>
            </a:pPr>
            <a:r>
              <a:rPr lang="sv-SE" sz="1200" b="0" i="0" dirty="0">
                <a:solidFill>
                  <a:srgbClr val="323232"/>
                </a:solidFill>
                <a:effectLst/>
              </a:rPr>
              <a:t>Du har möjlighet att informera om frånvaro för modulerna till Arbetsförmedlingen. Registrering av frånvaro är endast information och den påverkar inte ersättningen till er som leverantör.</a:t>
            </a:r>
          </a:p>
          <a:p>
            <a:pPr algn="l">
              <a:buFont typeface="Arial" panose="020B0604020202020204" pitchFamily="34" charset="0"/>
              <a:buChar char="•"/>
            </a:pPr>
            <a:r>
              <a:rPr lang="sv-SE" sz="1200" i="0" dirty="0">
                <a:solidFill>
                  <a:srgbClr val="323232"/>
                </a:solidFill>
                <a:effectLst/>
              </a:rPr>
              <a:t>Efter du har fyllt i inleveransen kan du spara den.</a:t>
            </a:r>
            <a:endParaRPr lang="sv-SE" sz="1200" i="0" dirty="0">
              <a:solidFill>
                <a:srgbClr val="8A8A8A"/>
              </a:solidFill>
              <a:effectLst/>
            </a:endParaRPr>
          </a:p>
          <a:p>
            <a:pPr marL="0" indent="0">
              <a:buNone/>
            </a:pPr>
            <a:endParaRPr lang="sv-SE" dirty="0"/>
          </a:p>
        </p:txBody>
      </p:sp>
    </p:spTree>
    <p:extLst>
      <p:ext uri="{BB962C8B-B14F-4D97-AF65-F5344CB8AC3E}">
        <p14:creationId xmlns:p14="http://schemas.microsoft.com/office/powerpoint/2010/main" val="328585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8E09D-8F3D-D0FA-07C6-D2EED9F4000D}"/>
              </a:ext>
            </a:extLst>
          </p:cNvPr>
          <p:cNvSpPr>
            <a:spLocks noGrp="1"/>
          </p:cNvSpPr>
          <p:nvPr>
            <p:ph type="title"/>
          </p:nvPr>
        </p:nvSpPr>
        <p:spPr>
          <a:xfrm>
            <a:off x="515977" y="181901"/>
            <a:ext cx="7116413" cy="445674"/>
          </a:xfrm>
        </p:spPr>
        <p:txBody>
          <a:bodyPr/>
          <a:lstStyle/>
          <a:p>
            <a:r>
              <a:rPr lang="sv-SE" sz="2400" b="1" i="0" dirty="0">
                <a:solidFill>
                  <a:srgbClr val="00005A"/>
                </a:solidFill>
                <a:effectLst/>
              </a:rPr>
              <a:t>Självfakturaunderlag</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Självfakturaunderlag. ">
            <a:extLst>
              <a:ext uri="{FF2B5EF4-FFF2-40B4-BE49-F238E27FC236}">
                <a16:creationId xmlns:a16="http://schemas.microsoft.com/office/drawing/2014/main" id="{3DDFC0D8-0147-425A-EE21-EB5B53B333C3}"/>
              </a:ext>
            </a:extLst>
          </p:cNvPr>
          <p:cNvPicPr>
            <a:picLocks noChangeAspect="1"/>
          </p:cNvPicPr>
          <p:nvPr/>
        </p:nvPicPr>
        <p:blipFill>
          <a:blip r:embed="rId2"/>
          <a:stretch>
            <a:fillRect/>
          </a:stretch>
        </p:blipFill>
        <p:spPr>
          <a:xfrm>
            <a:off x="515977" y="712189"/>
            <a:ext cx="3867764" cy="32706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57E8A7B-2A1D-900A-27DB-DA062449145F}"/>
              </a:ext>
            </a:extLst>
          </p:cNvPr>
          <p:cNvSpPr>
            <a:spLocks noGrp="1"/>
          </p:cNvSpPr>
          <p:nvPr>
            <p:ph idx="1"/>
          </p:nvPr>
        </p:nvSpPr>
        <p:spPr>
          <a:xfrm>
            <a:off x="4572000" y="712189"/>
            <a:ext cx="3974367" cy="4249410"/>
          </a:xfrm>
        </p:spPr>
        <p:txBody>
          <a:bodyPr>
            <a:normAutofit fontScale="25000" lnSpcReduction="20000"/>
          </a:bodyPr>
          <a:lstStyle/>
          <a:p>
            <a:pPr marL="0" indent="0">
              <a:buNone/>
            </a:pPr>
            <a:r>
              <a:rPr lang="sv-SE" sz="4800" dirty="0">
                <a:solidFill>
                  <a:srgbClr val="323232"/>
                </a:solidFill>
              </a:rPr>
              <a:t>Bilder visar ett exempel på självfakturaunderlag som avser inleveransperioden Maj 2019. Observera att det är endast möjligt att skapa ett självfakturaunderlag när inleveransperioden är över. </a:t>
            </a:r>
          </a:p>
          <a:p>
            <a:pPr marL="0" indent="0" algn="l">
              <a:buNone/>
            </a:pPr>
            <a:r>
              <a:rPr lang="sv-SE" sz="4800" b="0" i="0" dirty="0">
                <a:solidFill>
                  <a:srgbClr val="323232"/>
                </a:solidFill>
                <a:effectLst/>
              </a:rPr>
              <a:t>Av inleveransen skapas ett självfakturaunderlag. Självfakturaunderlaget är som en preliminär faktura där du som leverantör har möjlighet att förhandsgranska den ersättning som ska faktureras. Självfakturaunderlaget kan även förhandsgranskas som en PDF.</a:t>
            </a:r>
            <a:endParaRPr lang="sv-SE" sz="4800" b="0" i="0" dirty="0">
              <a:solidFill>
                <a:srgbClr val="8A8A8A"/>
              </a:solidFill>
              <a:effectLst/>
            </a:endParaRPr>
          </a:p>
          <a:p>
            <a:pPr marL="0" indent="0" algn="l">
              <a:buNone/>
            </a:pPr>
            <a:endParaRPr lang="sv-SE" sz="4800" b="0" i="0" dirty="0">
              <a:solidFill>
                <a:srgbClr val="8A8A8A"/>
              </a:solidFill>
              <a:effectLst/>
            </a:endParaRPr>
          </a:p>
          <a:p>
            <a:pPr marL="0" indent="0" algn="l">
              <a:buNone/>
            </a:pPr>
            <a:r>
              <a:rPr lang="sv-SE" sz="4800" b="1" i="0" dirty="0">
                <a:solidFill>
                  <a:srgbClr val="323232"/>
                </a:solidFill>
                <a:effectLst/>
              </a:rPr>
              <a:t>Med självfakturaunderlaget kan du:</a:t>
            </a:r>
          </a:p>
          <a:p>
            <a:pPr algn="l">
              <a:buFont typeface="Arial" panose="020B0604020202020204" pitchFamily="34" charset="0"/>
              <a:buChar char="•"/>
            </a:pPr>
            <a:r>
              <a:rPr lang="sv-SE" sz="4800" b="0" i="0" dirty="0">
                <a:solidFill>
                  <a:srgbClr val="323232"/>
                </a:solidFill>
                <a:effectLst/>
              </a:rPr>
              <a:t>ta bort den för att göra om inleveransen</a:t>
            </a:r>
            <a:endParaRPr lang="sv-SE" sz="4800" dirty="0">
              <a:solidFill>
                <a:srgbClr val="8A8A8A"/>
              </a:solidFill>
            </a:endParaRPr>
          </a:p>
          <a:p>
            <a:pPr algn="l">
              <a:buFont typeface="Arial" panose="020B0604020202020204" pitchFamily="34" charset="0"/>
              <a:buChar char="•"/>
            </a:pPr>
            <a:r>
              <a:rPr lang="sv-SE" sz="4800" b="0" i="0" dirty="0">
                <a:solidFill>
                  <a:srgbClr val="323232"/>
                </a:solidFill>
                <a:effectLst/>
              </a:rPr>
              <a:t>underkänna för att informera Arbetsförmedlingen om något fel med ekonomiflödet</a:t>
            </a:r>
            <a:endParaRPr lang="sv-SE" sz="4800" dirty="0">
              <a:solidFill>
                <a:srgbClr val="8A8A8A"/>
              </a:solidFill>
            </a:endParaRPr>
          </a:p>
          <a:p>
            <a:pPr algn="l">
              <a:buFont typeface="Arial" panose="020B0604020202020204" pitchFamily="34" charset="0"/>
              <a:buChar char="•"/>
            </a:pPr>
            <a:r>
              <a:rPr lang="sv-SE" sz="4800" b="0" i="0" dirty="0">
                <a:solidFill>
                  <a:srgbClr val="323232"/>
                </a:solidFill>
                <a:effectLst/>
              </a:rPr>
              <a:t>godkänna för att skapa en självfaktura som genererar utbetalning av ersättning</a:t>
            </a:r>
            <a:endParaRPr lang="sv-SE" sz="4800" b="0" i="0" dirty="0">
              <a:solidFill>
                <a:srgbClr val="8A8A8A"/>
              </a:solidFill>
              <a:effectLst/>
            </a:endParaRPr>
          </a:p>
          <a:p>
            <a:pPr marL="0" indent="0" algn="l">
              <a:buNone/>
            </a:pPr>
            <a:endParaRPr lang="sv-SE" sz="4800" b="0" i="0" dirty="0">
              <a:solidFill>
                <a:srgbClr val="8A8A8A"/>
              </a:solidFill>
              <a:effectLst/>
            </a:endParaRPr>
          </a:p>
          <a:p>
            <a:pPr marL="0" indent="0" algn="l">
              <a:buNone/>
            </a:pPr>
            <a:r>
              <a:rPr lang="sv-SE" sz="4800" b="0" i="0" dirty="0">
                <a:solidFill>
                  <a:srgbClr val="323232"/>
                </a:solidFill>
                <a:effectLst/>
              </a:rPr>
              <a:t>När ett självfakturaunderlag underkänns, kommer ärendets ekonomiflöde låsas för utredning av Arbetsförmedlingen. När utredningen är färdig kan Arbetsförmedlingen låsa upp ekonomiflödet igen.</a:t>
            </a:r>
            <a:endParaRPr lang="sv-SE" sz="4800" b="0" i="0" dirty="0">
              <a:solidFill>
                <a:srgbClr val="8A8A8A"/>
              </a:solidFill>
              <a:effectLst/>
            </a:endParaRPr>
          </a:p>
          <a:p>
            <a:pPr marL="0" indent="0">
              <a:buNone/>
            </a:pPr>
            <a:endParaRPr lang="sv-SE" sz="1400" dirty="0"/>
          </a:p>
        </p:txBody>
      </p:sp>
    </p:spTree>
    <p:extLst>
      <p:ext uri="{BB962C8B-B14F-4D97-AF65-F5344CB8AC3E}">
        <p14:creationId xmlns:p14="http://schemas.microsoft.com/office/powerpoint/2010/main" val="1592586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F15B7-25E4-70B8-7E70-3F847AD23653}"/>
              </a:ext>
            </a:extLst>
          </p:cNvPr>
          <p:cNvSpPr>
            <a:spLocks noGrp="1"/>
          </p:cNvSpPr>
          <p:nvPr>
            <p:ph type="title"/>
          </p:nvPr>
        </p:nvSpPr>
        <p:spPr>
          <a:xfrm>
            <a:off x="576002" y="188730"/>
            <a:ext cx="7422784" cy="480573"/>
          </a:xfrm>
        </p:spPr>
        <p:txBody>
          <a:bodyPr/>
          <a:lstStyle/>
          <a:p>
            <a:r>
              <a:rPr lang="sv-SE" sz="2400" dirty="0">
                <a:solidFill>
                  <a:srgbClr val="00005A"/>
                </a:solidFill>
              </a:rPr>
              <a:t>S</a:t>
            </a:r>
            <a:r>
              <a:rPr lang="sv-SE" sz="2400" b="1" i="0" dirty="0">
                <a:solidFill>
                  <a:srgbClr val="00005A"/>
                </a:solidFill>
                <a:effectLst/>
              </a:rPr>
              <a:t>jälvfaktura</a:t>
            </a:r>
            <a:br>
              <a:rPr lang="sv-SE" sz="2400" b="0" i="0" dirty="0">
                <a:solidFill>
                  <a:srgbClr val="8A8A8A"/>
                </a:solidFill>
                <a:effectLst/>
                <a:latin typeface="Open sans Bold" panose="020B0806030504020204" pitchFamily="34" charset="0"/>
              </a:rPr>
            </a:br>
            <a:endParaRPr lang="sv-SE" sz="2400" dirty="0"/>
          </a:p>
        </p:txBody>
      </p:sp>
      <p:pic>
        <p:nvPicPr>
          <p:cNvPr id="4" name="Bildobjekt 3" descr="Bilden är ett urklipp från IT systemet KA webb. Den visar Självfaktura.">
            <a:extLst>
              <a:ext uri="{FF2B5EF4-FFF2-40B4-BE49-F238E27FC236}">
                <a16:creationId xmlns:a16="http://schemas.microsoft.com/office/drawing/2014/main" id="{AA6273CD-E471-D5E6-EB20-A9DA4C2EF0CA}"/>
              </a:ext>
            </a:extLst>
          </p:cNvPr>
          <p:cNvPicPr>
            <a:picLocks noChangeAspect="1"/>
          </p:cNvPicPr>
          <p:nvPr/>
        </p:nvPicPr>
        <p:blipFill>
          <a:blip r:embed="rId2"/>
          <a:stretch>
            <a:fillRect/>
          </a:stretch>
        </p:blipFill>
        <p:spPr>
          <a:xfrm>
            <a:off x="576002" y="786942"/>
            <a:ext cx="3680198" cy="380077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16852B7-6155-435D-48C5-1F315CB4449E}"/>
              </a:ext>
            </a:extLst>
          </p:cNvPr>
          <p:cNvSpPr>
            <a:spLocks noGrp="1"/>
          </p:cNvSpPr>
          <p:nvPr>
            <p:ph idx="1"/>
          </p:nvPr>
        </p:nvSpPr>
        <p:spPr>
          <a:xfrm>
            <a:off x="4572000" y="786942"/>
            <a:ext cx="4148417" cy="4200198"/>
          </a:xfrm>
        </p:spPr>
        <p:txBody>
          <a:bodyPr>
            <a:normAutofit/>
          </a:bodyPr>
          <a:lstStyle/>
          <a:p>
            <a:pPr marL="0" indent="0">
              <a:buNone/>
            </a:pPr>
            <a:r>
              <a:rPr lang="sv-SE" sz="1200" dirty="0">
                <a:solidFill>
                  <a:srgbClr val="323232"/>
                </a:solidFill>
              </a:rPr>
              <a:t>I bilden</a:t>
            </a:r>
            <a:r>
              <a:rPr lang="sv-SE" sz="1200" i="0" dirty="0">
                <a:solidFill>
                  <a:srgbClr val="323232"/>
                </a:solidFill>
                <a:effectLst/>
              </a:rPr>
              <a:t> visas en sammanfattning av en godkänd självfaktura. </a:t>
            </a:r>
          </a:p>
          <a:p>
            <a:pPr>
              <a:buFont typeface="Arial" panose="020B0604020202020204" pitchFamily="34" charset="0"/>
              <a:buChar char="•"/>
            </a:pPr>
            <a:r>
              <a:rPr lang="sv-SE" sz="1200" b="0" i="0" dirty="0">
                <a:solidFill>
                  <a:srgbClr val="323232"/>
                </a:solidFill>
                <a:effectLst/>
              </a:rPr>
              <a:t>När ett självfakturaunderlag har blivit godkänt, skapas en självfaktura.</a:t>
            </a:r>
          </a:p>
          <a:p>
            <a:pPr algn="l">
              <a:buFont typeface="Arial" panose="020B0604020202020204" pitchFamily="34" charset="0"/>
              <a:buChar char="•"/>
            </a:pPr>
            <a:r>
              <a:rPr lang="sv-SE" sz="1200" b="0" i="0" dirty="0">
                <a:solidFill>
                  <a:srgbClr val="323232"/>
                </a:solidFill>
                <a:effectLst/>
              </a:rPr>
              <a:t>Detta innebär att KA-systemet nu skickar självfakturan till Arbetsförmedlingens ekonomisystem för utbetalning.</a:t>
            </a:r>
          </a:p>
          <a:p>
            <a:pPr algn="l">
              <a:buFont typeface="Arial" panose="020B0604020202020204" pitchFamily="34" charset="0"/>
              <a:buChar char="•"/>
            </a:pPr>
            <a:r>
              <a:rPr lang="sv-SE" sz="1200" b="0" i="0" dirty="0">
                <a:solidFill>
                  <a:srgbClr val="323232"/>
                </a:solidFill>
                <a:effectLst/>
              </a:rPr>
              <a:t>När självfakturan har betalats ut kommer dess status ändras från </a:t>
            </a:r>
            <a:r>
              <a:rPr lang="sv-SE" sz="1200" b="1" dirty="0">
                <a:solidFill>
                  <a:srgbClr val="323232"/>
                </a:solidFill>
              </a:rPr>
              <a:t>Godkänd</a:t>
            </a:r>
            <a:r>
              <a:rPr lang="sv-SE" sz="1200" b="0" i="0" dirty="0">
                <a:solidFill>
                  <a:srgbClr val="323232"/>
                </a:solidFill>
                <a:effectLst/>
              </a:rPr>
              <a:t> till </a:t>
            </a:r>
            <a:r>
              <a:rPr lang="sv-SE" sz="1200" b="1" i="0" dirty="0">
                <a:solidFill>
                  <a:srgbClr val="323232"/>
                </a:solidFill>
                <a:effectLst/>
              </a:rPr>
              <a:t>Utbetald</a:t>
            </a:r>
            <a:r>
              <a:rPr lang="sv-SE" sz="1200" i="0" dirty="0">
                <a:solidFill>
                  <a:srgbClr val="323232"/>
                </a:solidFill>
                <a:effectLst/>
              </a:rPr>
              <a:t>.</a:t>
            </a:r>
            <a:endParaRPr lang="sv-SE" sz="1200" b="1" dirty="0">
              <a:solidFill>
                <a:srgbClr val="8A8A8A"/>
              </a:solidFill>
            </a:endParaRPr>
          </a:p>
          <a:p>
            <a:pPr algn="l">
              <a:buFont typeface="Arial" panose="020B0604020202020204" pitchFamily="34" charset="0"/>
              <a:buChar char="•"/>
            </a:pPr>
            <a:r>
              <a:rPr lang="sv-SE" sz="1200" b="0" i="0" dirty="0">
                <a:solidFill>
                  <a:srgbClr val="323232"/>
                </a:solidFill>
                <a:effectLst/>
              </a:rPr>
              <a:t>I e-handelsflödet finns det möjlighet att kreditera en självfaktura, exempelvis om man upptäckt att en ersättning blivit fel eller att man inlevererat för mycket eller för lite för en ersättning.</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85993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1BC809-1F81-4196-290E-0E934E99E745}"/>
              </a:ext>
            </a:extLst>
          </p:cNvPr>
          <p:cNvSpPr>
            <a:spLocks noGrp="1"/>
          </p:cNvSpPr>
          <p:nvPr>
            <p:ph type="title"/>
          </p:nvPr>
        </p:nvSpPr>
        <p:spPr>
          <a:xfrm>
            <a:off x="576003" y="255377"/>
            <a:ext cx="7422784" cy="501713"/>
          </a:xfrm>
        </p:spPr>
        <p:txBody>
          <a:bodyPr/>
          <a:lstStyle/>
          <a:p>
            <a:r>
              <a:rPr lang="sv-SE" sz="2400" b="1" i="0" dirty="0">
                <a:solidFill>
                  <a:srgbClr val="00005A"/>
                </a:solidFill>
                <a:effectLst/>
              </a:rPr>
              <a:t>Kreditera självfaktura</a:t>
            </a:r>
            <a:br>
              <a:rPr lang="sv-SE" sz="2400" b="0" i="0" dirty="0">
                <a:solidFill>
                  <a:srgbClr val="8A8A8A"/>
                </a:solidFill>
                <a:effectLst/>
                <a:latin typeface="Open sans Bold" panose="020B0806030504020204" pitchFamily="34" charset="0"/>
              </a:rPr>
            </a:br>
            <a:endParaRPr lang="sv-SE" sz="2400" dirty="0"/>
          </a:p>
        </p:txBody>
      </p:sp>
      <p:pic>
        <p:nvPicPr>
          <p:cNvPr id="15" name="Bildobjekt 14" descr="Bilden är ett urklipp från IT systemet KA webb. Den visar kreditera självfaktura. ">
            <a:extLst>
              <a:ext uri="{FF2B5EF4-FFF2-40B4-BE49-F238E27FC236}">
                <a16:creationId xmlns:a16="http://schemas.microsoft.com/office/drawing/2014/main" id="{A866B204-E716-3C17-BA34-935AD0CB1DB9}"/>
              </a:ext>
            </a:extLst>
          </p:cNvPr>
          <p:cNvPicPr>
            <a:picLocks noChangeAspect="1"/>
          </p:cNvPicPr>
          <p:nvPr/>
        </p:nvPicPr>
        <p:blipFill>
          <a:blip r:embed="rId2"/>
          <a:stretch>
            <a:fillRect/>
          </a:stretch>
        </p:blipFill>
        <p:spPr>
          <a:xfrm>
            <a:off x="573386" y="757090"/>
            <a:ext cx="3998614" cy="421159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9436644-7CA4-6218-B2E5-3083C058A8B2}"/>
              </a:ext>
            </a:extLst>
          </p:cNvPr>
          <p:cNvSpPr>
            <a:spLocks noGrp="1"/>
          </p:cNvSpPr>
          <p:nvPr>
            <p:ph idx="1"/>
          </p:nvPr>
        </p:nvSpPr>
        <p:spPr>
          <a:xfrm>
            <a:off x="4961964" y="757090"/>
            <a:ext cx="3751729" cy="3740951"/>
          </a:xfrm>
        </p:spPr>
        <p:txBody>
          <a:bodyPr>
            <a:noAutofit/>
          </a:bodyPr>
          <a:lstStyle/>
          <a:p>
            <a:pPr algn="l">
              <a:buFont typeface="Arial" panose="020B0604020202020204" pitchFamily="34" charset="0"/>
              <a:buChar char="•"/>
            </a:pPr>
            <a:r>
              <a:rPr lang="sv-SE" sz="1200" b="0" i="0" dirty="0">
                <a:solidFill>
                  <a:srgbClr val="323232"/>
                </a:solidFill>
                <a:effectLst/>
              </a:rPr>
              <a:t>Kreditering av en självfaktura ger dig möjlighet att rätta en felaktig självfaktura. Denna funktion ger dig möjlighet att sköta hela ekonomiflödet via systemet. </a:t>
            </a:r>
          </a:p>
          <a:p>
            <a:pPr algn="l">
              <a:buFont typeface="Arial" panose="020B0604020202020204" pitchFamily="34" charset="0"/>
              <a:buChar char="•"/>
            </a:pPr>
            <a:r>
              <a:rPr lang="sv-SE" sz="1200" b="0" i="0" dirty="0">
                <a:solidFill>
                  <a:srgbClr val="323232"/>
                </a:solidFill>
                <a:effectLst/>
              </a:rPr>
              <a:t>För att kreditera en självfaktura går du in på självfakturan via dess fakturanummer. </a:t>
            </a:r>
            <a:endParaRPr lang="sv-SE" sz="1200" b="1" dirty="0">
              <a:solidFill>
                <a:srgbClr val="323232"/>
              </a:solidFill>
            </a:endParaRPr>
          </a:p>
          <a:p>
            <a:pPr algn="l">
              <a:buFont typeface="Arial" panose="020B0604020202020204" pitchFamily="34" charset="0"/>
              <a:buChar char="•"/>
            </a:pPr>
            <a:r>
              <a:rPr lang="sv-SE" sz="1200" b="0" i="0" dirty="0">
                <a:effectLst/>
              </a:rPr>
              <a:t>Det är endast möjligt att kreditera självfakturor i omvänd ordning, det vill säga den senaste skapade självfakturan </a:t>
            </a:r>
            <a:r>
              <a:rPr lang="sv-SE" sz="1200" dirty="0"/>
              <a:t>ska</a:t>
            </a:r>
            <a:r>
              <a:rPr lang="sv-SE" sz="1200" b="0" i="0" dirty="0">
                <a:effectLst/>
              </a:rPr>
              <a:t> krediteras först.</a:t>
            </a:r>
          </a:p>
          <a:p>
            <a:pPr algn="l">
              <a:buFont typeface="Arial" panose="020B0604020202020204" pitchFamily="34" charset="0"/>
              <a:buChar char="•"/>
            </a:pPr>
            <a:r>
              <a:rPr lang="sv-SE" sz="1200" b="0" i="0" dirty="0">
                <a:solidFill>
                  <a:srgbClr val="323232"/>
                </a:solidFill>
                <a:effectLst/>
              </a:rPr>
              <a:t>När du trycker på knappen </a:t>
            </a:r>
            <a:r>
              <a:rPr lang="sv-SE" sz="1200" b="1" i="0" dirty="0">
                <a:solidFill>
                  <a:srgbClr val="323232"/>
                </a:solidFill>
                <a:effectLst/>
              </a:rPr>
              <a:t>Kreditera</a:t>
            </a:r>
            <a:r>
              <a:rPr lang="sv-SE" sz="1200" b="0" i="0" dirty="0">
                <a:solidFill>
                  <a:srgbClr val="323232"/>
                </a:solidFill>
                <a:effectLst/>
              </a:rPr>
              <a:t> visas en sammanfattning av det som du håller på att kreditera, alltså din självfaktura fast med minusbelopp.</a:t>
            </a:r>
          </a:p>
          <a:p>
            <a:pPr algn="l">
              <a:buFont typeface="Arial" panose="020B0604020202020204" pitchFamily="34" charset="0"/>
              <a:buChar char="•"/>
            </a:pPr>
            <a:r>
              <a:rPr lang="sv-SE" sz="1200" b="0" i="0" dirty="0">
                <a:solidFill>
                  <a:srgbClr val="323232"/>
                </a:solidFill>
                <a:effectLst/>
              </a:rPr>
              <a:t>När kreditsjälvfakturan har skapats gör Arbetsförmedlingen inget återkrav av pengar utan summan kommer istället kvittas vid nästa utbetalning.</a:t>
            </a:r>
          </a:p>
          <a:p>
            <a:pPr algn="l">
              <a:buFont typeface="Arial" panose="020B0604020202020204" pitchFamily="34" charset="0"/>
              <a:buChar char="•"/>
            </a:pPr>
            <a:endParaRPr lang="sv-SE" sz="1200" dirty="0">
              <a:solidFill>
                <a:srgbClr val="323232"/>
              </a:solidFill>
            </a:endParaRPr>
          </a:p>
          <a:p>
            <a:pPr marL="0" indent="0" algn="l">
              <a:buNone/>
            </a:pPr>
            <a:endParaRPr lang="sv-SE" sz="1200" b="0" i="0" dirty="0">
              <a:solidFill>
                <a:srgbClr val="8A8A8A"/>
              </a:solidFill>
              <a:effectLst/>
              <a:latin typeface="Open sans Bold" panose="020B0806030504020204" pitchFamily="34" charset="0"/>
            </a:endParaRPr>
          </a:p>
          <a:p>
            <a:pPr marL="0" indent="0">
              <a:buNone/>
            </a:pPr>
            <a:endParaRPr lang="sv-SE" sz="1200" dirty="0"/>
          </a:p>
        </p:txBody>
      </p:sp>
    </p:spTree>
    <p:extLst>
      <p:ext uri="{BB962C8B-B14F-4D97-AF65-F5344CB8AC3E}">
        <p14:creationId xmlns:p14="http://schemas.microsoft.com/office/powerpoint/2010/main" val="3659296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26BA11-92F4-B913-BC1D-BA5F6D617C9E}"/>
              </a:ext>
            </a:extLst>
          </p:cNvPr>
          <p:cNvSpPr>
            <a:spLocks noGrp="1"/>
          </p:cNvSpPr>
          <p:nvPr>
            <p:ph type="title"/>
          </p:nvPr>
        </p:nvSpPr>
        <p:spPr>
          <a:xfrm>
            <a:off x="460743" y="183087"/>
            <a:ext cx="7422784" cy="467327"/>
          </a:xfrm>
        </p:spPr>
        <p:txBody>
          <a:bodyPr/>
          <a:lstStyle/>
          <a:p>
            <a:r>
              <a:rPr lang="sv-SE" sz="2800" b="1" i="0" dirty="0">
                <a:solidFill>
                  <a:srgbClr val="00005A"/>
                </a:solidFill>
                <a:effectLst/>
                <a:latin typeface="+mj-lt"/>
              </a:rPr>
              <a:t>Bild Processflöde 1:2</a:t>
            </a:r>
            <a:br>
              <a:rPr lang="sv-SE" sz="2800" b="0" i="0" dirty="0">
                <a:solidFill>
                  <a:srgbClr val="8A8A8A"/>
                </a:solidFill>
                <a:effectLst/>
                <a:latin typeface="+mj-lt"/>
              </a:rPr>
            </a:br>
            <a:endParaRPr lang="sv-SE" dirty="0"/>
          </a:p>
        </p:txBody>
      </p:sp>
      <p:pic>
        <p:nvPicPr>
          <p:cNvPr id="5" name="Bildobjekt 4">
            <a:extLst>
              <a:ext uri="{FF2B5EF4-FFF2-40B4-BE49-F238E27FC236}">
                <a16:creationId xmlns:a16="http://schemas.microsoft.com/office/drawing/2014/main" id="{054BFEB7-A11A-A81B-0EF5-DA1368F3FF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0743" y="784885"/>
            <a:ext cx="8498264" cy="37754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2069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8C21FBF-FED2-1994-1E96-DB3A44CA3596}"/>
              </a:ext>
            </a:extLst>
          </p:cNvPr>
          <p:cNvSpPr>
            <a:spLocks noGrp="1"/>
          </p:cNvSpPr>
          <p:nvPr>
            <p:ph type="title"/>
          </p:nvPr>
        </p:nvSpPr>
        <p:spPr>
          <a:xfrm>
            <a:off x="575042" y="193857"/>
            <a:ext cx="7425957" cy="462372"/>
          </a:xfrm>
        </p:spPr>
        <p:txBody>
          <a:bodyPr/>
          <a:lstStyle/>
          <a:p>
            <a:r>
              <a:rPr lang="sv-SE" sz="2400" b="1" i="0" dirty="0">
                <a:solidFill>
                  <a:srgbClr val="00005A"/>
                </a:solidFill>
                <a:effectLst/>
                <a:latin typeface="+mj-lt"/>
              </a:rPr>
              <a:t>Bild Processflöde 2:2</a:t>
            </a:r>
            <a:br>
              <a:rPr lang="sv-SE" sz="2400" b="0" i="0" dirty="0">
                <a:solidFill>
                  <a:srgbClr val="8A8A8A"/>
                </a:solidFill>
                <a:effectLst/>
                <a:latin typeface="+mj-lt"/>
              </a:rPr>
            </a:br>
            <a:endParaRPr lang="sv-SE" sz="2400" dirty="0"/>
          </a:p>
        </p:txBody>
      </p:sp>
      <p:pic>
        <p:nvPicPr>
          <p:cNvPr id="3" name="Bildobjekt 2">
            <a:extLst>
              <a:ext uri="{FF2B5EF4-FFF2-40B4-BE49-F238E27FC236}">
                <a16:creationId xmlns:a16="http://schemas.microsoft.com/office/drawing/2014/main" id="{F2751B3B-3FE3-6C9C-7066-258FD99C1C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2" y="656229"/>
            <a:ext cx="6923987" cy="4044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059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669302" y="331527"/>
            <a:ext cx="7119471" cy="378796"/>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669302" y="1050218"/>
            <a:ext cx="2724541" cy="3595915"/>
          </a:xfrm>
        </p:spPr>
        <p:txBody>
          <a:bodyPr/>
          <a:lstStyle/>
          <a:p>
            <a:pPr marL="0" indent="0">
              <a:buNone/>
            </a:pPr>
            <a:r>
              <a:rPr lang="sv-SE" sz="1100" dirty="0">
                <a:hlinkClick r:id="rId3" action="ppaction://hlinksldjump"/>
              </a:rPr>
              <a:t>Arbetsmarknadsutbildningar</a:t>
            </a:r>
            <a:endParaRPr lang="sv-SE" sz="1100" dirty="0"/>
          </a:p>
          <a:p>
            <a:pPr marL="0" indent="0">
              <a:buNone/>
            </a:pPr>
            <a:r>
              <a:rPr lang="sv-SE" sz="1100" dirty="0">
                <a:hlinkClick r:id="rId4" action="ppaction://hlinksldjump"/>
              </a:rPr>
              <a:t>Förberedande utbildning och arbetsmarknadsutbildning</a:t>
            </a:r>
            <a:endParaRPr lang="sv-SE" sz="1100" dirty="0"/>
          </a:p>
          <a:p>
            <a:pPr marL="0" indent="0">
              <a:buNone/>
            </a:pPr>
            <a:r>
              <a:rPr lang="sv-SE" sz="1100" dirty="0">
                <a:hlinkClick r:id="rId5" action="ppaction://hlinksldjump"/>
              </a:rPr>
              <a:t>Översikt i KA Webb</a:t>
            </a:r>
            <a:endParaRPr lang="sv-SE" sz="1100" dirty="0"/>
          </a:p>
          <a:p>
            <a:pPr marL="0" indent="0">
              <a:buNone/>
            </a:pPr>
            <a:r>
              <a:rPr lang="sv-SE" sz="1100" dirty="0">
                <a:hlinkClick r:id="rId5" action="ppaction://hlinksldjump"/>
              </a:rPr>
              <a:t>Ärendeöversikt i KA Webb</a:t>
            </a:r>
            <a:endParaRPr lang="sv-SE" sz="1100" dirty="0"/>
          </a:p>
          <a:p>
            <a:pPr marL="0" indent="0">
              <a:buNone/>
            </a:pPr>
            <a:r>
              <a:rPr lang="sv-SE" sz="1100" dirty="0">
                <a:hlinkClick r:id="rId6" action="ppaction://hlinksldjump"/>
              </a:rPr>
              <a:t>Gemensam utbildningsplan</a:t>
            </a:r>
            <a:endParaRPr lang="sv-SE" sz="1100" dirty="0"/>
          </a:p>
          <a:p>
            <a:pPr>
              <a:buFont typeface="Arial" panose="020B0604020202020204" pitchFamily="34" charset="0"/>
              <a:buChar char="•"/>
            </a:pPr>
            <a:r>
              <a:rPr lang="sv-SE" sz="1100" dirty="0">
                <a:hlinkClick r:id="rId7" action="ppaction://hlinksldjump"/>
              </a:rPr>
              <a:t>Innehåll i gemensam utbildningsplan</a:t>
            </a:r>
            <a:endParaRPr lang="sv-SE" sz="1100" dirty="0"/>
          </a:p>
          <a:p>
            <a:pPr>
              <a:buFont typeface="Arial" panose="020B0604020202020204" pitchFamily="34" charset="0"/>
              <a:buChar char="•"/>
            </a:pPr>
            <a:r>
              <a:rPr lang="sv-SE" sz="1100" dirty="0">
                <a:hlinkClick r:id="rId8" action="ppaction://hlinksldjump"/>
              </a:rPr>
              <a:t>Övrigt i gemensam utbildningsplan</a:t>
            </a:r>
            <a:endParaRPr lang="sv-SE" sz="1100" dirty="0"/>
          </a:p>
          <a:p>
            <a:pPr marL="0" indent="0">
              <a:buNone/>
            </a:pPr>
            <a:r>
              <a:rPr lang="sv-SE" sz="1100" dirty="0">
                <a:hlinkClick r:id="rId9" action="ppaction://hlinksldjump"/>
              </a:rPr>
              <a:t>Avvikelserapport</a:t>
            </a:r>
            <a:endParaRPr lang="sv-SE" sz="1100" dirty="0"/>
          </a:p>
          <a:p>
            <a:pPr marL="0" indent="0">
              <a:buNone/>
            </a:pPr>
            <a:r>
              <a:rPr lang="sv-SE" sz="1100" dirty="0">
                <a:hlinkClick r:id="rId10" action="ppaction://hlinksldjump"/>
              </a:rPr>
              <a:t>Informativ rapport</a:t>
            </a:r>
            <a:endParaRPr lang="sv-SE" sz="1100" dirty="0"/>
          </a:p>
          <a:p>
            <a:pPr marL="0" indent="0">
              <a:buNone/>
            </a:pPr>
            <a:r>
              <a:rPr lang="sv-SE" sz="1100" dirty="0">
                <a:hlinkClick r:id="rId11" action="ppaction://hlinksldjump"/>
              </a:rPr>
              <a:t>Avbrott efter start</a:t>
            </a:r>
            <a:endParaRPr lang="sv-SE" sz="1100" dirty="0"/>
          </a:p>
          <a:p>
            <a:pPr marL="0" indent="0">
              <a:buNone/>
            </a:pPr>
            <a:r>
              <a:rPr lang="sv-SE" sz="1100" dirty="0">
                <a:hlinkClick r:id="rId12" action="ppaction://hlinksldjump"/>
              </a:rPr>
              <a:t>Avbrottsrapport</a:t>
            </a:r>
            <a:endParaRPr lang="sv-SE" sz="1100" dirty="0"/>
          </a:p>
          <a:p>
            <a:pPr marL="0" indent="0">
              <a:buNone/>
            </a:pPr>
            <a:r>
              <a:rPr lang="sv-SE" sz="1100" dirty="0">
                <a:hlinkClick r:id="rId13" action="ppaction://hlinksldjump"/>
              </a:rPr>
              <a:t>Slutredovisning</a:t>
            </a:r>
            <a:endParaRPr lang="sv-SE" sz="1100" dirty="0"/>
          </a:p>
          <a:p>
            <a:pPr>
              <a:buFont typeface="Arial" panose="020B0604020202020204" pitchFamily="34" charset="0"/>
              <a:buChar char="•"/>
            </a:pPr>
            <a:r>
              <a:rPr lang="sv-SE" sz="1100" dirty="0">
                <a:hlinkClick r:id="rId14" action="ppaction://hlinksldjump"/>
              </a:rPr>
              <a:t>Slutredovisning Yrkessvenska A</a:t>
            </a:r>
            <a:endParaRPr lang="sv-SE" sz="1100" dirty="0"/>
          </a:p>
          <a:p>
            <a:pPr>
              <a:buFont typeface="Arial" panose="020B0604020202020204" pitchFamily="34" charset="0"/>
              <a:buChar char="•"/>
            </a:pPr>
            <a:r>
              <a:rPr lang="sv-SE" sz="1100" dirty="0">
                <a:solidFill>
                  <a:srgbClr val="FF0000"/>
                </a:solidFill>
                <a:hlinkClick r:id="rId15" action="ppaction://hlinksldjump"/>
              </a:rPr>
              <a:t>Slutredovisning Korta vägen</a:t>
            </a:r>
            <a:endParaRPr lang="sv-SE" sz="1100" dirty="0">
              <a:solidFill>
                <a:srgbClr val="FF0000"/>
              </a:solidFill>
            </a:endParaRPr>
          </a:p>
          <a:p>
            <a:pPr marL="0" indent="0">
              <a:buNone/>
            </a:pPr>
            <a:endParaRPr lang="sv-SE" sz="1100" dirty="0"/>
          </a:p>
          <a:p>
            <a:pPr marL="0" indent="0">
              <a:buNone/>
            </a:pPr>
            <a:endParaRPr lang="sv-SE" sz="1100" dirty="0"/>
          </a:p>
          <a:p>
            <a:pPr marL="0" indent="0">
              <a:buNone/>
            </a:pPr>
            <a:endParaRPr lang="sv-SE" sz="1100" dirty="0"/>
          </a:p>
          <a:p>
            <a:endParaRPr lang="sv-SE" sz="1100" dirty="0"/>
          </a:p>
          <a:p>
            <a:endParaRPr lang="sv-SE" sz="1100" dirty="0"/>
          </a:p>
          <a:p>
            <a:endParaRPr lang="sv-SE" sz="1100" dirty="0"/>
          </a:p>
          <a:p>
            <a:pPr marL="0" indent="0">
              <a:buNone/>
            </a:pPr>
            <a:endParaRPr lang="sv-SE" sz="1200" dirty="0"/>
          </a:p>
          <a:p>
            <a:pPr marL="0" indent="0">
              <a:buNone/>
            </a:pPr>
            <a:endParaRPr lang="sv-SE" sz="1200" dirty="0"/>
          </a:p>
        </p:txBody>
      </p:sp>
      <p:sp>
        <p:nvSpPr>
          <p:cNvPr id="3" name="Platshållare för innehåll 2">
            <a:extLst>
              <a:ext uri="{FF2B5EF4-FFF2-40B4-BE49-F238E27FC236}">
                <a16:creationId xmlns:a16="http://schemas.microsoft.com/office/drawing/2014/main" id="{14DB0F11-43B5-E68A-DF07-88F2D223070B}"/>
              </a:ext>
            </a:extLst>
          </p:cNvPr>
          <p:cNvSpPr>
            <a:spLocks noGrp="1"/>
          </p:cNvSpPr>
          <p:nvPr>
            <p:ph idx="13"/>
          </p:nvPr>
        </p:nvSpPr>
        <p:spPr>
          <a:xfrm>
            <a:off x="4166361" y="1050218"/>
            <a:ext cx="2459934" cy="3567440"/>
          </a:xfrm>
        </p:spPr>
        <p:txBody>
          <a:bodyPr/>
          <a:lstStyle/>
          <a:p>
            <a:pPr marL="0" indent="0">
              <a:buNone/>
            </a:pPr>
            <a:r>
              <a:rPr lang="sv-SE" sz="1200" dirty="0">
                <a:hlinkClick r:id="rId15" action="ppaction://hlinksldjump"/>
              </a:rPr>
              <a:t>Inleverera </a:t>
            </a:r>
            <a:r>
              <a:rPr lang="sv-SE" sz="1200" dirty="0" err="1">
                <a:hlinkClick r:id="rId15" action="ppaction://hlinksldjump"/>
              </a:rPr>
              <a:t>inköpsorder</a:t>
            </a:r>
            <a:endParaRPr lang="sv-SE" sz="1200" dirty="0"/>
          </a:p>
          <a:p>
            <a:pPr>
              <a:buFont typeface="Arial" panose="020B0604020202020204" pitchFamily="34" charset="0"/>
              <a:buChar char="•"/>
            </a:pPr>
            <a:r>
              <a:rPr lang="sv-SE" sz="1200" dirty="0">
                <a:solidFill>
                  <a:srgbClr val="FF0000"/>
                </a:solidFill>
                <a:hlinkClick r:id="rId14" action="ppaction://hlinksldjump"/>
              </a:rPr>
              <a:t>Status på </a:t>
            </a:r>
            <a:r>
              <a:rPr lang="sv-SE" sz="1200" dirty="0" err="1">
                <a:solidFill>
                  <a:srgbClr val="FF0000"/>
                </a:solidFill>
                <a:hlinkClick r:id="rId14" action="ppaction://hlinksldjump"/>
              </a:rPr>
              <a:t>Inköpsorder</a:t>
            </a:r>
            <a:endParaRPr lang="sv-SE" sz="1200" dirty="0"/>
          </a:p>
          <a:p>
            <a:pPr>
              <a:buFont typeface="Arial" panose="020B0604020202020204" pitchFamily="34" charset="0"/>
              <a:buChar char="•"/>
            </a:pPr>
            <a:r>
              <a:rPr lang="sv-SE" sz="1200" dirty="0">
                <a:hlinkClick r:id="rId16" action="ppaction://hlinksldjump"/>
              </a:rPr>
              <a:t>Inleverans</a:t>
            </a:r>
            <a:endParaRPr lang="sv-SE" sz="1200" dirty="0"/>
          </a:p>
          <a:p>
            <a:pPr>
              <a:buFont typeface="Arial" panose="020B0604020202020204" pitchFamily="34" charset="0"/>
              <a:buChar char="•"/>
            </a:pPr>
            <a:r>
              <a:rPr lang="sv-SE" sz="1200" dirty="0">
                <a:hlinkClick r:id="rId17" action="ppaction://hlinksldjump"/>
              </a:rPr>
              <a:t>Självfakturaunderlag</a:t>
            </a:r>
            <a:endParaRPr lang="sv-SE" sz="1200" dirty="0"/>
          </a:p>
          <a:p>
            <a:pPr>
              <a:buFont typeface="Arial" panose="020B0604020202020204" pitchFamily="34" charset="0"/>
              <a:buChar char="•"/>
            </a:pPr>
            <a:r>
              <a:rPr lang="sv-SE" sz="1200" dirty="0">
                <a:hlinkClick r:id="rId18" action="ppaction://hlinksldjump"/>
              </a:rPr>
              <a:t>Självfaktura</a:t>
            </a:r>
            <a:endParaRPr lang="sv-SE" sz="1200" dirty="0"/>
          </a:p>
          <a:p>
            <a:pPr>
              <a:buFont typeface="Arial" panose="020B0604020202020204" pitchFamily="34" charset="0"/>
              <a:buChar char="•"/>
            </a:pPr>
            <a:r>
              <a:rPr lang="sv-SE" sz="1200" dirty="0">
                <a:hlinkClick r:id="rId19" action="ppaction://hlinksldjump"/>
              </a:rPr>
              <a:t>Kreditera självfaktura</a:t>
            </a:r>
            <a:endParaRPr lang="sv-SE" sz="1200" dirty="0"/>
          </a:p>
          <a:p>
            <a:pPr marL="0" indent="0">
              <a:buNone/>
            </a:pPr>
            <a:r>
              <a:rPr lang="sv-SE" sz="1200" dirty="0">
                <a:hlinkClick r:id="rId20" action="ppaction://hlinksldjump"/>
              </a:rPr>
              <a:t>Bild Processflöde 1:2</a:t>
            </a:r>
            <a:endParaRPr lang="sv-SE" sz="1200" dirty="0"/>
          </a:p>
          <a:p>
            <a:pPr marL="0" indent="0">
              <a:buNone/>
            </a:pPr>
            <a:r>
              <a:rPr lang="sv-SE" sz="1200" dirty="0">
                <a:hlinkClick r:id="rId21" action="ppaction://hlinksldjump"/>
              </a:rPr>
              <a:t>Bild Processflöde 2:2</a:t>
            </a:r>
            <a:endParaRPr lang="sv-SE" sz="1200" dirty="0"/>
          </a:p>
          <a:p>
            <a:pPr marL="0" indent="0">
              <a:buNone/>
            </a:pPr>
            <a:endParaRPr lang="sv-SE" sz="1200" dirty="0"/>
          </a:p>
          <a:p>
            <a:pPr marL="0" indent="0">
              <a:buNone/>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9DEA98-7659-013F-3413-C58B581A8AA8}"/>
              </a:ext>
            </a:extLst>
          </p:cNvPr>
          <p:cNvSpPr>
            <a:spLocks noGrp="1"/>
          </p:cNvSpPr>
          <p:nvPr>
            <p:ph type="title"/>
          </p:nvPr>
        </p:nvSpPr>
        <p:spPr>
          <a:xfrm>
            <a:off x="366713" y="155635"/>
            <a:ext cx="8577543" cy="375307"/>
          </a:xfrm>
        </p:spPr>
        <p:txBody>
          <a:bodyPr/>
          <a:lstStyle/>
          <a:p>
            <a:r>
              <a:rPr lang="sv-SE" sz="2400" b="1" i="0" dirty="0">
                <a:solidFill>
                  <a:srgbClr val="00005A"/>
                </a:solidFill>
                <a:effectLst/>
              </a:rPr>
              <a:t>Arbetsmarknadsutbildningar</a:t>
            </a:r>
            <a:endParaRPr lang="sv-SE" sz="2400" dirty="0"/>
          </a:p>
        </p:txBody>
      </p:sp>
      <p:sp>
        <p:nvSpPr>
          <p:cNvPr id="3" name="Platshållare för innehåll 2">
            <a:extLst>
              <a:ext uri="{FF2B5EF4-FFF2-40B4-BE49-F238E27FC236}">
                <a16:creationId xmlns:a16="http://schemas.microsoft.com/office/drawing/2014/main" id="{AE48D3F1-CABF-0758-D5B9-C1019F3DF930}"/>
              </a:ext>
            </a:extLst>
          </p:cNvPr>
          <p:cNvSpPr>
            <a:spLocks noGrp="1"/>
          </p:cNvSpPr>
          <p:nvPr>
            <p:ph idx="1"/>
          </p:nvPr>
        </p:nvSpPr>
        <p:spPr>
          <a:xfrm>
            <a:off x="366713" y="584742"/>
            <a:ext cx="8540618" cy="4141900"/>
          </a:xfrm>
        </p:spPr>
        <p:txBody>
          <a:bodyPr>
            <a:noAutofit/>
          </a:bodyPr>
          <a:lstStyle/>
          <a:p>
            <a:pPr marL="0" indent="0" algn="l">
              <a:buNone/>
            </a:pPr>
            <a:r>
              <a:rPr lang="sv-SE" sz="1200" b="0" i="0" dirty="0">
                <a:solidFill>
                  <a:srgbClr val="323232"/>
                </a:solidFill>
                <a:effectLst/>
              </a:rPr>
              <a:t>Arbetsmarknadsutbildningar kallas de yrkesutbildningar som Arbetsförmedlingen upphandlar av externa leverantörer för att utbilda arbetssökande inom bristyrken. Utbildningarna ska underlätta för arbetsgivare att hitta arbetskraft och öka de arbetssökandes möjligheter att få jobb. Arbetsmarknadsutbildningar ska vara korta och tydligt inriktade mot ett bristyrke.</a:t>
            </a:r>
          </a:p>
          <a:p>
            <a:pPr marL="0" indent="0" algn="l">
              <a:buNone/>
            </a:pPr>
            <a:endParaRPr lang="sv-SE" sz="1200" b="0" i="0" dirty="0">
              <a:solidFill>
                <a:srgbClr val="8A8A8A"/>
              </a:solidFill>
              <a:effectLst/>
            </a:endParaRPr>
          </a:p>
          <a:p>
            <a:pPr marL="0" indent="0" algn="l">
              <a:buNone/>
            </a:pPr>
            <a:r>
              <a:rPr lang="sv-SE" sz="1200" b="1" i="0" dirty="0">
                <a:solidFill>
                  <a:srgbClr val="323232"/>
                </a:solidFill>
                <a:effectLst/>
              </a:rPr>
              <a:t>Målgruppen är bred. </a:t>
            </a:r>
            <a:r>
              <a:rPr lang="sv-SE" sz="1200" b="0" i="0" dirty="0">
                <a:solidFill>
                  <a:srgbClr val="323232"/>
                </a:solidFill>
                <a:effectLst/>
              </a:rPr>
              <a:t>För att få gå en arbetsmarknadsutbildning ska man ha fyllt 25 år och vara inskriven som arbetssökande på Arbetsförmedlingen. Yngre arbetssökande kan också gå om de till exempel ingår i jobbgarantin för ungdomar eller ingår i etableringen. Det är viktigt att de arbetssökande som anvisas till en arbetsmarknadsutbildning har förutsättningar att klara utbildningen och har möjligheter att få jobb efter utbildningen.</a:t>
            </a:r>
          </a:p>
          <a:p>
            <a:pPr marL="0" indent="0">
              <a:buNone/>
            </a:pPr>
            <a:br>
              <a:rPr lang="sv-SE" sz="1200" b="0" i="0" dirty="0">
                <a:solidFill>
                  <a:srgbClr val="323232"/>
                </a:solidFill>
                <a:effectLst/>
              </a:rPr>
            </a:br>
            <a:r>
              <a:rPr lang="sv-SE" sz="1200" b="1" dirty="0">
                <a:solidFill>
                  <a:srgbClr val="323232"/>
                </a:solidFill>
              </a:rPr>
              <a:t>Vad är skillnaden mellan arbetsmarknadsutbildning och vanlig utbildning? </a:t>
            </a:r>
            <a:r>
              <a:rPr lang="sv-SE" sz="1200" dirty="0">
                <a:solidFill>
                  <a:srgbClr val="323232"/>
                </a:solidFill>
              </a:rPr>
              <a:t>Arbetsmarknadsutbildning är en yrkesinriktad utbildning som syftar till att underlätta för den enskilde att få eller behålla ett arbete och som motverkar att brist på arbetskraft uppstår. Utbildning inom det reguljära utbildningsväsendet har ett bredare syfte än arbetsmarknadsutbildning. Förutom att bidra till kompetensförsörjningen syftar vuxenutbildningen också till att stärka elevernas personliga utveckling och aktiva deltagande i samhällslivet. Reguljär utbildning har både ett arbetslivs- och bildningsfokus.</a:t>
            </a:r>
          </a:p>
          <a:p>
            <a:pPr marL="0" indent="0">
              <a:buNone/>
            </a:pPr>
            <a:endParaRPr lang="sv-SE" sz="1200" b="0" i="0" dirty="0">
              <a:solidFill>
                <a:srgbClr val="323232"/>
              </a:solidFill>
              <a:effectLst/>
            </a:endParaRPr>
          </a:p>
          <a:p>
            <a:pPr marL="0" indent="0" algn="l">
              <a:buNone/>
            </a:pPr>
            <a:r>
              <a:rPr lang="sv-SE" sz="1200" b="1" i="0" dirty="0">
                <a:solidFill>
                  <a:srgbClr val="323232"/>
                </a:solidFill>
                <a:effectLst/>
              </a:rPr>
              <a:t>Efterfrågan från arbetsgivare ska styra. </a:t>
            </a:r>
            <a:r>
              <a:rPr lang="sv-SE" sz="1200" b="0" i="0" dirty="0">
                <a:solidFill>
                  <a:srgbClr val="323232"/>
                </a:solidFill>
                <a:effectLst/>
              </a:rPr>
              <a:t>Arbetsförmedlingen ska använda sig av utbildningar inom yrkesområden där det finns chans att få jobb, det vill säga bristyrken. Om arbetsgivarnas efterfrågan får styra är chansen större att utbildningen leder till jobb.</a:t>
            </a:r>
            <a:r>
              <a:rPr lang="sv-SE" sz="1200" dirty="0">
                <a:solidFill>
                  <a:srgbClr val="8A8A8A"/>
                </a:solidFill>
              </a:rPr>
              <a:t> </a:t>
            </a:r>
            <a:r>
              <a:rPr lang="sv-SE" sz="1200" b="0" i="0" dirty="0">
                <a:solidFill>
                  <a:srgbClr val="323232"/>
                </a:solidFill>
                <a:effectLst/>
              </a:rPr>
              <a:t>Arbetsförmedlingen har upphandlat flexibla utbildningsavtal som gör att vi kan ta fram och även lägga till eller ta bort moduler i arbetsmarknadsutbildningar i samarbete med arbetsgivare och leverantörer. De utbildningarna brukar vara de allra mest effektiva för att den arbetssökande ska få jobb och kallas ibland ”rekryteringsutbildning”.</a:t>
            </a:r>
            <a:endParaRPr lang="sv-SE" sz="1200" b="0" i="0" dirty="0">
              <a:solidFill>
                <a:srgbClr val="8A8A8A"/>
              </a:solidFill>
              <a:effectLst/>
            </a:endParaRPr>
          </a:p>
          <a:p>
            <a:pPr marL="0" indent="0" algn="l">
              <a:buNone/>
            </a:pPr>
            <a:br>
              <a:rPr lang="sv-SE" sz="800" b="0" i="0" dirty="0">
                <a:solidFill>
                  <a:srgbClr val="323232"/>
                </a:solidFill>
                <a:effectLst/>
                <a:latin typeface="Open sans Regular" panose="020B0606030504020204" pitchFamily="34" charset="0"/>
              </a:rPr>
            </a:br>
            <a:endParaRPr lang="sv-SE" sz="800" b="0" i="0" dirty="0">
              <a:solidFill>
                <a:srgbClr val="8A8A8A"/>
              </a:solidFill>
              <a:effectLst/>
              <a:latin typeface="Open sans Bold" panose="020B0806030504020204" pitchFamily="34" charset="0"/>
            </a:endParaRPr>
          </a:p>
          <a:p>
            <a:pPr marL="0" indent="0" algn="l">
              <a:buNone/>
            </a:pPr>
            <a:br>
              <a:rPr lang="sv-SE" sz="800" b="0" i="0" dirty="0">
                <a:solidFill>
                  <a:srgbClr val="323232"/>
                </a:solidFill>
                <a:effectLst/>
                <a:latin typeface="Open sans Regular" panose="020B0606030504020204" pitchFamily="34" charset="0"/>
              </a:rPr>
            </a:br>
            <a:endParaRPr lang="sv-SE" sz="800" b="0" i="0" dirty="0">
              <a:solidFill>
                <a:srgbClr val="8A8A8A"/>
              </a:solidFill>
              <a:effectLst/>
              <a:latin typeface="Open sans Bold" panose="020B0806030504020204" pitchFamily="34" charset="0"/>
            </a:endParaRPr>
          </a:p>
          <a:p>
            <a:pPr marL="0" indent="0">
              <a:buNone/>
            </a:pPr>
            <a:endParaRPr lang="sv-SE" sz="800" dirty="0"/>
          </a:p>
        </p:txBody>
      </p:sp>
    </p:spTree>
    <p:extLst>
      <p:ext uri="{BB962C8B-B14F-4D97-AF65-F5344CB8AC3E}">
        <p14:creationId xmlns:p14="http://schemas.microsoft.com/office/powerpoint/2010/main" val="362913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9DEA98-7659-013F-3413-C58B581A8AA8}"/>
              </a:ext>
            </a:extLst>
          </p:cNvPr>
          <p:cNvSpPr>
            <a:spLocks noGrp="1"/>
          </p:cNvSpPr>
          <p:nvPr>
            <p:ph type="title"/>
          </p:nvPr>
        </p:nvSpPr>
        <p:spPr>
          <a:xfrm>
            <a:off x="432746" y="229470"/>
            <a:ext cx="8696325" cy="451444"/>
          </a:xfrm>
        </p:spPr>
        <p:txBody>
          <a:bodyPr/>
          <a:lstStyle/>
          <a:p>
            <a:r>
              <a:rPr lang="sv-SE" sz="2400" dirty="0">
                <a:solidFill>
                  <a:srgbClr val="00005A"/>
                </a:solidFill>
              </a:rPr>
              <a:t>Förberedande utbildning och arbetsmarknadsutbildning </a:t>
            </a:r>
          </a:p>
        </p:txBody>
      </p:sp>
      <p:pic>
        <p:nvPicPr>
          <p:cNvPr id="4" name="Platshållare för bild 7" descr="Exempelbild på grupp med människor i möte">
            <a:extLst>
              <a:ext uri="{FF2B5EF4-FFF2-40B4-BE49-F238E27FC236}">
                <a16:creationId xmlns:a16="http://schemas.microsoft.com/office/drawing/2014/main" id="{7D7FE9B4-1DE6-4DFF-80A6-C74B4A396A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479" b="11479"/>
          <a:stretch/>
        </p:blipFill>
        <p:spPr>
          <a:xfrm>
            <a:off x="432746" y="890192"/>
            <a:ext cx="3131784" cy="160972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E48D3F1-CABF-0758-D5B9-C1019F3DF930}"/>
              </a:ext>
            </a:extLst>
          </p:cNvPr>
          <p:cNvSpPr>
            <a:spLocks noGrp="1"/>
          </p:cNvSpPr>
          <p:nvPr>
            <p:ph idx="1"/>
          </p:nvPr>
        </p:nvSpPr>
        <p:spPr>
          <a:xfrm>
            <a:off x="3852961" y="823344"/>
            <a:ext cx="4608793" cy="3708306"/>
          </a:xfrm>
        </p:spPr>
        <p:txBody>
          <a:bodyPr>
            <a:normAutofit/>
          </a:bodyPr>
          <a:lstStyle/>
          <a:p>
            <a:pPr marL="0" indent="0" algn="l">
              <a:buNone/>
            </a:pPr>
            <a:r>
              <a:rPr lang="sv-SE" sz="1200" b="1" dirty="0">
                <a:solidFill>
                  <a:srgbClr val="323232"/>
                </a:solidFill>
              </a:rPr>
              <a:t>H</a:t>
            </a:r>
            <a:r>
              <a:rPr lang="sv-SE" sz="1200" b="1" i="0" dirty="0">
                <a:solidFill>
                  <a:srgbClr val="323232"/>
                </a:solidFill>
                <a:effectLst/>
              </a:rPr>
              <a:t>ur hänger det ihop?</a:t>
            </a:r>
          </a:p>
          <a:p>
            <a:pPr marL="0" indent="0" algn="l">
              <a:buNone/>
            </a:pPr>
            <a:br>
              <a:rPr lang="sv-SE" sz="1200" b="0" i="0" dirty="0">
                <a:solidFill>
                  <a:srgbClr val="8A8A8A"/>
                </a:solidFill>
                <a:effectLst/>
              </a:rPr>
            </a:br>
            <a:r>
              <a:rPr lang="sv-SE" sz="1200" b="0" i="0" dirty="0">
                <a:solidFill>
                  <a:srgbClr val="323232"/>
                </a:solidFill>
                <a:effectLst/>
              </a:rPr>
              <a:t>De flesta arbetsmarknadsutbildningar har en obligatorisk förberedande del med ett eget utbildningsnummer. Grunden för en anvisning till utbildning skall alltid vara en arbetsmarknadspolitisk bedömning som tydligt beskriver hur arbetsmarknadens behov av arbetskraft och deltagarens behov av kompetenshöjning tillgodoses.</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effectLst/>
              </a:rPr>
              <a:t>Den förberedande delen är inte tänkt att användas som stöd för bedömningen inför eventuell anvisning. </a:t>
            </a:r>
            <a:r>
              <a:rPr lang="sv-SE" sz="1200" b="0" i="0" dirty="0">
                <a:solidFill>
                  <a:srgbClr val="323232"/>
                </a:solidFill>
                <a:effectLst/>
              </a:rPr>
              <a:t>När en anvisning sker skall bedömningen redan vara klar.</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Syftet med den förberedande delen är att säkerställa att deltagaren har rätt förutsättningar att genomgå den tänkta arbetsmarknadsutbildningen, samt att undvika felmatchningar som riskerar att leda till avbrott och att utbildningsplatser som inte fullföljs bokas upp.</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412391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97BA16-7B91-B7F7-A25D-30599A98E179}"/>
              </a:ext>
            </a:extLst>
          </p:cNvPr>
          <p:cNvSpPr>
            <a:spLocks noGrp="1"/>
          </p:cNvSpPr>
          <p:nvPr>
            <p:ph type="title"/>
          </p:nvPr>
        </p:nvSpPr>
        <p:spPr>
          <a:xfrm>
            <a:off x="576002" y="259569"/>
            <a:ext cx="7422784" cy="438521"/>
          </a:xfrm>
        </p:spPr>
        <p:txBody>
          <a:bodyPr/>
          <a:lstStyle/>
          <a:p>
            <a:r>
              <a:rPr lang="sv-SE" sz="2400" b="1" i="0" dirty="0">
                <a:solidFill>
                  <a:srgbClr val="00005A"/>
                </a:solidFill>
                <a:effectLst/>
                <a:latin typeface="Open sans Bold" panose="020B0806030504020204" pitchFamily="34" charset="0"/>
              </a:rPr>
              <a:t>Översikt i KA </a:t>
            </a:r>
            <a:r>
              <a:rPr lang="sv-SE" sz="2400" b="1" i="0" dirty="0">
                <a:solidFill>
                  <a:srgbClr val="00005A"/>
                </a:solidFill>
                <a:effectLst/>
              </a:rPr>
              <a:t>Webb</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menyraden Översikt.&#10;&#10;">
            <a:extLst>
              <a:ext uri="{FF2B5EF4-FFF2-40B4-BE49-F238E27FC236}">
                <a16:creationId xmlns:a16="http://schemas.microsoft.com/office/drawing/2014/main" id="{04481DB2-6303-1DDF-3C5E-C2B02C1AA6CF}"/>
              </a:ext>
            </a:extLst>
          </p:cNvPr>
          <p:cNvPicPr>
            <a:picLocks noChangeAspect="1"/>
          </p:cNvPicPr>
          <p:nvPr/>
        </p:nvPicPr>
        <p:blipFill>
          <a:blip r:embed="rId2"/>
          <a:stretch>
            <a:fillRect/>
          </a:stretch>
        </p:blipFill>
        <p:spPr>
          <a:xfrm>
            <a:off x="576002" y="794256"/>
            <a:ext cx="4035694" cy="355498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2DAF9EE-3B07-A92C-D525-54B1B1441D27}"/>
              </a:ext>
            </a:extLst>
          </p:cNvPr>
          <p:cNvSpPr>
            <a:spLocks noGrp="1"/>
          </p:cNvSpPr>
          <p:nvPr>
            <p:ph idx="1"/>
          </p:nvPr>
        </p:nvSpPr>
        <p:spPr>
          <a:xfrm>
            <a:off x="4971580" y="794256"/>
            <a:ext cx="3525351" cy="3316476"/>
          </a:xfrm>
        </p:spPr>
        <p:txBody>
          <a:bodyPr/>
          <a:lstStyle/>
          <a:p>
            <a:pPr algn="l">
              <a:buFont typeface="Arial" panose="020B0604020202020204" pitchFamily="34" charset="0"/>
              <a:buChar char="•"/>
            </a:pPr>
            <a:r>
              <a:rPr lang="sv-SE" sz="1200" b="0" i="0" dirty="0">
                <a:solidFill>
                  <a:srgbClr val="323232"/>
                </a:solidFill>
                <a:effectLst/>
              </a:rPr>
              <a:t>I översikten syns de aktuella ärenden som finns på den utförande verksamhet du är inloggad på.</a:t>
            </a:r>
          </a:p>
          <a:p>
            <a:pPr algn="l">
              <a:buFont typeface="Arial" panose="020B0604020202020204" pitchFamily="34" charset="0"/>
              <a:buChar char="•"/>
            </a:pPr>
            <a:r>
              <a:rPr lang="sv-SE" sz="1200" b="0" i="0" dirty="0">
                <a:solidFill>
                  <a:srgbClr val="323232"/>
                </a:solidFill>
                <a:effectLst/>
              </a:rPr>
              <a:t>Ett nytt ärende blir synligt i webbstödet efter att beslutet är gjort. </a:t>
            </a:r>
          </a:p>
          <a:p>
            <a:pPr algn="l">
              <a:buFont typeface="Arial" panose="020B0604020202020204" pitchFamily="34" charset="0"/>
              <a:buChar char="•"/>
            </a:pPr>
            <a:r>
              <a:rPr lang="sv-SE" sz="1200" b="0" i="0" dirty="0">
                <a:solidFill>
                  <a:srgbClr val="323232"/>
                </a:solidFill>
                <a:effectLst/>
              </a:rPr>
              <a:t>För att öppna ett ärende klickar du på dess ärendenummer.</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59860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97DC0F-E84B-7E84-5D3D-507D8A63BBF3}"/>
              </a:ext>
            </a:extLst>
          </p:cNvPr>
          <p:cNvSpPr>
            <a:spLocks noGrp="1"/>
          </p:cNvSpPr>
          <p:nvPr>
            <p:ph type="title"/>
          </p:nvPr>
        </p:nvSpPr>
        <p:spPr>
          <a:xfrm>
            <a:off x="575043" y="172777"/>
            <a:ext cx="7422784" cy="388118"/>
          </a:xfrm>
        </p:spPr>
        <p:txBody>
          <a:bodyPr/>
          <a:lstStyle/>
          <a:p>
            <a:r>
              <a:rPr lang="sv-SE" sz="2400" b="1" i="0" dirty="0">
                <a:solidFill>
                  <a:srgbClr val="00005A"/>
                </a:solidFill>
                <a:effectLst/>
              </a:rPr>
              <a:t>Ärendeöversikt</a:t>
            </a:r>
            <a:r>
              <a:rPr lang="sv-SE" sz="2400" b="1" i="0" dirty="0">
                <a:solidFill>
                  <a:srgbClr val="00005A"/>
                </a:solidFill>
                <a:effectLst/>
                <a:latin typeface="Open sans Bold" panose="020B0806030504020204" pitchFamily="34" charset="0"/>
              </a:rPr>
              <a:t> i KA Webb</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ärendeöversikten. &#10;">
            <a:extLst>
              <a:ext uri="{FF2B5EF4-FFF2-40B4-BE49-F238E27FC236}">
                <a16:creationId xmlns:a16="http://schemas.microsoft.com/office/drawing/2014/main" id="{AB6E675D-2D82-6353-FFCB-0EA76993EBC0}"/>
              </a:ext>
            </a:extLst>
          </p:cNvPr>
          <p:cNvPicPr>
            <a:picLocks noChangeAspect="1"/>
          </p:cNvPicPr>
          <p:nvPr/>
        </p:nvPicPr>
        <p:blipFill>
          <a:blip r:embed="rId2"/>
          <a:stretch>
            <a:fillRect/>
          </a:stretch>
        </p:blipFill>
        <p:spPr>
          <a:xfrm>
            <a:off x="575043" y="676029"/>
            <a:ext cx="3358489" cy="386616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7B59E52-BA6D-DB3E-40BA-BAEF43C78AF2}"/>
              </a:ext>
            </a:extLst>
          </p:cNvPr>
          <p:cNvSpPr>
            <a:spLocks noGrp="1"/>
          </p:cNvSpPr>
          <p:nvPr>
            <p:ph idx="1"/>
          </p:nvPr>
        </p:nvSpPr>
        <p:spPr>
          <a:xfrm>
            <a:off x="4286435" y="676029"/>
            <a:ext cx="4215099" cy="4026782"/>
          </a:xfrm>
        </p:spPr>
        <p:txBody>
          <a:bodyPr>
            <a:normAutofit/>
          </a:bodyPr>
          <a:lstStyle/>
          <a:p>
            <a:pPr marL="0" indent="0" algn="l">
              <a:buNone/>
            </a:pPr>
            <a:r>
              <a:rPr lang="sv-SE" sz="1200" b="0" i="0" dirty="0">
                <a:solidFill>
                  <a:srgbClr val="323232"/>
                </a:solidFill>
                <a:effectLst/>
              </a:rPr>
              <a:t>I ärendeöversikten ser du detaljerad information om ett ärende. </a:t>
            </a:r>
          </a:p>
          <a:p>
            <a:pPr algn="l">
              <a:buFont typeface="Arial" panose="020B0604020202020204" pitchFamily="34" charset="0"/>
              <a:buChar char="•"/>
            </a:pPr>
            <a:r>
              <a:rPr lang="sv-SE" sz="1200" b="0" i="0" dirty="0">
                <a:solidFill>
                  <a:srgbClr val="323232"/>
                </a:solidFill>
                <a:effectLst/>
              </a:rPr>
              <a:t>Det är i ärendeöversikten som du skapar och skickar in handlingar. Här gör du även inleverans mot </a:t>
            </a:r>
            <a:r>
              <a:rPr lang="sv-SE" sz="1200" b="0" i="0" dirty="0" err="1">
                <a:solidFill>
                  <a:srgbClr val="323232"/>
                </a:solidFill>
                <a:effectLst/>
              </a:rPr>
              <a:t>inköpsordern</a:t>
            </a:r>
            <a:r>
              <a:rPr lang="sv-SE" sz="1200" b="0" i="0" dirty="0">
                <a:solidFill>
                  <a:srgbClr val="323232"/>
                </a:solidFill>
                <a:effectLst/>
              </a:rPr>
              <a:t> och sedan </a:t>
            </a:r>
            <a:r>
              <a:rPr lang="sv-SE" sz="1200" b="0" i="0" dirty="0" err="1">
                <a:solidFill>
                  <a:srgbClr val="323232"/>
                </a:solidFill>
                <a:effectLst/>
              </a:rPr>
              <a:t>självfakturerar</a:t>
            </a:r>
            <a:r>
              <a:rPr lang="sv-SE" sz="1200" b="0" i="0" dirty="0">
                <a:solidFill>
                  <a:srgbClr val="323232"/>
                </a:solidFill>
                <a:effectLst/>
              </a:rPr>
              <a:t> du Arbetsförmedlingen.</a:t>
            </a:r>
            <a:endParaRPr lang="sv-SE" sz="1200" dirty="0">
              <a:solidFill>
                <a:srgbClr val="8A8A8A"/>
              </a:solidFill>
            </a:endParaRPr>
          </a:p>
          <a:p>
            <a:pPr>
              <a:buFont typeface="Arial" panose="020B0604020202020204" pitchFamily="34" charset="0"/>
              <a:buChar char="•"/>
            </a:pPr>
            <a:r>
              <a:rPr lang="sv-SE" sz="1200" dirty="0">
                <a:solidFill>
                  <a:srgbClr val="323232"/>
                </a:solidFill>
              </a:rPr>
              <a:t>Information om </a:t>
            </a:r>
            <a:r>
              <a:rPr lang="sv-SE" sz="1200" dirty="0" err="1">
                <a:solidFill>
                  <a:srgbClr val="323232"/>
                </a:solidFill>
              </a:rPr>
              <a:t>inköpsorder</a:t>
            </a:r>
            <a:r>
              <a:rPr lang="sv-SE" sz="1200" dirty="0">
                <a:solidFill>
                  <a:srgbClr val="323232"/>
                </a:solidFill>
              </a:rPr>
              <a:t>, inleverans och självfaktura hittar du längre </a:t>
            </a:r>
            <a:r>
              <a:rPr lang="sv-SE" sz="1200" b="0" i="0" dirty="0">
                <a:solidFill>
                  <a:srgbClr val="323232"/>
                </a:solidFill>
                <a:effectLst/>
              </a:rPr>
              <a:t>ner på sidan.</a:t>
            </a:r>
          </a:p>
          <a:p>
            <a:pPr algn="l">
              <a:buFont typeface="Arial" panose="020B0604020202020204" pitchFamily="34" charset="0"/>
              <a:buChar char="•"/>
            </a:pPr>
            <a:r>
              <a:rPr lang="sv-SE" sz="1200" b="0" i="0" dirty="0">
                <a:solidFill>
                  <a:srgbClr val="323232"/>
                </a:solidFill>
                <a:effectLst/>
              </a:rPr>
              <a:t>Dessa ingår i e-handelsflödet</a:t>
            </a:r>
            <a:r>
              <a:rPr lang="sv-SE" sz="1200" dirty="0">
                <a:solidFill>
                  <a:srgbClr val="323232"/>
                </a:solidFill>
              </a:rPr>
              <a:t>, </a:t>
            </a:r>
            <a:r>
              <a:rPr lang="sv-SE" sz="1200" b="0" i="0" dirty="0">
                <a:solidFill>
                  <a:srgbClr val="323232"/>
                </a:solidFill>
                <a:effectLst/>
              </a:rPr>
              <a:t>där ett avrop alltid har en </a:t>
            </a:r>
            <a:r>
              <a:rPr lang="sv-SE" sz="1200" b="0" i="0" dirty="0" err="1">
                <a:solidFill>
                  <a:srgbClr val="323232"/>
                </a:solidFill>
                <a:effectLst/>
              </a:rPr>
              <a:t>inköpsorder</a:t>
            </a:r>
            <a:r>
              <a:rPr lang="sv-SE" sz="1200" b="0" i="0" dirty="0">
                <a:solidFill>
                  <a:srgbClr val="323232"/>
                </a:solidFill>
                <a:effectLst/>
              </a:rPr>
              <a:t>. </a:t>
            </a:r>
            <a:r>
              <a:rPr lang="sv-SE" sz="1200" b="0" i="0" dirty="0" err="1">
                <a:solidFill>
                  <a:srgbClr val="323232"/>
                </a:solidFill>
                <a:effectLst/>
              </a:rPr>
              <a:t>Inköpsordern</a:t>
            </a:r>
            <a:r>
              <a:rPr lang="sv-SE" sz="1200" b="0" i="0" dirty="0">
                <a:solidFill>
                  <a:srgbClr val="323232"/>
                </a:solidFill>
                <a:effectLst/>
              </a:rPr>
              <a:t> innehåller de artiklar, i form av moduler, som har upphandlats för en arbetsmarknadsutbildning och som förväntas betalas av Arbetsförmedlingen till en extern aktör.</a:t>
            </a:r>
          </a:p>
          <a:p>
            <a:pPr algn="l">
              <a:buFont typeface="Arial" panose="020B0604020202020204" pitchFamily="34" charset="0"/>
              <a:buChar char="•"/>
            </a:pPr>
            <a:r>
              <a:rPr lang="sv-SE" sz="1200" b="0" i="0" dirty="0">
                <a:solidFill>
                  <a:srgbClr val="323232"/>
                </a:solidFill>
                <a:effectLst/>
              </a:rPr>
              <a:t>I detta skede har ärendet precis påbörjats och en gemensam planering har inte skickats in, därför befinner sig </a:t>
            </a:r>
            <a:r>
              <a:rPr lang="sv-SE" sz="1200" b="0" i="0" dirty="0" err="1">
                <a:solidFill>
                  <a:srgbClr val="323232"/>
                </a:solidFill>
                <a:effectLst/>
              </a:rPr>
              <a:t>inköpsordern</a:t>
            </a:r>
            <a:r>
              <a:rPr lang="sv-SE" sz="1200" b="0" i="0" dirty="0">
                <a:solidFill>
                  <a:srgbClr val="323232"/>
                </a:solidFill>
                <a:effectLst/>
              </a:rPr>
              <a:t> i status </a:t>
            </a:r>
            <a:r>
              <a:rPr lang="sv-SE" sz="1200" b="1" i="0" dirty="0">
                <a:solidFill>
                  <a:srgbClr val="323232"/>
                </a:solidFill>
                <a:effectLst/>
              </a:rPr>
              <a:t>Preliminär.</a:t>
            </a:r>
          </a:p>
          <a:p>
            <a:pPr>
              <a:buFont typeface="Arial" panose="020B0604020202020204" pitchFamily="34" charset="0"/>
              <a:buChar char="•"/>
            </a:pPr>
            <a:r>
              <a:rPr lang="sv-SE" sz="1200" dirty="0">
                <a:solidFill>
                  <a:srgbClr val="323232"/>
                </a:solidFill>
              </a:rPr>
              <a:t>En gemensam utbildningsplan kan skapas tidigast på ärendets startdag. För att skapa en gemensam utbildningsplan klickar du på länken </a:t>
            </a:r>
            <a:r>
              <a:rPr lang="sv-SE" sz="1200" b="1" dirty="0">
                <a:solidFill>
                  <a:srgbClr val="323232"/>
                </a:solidFill>
              </a:rPr>
              <a:t>Registrera.</a:t>
            </a:r>
            <a:endParaRPr lang="sv-SE" sz="1200" b="1"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202959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1AF4DC-0A30-3A61-6A05-EC68F2A43B73}"/>
              </a:ext>
            </a:extLst>
          </p:cNvPr>
          <p:cNvSpPr>
            <a:spLocks noGrp="1"/>
          </p:cNvSpPr>
          <p:nvPr>
            <p:ph type="title"/>
          </p:nvPr>
        </p:nvSpPr>
        <p:spPr>
          <a:xfrm>
            <a:off x="331076" y="158718"/>
            <a:ext cx="7422784" cy="345616"/>
          </a:xfrm>
        </p:spPr>
        <p:txBody>
          <a:bodyPr/>
          <a:lstStyle/>
          <a:p>
            <a:r>
              <a:rPr lang="sv-SE" sz="2400" b="1" i="0" dirty="0">
                <a:solidFill>
                  <a:srgbClr val="00005A"/>
                </a:solidFill>
                <a:effectLst/>
              </a:rPr>
              <a:t>Gemensam utbildningsplan</a:t>
            </a:r>
            <a:br>
              <a:rPr lang="sv-SE" sz="2400" b="0" i="0" dirty="0">
                <a:solidFill>
                  <a:srgbClr val="8A8A8A"/>
                </a:solidFill>
                <a:effectLst/>
              </a:rPr>
            </a:br>
            <a:endParaRPr lang="sv-SE" sz="2400" dirty="0"/>
          </a:p>
        </p:txBody>
      </p:sp>
      <p:pic>
        <p:nvPicPr>
          <p:cNvPr id="6" name="Bildobjekt 5" descr="Bilden är ett urklipp från IT systemet KA webb. Den visar handling Gemensam utbildningsplan, fliken Medverkande parter.">
            <a:extLst>
              <a:ext uri="{FF2B5EF4-FFF2-40B4-BE49-F238E27FC236}">
                <a16:creationId xmlns:a16="http://schemas.microsoft.com/office/drawing/2014/main" id="{2D0CD4FA-D2D8-285B-E571-96AD6A110B43}"/>
              </a:ext>
            </a:extLst>
          </p:cNvPr>
          <p:cNvPicPr>
            <a:picLocks noChangeAspect="1"/>
          </p:cNvPicPr>
          <p:nvPr/>
        </p:nvPicPr>
        <p:blipFill>
          <a:blip r:embed="rId2"/>
          <a:stretch>
            <a:fillRect/>
          </a:stretch>
        </p:blipFill>
        <p:spPr>
          <a:xfrm>
            <a:off x="331076" y="672383"/>
            <a:ext cx="3607535" cy="393698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11FC4F9-D0C6-46D6-FD10-6D1DCA76EBEB}"/>
              </a:ext>
            </a:extLst>
          </p:cNvPr>
          <p:cNvSpPr>
            <a:spLocks noGrp="1"/>
          </p:cNvSpPr>
          <p:nvPr>
            <p:ph idx="1"/>
          </p:nvPr>
        </p:nvSpPr>
        <p:spPr>
          <a:xfrm>
            <a:off x="4260180" y="672383"/>
            <a:ext cx="4457901" cy="3909093"/>
          </a:xfrm>
        </p:spPr>
        <p:txBody>
          <a:bodyPr>
            <a:normAutofit fontScale="25000" lnSpcReduction="20000"/>
          </a:bodyPr>
          <a:lstStyle/>
          <a:p>
            <a:pPr>
              <a:buFont typeface="Arial" panose="020B0604020202020204" pitchFamily="34" charset="0"/>
              <a:buChar char="•"/>
            </a:pPr>
            <a:r>
              <a:rPr lang="sv-SE" sz="4800" dirty="0">
                <a:solidFill>
                  <a:srgbClr val="323232"/>
                </a:solidFill>
              </a:rPr>
              <a:t>Vid kursstart gör du som leverantör och deltagaren en gemensam utbildningsplan tillsammans. Den beskriver vad som ska göras under utbildningsperioden, samt om något eventuellt behöver ändras i den utbildning som deltagaren har anvisats till. Exempelvis om deltagaren behöver extra stöd eller redan har kunskaper inom ett område och därför inte behöver gå alla de anvisade modulerna</a:t>
            </a:r>
          </a:p>
          <a:p>
            <a:pPr>
              <a:buFont typeface="Arial" panose="020B0604020202020204" pitchFamily="34" charset="0"/>
              <a:buChar char="•"/>
            </a:pPr>
            <a:r>
              <a:rPr lang="sv-SE" sz="4800" dirty="0">
                <a:solidFill>
                  <a:srgbClr val="323232"/>
                </a:solidFill>
              </a:rPr>
              <a:t>Som leverantör kan du under utbildningens gång göra flera versioner av den gemensamma utbildningsplanen. Du har exempelvis möjlighet att föreslå en förlängning av utbildningen, om den arbetssökande behöver extra stöd, eller förkortning om den arbetssökande inte behöver studera ett delmoment eller om hen blev färdig med den tidigare än väntat.</a:t>
            </a:r>
          </a:p>
          <a:p>
            <a:pPr>
              <a:buFont typeface="Arial" panose="020B0604020202020204" pitchFamily="34" charset="0"/>
              <a:buChar char="•"/>
            </a:pPr>
            <a:r>
              <a:rPr lang="sv-SE" sz="4800" dirty="0">
                <a:solidFill>
                  <a:srgbClr val="323232"/>
                </a:solidFill>
              </a:rPr>
              <a:t>Den gemensamma utbildningsplanen är också grunden för att leverantören i ett senare skede ska få ersättning för utförd tjänst. Detta då den gemensamma utbildningsplanen skapar och uppdaterar en </a:t>
            </a:r>
            <a:r>
              <a:rPr lang="sv-SE" sz="4800" dirty="0" err="1">
                <a:solidFill>
                  <a:srgbClr val="323232"/>
                </a:solidFill>
              </a:rPr>
              <a:t>inköpsorder</a:t>
            </a:r>
            <a:r>
              <a:rPr lang="sv-SE" sz="4800" dirty="0">
                <a:solidFill>
                  <a:srgbClr val="323232"/>
                </a:solidFill>
              </a:rPr>
              <a:t> för varje ärende.</a:t>
            </a:r>
          </a:p>
          <a:p>
            <a:pPr>
              <a:buFont typeface="Arial" panose="020B0604020202020204" pitchFamily="34" charset="0"/>
              <a:buChar char="•"/>
            </a:pPr>
            <a:r>
              <a:rPr lang="sv-SE" sz="4800" dirty="0">
                <a:solidFill>
                  <a:srgbClr val="323232"/>
                </a:solidFill>
              </a:rPr>
              <a:t>Den gemensamma utbildningsplanen börjar med fliken </a:t>
            </a:r>
            <a:r>
              <a:rPr lang="sv-SE" sz="4800" b="1" dirty="0">
                <a:solidFill>
                  <a:srgbClr val="323232"/>
                </a:solidFill>
              </a:rPr>
              <a:t>Medverkande parter</a:t>
            </a:r>
            <a:r>
              <a:rPr lang="sv-SE" sz="4800" dirty="0">
                <a:solidFill>
                  <a:srgbClr val="323232"/>
                </a:solidFill>
              </a:rPr>
              <a:t>. Komplettera de ifyllda uppgifterna med era leverantörsuppgifter och telefonnummer till deltagaren. </a:t>
            </a:r>
          </a:p>
          <a:p>
            <a:pPr marL="0" indent="0" algn="l">
              <a:buNone/>
            </a:pPr>
            <a:r>
              <a:rPr lang="sv-SE" sz="4800" b="0" i="0" dirty="0">
                <a:solidFill>
                  <a:srgbClr val="323232"/>
                </a:solidFill>
                <a:effectLst/>
              </a:rPr>
              <a:t>De uppgifter som är obligatoriska att fylla i är markerade med en röd asterisk.</a:t>
            </a:r>
            <a:endParaRPr lang="sv-SE" sz="4800" b="0" i="0" dirty="0">
              <a:solidFill>
                <a:srgbClr val="8A8A8A"/>
              </a:solidFill>
              <a:effectLst/>
            </a:endParaRPr>
          </a:p>
          <a:p>
            <a:pPr marL="0" indent="0">
              <a:buNone/>
            </a:pPr>
            <a:endParaRPr lang="sv-SE" sz="1400" dirty="0"/>
          </a:p>
        </p:txBody>
      </p:sp>
    </p:spTree>
    <p:extLst>
      <p:ext uri="{BB962C8B-B14F-4D97-AF65-F5344CB8AC3E}">
        <p14:creationId xmlns:p14="http://schemas.microsoft.com/office/powerpoint/2010/main" val="257711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CE2112-13A7-8CCD-CFE4-51051298C454}"/>
              </a:ext>
            </a:extLst>
          </p:cNvPr>
          <p:cNvSpPr>
            <a:spLocks noGrp="1"/>
          </p:cNvSpPr>
          <p:nvPr>
            <p:ph type="title"/>
          </p:nvPr>
        </p:nvSpPr>
        <p:spPr>
          <a:xfrm>
            <a:off x="576002" y="193249"/>
            <a:ext cx="7422784" cy="377073"/>
          </a:xfrm>
        </p:spPr>
        <p:txBody>
          <a:bodyPr/>
          <a:lstStyle/>
          <a:p>
            <a:r>
              <a:rPr lang="sv-SE" sz="2400" b="1" i="0" dirty="0">
                <a:effectLst/>
              </a:rPr>
              <a:t>Innehåll i gemensam utbildningsplan </a:t>
            </a:r>
            <a:br>
              <a:rPr lang="sv-SE" sz="2400" b="0" i="0" dirty="0">
                <a:effectLst/>
              </a:rPr>
            </a:br>
            <a:endParaRPr lang="sv-SE" sz="2400" dirty="0"/>
          </a:p>
        </p:txBody>
      </p:sp>
      <p:pic>
        <p:nvPicPr>
          <p:cNvPr id="8" name="Bildobjekt 7" descr="Bilden är ett urklipp från IT systemet KA webb. Den visar handling Gemensam utbildningsplan, fliken Innehåll">
            <a:extLst>
              <a:ext uri="{FF2B5EF4-FFF2-40B4-BE49-F238E27FC236}">
                <a16:creationId xmlns:a16="http://schemas.microsoft.com/office/drawing/2014/main" id="{21392DBC-92CA-94A0-D744-87FD36C70194}"/>
              </a:ext>
            </a:extLst>
          </p:cNvPr>
          <p:cNvPicPr>
            <a:picLocks noChangeAspect="1"/>
          </p:cNvPicPr>
          <p:nvPr/>
        </p:nvPicPr>
        <p:blipFill>
          <a:blip r:embed="rId2"/>
          <a:stretch>
            <a:fillRect/>
          </a:stretch>
        </p:blipFill>
        <p:spPr>
          <a:xfrm>
            <a:off x="576002" y="780067"/>
            <a:ext cx="3809944" cy="382846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7B300F2-C68B-680C-32E4-80C23D21E81C}"/>
              </a:ext>
            </a:extLst>
          </p:cNvPr>
          <p:cNvSpPr>
            <a:spLocks noGrp="1"/>
          </p:cNvSpPr>
          <p:nvPr>
            <p:ph idx="1"/>
          </p:nvPr>
        </p:nvSpPr>
        <p:spPr>
          <a:xfrm>
            <a:off x="4572000" y="784009"/>
            <a:ext cx="4143793" cy="4295968"/>
          </a:xfrm>
        </p:spPr>
        <p:txBody>
          <a:bodyPr>
            <a:normAutofit/>
          </a:bodyPr>
          <a:lstStyle/>
          <a:p>
            <a:pPr marL="0" indent="0">
              <a:lnSpc>
                <a:spcPct val="90000"/>
              </a:lnSpc>
              <a:spcAft>
                <a:spcPts val="600"/>
              </a:spcAft>
              <a:buClr>
                <a:schemeClr val="accent1"/>
              </a:buClr>
              <a:buNone/>
            </a:pPr>
            <a:r>
              <a:rPr lang="sv-SE" sz="1200" b="0" i="0" dirty="0">
                <a:effectLst/>
                <a:ea typeface="Open sans Regular" panose="020B0606030504020204" pitchFamily="34" charset="0"/>
                <a:cs typeface="Open sans Regular" panose="020B0606030504020204" pitchFamily="34" charset="0"/>
              </a:rPr>
              <a:t>Under fliken </a:t>
            </a:r>
            <a:r>
              <a:rPr lang="sv-SE" sz="1200" b="1" i="0" dirty="0">
                <a:effectLst/>
                <a:ea typeface="Open sans Regular" panose="020B0606030504020204" pitchFamily="34" charset="0"/>
                <a:cs typeface="Open sans Regular" panose="020B0606030504020204" pitchFamily="34" charset="0"/>
              </a:rPr>
              <a:t>Innehåll</a:t>
            </a:r>
            <a:r>
              <a:rPr lang="sv-SE" sz="1200" b="0" i="0" dirty="0">
                <a:effectLst/>
                <a:ea typeface="Open sans Regular" panose="020B0606030504020204" pitchFamily="34" charset="0"/>
                <a:cs typeface="Open sans Regular" panose="020B0606030504020204" pitchFamily="34" charset="0"/>
              </a:rPr>
              <a:t> visas de utbildningsmoduler som ingår i utbildningen. </a:t>
            </a:r>
          </a:p>
          <a:p>
            <a:pPr>
              <a:lnSpc>
                <a:spcPct val="90000"/>
              </a:lnSpc>
              <a:spcAft>
                <a:spcPts val="600"/>
              </a:spcAft>
              <a:buClr>
                <a:schemeClr val="accent1"/>
              </a:buClr>
              <a:buFont typeface="Arial" panose="020B0604020202020204" pitchFamily="34" charset="0"/>
              <a:buChar char="•"/>
            </a:pPr>
            <a:r>
              <a:rPr lang="sv-SE" sz="1200" b="0" i="0" dirty="0">
                <a:effectLst/>
                <a:ea typeface="Open sans Regular" panose="020B0606030504020204" pitchFamily="34" charset="0"/>
                <a:cs typeface="Open sans Regular" panose="020B0606030504020204" pitchFamily="34" charset="0"/>
              </a:rPr>
              <a:t>Om det under planeringen framkommer att deltagarens utbildning behöver individanpassas så går det att föreslå att en modul förkortas eller förlängs. Det går även bra att ta bort en hel modul.</a:t>
            </a:r>
          </a:p>
          <a:p>
            <a:pPr>
              <a:lnSpc>
                <a:spcPct val="90000"/>
              </a:lnSpc>
              <a:spcAft>
                <a:spcPts val="600"/>
              </a:spcAft>
              <a:buClr>
                <a:schemeClr val="accent1"/>
              </a:buClr>
              <a:buFont typeface="Arial" panose="020B0604020202020204" pitchFamily="34" charset="0"/>
              <a:buChar char="•"/>
            </a:pPr>
            <a:r>
              <a:rPr lang="sv-SE" sz="1200" b="0" i="0" dirty="0">
                <a:effectLst/>
                <a:ea typeface="Open sans Regular" panose="020B0606030504020204" pitchFamily="34" charset="0"/>
                <a:cs typeface="Open sans Regular" panose="020B0606030504020204" pitchFamily="34" charset="0"/>
              </a:rPr>
              <a:t>Du kan även göra flera versioner av den gemensamma utbildningsplanen under utbildningens gång. För att ta bort en eller flera moduler klicka ur modulen.</a:t>
            </a:r>
          </a:p>
          <a:p>
            <a:pPr>
              <a:lnSpc>
                <a:spcPct val="90000"/>
              </a:lnSpc>
              <a:spcAft>
                <a:spcPts val="600"/>
              </a:spcAft>
              <a:buClr>
                <a:schemeClr val="accent1"/>
              </a:buClr>
              <a:buFont typeface="Arial" panose="020B0604020202020204" pitchFamily="34" charset="0"/>
              <a:buChar char="•"/>
            </a:pPr>
            <a:r>
              <a:rPr lang="sv-SE" sz="1200" b="0" i="0" dirty="0">
                <a:effectLst/>
                <a:ea typeface="Open sans Regular" panose="020B0606030504020204" pitchFamily="34" charset="0"/>
                <a:cs typeface="Open sans Regular" panose="020B0606030504020204" pitchFamily="34" charset="0"/>
              </a:rPr>
              <a:t>Om du i stället vill föreslå en ändring av antalet dagar på en modul klicka i rutan </a:t>
            </a:r>
            <a:r>
              <a:rPr lang="sv-SE" sz="1200" b="1" i="0" dirty="0">
                <a:effectLst/>
                <a:ea typeface="Open sans Regular" panose="020B0606030504020204" pitchFamily="34" charset="0"/>
                <a:cs typeface="Open sans Regular" panose="020B0606030504020204" pitchFamily="34" charset="0"/>
              </a:rPr>
              <a:t>Ny längd</a:t>
            </a:r>
            <a:r>
              <a:rPr lang="sv-SE" sz="1200" b="0" i="0" dirty="0">
                <a:effectLst/>
                <a:ea typeface="Open sans Regular" panose="020B0606030504020204" pitchFamily="34" charset="0"/>
                <a:cs typeface="Open sans Regular" panose="020B0606030504020204" pitchFamily="34" charset="0"/>
              </a:rPr>
              <a:t>. Du måste alltid motivera dina föreslagna ändringar.</a:t>
            </a:r>
          </a:p>
          <a:p>
            <a:pPr>
              <a:lnSpc>
                <a:spcPct val="90000"/>
              </a:lnSpc>
              <a:spcAft>
                <a:spcPts val="600"/>
              </a:spcAft>
              <a:buClr>
                <a:schemeClr val="accent1"/>
              </a:buClr>
              <a:buFont typeface="Arial" panose="020B0604020202020204" pitchFamily="34" charset="0"/>
              <a:buChar char="•"/>
            </a:pPr>
            <a:r>
              <a:rPr lang="sv-SE" sz="1200" b="0" i="0" dirty="0">
                <a:effectLst/>
                <a:ea typeface="Open sans Regular" panose="020B0606030504020204" pitchFamily="34" charset="0"/>
                <a:cs typeface="Open sans Regular" panose="020B0606030504020204" pitchFamily="34" charset="0"/>
              </a:rPr>
              <a:t>Alla ändringar som görs är ett förslag. När den gemensamma utbildningsplanen skickas in är det Arbetsförmedlingen som gör den slutgiltiga bedömningen genom att bekräfta eller avslå planeringen.</a:t>
            </a:r>
          </a:p>
        </p:txBody>
      </p:sp>
    </p:spTree>
    <p:extLst>
      <p:ext uri="{BB962C8B-B14F-4D97-AF65-F5344CB8AC3E}">
        <p14:creationId xmlns:p14="http://schemas.microsoft.com/office/powerpoint/2010/main" val="3032636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Props1.xml><?xml version="1.0" encoding="utf-8"?>
<ds:datastoreItem xmlns:ds="http://schemas.openxmlformats.org/officeDocument/2006/customXml" ds:itemID="{8AE766C4-B3E9-4678-B624-0C1A9A0AD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2F84A8-6B82-4D2B-8EBD-4771DD5B1B91}">
  <ds:schemaRefs>
    <ds:schemaRef ds:uri="http://schemas.microsoft.com/sharepoint/v3/contenttype/forms"/>
  </ds:schemaRefs>
</ds:datastoreItem>
</file>

<file path=customXml/itemProps3.xml><?xml version="1.0" encoding="utf-8"?>
<ds:datastoreItem xmlns:ds="http://schemas.openxmlformats.org/officeDocument/2006/customXml" ds:itemID="{339AD55C-24CE-417D-A3D7-6A9AF12D9E09}">
  <ds:schemaRef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dcmitype/"/>
    <ds:schemaRef ds:uri="23572236-d65e-4be7-8d6c-17d52605777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Presentation</Template>
  <TotalTime>8811</TotalTime>
  <Words>2777</Words>
  <Application>Microsoft Office PowerPoint</Application>
  <PresentationFormat>Bildspel på skärmen (16:9)</PresentationFormat>
  <Paragraphs>186</Paragraphs>
  <Slides>25</Slides>
  <Notes>1</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25</vt:i4>
      </vt:variant>
    </vt:vector>
  </HeadingPairs>
  <TitlesOfParts>
    <vt:vector size="34" baseType="lpstr">
      <vt:lpstr>Arial</vt:lpstr>
      <vt:lpstr>Calibri</vt:lpstr>
      <vt:lpstr>Courier New</vt:lpstr>
      <vt:lpstr>Helvetica Neue Medium</vt:lpstr>
      <vt:lpstr>Open sans Bold</vt:lpstr>
      <vt:lpstr>Open sans Regular</vt:lpstr>
      <vt:lpstr>Arbetsförmedlingen, vit utan punkter</vt:lpstr>
      <vt:lpstr>Arbetsförmedlingen, vit</vt:lpstr>
      <vt:lpstr>Arbetsförmedlingen, blå</vt:lpstr>
      <vt:lpstr>Arbetsmarknadsutbildning och  förberedande utbildning</vt:lpstr>
      <vt:lpstr>Senaste uppdateringarna i användarstödet </vt:lpstr>
      <vt:lpstr>Avsnitt</vt:lpstr>
      <vt:lpstr>Arbetsmarknadsutbildningar</vt:lpstr>
      <vt:lpstr>Förberedande utbildning och arbetsmarknadsutbildning </vt:lpstr>
      <vt:lpstr>Översikt i KA Webb </vt:lpstr>
      <vt:lpstr>Ärendeöversikt i KA Webb </vt:lpstr>
      <vt:lpstr>Gemensam utbildningsplan </vt:lpstr>
      <vt:lpstr>Innehåll i gemensam utbildningsplan  </vt:lpstr>
      <vt:lpstr>Övrigt i gemensam utbildningsplan </vt:lpstr>
      <vt:lpstr>Avvikelserapport </vt:lpstr>
      <vt:lpstr>Informativ rapport </vt:lpstr>
      <vt:lpstr>Avbrott efter start </vt:lpstr>
      <vt:lpstr>Avbrottsrapport</vt:lpstr>
      <vt:lpstr>Slutredovisning </vt:lpstr>
      <vt:lpstr>Slutredovisning Yrkessvenska A</vt:lpstr>
      <vt:lpstr>Slutredovisning Korta vägen</vt:lpstr>
      <vt:lpstr>Inleverera inköpsorder </vt:lpstr>
      <vt:lpstr>Status på inköpsorder </vt:lpstr>
      <vt:lpstr>Inleverans </vt:lpstr>
      <vt:lpstr>Självfakturaunderlag </vt:lpstr>
      <vt:lpstr>Självfaktura </vt:lpstr>
      <vt:lpstr>Kreditera självfaktura </vt:lpstr>
      <vt:lpstr>Bild Processflöde 1:2 </vt:lpstr>
      <vt:lpstr>Bild Processflöde 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utbildningar och förberedande utbildningar (KA Webb)</dc:title>
  <dc:creator>Nina Gimerstedt</dc:creator>
  <cp:keywords>Användarstöd för utbildningar och förberedande utbildningar (KA Webb)</cp:keywords>
  <dc:description>Af 00013 7.0 (2022-03-28)</dc:description>
  <cp:lastModifiedBy>Fredrik Wolffelt</cp:lastModifiedBy>
  <cp:revision>12</cp:revision>
  <dcterms:created xsi:type="dcterms:W3CDTF">2023-03-23T13:04:35Z</dcterms:created>
  <dcterms:modified xsi:type="dcterms:W3CDTF">2024-02-07T09:09:24Z</dcterms:modified>
  <cp:category>leverantorer-anvandarstod-utbildningar-forberedande-utbildningar-KA Webb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