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63"/>
  </p:notesMasterIdLst>
  <p:handoutMasterIdLst>
    <p:handoutMasterId r:id="rId64"/>
  </p:handoutMasterIdLst>
  <p:sldIdLst>
    <p:sldId id="287" r:id="rId7"/>
    <p:sldId id="379" r:id="rId8"/>
    <p:sldId id="380" r:id="rId9"/>
    <p:sldId id="338" r:id="rId10"/>
    <p:sldId id="339" r:id="rId11"/>
    <p:sldId id="289" r:id="rId12"/>
    <p:sldId id="340" r:id="rId13"/>
    <p:sldId id="341" r:id="rId14"/>
    <p:sldId id="342" r:id="rId15"/>
    <p:sldId id="343" r:id="rId16"/>
    <p:sldId id="344" r:id="rId17"/>
    <p:sldId id="345" r:id="rId18"/>
    <p:sldId id="381" r:id="rId19"/>
    <p:sldId id="346" r:id="rId20"/>
    <p:sldId id="347" r:id="rId21"/>
    <p:sldId id="348" r:id="rId22"/>
    <p:sldId id="382" r:id="rId23"/>
    <p:sldId id="349" r:id="rId24"/>
    <p:sldId id="350" r:id="rId25"/>
    <p:sldId id="383" r:id="rId26"/>
    <p:sldId id="351" r:id="rId27"/>
    <p:sldId id="352" r:id="rId28"/>
    <p:sldId id="353" r:id="rId29"/>
    <p:sldId id="354" r:id="rId30"/>
    <p:sldId id="384" r:id="rId31"/>
    <p:sldId id="356" r:id="rId32"/>
    <p:sldId id="357" r:id="rId33"/>
    <p:sldId id="358" r:id="rId34"/>
    <p:sldId id="359" r:id="rId35"/>
    <p:sldId id="360" r:id="rId36"/>
    <p:sldId id="361" r:id="rId37"/>
    <p:sldId id="362" r:id="rId38"/>
    <p:sldId id="363" r:id="rId39"/>
    <p:sldId id="385" r:id="rId40"/>
    <p:sldId id="364" r:id="rId41"/>
    <p:sldId id="365" r:id="rId42"/>
    <p:sldId id="387" r:id="rId43"/>
    <p:sldId id="366" r:id="rId44"/>
    <p:sldId id="388" r:id="rId45"/>
    <p:sldId id="331" r:id="rId46"/>
    <p:sldId id="367" r:id="rId47"/>
    <p:sldId id="368" r:id="rId48"/>
    <p:sldId id="369" r:id="rId49"/>
    <p:sldId id="370" r:id="rId50"/>
    <p:sldId id="371" r:id="rId51"/>
    <p:sldId id="372" r:id="rId52"/>
    <p:sldId id="373" r:id="rId53"/>
    <p:sldId id="374" r:id="rId54"/>
    <p:sldId id="375" r:id="rId55"/>
    <p:sldId id="376" r:id="rId56"/>
    <p:sldId id="377" r:id="rId57"/>
    <p:sldId id="317" r:id="rId58"/>
    <p:sldId id="318" r:id="rId59"/>
    <p:sldId id="389" r:id="rId60"/>
    <p:sldId id="320" r:id="rId61"/>
    <p:sldId id="321" r:id="rId62"/>
  </p:sldIdLst>
  <p:sldSz cx="9144000" cy="5143500" type="screen16x9"/>
  <p:notesSz cx="6858000" cy="9144000"/>
  <p:custDataLst>
    <p:tags r:id="rId65"/>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125" d="100"/>
          <a:sy n="125" d="100"/>
        </p:scale>
        <p:origin x="792" y="102"/>
      </p:cViewPr>
      <p:guideLst>
        <p:guide orient="horz" pos="1711"/>
        <p:guide pos="3311"/>
      </p:guideLst>
    </p:cSldViewPr>
  </p:slideViewPr>
  <p:outlineViewPr>
    <p:cViewPr>
      <p:scale>
        <a:sx n="33" d="100"/>
        <a:sy n="33" d="100"/>
      </p:scale>
      <p:origin x="0" y="-57546"/>
    </p:cViewPr>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2023-11-15</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2023-11-15</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2023-11-15</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2023-11-15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2023-11-15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2023-11-15</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2023-11-15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2023-11-15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2023-11-15</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2023-11-15</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2023-11-15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2023-11-15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2023-11-15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2023-11-15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2023-11-15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2023-11-15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2023-11-15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2023-11-15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2023-11-15</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2023-11-15</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2023-11-15</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2023-11-15</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2023-11-15</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8.xml"/><Relationship Id="rId39" Type="http://schemas.openxmlformats.org/officeDocument/2006/relationships/slide" Target="slide41.xml"/><Relationship Id="rId21" Type="http://schemas.openxmlformats.org/officeDocument/2006/relationships/slide" Target="slide22.xml"/><Relationship Id="rId34" Type="http://schemas.openxmlformats.org/officeDocument/2006/relationships/slide" Target="slide36.xml"/><Relationship Id="rId42" Type="http://schemas.openxmlformats.org/officeDocument/2006/relationships/slide" Target="slide44.xml"/><Relationship Id="rId47" Type="http://schemas.openxmlformats.org/officeDocument/2006/relationships/slide" Target="slide49.xml"/><Relationship Id="rId50" Type="http://schemas.openxmlformats.org/officeDocument/2006/relationships/slide" Target="slide52.xml"/><Relationship Id="rId7" Type="http://schemas.openxmlformats.org/officeDocument/2006/relationships/slide" Target="slide8.xml"/><Relationship Id="rId2" Type="http://schemas.openxmlformats.org/officeDocument/2006/relationships/notesSlide" Target="../notesSlides/notesSlide1.xml"/><Relationship Id="rId16" Type="http://schemas.openxmlformats.org/officeDocument/2006/relationships/slide" Target="slide17.xml"/><Relationship Id="rId29" Type="http://schemas.openxmlformats.org/officeDocument/2006/relationships/slide" Target="slide31.xml"/><Relationship Id="rId11" Type="http://schemas.openxmlformats.org/officeDocument/2006/relationships/slide" Target="slide12.xml"/><Relationship Id="rId24" Type="http://schemas.openxmlformats.org/officeDocument/2006/relationships/slide" Target="slide25.xml"/><Relationship Id="rId32" Type="http://schemas.openxmlformats.org/officeDocument/2006/relationships/slide" Target="slide34.xml"/><Relationship Id="rId37" Type="http://schemas.openxmlformats.org/officeDocument/2006/relationships/slide" Target="slide39.xml"/><Relationship Id="rId40" Type="http://schemas.openxmlformats.org/officeDocument/2006/relationships/slide" Target="slide42.xml"/><Relationship Id="rId45" Type="http://schemas.openxmlformats.org/officeDocument/2006/relationships/slide" Target="slide47.xml"/><Relationship Id="rId53" Type="http://schemas.openxmlformats.org/officeDocument/2006/relationships/slide" Target="slide55.xml"/><Relationship Id="rId5" Type="http://schemas.openxmlformats.org/officeDocument/2006/relationships/slide" Target="slide6.xml"/><Relationship Id="rId10" Type="http://schemas.openxmlformats.org/officeDocument/2006/relationships/slide" Target="slide11.xml"/><Relationship Id="rId19" Type="http://schemas.openxmlformats.org/officeDocument/2006/relationships/slide" Target="slide20.xml"/><Relationship Id="rId31" Type="http://schemas.openxmlformats.org/officeDocument/2006/relationships/slide" Target="slide33.xml"/><Relationship Id="rId44" Type="http://schemas.openxmlformats.org/officeDocument/2006/relationships/slide" Target="slide46.xml"/><Relationship Id="rId52" Type="http://schemas.openxmlformats.org/officeDocument/2006/relationships/slide" Target="slide54.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4.xml"/><Relationship Id="rId27" Type="http://schemas.openxmlformats.org/officeDocument/2006/relationships/slide" Target="slide29.xml"/><Relationship Id="rId30" Type="http://schemas.openxmlformats.org/officeDocument/2006/relationships/slide" Target="slide32.xml"/><Relationship Id="rId35" Type="http://schemas.openxmlformats.org/officeDocument/2006/relationships/slide" Target="slide37.xml"/><Relationship Id="rId43" Type="http://schemas.openxmlformats.org/officeDocument/2006/relationships/slide" Target="slide45.xml"/><Relationship Id="rId48" Type="http://schemas.openxmlformats.org/officeDocument/2006/relationships/slide" Target="slide50.xml"/><Relationship Id="rId8" Type="http://schemas.openxmlformats.org/officeDocument/2006/relationships/slide" Target="slide9.xml"/><Relationship Id="rId51" Type="http://schemas.openxmlformats.org/officeDocument/2006/relationships/slide" Target="slide53.xml"/><Relationship Id="rId3" Type="http://schemas.openxmlformats.org/officeDocument/2006/relationships/slide" Target="slide4.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33" Type="http://schemas.openxmlformats.org/officeDocument/2006/relationships/slide" Target="slide35.xml"/><Relationship Id="rId38" Type="http://schemas.openxmlformats.org/officeDocument/2006/relationships/slide" Target="slide40.xml"/><Relationship Id="rId46" Type="http://schemas.openxmlformats.org/officeDocument/2006/relationships/slide" Target="slide48.xml"/><Relationship Id="rId20" Type="http://schemas.openxmlformats.org/officeDocument/2006/relationships/slide" Target="slide21.xml"/><Relationship Id="rId41" Type="http://schemas.openxmlformats.org/officeDocument/2006/relationships/slide" Target="slide43.xml"/><Relationship Id="rId54" Type="http://schemas.openxmlformats.org/officeDocument/2006/relationships/slide" Target="slide56.xml"/><Relationship Id="rId1" Type="http://schemas.openxmlformats.org/officeDocument/2006/relationships/slideLayout" Target="../slideLayouts/slideLayout19.xml"/><Relationship Id="rId6" Type="http://schemas.openxmlformats.org/officeDocument/2006/relationships/slide" Target="slide7.xml"/><Relationship Id="rId15" Type="http://schemas.openxmlformats.org/officeDocument/2006/relationships/slide" Target="slide16.xml"/><Relationship Id="rId23" Type="http://schemas.openxmlformats.org/officeDocument/2006/relationships/slide" Target="slide27.xml"/><Relationship Id="rId28" Type="http://schemas.openxmlformats.org/officeDocument/2006/relationships/slide" Target="slide30.xml"/><Relationship Id="rId36" Type="http://schemas.openxmlformats.org/officeDocument/2006/relationships/slide" Target="slide38.xml"/><Relationship Id="rId49" Type="http://schemas.openxmlformats.org/officeDocument/2006/relationships/slide" Target="slide51.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f-feph.org/" TargetMode="External"/><Relationship Id="rId2" Type="http://schemas.openxmlformats.org/officeDocument/2006/relationships/hyperlink" Target="https://www.sfse.se/"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hyperlink" Target="https://arbetsformedlingen.se/om-oss/for-leverantorer/arbetsmarknadstjanster/introduktion-till-arbete"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xempelbild på grupp med människor i möte">
            <a:extLst>
              <a:ext uri="{FF2B5EF4-FFF2-40B4-BE49-F238E27FC236}">
                <a16:creationId xmlns:a16="http://schemas.microsoft.com/office/drawing/2014/main" id="{9331C290-1AF2-CC40-A514-B0F588733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1479" b="11479"/>
          <a:stretch/>
        </p:blip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p:txBody>
          <a:bodyPr/>
          <a:lstStyle/>
          <a:p>
            <a:r>
              <a:rPr lang="sv-SE" dirty="0"/>
              <a:t>Introduktion till arbete </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altLang="sv-SE" dirty="0"/>
              <a:t>Leverantörer</a:t>
            </a:r>
          </a:p>
          <a:p>
            <a:r>
              <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Användarstöd uppdaterat 8/11 2023</a:t>
            </a:r>
          </a:p>
          <a:p>
            <a:endParaRPr lang="sv-SE" altLang="sv-SE"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B01D77-27CD-18DF-1A3C-2826113A4C84}"/>
              </a:ext>
            </a:extLst>
          </p:cNvPr>
          <p:cNvSpPr>
            <a:spLocks noGrp="1"/>
          </p:cNvSpPr>
          <p:nvPr>
            <p:ph type="title"/>
          </p:nvPr>
        </p:nvSpPr>
        <p:spPr>
          <a:xfrm>
            <a:off x="447596" y="192336"/>
            <a:ext cx="7422784" cy="399334"/>
          </a:xfrm>
        </p:spPr>
        <p:txBody>
          <a:bodyPr/>
          <a:lstStyle/>
          <a:p>
            <a:r>
              <a:rPr lang="sv-SE" sz="2400" dirty="0"/>
              <a:t>Gemensam planering</a:t>
            </a:r>
            <a:br>
              <a:rPr lang="sv-SE" sz="2400" dirty="0"/>
            </a:br>
            <a:endParaRPr lang="sv-SE" sz="2400" dirty="0"/>
          </a:p>
        </p:txBody>
      </p:sp>
      <p:sp>
        <p:nvSpPr>
          <p:cNvPr id="3" name="Platshållare för innehåll 2">
            <a:extLst>
              <a:ext uri="{FF2B5EF4-FFF2-40B4-BE49-F238E27FC236}">
                <a16:creationId xmlns:a16="http://schemas.microsoft.com/office/drawing/2014/main" id="{45BE5D45-8336-FFEC-D093-72059CDC9CAB}"/>
              </a:ext>
            </a:extLst>
          </p:cNvPr>
          <p:cNvSpPr>
            <a:spLocks noGrp="1"/>
          </p:cNvSpPr>
          <p:nvPr>
            <p:ph idx="1"/>
          </p:nvPr>
        </p:nvSpPr>
        <p:spPr>
          <a:xfrm>
            <a:off x="447596" y="665629"/>
            <a:ext cx="8481251" cy="4551830"/>
          </a:xfrm>
        </p:spPr>
        <p:txBody>
          <a:bodyPr>
            <a:noAutofit/>
          </a:bodyPr>
          <a:lstStyle/>
          <a:p>
            <a:pPr marL="0" indent="0" algn="l">
              <a:buNone/>
            </a:pPr>
            <a:r>
              <a:rPr lang="sv-SE" sz="1200" b="0" i="0" dirty="0">
                <a:solidFill>
                  <a:srgbClr val="323232"/>
                </a:solidFill>
                <a:effectLst/>
              </a:rPr>
              <a:t>Efter startsamtalet skickar leverantören en första gemensam planering (GP) för del 1. Den gemensamma planeringen (GP) är numera en versionshanterad handling. Det innebär att den uppdateras löpande genom tjänstens olika delar. </a:t>
            </a:r>
            <a:endParaRPr lang="sv-SE" sz="1200" b="0" i="0" dirty="0">
              <a:solidFill>
                <a:srgbClr val="8A8A8A"/>
              </a:solidFill>
              <a:effectLst/>
            </a:endParaRPr>
          </a:p>
          <a:p>
            <a:pPr marL="0" indent="0" algn="l">
              <a:buNone/>
            </a:pPr>
            <a:r>
              <a:rPr lang="sv-SE" sz="1200" b="0" i="0" dirty="0">
                <a:solidFill>
                  <a:srgbClr val="323232"/>
                </a:solidFill>
                <a:effectLst/>
              </a:rPr>
              <a:t>I GP anges vilka aktiviteter deltagaren ska genomföra samt i vilken omfattning.</a:t>
            </a:r>
            <a:endParaRPr lang="sv-SE" sz="1200" b="0" i="0" dirty="0">
              <a:solidFill>
                <a:srgbClr val="8A8A8A"/>
              </a:solidFill>
              <a:effectLst/>
            </a:endParaRPr>
          </a:p>
          <a:p>
            <a:pPr marL="0" indent="0" algn="l">
              <a:buNone/>
            </a:pPr>
            <a:r>
              <a:rPr lang="sv-SE" sz="1200" b="0" i="0" dirty="0">
                <a:solidFill>
                  <a:srgbClr val="323232"/>
                </a:solidFill>
                <a:effectLst/>
              </a:rPr>
              <a:t>Arbetsförmedlaren bekräftar planen och tar ett beslut om start av tjänsten. Om leverantören i den gemensamma planeringen rekommenderar annat start och/eller slutdatum för när kartläggningen ska ske kommer arbetsförmedlaren att få en avisering om detta och, efter bedömning, ändra perioden så att det stämmer överens med planeringen.</a:t>
            </a:r>
            <a:endParaRPr lang="sv-SE" sz="1200" b="0" i="0" dirty="0">
              <a:solidFill>
                <a:srgbClr val="8A8A8A"/>
              </a:solidFill>
              <a:effectLst/>
            </a:endParaRPr>
          </a:p>
          <a:p>
            <a:pPr marL="0" indent="0" algn="l">
              <a:buNone/>
            </a:pPr>
            <a:r>
              <a:rPr lang="sv-SE" sz="1200" b="0" i="0" dirty="0">
                <a:solidFill>
                  <a:srgbClr val="0D0D0D"/>
                </a:solidFill>
                <a:effectLst/>
              </a:rPr>
              <a:t>För att få fram ett bra stöd i planeringen av kartläggningen har följande aktiviteter tagits fram:</a:t>
            </a:r>
          </a:p>
          <a:p>
            <a:pPr marL="0" indent="0" algn="l">
              <a:buNone/>
            </a:pPr>
            <a:endParaRPr lang="sv-SE" sz="1200" b="0" i="0" dirty="0">
              <a:solidFill>
                <a:srgbClr val="8A8A8A"/>
              </a:solidFill>
              <a:effectLst/>
            </a:endParaRPr>
          </a:p>
          <a:p>
            <a:pPr marL="0" indent="0" algn="l">
              <a:buNone/>
            </a:pPr>
            <a:r>
              <a:rPr lang="sv-SE" sz="1200" b="1" i="0" dirty="0">
                <a:solidFill>
                  <a:srgbClr val="0D0D0D"/>
                </a:solidFill>
                <a:effectLst/>
              </a:rPr>
              <a:t>Obligatoriska aktiviteter i del 1 kartläggning</a:t>
            </a:r>
            <a:endParaRPr lang="sv-SE" sz="1200" b="1" i="0" dirty="0">
              <a:solidFill>
                <a:srgbClr val="8A8A8A"/>
              </a:solidFill>
              <a:effectLst/>
            </a:endParaRPr>
          </a:p>
          <a:p>
            <a:pPr lvl="1">
              <a:buFont typeface="Arial" panose="020B0604020202020204" pitchFamily="34" charset="0"/>
              <a:buChar char="•"/>
            </a:pPr>
            <a:r>
              <a:rPr lang="sv-SE" sz="1200" b="0" i="0" dirty="0">
                <a:solidFill>
                  <a:srgbClr val="0D0D0D"/>
                </a:solidFill>
                <a:effectLst/>
              </a:rPr>
              <a:t>Information om tjänsten</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Lära känna-samtal</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Identifiering av eventuellt behov av anpassning</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Vägledande samtal, individuellt och i grupp</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Synliggörande av deltagarens kompetens, förutsättningar, intressen och önskemål samt spegling av dessa mot arbetsmarknaden</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Identifiering av motiverande insatser som är aktuella för deltagaren under tjänstens gång</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Upptrappningsplan för deltagarens aktivitetsförmåga i nästkommande delar av tjänsten.</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Studiebesök är obligatoriska för deltagare som direkt bedöms kunna påbörja del 3 efter kartläggning. Valfria för övriga deltagare</a:t>
            </a:r>
            <a:endParaRPr lang="sv-SE" sz="1200" b="0" i="0" dirty="0">
              <a:solidFill>
                <a:srgbClr val="8A8A8A"/>
              </a:solidFill>
              <a:effectLst/>
            </a:endParaRPr>
          </a:p>
          <a:p>
            <a:pPr marL="0" indent="0" algn="l">
              <a:buNone/>
            </a:pPr>
            <a:br>
              <a:rPr lang="sv-SE" sz="1200" b="0" i="0" dirty="0">
                <a:solidFill>
                  <a:srgbClr val="0D0D0D"/>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44265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CFB657-8EF7-E9AA-454F-45FB2F07B6F2}"/>
              </a:ext>
            </a:extLst>
          </p:cNvPr>
          <p:cNvSpPr>
            <a:spLocks noGrp="1"/>
          </p:cNvSpPr>
          <p:nvPr>
            <p:ph type="title"/>
          </p:nvPr>
        </p:nvSpPr>
        <p:spPr>
          <a:xfrm>
            <a:off x="497546" y="249964"/>
            <a:ext cx="8367250" cy="341706"/>
          </a:xfrm>
        </p:spPr>
        <p:txBody>
          <a:bodyPr/>
          <a:lstStyle/>
          <a:p>
            <a:r>
              <a:rPr lang="sv-SE" sz="2400" dirty="0"/>
              <a:t>Innehåll i gemensam planering</a:t>
            </a:r>
            <a:br>
              <a:rPr lang="sv-SE" sz="2400" dirty="0"/>
            </a:br>
            <a:endParaRPr lang="sv-SE" sz="2400" dirty="0"/>
          </a:p>
        </p:txBody>
      </p:sp>
      <p:sp>
        <p:nvSpPr>
          <p:cNvPr id="3" name="Platshållare för innehåll 2">
            <a:extLst>
              <a:ext uri="{FF2B5EF4-FFF2-40B4-BE49-F238E27FC236}">
                <a16:creationId xmlns:a16="http://schemas.microsoft.com/office/drawing/2014/main" id="{5EC43DA8-4D83-AE06-058E-627328746CA5}"/>
              </a:ext>
            </a:extLst>
          </p:cNvPr>
          <p:cNvSpPr>
            <a:spLocks noGrp="1"/>
          </p:cNvSpPr>
          <p:nvPr>
            <p:ph idx="1"/>
          </p:nvPr>
        </p:nvSpPr>
        <p:spPr>
          <a:xfrm>
            <a:off x="497546" y="618565"/>
            <a:ext cx="8485094" cy="4377018"/>
          </a:xfrm>
        </p:spPr>
        <p:txBody>
          <a:bodyPr>
            <a:noAutofit/>
          </a:bodyPr>
          <a:lstStyle/>
          <a:p>
            <a:pPr marL="0" indent="0" algn="l">
              <a:buNone/>
            </a:pPr>
            <a:r>
              <a:rPr lang="sv-SE" sz="1200" b="1" dirty="0">
                <a:solidFill>
                  <a:srgbClr val="0D0D0D"/>
                </a:solidFill>
                <a:effectLst/>
              </a:rPr>
              <a:t>Först ska leverantör ange deltagarens nuläge, förutsättningar och behov</a:t>
            </a:r>
            <a:r>
              <a:rPr lang="sv-SE" sz="1200" b="1" dirty="0">
                <a:solidFill>
                  <a:srgbClr val="0D0D0D"/>
                </a:solidFill>
              </a:rPr>
              <a:t> </a:t>
            </a:r>
            <a:r>
              <a:rPr lang="sv-SE" sz="1200" b="0" i="0" dirty="0">
                <a:solidFill>
                  <a:srgbClr val="0D0D0D"/>
                </a:solidFill>
                <a:effectLst/>
              </a:rPr>
              <a:t>Beskriv deltagarens förutsättningar och behov för att delta i tjänsten, om tjänsten är rätt insats och i så fall vilken/a del/ar som kan bli aktuella samt redovisning av hur deltagaren förväntas höja sin aktivitetsnivå/förmåga successivt under hela sin tid i tjänsten för att nå målet med tjänsten.</a:t>
            </a:r>
            <a:endParaRPr lang="sv-SE" sz="1200" b="0" i="0" dirty="0">
              <a:solidFill>
                <a:srgbClr val="8A8A8A"/>
              </a:solidFill>
              <a:effectLst/>
            </a:endParaRPr>
          </a:p>
          <a:p>
            <a:pPr marL="0" indent="0" algn="l">
              <a:buNone/>
            </a:pPr>
            <a:r>
              <a:rPr lang="sv-SE" sz="1200" b="0" i="0" dirty="0">
                <a:solidFill>
                  <a:srgbClr val="0D0D0D"/>
                </a:solidFill>
                <a:effectLst/>
              </a:rPr>
              <a:t>Denna beskrivning kommer att stå kvar i planen under hela tjänstens gång men kan fyllas med ytterligare text vid behov och är tänkt att vara vägledande underlag för deltagarens startskott och indikation för själva slutmålet och syftet med tjänsten.</a:t>
            </a:r>
            <a:r>
              <a:rPr lang="sv-SE" sz="1200" dirty="0">
                <a:solidFill>
                  <a:srgbClr val="8A8A8A"/>
                </a:solidFill>
              </a:rPr>
              <a:t> </a:t>
            </a:r>
            <a:r>
              <a:rPr lang="sv-SE" sz="1200" b="0" i="0" dirty="0">
                <a:solidFill>
                  <a:srgbClr val="0D0D0D"/>
                </a:solidFill>
                <a:effectLst/>
              </a:rPr>
              <a:t>Sedan väljer leverantör i rullistan att planera för Del 1 Kartläggningen där leverantör kommer att skapa, beskriva syfte och mål och spara de aktiviteter som ingår i kartläggningen.</a:t>
            </a:r>
            <a:endParaRPr lang="sv-SE" sz="1200" b="0" i="0" dirty="0">
              <a:solidFill>
                <a:srgbClr val="8A8A8A"/>
              </a:solidFill>
              <a:effectLst/>
            </a:endParaRPr>
          </a:p>
          <a:p>
            <a:pPr marL="0" indent="0" algn="l">
              <a:buNone/>
            </a:pPr>
            <a:r>
              <a:rPr lang="sv-SE" sz="1200" b="1" dirty="0">
                <a:solidFill>
                  <a:srgbClr val="0D0D0D"/>
                </a:solidFill>
                <a:effectLst/>
              </a:rPr>
              <a:t>Upptrappningsplan</a:t>
            </a:r>
            <a:r>
              <a:rPr lang="sv-SE" sz="1200" b="1" dirty="0">
                <a:solidFill>
                  <a:srgbClr val="0D0D0D"/>
                </a:solidFill>
              </a:rPr>
              <a:t> </a:t>
            </a:r>
            <a:r>
              <a:rPr lang="sv-SE" sz="1200" dirty="0">
                <a:solidFill>
                  <a:srgbClr val="0D0D0D"/>
                </a:solidFill>
              </a:rPr>
              <a:t>P</a:t>
            </a:r>
            <a:r>
              <a:rPr lang="sv-SE" sz="1200" b="0" i="0" dirty="0">
                <a:solidFill>
                  <a:srgbClr val="0D0D0D"/>
                </a:solidFill>
                <a:effectLst/>
              </a:rPr>
              <a:t>lanera för deltagarens upptrappningsplan i nästkommande delar av tjänsten utifrån deltagarens individuella förutsättningar, behov och aktivitetsnivå. Upptrappningsplanen ska spegla hur deltagarens aktivitetsnivå/förmåga ska öka under tiden som hen deltar i tjänsten. I första hand för att nå ingångsvärdena för del 2 orientering inför arbete eller del 3 arbetsprövning. Därefter handlar det om att öka aktivitetsförmågan så långt deltagaren förmår upp till heltid.</a:t>
            </a:r>
            <a:endParaRPr lang="sv-SE" sz="1200" b="0" i="0" dirty="0">
              <a:solidFill>
                <a:srgbClr val="8A8A8A"/>
              </a:solidFill>
              <a:effectLst/>
            </a:endParaRPr>
          </a:p>
          <a:p>
            <a:pPr marL="0" indent="0" algn="l">
              <a:buNone/>
            </a:pPr>
            <a:r>
              <a:rPr lang="sv-SE" sz="1200" b="1" dirty="0">
                <a:solidFill>
                  <a:srgbClr val="0D0D0D"/>
                </a:solidFill>
                <a:effectLst/>
              </a:rPr>
              <a:t>Studiebesök</a:t>
            </a:r>
            <a:r>
              <a:rPr lang="sv-SE" sz="1200" b="1" dirty="0">
                <a:solidFill>
                  <a:srgbClr val="0D0D0D"/>
                </a:solidFill>
              </a:rPr>
              <a:t> </a:t>
            </a:r>
            <a:r>
              <a:rPr lang="sv-SE" sz="1200" dirty="0">
                <a:solidFill>
                  <a:srgbClr val="0D0D0D"/>
                </a:solidFill>
              </a:rPr>
              <a:t>H</a:t>
            </a:r>
            <a:r>
              <a:rPr lang="sv-SE" sz="1200" b="0" dirty="0">
                <a:solidFill>
                  <a:srgbClr val="0D0D0D"/>
                </a:solidFill>
                <a:effectLst/>
              </a:rPr>
              <a:t>ar </a:t>
            </a:r>
            <a:r>
              <a:rPr lang="sv-SE" sz="1200" b="0" i="0" dirty="0">
                <a:solidFill>
                  <a:srgbClr val="0D0D0D"/>
                </a:solidFill>
                <a:effectLst/>
              </a:rPr>
              <a:t>du valt att planera för att genomföra ett studiebesök ska du beskriva vilket/vilka studiebesök som kan bli aktuella utifrån deltagarens yrkeslinje, intresse, tidigare erfarenheter och framtidsmål. Vid behov genomförs studiebesök för deltagare som bedöms ha förutsättningarna som krävs för att direkt påbörja arbetsprövning efter del 1 kartläggning.</a:t>
            </a:r>
            <a:endParaRPr lang="sv-SE" sz="1200" b="0" i="0" dirty="0">
              <a:solidFill>
                <a:srgbClr val="8A8A8A"/>
              </a:solidFill>
              <a:effectLst/>
            </a:endParaRPr>
          </a:p>
          <a:p>
            <a:pPr marL="0" indent="0" algn="l">
              <a:buNone/>
            </a:pPr>
            <a:r>
              <a:rPr lang="sv-SE" sz="1200" b="0" i="0" dirty="0">
                <a:solidFill>
                  <a:srgbClr val="0D0D0D"/>
                </a:solidFill>
                <a:effectLst/>
              </a:rPr>
              <a:t>Då </a:t>
            </a:r>
            <a:r>
              <a:rPr lang="sv-SE" sz="1200" b="1" i="0" dirty="0">
                <a:solidFill>
                  <a:srgbClr val="0D0D0D"/>
                </a:solidFill>
                <a:effectLst/>
              </a:rPr>
              <a:t>hälsa</a:t>
            </a:r>
            <a:r>
              <a:rPr lang="sv-SE" sz="1200" b="0" i="0" dirty="0">
                <a:solidFill>
                  <a:srgbClr val="0D0D0D"/>
                </a:solidFill>
                <a:effectLst/>
              </a:rPr>
              <a:t> och </a:t>
            </a:r>
            <a:r>
              <a:rPr lang="sv-SE" sz="1200" b="1" i="0" dirty="0">
                <a:solidFill>
                  <a:srgbClr val="0D0D0D"/>
                </a:solidFill>
                <a:effectLst/>
              </a:rPr>
              <a:t>friskvårdsaktiviteter</a:t>
            </a:r>
            <a:r>
              <a:rPr lang="sv-SE" sz="1200" b="0" i="0" dirty="0">
                <a:solidFill>
                  <a:srgbClr val="0D0D0D"/>
                </a:solidFill>
                <a:effectLst/>
              </a:rPr>
              <a:t> är obligatoriska under alla delar av tjänsten ska du även välja att planera för dessa aktiviteter innan du slutligen skickar in din planering. Planera för att bidra till att deltagaren kan anpassa sin funktionsförmåga så att denne bättre klarar av arbetslivets utmaningar genom motiverande samtal, föreläsningar/seminarium och övrigt som t ex kan vara olika friskvårdsaktiviteter som deltagaren föreslås att genomföra på sin fritid som kan höja motivationen.</a:t>
            </a:r>
            <a:endParaRPr lang="sv-SE" sz="1200" b="0" i="0" dirty="0">
              <a:solidFill>
                <a:srgbClr val="8A8A8A"/>
              </a:solidFill>
              <a:effectLst/>
            </a:endParaRPr>
          </a:p>
          <a:p>
            <a:pPr marL="0" indent="0" algn="l">
              <a:buNone/>
            </a:pPr>
            <a:r>
              <a:rPr lang="sv-SE" sz="1200" b="1" dirty="0">
                <a:solidFill>
                  <a:srgbClr val="0D0D0D"/>
                </a:solidFill>
                <a:effectLst/>
              </a:rPr>
              <a:t>Omfattning</a:t>
            </a:r>
            <a:r>
              <a:rPr lang="sv-SE" sz="1200" b="1" dirty="0">
                <a:solidFill>
                  <a:srgbClr val="0D0D0D"/>
                </a:solidFill>
              </a:rPr>
              <a:t> </a:t>
            </a:r>
            <a:r>
              <a:rPr lang="sv-SE" sz="1200" b="0" i="0" dirty="0">
                <a:solidFill>
                  <a:srgbClr val="0D0D0D"/>
                </a:solidFill>
                <a:effectLst/>
              </a:rPr>
              <a:t>Regel för omfattning är att du inte får byta omfattning mitt i veckan! Systemet hjälper dig via ett felmeddelande om du väljer ett slutdatum som inte är en söndag. </a:t>
            </a:r>
            <a:endParaRPr lang="sv-SE" sz="1200" b="0" i="0" dirty="0">
              <a:solidFill>
                <a:srgbClr val="8A8A8A"/>
              </a:solidFill>
              <a:effectLst/>
            </a:endParaRPr>
          </a:p>
          <a:p>
            <a:pPr marL="0" indent="0" algn="l">
              <a:buNone/>
            </a:pPr>
            <a:r>
              <a:rPr lang="sv-SE" sz="1200" b="0" i="0" dirty="0">
                <a:solidFill>
                  <a:srgbClr val="0D0D0D"/>
                </a:solidFill>
                <a:effectLst/>
              </a:rPr>
              <a:t>Behövs även bearbetande insatser för att kunna genomföra kartläggningen?</a:t>
            </a:r>
            <a:br>
              <a:rPr lang="sv-SE" sz="1200" b="0" i="0" dirty="0">
                <a:solidFill>
                  <a:srgbClr val="0D0D0D"/>
                </a:solidFill>
                <a:effectLst/>
              </a:rPr>
            </a:br>
            <a:endParaRPr lang="sv-SE" sz="1200" b="0" i="0" dirty="0">
              <a:solidFill>
                <a:srgbClr val="8A8A8A"/>
              </a:solidFill>
              <a:effectLst/>
            </a:endParaRPr>
          </a:p>
          <a:p>
            <a:pPr marL="0" indent="0">
              <a:buNone/>
            </a:pPr>
            <a:endParaRPr lang="sv-SE" sz="1200" dirty="0"/>
          </a:p>
          <a:p>
            <a:endParaRPr lang="sv-SE" sz="1200" dirty="0"/>
          </a:p>
        </p:txBody>
      </p:sp>
    </p:spTree>
    <p:extLst>
      <p:ext uri="{BB962C8B-B14F-4D97-AF65-F5344CB8AC3E}">
        <p14:creationId xmlns:p14="http://schemas.microsoft.com/office/powerpoint/2010/main" val="81745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619B7C-E501-CFAB-17AA-C6191E9644C9}"/>
              </a:ext>
            </a:extLst>
          </p:cNvPr>
          <p:cNvSpPr>
            <a:spLocks noGrp="1"/>
          </p:cNvSpPr>
          <p:nvPr>
            <p:ph type="title"/>
          </p:nvPr>
        </p:nvSpPr>
        <p:spPr>
          <a:xfrm>
            <a:off x="476410" y="219228"/>
            <a:ext cx="7422784" cy="419507"/>
          </a:xfrm>
        </p:spPr>
        <p:txBody>
          <a:bodyPr/>
          <a:lstStyle/>
          <a:p>
            <a:r>
              <a:rPr lang="sv-SE" sz="2000" dirty="0"/>
              <a:t>Aktiviteter i gemensam planering</a:t>
            </a:r>
          </a:p>
        </p:txBody>
      </p:sp>
      <p:pic>
        <p:nvPicPr>
          <p:cNvPr id="9" name="Bildobjekt 8" descr="Bilden är ett urklipp från IT systemet KA webb. Den visar fliken innehåll i gemenas planering.">
            <a:extLst>
              <a:ext uri="{FF2B5EF4-FFF2-40B4-BE49-F238E27FC236}">
                <a16:creationId xmlns:a16="http://schemas.microsoft.com/office/drawing/2014/main" id="{EB691965-3EFE-9391-5AC9-E815BBB4AB3D}"/>
              </a:ext>
            </a:extLst>
          </p:cNvPr>
          <p:cNvPicPr>
            <a:picLocks noChangeAspect="1"/>
          </p:cNvPicPr>
          <p:nvPr/>
        </p:nvPicPr>
        <p:blipFill>
          <a:blip r:embed="rId2"/>
          <a:stretch>
            <a:fillRect/>
          </a:stretch>
        </p:blipFill>
        <p:spPr>
          <a:xfrm>
            <a:off x="476410" y="742471"/>
            <a:ext cx="3136074" cy="428288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F3E6CBF-07E7-978E-83ED-2115CC6B1F2E}"/>
              </a:ext>
            </a:extLst>
          </p:cNvPr>
          <p:cNvSpPr>
            <a:spLocks noGrp="1"/>
          </p:cNvSpPr>
          <p:nvPr>
            <p:ph idx="1"/>
          </p:nvPr>
        </p:nvSpPr>
        <p:spPr>
          <a:xfrm>
            <a:off x="4195482" y="742471"/>
            <a:ext cx="4538383" cy="3930382"/>
          </a:xfrm>
        </p:spPr>
        <p:txBody>
          <a:bodyPr>
            <a:noAutofit/>
          </a:bodyPr>
          <a:lstStyle/>
          <a:p>
            <a:pPr marL="0" indent="0" algn="l">
              <a:buNone/>
            </a:pPr>
            <a:r>
              <a:rPr lang="sv-SE" sz="1200" b="1" dirty="0">
                <a:solidFill>
                  <a:srgbClr val="0D0D0D"/>
                </a:solidFill>
                <a:effectLst/>
              </a:rPr>
              <a:t>Lära känna samtal </a:t>
            </a:r>
          </a:p>
          <a:p>
            <a:pPr marL="0" indent="0" algn="l">
              <a:buNone/>
            </a:pPr>
            <a:r>
              <a:rPr lang="sv-SE" sz="1200" dirty="0">
                <a:solidFill>
                  <a:srgbClr val="0D0D0D"/>
                </a:solidFill>
              </a:rPr>
              <a:t>P</a:t>
            </a:r>
            <a:r>
              <a:rPr lang="sv-SE" sz="1200" b="0" i="0" dirty="0">
                <a:solidFill>
                  <a:srgbClr val="0D0D0D"/>
                </a:solidFill>
                <a:effectLst/>
              </a:rPr>
              <a:t>lanera för att ta del ar deltagarens tidigare arbetslivserfarenheter, intressen, framtidsmål samt identifiering av eventuellt behov av anpassning.</a:t>
            </a:r>
          </a:p>
          <a:p>
            <a:pPr marL="0" indent="0" algn="l">
              <a:buNone/>
            </a:pPr>
            <a:r>
              <a:rPr lang="sv-SE" sz="1200" b="1" dirty="0">
                <a:solidFill>
                  <a:srgbClr val="0D0D0D"/>
                </a:solidFill>
              </a:rPr>
              <a:t>Information om tjänstens innehåll, upplägg och mål</a:t>
            </a:r>
          </a:p>
          <a:p>
            <a:pPr marL="0" indent="0" algn="l">
              <a:buNone/>
            </a:pPr>
            <a:r>
              <a:rPr lang="sv-SE" sz="1200" dirty="0">
                <a:solidFill>
                  <a:srgbClr val="0D0D0D"/>
                </a:solidFill>
              </a:rPr>
              <a:t>Planera för hur deltagaren ska ta del av tjänstens innehåll, upplägg och mål och om den överensstämmer med tjänstens mål och syfte. Säkerställa att deltagaren vet varför hen är anvisad till tjänsten och vilka aktiviteter som finns.</a:t>
            </a:r>
            <a:endParaRPr lang="sv-SE" sz="1200" b="1" i="1" dirty="0">
              <a:solidFill>
                <a:srgbClr val="0D0D0D"/>
              </a:solidFill>
            </a:endParaRPr>
          </a:p>
          <a:p>
            <a:pPr marL="0" indent="0" algn="l">
              <a:buNone/>
            </a:pPr>
            <a:r>
              <a:rPr lang="sv-SE" sz="1200" b="1" dirty="0">
                <a:solidFill>
                  <a:srgbClr val="0D0D0D"/>
                </a:solidFill>
              </a:rPr>
              <a:t>Motiverande insatser</a:t>
            </a:r>
          </a:p>
          <a:p>
            <a:pPr marL="0" indent="0" algn="l">
              <a:buNone/>
            </a:pPr>
            <a:r>
              <a:rPr lang="sv-SE" sz="1200" dirty="0">
                <a:solidFill>
                  <a:srgbClr val="0D0D0D"/>
                </a:solidFill>
              </a:rPr>
              <a:t>Planera för vilka motiverande insatser som är aktuella för att stärka deltagarens självbild under tjänstens gång för att nå målet med tjänsten. </a:t>
            </a:r>
          </a:p>
          <a:p>
            <a:pPr marL="0" indent="0" algn="l">
              <a:buNone/>
            </a:pPr>
            <a:r>
              <a:rPr lang="sv-SE" sz="1200" b="1" dirty="0">
                <a:solidFill>
                  <a:srgbClr val="0D0D0D"/>
                </a:solidFill>
              </a:rPr>
              <a:t>Vägledande samtal</a:t>
            </a:r>
          </a:p>
          <a:p>
            <a:pPr marL="0" indent="0" algn="l">
              <a:buNone/>
            </a:pPr>
            <a:r>
              <a:rPr lang="sv-SE" sz="1200" dirty="0">
                <a:solidFill>
                  <a:srgbClr val="0D0D0D"/>
                </a:solidFill>
              </a:rPr>
              <a:t>Planera för vägledande samtal för att hjälpa deltagaren att synliggöra sin kompetens och sina förutsättningar, intressen och önskemål för att kunna spegla dem mot arbetsmarknaden och koppla dem till målet med tjänsten. </a:t>
            </a:r>
          </a:p>
          <a:p>
            <a:pPr marL="0" indent="0" algn="l">
              <a:buNone/>
            </a:pPr>
            <a:endParaRPr lang="sv-SE" sz="1200" dirty="0">
              <a:solidFill>
                <a:srgbClr val="0D0D0D"/>
              </a:solidFill>
            </a:endParaRPr>
          </a:p>
          <a:p>
            <a:pPr marL="0" indent="0" algn="l">
              <a:buNone/>
            </a:pPr>
            <a:endParaRPr lang="sv-SE" sz="1200" dirty="0">
              <a:solidFill>
                <a:srgbClr val="0D0D0D"/>
              </a:solidFill>
            </a:endParaRPr>
          </a:p>
          <a:p>
            <a:pPr marL="0" indent="0">
              <a:buNone/>
            </a:pPr>
            <a:endParaRPr lang="sv-SE" sz="1200" dirty="0"/>
          </a:p>
        </p:txBody>
      </p:sp>
    </p:spTree>
    <p:extLst>
      <p:ext uri="{BB962C8B-B14F-4D97-AF65-F5344CB8AC3E}">
        <p14:creationId xmlns:p14="http://schemas.microsoft.com/office/powerpoint/2010/main" val="1092222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619B7C-E501-CFAB-17AA-C6191E9644C9}"/>
              </a:ext>
            </a:extLst>
          </p:cNvPr>
          <p:cNvSpPr>
            <a:spLocks noGrp="1"/>
          </p:cNvSpPr>
          <p:nvPr>
            <p:ph type="title"/>
          </p:nvPr>
        </p:nvSpPr>
        <p:spPr>
          <a:xfrm>
            <a:off x="476409" y="219228"/>
            <a:ext cx="8425543" cy="419507"/>
          </a:xfrm>
        </p:spPr>
        <p:txBody>
          <a:bodyPr/>
          <a:lstStyle/>
          <a:p>
            <a:r>
              <a:rPr lang="sv-SE" sz="2400" dirty="0"/>
              <a:t>Omfattning i gemensam planering</a:t>
            </a:r>
          </a:p>
        </p:txBody>
      </p:sp>
      <p:pic>
        <p:nvPicPr>
          <p:cNvPr id="7" name="Bildobjekt 6" descr="Bilden är ett urklipp från IT systemet KA webb. Den visar fliken innehåll i gemenas planering.">
            <a:extLst>
              <a:ext uri="{FF2B5EF4-FFF2-40B4-BE49-F238E27FC236}">
                <a16:creationId xmlns:a16="http://schemas.microsoft.com/office/drawing/2014/main" id="{C1512FD0-92D9-261F-9B76-A7D468571DEB}"/>
              </a:ext>
            </a:extLst>
          </p:cNvPr>
          <p:cNvPicPr>
            <a:picLocks noChangeAspect="1"/>
          </p:cNvPicPr>
          <p:nvPr/>
        </p:nvPicPr>
        <p:blipFill>
          <a:blip r:embed="rId2"/>
          <a:stretch>
            <a:fillRect/>
          </a:stretch>
        </p:blipFill>
        <p:spPr>
          <a:xfrm>
            <a:off x="476409" y="777280"/>
            <a:ext cx="3004590" cy="40771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F3E6CBF-07E7-978E-83ED-2115CC6B1F2E}"/>
              </a:ext>
            </a:extLst>
          </p:cNvPr>
          <p:cNvSpPr>
            <a:spLocks noGrp="1"/>
          </p:cNvSpPr>
          <p:nvPr>
            <p:ph idx="1"/>
          </p:nvPr>
        </p:nvSpPr>
        <p:spPr>
          <a:xfrm>
            <a:off x="4230062" y="777280"/>
            <a:ext cx="4450976" cy="4007224"/>
          </a:xfrm>
        </p:spPr>
        <p:txBody>
          <a:bodyPr>
            <a:noAutofit/>
          </a:bodyPr>
          <a:lstStyle/>
          <a:p>
            <a:pPr marL="0" indent="0" algn="l">
              <a:buNone/>
            </a:pPr>
            <a:r>
              <a:rPr lang="sv-SE" sz="1200" b="1" dirty="0">
                <a:solidFill>
                  <a:srgbClr val="0D0D0D"/>
                </a:solidFill>
              </a:rPr>
              <a:t>Syfte och mål med aktiviteterna för deltagaren </a:t>
            </a:r>
          </a:p>
          <a:p>
            <a:pPr marL="0" indent="0" algn="l">
              <a:buNone/>
            </a:pPr>
            <a:r>
              <a:rPr lang="sv-SE" sz="1200" dirty="0">
                <a:solidFill>
                  <a:srgbClr val="0D0D0D"/>
                </a:solidFill>
              </a:rPr>
              <a:t>Du måste ange syfte och mål för varje aktivitet.</a:t>
            </a:r>
          </a:p>
          <a:p>
            <a:pPr marL="0" indent="0" algn="l">
              <a:buNone/>
            </a:pPr>
            <a:r>
              <a:rPr lang="sv-SE" sz="1200" b="1" dirty="0">
                <a:solidFill>
                  <a:srgbClr val="0D0D0D"/>
                </a:solidFill>
              </a:rPr>
              <a:t>Rekommendation för omfattning del 1</a:t>
            </a:r>
          </a:p>
          <a:p>
            <a:pPr marL="0" indent="0" algn="l">
              <a:buNone/>
            </a:pPr>
            <a:r>
              <a:rPr lang="sv-SE" sz="1200" dirty="0">
                <a:solidFill>
                  <a:srgbClr val="0D0D0D"/>
                </a:solidFill>
              </a:rPr>
              <a:t>Det är här du rekommenderar och anger deltagarens tid samt omfattning för deltagandet i timmar.</a:t>
            </a:r>
          </a:p>
          <a:p>
            <a:pPr marL="0" indent="0" algn="l">
              <a:buNone/>
            </a:pPr>
            <a:r>
              <a:rPr lang="sv-SE" sz="1200" b="1" dirty="0">
                <a:solidFill>
                  <a:srgbClr val="0D0D0D"/>
                </a:solidFill>
              </a:rPr>
              <a:t>Start och slutdatum</a:t>
            </a:r>
          </a:p>
          <a:p>
            <a:pPr marL="0" indent="0" algn="l">
              <a:buNone/>
            </a:pPr>
            <a:r>
              <a:rPr lang="sv-SE" sz="1200" dirty="0">
                <a:solidFill>
                  <a:srgbClr val="0D0D0D"/>
                </a:solidFill>
              </a:rPr>
              <a:t>Då denna blir den första gemensamma planeringen kan startdatumet börja när som helst i veckan men måste avslutas på en söndag. Detta på grund av att du inte får byta omfattning mitt i veckan!</a:t>
            </a:r>
            <a:endParaRPr lang="sv-SE" sz="1200" b="1" dirty="0">
              <a:solidFill>
                <a:srgbClr val="0D0D0D"/>
              </a:solidFill>
            </a:endParaRPr>
          </a:p>
          <a:p>
            <a:pPr marL="0" indent="0" algn="l">
              <a:buNone/>
            </a:pPr>
            <a:r>
              <a:rPr lang="sv-SE" sz="1200" b="1" dirty="0">
                <a:solidFill>
                  <a:srgbClr val="0D0D0D"/>
                </a:solidFill>
              </a:rPr>
              <a:t>Beskrivning</a:t>
            </a:r>
          </a:p>
          <a:p>
            <a:pPr marL="0" indent="0" algn="l">
              <a:buNone/>
            </a:pPr>
            <a:r>
              <a:rPr lang="sv-SE" sz="1200" dirty="0">
                <a:solidFill>
                  <a:srgbClr val="0D0D0D"/>
                </a:solidFill>
              </a:rPr>
              <a:t>Här beskriver du hur deltagaren förväntas höja sin aktivitetsnivå/förmåga under sin tid i tjänsten för att gå vidare till del 2 och/eller del 3.</a:t>
            </a:r>
          </a:p>
          <a:p>
            <a:pPr marL="0" indent="0" algn="l">
              <a:buNone/>
            </a:pPr>
            <a:endParaRPr lang="sv-SE" sz="1200" dirty="0">
              <a:solidFill>
                <a:srgbClr val="0D0D0D"/>
              </a:solidFill>
            </a:endParaRPr>
          </a:p>
          <a:p>
            <a:pPr marL="0" indent="0" algn="l">
              <a:buNone/>
            </a:pPr>
            <a:r>
              <a:rPr lang="sv-SE" sz="1200" dirty="0">
                <a:solidFill>
                  <a:srgbClr val="0D0D0D"/>
                </a:solidFill>
              </a:rPr>
              <a:t>Klicka på det gröna pluset för att lägga till ny rad för omfattning, startar en måndag och börjar en söndag.</a:t>
            </a:r>
          </a:p>
          <a:p>
            <a:pPr marL="0" indent="0" algn="l">
              <a:buNone/>
            </a:pPr>
            <a:endParaRPr lang="sv-SE" sz="1200" dirty="0">
              <a:solidFill>
                <a:srgbClr val="0D0D0D"/>
              </a:solidFill>
            </a:endParaRPr>
          </a:p>
          <a:p>
            <a:pPr marL="0" indent="0" algn="l">
              <a:buNone/>
            </a:pPr>
            <a:endParaRPr lang="sv-SE" sz="1200" dirty="0">
              <a:solidFill>
                <a:srgbClr val="0D0D0D"/>
              </a:solidFill>
            </a:endParaRPr>
          </a:p>
          <a:p>
            <a:pPr marL="0" indent="0">
              <a:buNone/>
            </a:pPr>
            <a:endParaRPr lang="sv-SE" sz="1200" dirty="0"/>
          </a:p>
        </p:txBody>
      </p:sp>
    </p:spTree>
    <p:extLst>
      <p:ext uri="{BB962C8B-B14F-4D97-AF65-F5344CB8AC3E}">
        <p14:creationId xmlns:p14="http://schemas.microsoft.com/office/powerpoint/2010/main" val="97335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F139C-7AB6-8F82-58F5-4DC1B7042DCB}"/>
              </a:ext>
            </a:extLst>
          </p:cNvPr>
          <p:cNvSpPr>
            <a:spLocks noGrp="1"/>
          </p:cNvSpPr>
          <p:nvPr>
            <p:ph type="title"/>
          </p:nvPr>
        </p:nvSpPr>
        <p:spPr>
          <a:xfrm>
            <a:off x="575043" y="268941"/>
            <a:ext cx="7422784" cy="363071"/>
          </a:xfrm>
        </p:spPr>
        <p:txBody>
          <a:bodyPr/>
          <a:lstStyle/>
          <a:p>
            <a:r>
              <a:rPr lang="sv-SE" sz="2400" dirty="0"/>
              <a:t>Periodisk rapport</a:t>
            </a:r>
            <a:br>
              <a:rPr lang="sv-SE" sz="2400" dirty="0"/>
            </a:br>
            <a:endParaRPr lang="sv-SE" sz="2400" dirty="0"/>
          </a:p>
        </p:txBody>
      </p:sp>
      <p:pic>
        <p:nvPicPr>
          <p:cNvPr id="6" name="Bildobjekt 5" descr="Bilden är ett urklipp från IT systemet KA webb. Den visar fliken innehåll i periodisk rapport.">
            <a:extLst>
              <a:ext uri="{FF2B5EF4-FFF2-40B4-BE49-F238E27FC236}">
                <a16:creationId xmlns:a16="http://schemas.microsoft.com/office/drawing/2014/main" id="{85D0B5B1-09B7-37BE-0A9E-BCA6107ADE02}"/>
              </a:ext>
            </a:extLst>
          </p:cNvPr>
          <p:cNvPicPr>
            <a:picLocks noChangeAspect="1"/>
          </p:cNvPicPr>
          <p:nvPr/>
        </p:nvPicPr>
        <p:blipFill>
          <a:blip r:embed="rId2"/>
          <a:stretch>
            <a:fillRect/>
          </a:stretch>
        </p:blipFill>
        <p:spPr>
          <a:xfrm>
            <a:off x="575043" y="760607"/>
            <a:ext cx="2915739" cy="419799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F7CD9E2-63FA-78BA-AF73-A287111F8CB3}"/>
              </a:ext>
            </a:extLst>
          </p:cNvPr>
          <p:cNvSpPr>
            <a:spLocks noGrp="1"/>
          </p:cNvSpPr>
          <p:nvPr>
            <p:ph idx="1"/>
          </p:nvPr>
        </p:nvSpPr>
        <p:spPr>
          <a:xfrm>
            <a:off x="4146796" y="760607"/>
            <a:ext cx="3948333" cy="3898799"/>
          </a:xfrm>
        </p:spPr>
        <p:txBody>
          <a:bodyPr>
            <a:noAutofit/>
          </a:bodyPr>
          <a:lstStyle/>
          <a:p>
            <a:pPr marL="0" indent="0" algn="l">
              <a:buNone/>
            </a:pPr>
            <a:r>
              <a:rPr lang="sv-SE" sz="1200" b="0" i="0" dirty="0">
                <a:solidFill>
                  <a:srgbClr val="323232"/>
                </a:solidFill>
                <a:effectLst/>
              </a:rPr>
              <a:t>Efter varje månadsskifte ska leverantören skicka en </a:t>
            </a:r>
            <a:r>
              <a:rPr lang="sv-SE" sz="1200" b="1" i="0" dirty="0">
                <a:solidFill>
                  <a:srgbClr val="323232"/>
                </a:solidFill>
                <a:effectLst/>
              </a:rPr>
              <a:t>periodisk rapport (PR)</a:t>
            </a:r>
            <a:r>
              <a:rPr lang="sv-SE" sz="1200" b="0" i="0" dirty="0">
                <a:solidFill>
                  <a:srgbClr val="323232"/>
                </a:solidFill>
                <a:effectLst/>
              </a:rPr>
              <a:t> till Arbetsförmedlingen. PR sammanfattar genomförda aktiviteter under föregående månad och bekräftar att aktiviteterna genomförts.</a:t>
            </a:r>
            <a:endParaRPr lang="sv-SE" sz="1200" b="0" i="0" dirty="0">
              <a:solidFill>
                <a:srgbClr val="8A8A8A"/>
              </a:solidFill>
              <a:effectLst/>
            </a:endParaRPr>
          </a:p>
          <a:p>
            <a:pPr marL="0" indent="0" algn="l">
              <a:buNone/>
            </a:pPr>
            <a:r>
              <a:rPr lang="sv-SE" sz="1200" b="0" i="0" dirty="0">
                <a:solidFill>
                  <a:srgbClr val="323232"/>
                </a:solidFill>
                <a:effectLst/>
              </a:rPr>
              <a:t>På sidan </a:t>
            </a:r>
            <a:r>
              <a:rPr lang="sv-SE" sz="1200" b="1" i="0" dirty="0">
                <a:solidFill>
                  <a:srgbClr val="323232"/>
                </a:solidFill>
                <a:effectLst/>
              </a:rPr>
              <a:t>Innehåll</a:t>
            </a:r>
            <a:r>
              <a:rPr lang="sv-SE" sz="1200" b="0" i="0" dirty="0">
                <a:solidFill>
                  <a:srgbClr val="323232"/>
                </a:solidFill>
                <a:effectLst/>
              </a:rPr>
              <a:t> visas alla aktiviteter som angetts i den gemensamma planen. Aktiviteterna rekommenderas att redovisas enskilt med information om deltagandet och eventuell kommentar.</a:t>
            </a:r>
            <a:endParaRPr lang="sv-SE" sz="1200" b="0" i="0" dirty="0">
              <a:solidFill>
                <a:srgbClr val="8A8A8A"/>
              </a:solidFill>
              <a:effectLst/>
            </a:endParaRPr>
          </a:p>
          <a:p>
            <a:pPr marL="0" indent="0" algn="l">
              <a:buNone/>
            </a:pPr>
            <a:r>
              <a:rPr lang="sv-SE" sz="1200" b="0" i="0" dirty="0">
                <a:solidFill>
                  <a:srgbClr val="323232"/>
                </a:solidFill>
                <a:effectLst/>
              </a:rPr>
              <a:t>PR är ett krav för inleverans av periodisk ersättning och kan skickas när den gemensamma planen är bekräftad och det finns en avslutad period att rapportera in på.</a:t>
            </a:r>
            <a:br>
              <a:rPr lang="sv-SE" sz="1200" b="0" i="0" dirty="0">
                <a:solidFill>
                  <a:srgbClr val="323232"/>
                </a:solidFill>
                <a:effectLst/>
              </a:rPr>
            </a:br>
            <a:endParaRPr lang="sv-SE" sz="1200" b="0" i="0" dirty="0">
              <a:solidFill>
                <a:srgbClr val="8A8A8A"/>
              </a:solidFill>
              <a:effectLst/>
            </a:endParaRPr>
          </a:p>
          <a:p>
            <a:pPr marL="0" indent="0" algn="l">
              <a:buNone/>
            </a:pPr>
            <a:r>
              <a:rPr lang="sv-SE" sz="1200" b="0" i="0" dirty="0">
                <a:solidFill>
                  <a:srgbClr val="323232"/>
                </a:solidFill>
                <a:effectLst/>
              </a:rPr>
              <a:t>OBS: Du ska fortfarande skicka in en avvikelserapport om deltagaren inte befinner sig på plats eller är frånvarande av andra orsaker</a:t>
            </a:r>
            <a:r>
              <a:rPr lang="sv-SE" sz="1200" dirty="0">
                <a:solidFill>
                  <a:srgbClr val="323232"/>
                </a:solidFill>
              </a:rPr>
              <a:t>. </a:t>
            </a:r>
            <a:br>
              <a:rPr lang="sv-SE" sz="1200" dirty="0"/>
            </a:br>
            <a:endParaRPr lang="sv-SE" sz="1200" dirty="0"/>
          </a:p>
          <a:p>
            <a:pPr marL="0" indent="0">
              <a:buNone/>
            </a:pPr>
            <a:endParaRPr lang="sv-SE" sz="1200" dirty="0"/>
          </a:p>
        </p:txBody>
      </p:sp>
    </p:spTree>
    <p:extLst>
      <p:ext uri="{BB962C8B-B14F-4D97-AF65-F5344CB8AC3E}">
        <p14:creationId xmlns:p14="http://schemas.microsoft.com/office/powerpoint/2010/main" val="390447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04CCBE-7E27-84A1-CB29-EE419CD5467C}"/>
              </a:ext>
            </a:extLst>
          </p:cNvPr>
          <p:cNvSpPr>
            <a:spLocks noGrp="1"/>
          </p:cNvSpPr>
          <p:nvPr>
            <p:ph type="title"/>
          </p:nvPr>
        </p:nvSpPr>
        <p:spPr>
          <a:xfrm>
            <a:off x="575043" y="372909"/>
            <a:ext cx="7422784" cy="675000"/>
          </a:xfrm>
        </p:spPr>
        <p:txBody>
          <a:bodyPr/>
          <a:lstStyle/>
          <a:p>
            <a:r>
              <a:rPr lang="sv-SE" sz="2400" dirty="0"/>
              <a:t>Slutredovisning</a:t>
            </a:r>
            <a:br>
              <a:rPr lang="sv-SE" sz="2400" dirty="0"/>
            </a:br>
            <a:br>
              <a:rPr lang="sv-SE" sz="2400" dirty="0"/>
            </a:br>
            <a:endParaRPr lang="sv-SE" sz="2400" dirty="0"/>
          </a:p>
        </p:txBody>
      </p:sp>
      <p:sp>
        <p:nvSpPr>
          <p:cNvPr id="3" name="Platshållare för innehåll 2">
            <a:extLst>
              <a:ext uri="{FF2B5EF4-FFF2-40B4-BE49-F238E27FC236}">
                <a16:creationId xmlns:a16="http://schemas.microsoft.com/office/drawing/2014/main" id="{97E69141-8852-5419-0B57-351B3E2DF310}"/>
              </a:ext>
            </a:extLst>
          </p:cNvPr>
          <p:cNvSpPr>
            <a:spLocks noGrp="1"/>
          </p:cNvSpPr>
          <p:nvPr>
            <p:ph idx="1"/>
          </p:nvPr>
        </p:nvSpPr>
        <p:spPr>
          <a:xfrm>
            <a:off x="628832" y="1047909"/>
            <a:ext cx="7422784" cy="3451907"/>
          </a:xfrm>
        </p:spPr>
        <p:txBody>
          <a:bodyPr>
            <a:normAutofit/>
          </a:bodyPr>
          <a:lstStyle/>
          <a:p>
            <a:pPr marL="0" indent="0" algn="l">
              <a:buNone/>
            </a:pPr>
            <a:r>
              <a:rPr lang="sv-SE" sz="1200" b="1" i="0" dirty="0">
                <a:solidFill>
                  <a:srgbClr val="323232"/>
                </a:solidFill>
                <a:effectLst/>
              </a:rPr>
              <a:t>När ska slutredovisningen skickas?</a:t>
            </a:r>
            <a:endParaRPr lang="sv-SE" sz="1200" b="0" i="0" dirty="0">
              <a:solidFill>
                <a:srgbClr val="8A8A8A"/>
              </a:solidFill>
              <a:effectLst/>
            </a:endParaRPr>
          </a:p>
          <a:p>
            <a:pPr marL="0" indent="0" algn="l">
              <a:buNone/>
            </a:pPr>
            <a:r>
              <a:rPr lang="sv-SE" sz="1200" b="0" i="0" dirty="0">
                <a:solidFill>
                  <a:srgbClr val="323232"/>
                </a:solidFill>
                <a:effectLst/>
              </a:rPr>
              <a:t>INAB 2018</a:t>
            </a:r>
            <a:endParaRPr lang="sv-SE" sz="1200" b="0" i="0" dirty="0">
              <a:solidFill>
                <a:srgbClr val="8A8A8A"/>
              </a:solidFill>
              <a:effectLst/>
            </a:endParaRPr>
          </a:p>
          <a:p>
            <a:pPr marL="0" indent="0" algn="l">
              <a:buNone/>
            </a:pPr>
            <a:r>
              <a:rPr lang="sv-SE" sz="1200" b="0" i="0" dirty="0">
                <a:solidFill>
                  <a:srgbClr val="323232"/>
                </a:solidFill>
                <a:effectLst/>
              </a:rPr>
              <a:t>Du ska skicka in deltagarens slutredovisning till Arbetsförmedlingen innan deltagaren avslutar del 1 - kartläggningen, dock senast 5 dagar efter avslutad del.</a:t>
            </a:r>
            <a:endParaRPr lang="sv-SE" sz="1200" b="0" i="0" dirty="0">
              <a:solidFill>
                <a:srgbClr val="8A8A8A"/>
              </a:solidFill>
              <a:effectLst/>
            </a:endParaRPr>
          </a:p>
          <a:p>
            <a:pPr marL="0" indent="0" algn="l">
              <a:buNone/>
            </a:pPr>
            <a:r>
              <a:rPr lang="sv-SE" sz="1200" b="0" i="0" dirty="0">
                <a:solidFill>
                  <a:srgbClr val="323232"/>
                </a:solidFill>
                <a:effectLst/>
              </a:rPr>
              <a:t>INAB 17 leveransområden</a:t>
            </a:r>
            <a:endParaRPr lang="sv-SE" sz="1200" b="0" i="0" dirty="0">
              <a:solidFill>
                <a:srgbClr val="8A8A8A"/>
              </a:solidFill>
              <a:effectLst/>
            </a:endParaRPr>
          </a:p>
          <a:p>
            <a:pPr marL="0" indent="0" algn="l">
              <a:buNone/>
            </a:pPr>
            <a:r>
              <a:rPr lang="sv-SE" sz="1200" b="0" i="0" dirty="0">
                <a:solidFill>
                  <a:srgbClr val="323232"/>
                </a:solidFill>
                <a:effectLst/>
              </a:rPr>
              <a:t>Du ska skicka in deltagarens slutredovisning till Arbetsförmedlingen senast 5 dagar efter att deltagaren avslutat del 1 - kartläggningen.</a:t>
            </a:r>
            <a:endParaRPr lang="sv-SE" sz="1200" b="0" i="0" dirty="0">
              <a:solidFill>
                <a:srgbClr val="8A8A8A"/>
              </a:solidFill>
              <a:effectLst/>
            </a:endParaRPr>
          </a:p>
          <a:p>
            <a:pPr marL="0" indent="0" algn="l">
              <a:buNone/>
            </a:pPr>
            <a:r>
              <a:rPr lang="sv-SE" sz="1200" b="0" i="0" dirty="0">
                <a:solidFill>
                  <a:srgbClr val="323232"/>
                </a:solidFill>
                <a:effectLst/>
              </a:rPr>
              <a:t>Med utgångspunkt i den gemensamma planeringen, slutredovisningen och leverantörens rekommendation gör Arbetsförmedlingen en sammanvägd bedömning om deltagarens fortsatta deltagande i tjänsten, det vill säga om denne ska påbörja del 2, direkt påbörja del 3, eller avbryta tjänsten</a:t>
            </a:r>
            <a:r>
              <a:rPr lang="sv-SE" sz="1200" dirty="0">
                <a:solidFill>
                  <a:srgbClr val="323232"/>
                </a:solidFill>
              </a:rPr>
              <a:t>.</a:t>
            </a:r>
            <a:br>
              <a:rPr lang="sv-SE" sz="1200" b="0" i="0" dirty="0">
                <a:solidFill>
                  <a:srgbClr val="323232"/>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37530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C1A9A-7783-40A2-C257-EDCA408A1F05}"/>
              </a:ext>
            </a:extLst>
          </p:cNvPr>
          <p:cNvSpPr>
            <a:spLocks noGrp="1"/>
          </p:cNvSpPr>
          <p:nvPr>
            <p:ph type="title"/>
          </p:nvPr>
        </p:nvSpPr>
        <p:spPr>
          <a:xfrm>
            <a:off x="491778" y="124648"/>
            <a:ext cx="7422784" cy="419958"/>
          </a:xfrm>
        </p:spPr>
        <p:txBody>
          <a:bodyPr/>
          <a:lstStyle/>
          <a:p>
            <a:r>
              <a:rPr lang="sv-SE" sz="2400" dirty="0"/>
              <a:t>Innehåll i slutredovisningen </a:t>
            </a:r>
            <a:br>
              <a:rPr lang="sv-SE" sz="2400" dirty="0"/>
            </a:br>
            <a:endParaRPr lang="sv-SE" sz="2400" dirty="0"/>
          </a:p>
        </p:txBody>
      </p:sp>
      <p:pic>
        <p:nvPicPr>
          <p:cNvPr id="5" name="Bildobjekt 4" descr="Bilden är ett urklipp från IT systemet KA webb. Den visar fliken innehåll i slutredovisningen.">
            <a:extLst>
              <a:ext uri="{FF2B5EF4-FFF2-40B4-BE49-F238E27FC236}">
                <a16:creationId xmlns:a16="http://schemas.microsoft.com/office/drawing/2014/main" id="{57ED1261-64BC-49A7-2F6F-1C3B5A740759}"/>
              </a:ext>
            </a:extLst>
          </p:cNvPr>
          <p:cNvPicPr>
            <a:picLocks noChangeAspect="1"/>
          </p:cNvPicPr>
          <p:nvPr/>
        </p:nvPicPr>
        <p:blipFill>
          <a:blip r:embed="rId2"/>
          <a:stretch>
            <a:fillRect/>
          </a:stretch>
        </p:blipFill>
        <p:spPr>
          <a:xfrm>
            <a:off x="576719" y="594770"/>
            <a:ext cx="3222075" cy="442408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E4948D0-C2F6-5A41-5791-74411F493ED3}"/>
              </a:ext>
            </a:extLst>
          </p:cNvPr>
          <p:cNvSpPr>
            <a:spLocks noGrp="1"/>
          </p:cNvSpPr>
          <p:nvPr>
            <p:ph idx="1"/>
          </p:nvPr>
        </p:nvSpPr>
        <p:spPr>
          <a:xfrm>
            <a:off x="4235824" y="823153"/>
            <a:ext cx="4740088" cy="3762294"/>
          </a:xfrm>
        </p:spPr>
        <p:txBody>
          <a:bodyPr>
            <a:noAutofit/>
          </a:bodyPr>
          <a:lstStyle/>
          <a:p>
            <a:pPr marL="0" indent="0">
              <a:buNone/>
            </a:pPr>
            <a:r>
              <a:rPr lang="sv-SE" sz="1200" b="0" i="0" dirty="0">
                <a:solidFill>
                  <a:srgbClr val="323232"/>
                </a:solidFill>
                <a:effectLst/>
              </a:rPr>
              <a:t>Sammanfattning av deltagarens aktiviteter och hur väl de överensstämt med deltagarens mål, huruvida deltagaren ökat sin aktivitetsförmåga samt eventuella begränsningar.</a:t>
            </a:r>
          </a:p>
          <a:p>
            <a:pPr marL="0" indent="0">
              <a:buNone/>
            </a:pPr>
            <a:endParaRPr lang="sv-SE" sz="1200" dirty="0">
              <a:solidFill>
                <a:srgbClr val="8A8A8A"/>
              </a:solidFill>
            </a:endParaRPr>
          </a:p>
          <a:p>
            <a:pPr marL="0" indent="0">
              <a:buNone/>
            </a:pPr>
            <a:r>
              <a:rPr lang="sv-SE" sz="1200" b="1" i="0" dirty="0">
                <a:solidFill>
                  <a:srgbClr val="323232"/>
                </a:solidFill>
                <a:effectLst/>
              </a:rPr>
              <a:t>Valbar aktivitet</a:t>
            </a:r>
            <a:endParaRPr lang="sv-SE" sz="1200" b="1" i="0" dirty="0">
              <a:solidFill>
                <a:srgbClr val="8A8A8A"/>
              </a:solidFill>
              <a:effectLst/>
            </a:endParaRPr>
          </a:p>
          <a:p>
            <a:pPr marL="0" indent="0">
              <a:buNone/>
            </a:pPr>
            <a:r>
              <a:rPr lang="sv-SE" sz="1200" b="0" i="0" dirty="0">
                <a:solidFill>
                  <a:srgbClr val="323232"/>
                </a:solidFill>
                <a:effectLst/>
              </a:rPr>
              <a:t>Beskrivning av vilka </a:t>
            </a:r>
            <a:r>
              <a:rPr lang="sv-SE" sz="1200" b="1" i="0" dirty="0">
                <a:solidFill>
                  <a:srgbClr val="323232"/>
                </a:solidFill>
                <a:effectLst/>
              </a:rPr>
              <a:t>studiebesök</a:t>
            </a:r>
            <a:r>
              <a:rPr lang="sv-SE" sz="1200" b="0" i="0" dirty="0">
                <a:solidFill>
                  <a:srgbClr val="323232"/>
                </a:solidFill>
                <a:effectLst/>
              </a:rPr>
              <a:t> som genomfördes utifrån deltagarens yrkeslinje, intresse, tidigare erfarenheter och framtidsmål. Redovisning av hur deltagaren upplever att studiebesöken har hjälpt.</a:t>
            </a:r>
          </a:p>
          <a:p>
            <a:pPr marL="0" indent="0">
              <a:buNone/>
            </a:pPr>
            <a:endParaRPr lang="sv-SE" sz="1200" b="0" i="0" dirty="0">
              <a:solidFill>
                <a:srgbClr val="8A8A8A"/>
              </a:solidFill>
              <a:effectLst/>
            </a:endParaRPr>
          </a:p>
          <a:p>
            <a:pPr marL="0" indent="0">
              <a:buNone/>
            </a:pPr>
            <a:r>
              <a:rPr lang="sv-SE" sz="1200" b="1" i="0" dirty="0">
                <a:solidFill>
                  <a:srgbClr val="323232"/>
                </a:solidFill>
                <a:effectLst/>
              </a:rPr>
              <a:t>Hur ska jag tänka om deltagaren ska fortsätta med tjänsten?</a:t>
            </a:r>
            <a:endParaRPr lang="sv-SE" sz="1200" b="1" i="0" dirty="0">
              <a:solidFill>
                <a:srgbClr val="8A8A8A"/>
              </a:solidFill>
              <a:effectLst/>
            </a:endParaRPr>
          </a:p>
          <a:p>
            <a:pPr marL="0" indent="0">
              <a:buNone/>
            </a:pPr>
            <a:r>
              <a:rPr lang="sv-SE" sz="1200" b="0" i="0" dirty="0">
                <a:solidFill>
                  <a:srgbClr val="323232"/>
                </a:solidFill>
                <a:effectLst/>
              </a:rPr>
              <a:t>Om deltagaren ska fortsätta till annan del av tjänsten ska det anges/redovisas i slutredovisningen. Sedan uppdaterar leverantören den gemensamma planeringen.</a:t>
            </a:r>
            <a:endParaRPr lang="sv-SE" sz="1200" b="0" i="0" dirty="0">
              <a:solidFill>
                <a:srgbClr val="8A8A8A"/>
              </a:solidFill>
              <a:effectLst/>
            </a:endParaRPr>
          </a:p>
          <a:p>
            <a:pPr marL="0" indent="0">
              <a:buNone/>
            </a:pP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12231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C1A9A-7783-40A2-C257-EDCA408A1F05}"/>
              </a:ext>
            </a:extLst>
          </p:cNvPr>
          <p:cNvSpPr>
            <a:spLocks noGrp="1"/>
          </p:cNvSpPr>
          <p:nvPr>
            <p:ph type="title"/>
          </p:nvPr>
        </p:nvSpPr>
        <p:spPr>
          <a:xfrm>
            <a:off x="491777" y="124648"/>
            <a:ext cx="8349663" cy="419958"/>
          </a:xfrm>
        </p:spPr>
        <p:txBody>
          <a:bodyPr/>
          <a:lstStyle/>
          <a:p>
            <a:r>
              <a:rPr lang="sv-SE" sz="2400" dirty="0"/>
              <a:t>Slutredovisning vid avslut eller avbrott</a:t>
            </a:r>
          </a:p>
        </p:txBody>
      </p:sp>
      <p:pic>
        <p:nvPicPr>
          <p:cNvPr id="7" name="Bildobjekt 6" descr="Bilden är ett urklipp från IT systemet KA webb. Den visar fliken innehåll i slutredovisningen.">
            <a:extLst>
              <a:ext uri="{FF2B5EF4-FFF2-40B4-BE49-F238E27FC236}">
                <a16:creationId xmlns:a16="http://schemas.microsoft.com/office/drawing/2014/main" id="{8CDDB778-1985-C0F5-D8E1-F45D3F32949C}"/>
              </a:ext>
            </a:extLst>
          </p:cNvPr>
          <p:cNvPicPr>
            <a:picLocks noChangeAspect="1"/>
          </p:cNvPicPr>
          <p:nvPr/>
        </p:nvPicPr>
        <p:blipFill>
          <a:blip r:embed="rId2"/>
          <a:stretch>
            <a:fillRect/>
          </a:stretch>
        </p:blipFill>
        <p:spPr>
          <a:xfrm>
            <a:off x="491777" y="675452"/>
            <a:ext cx="2735448" cy="427616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E4948D0-C2F6-5A41-5791-74411F493ED3}"/>
              </a:ext>
            </a:extLst>
          </p:cNvPr>
          <p:cNvSpPr>
            <a:spLocks noGrp="1"/>
          </p:cNvSpPr>
          <p:nvPr>
            <p:ph idx="1"/>
          </p:nvPr>
        </p:nvSpPr>
        <p:spPr>
          <a:xfrm>
            <a:off x="3859306" y="675452"/>
            <a:ext cx="4464424" cy="4145318"/>
          </a:xfrm>
        </p:spPr>
        <p:txBody>
          <a:bodyPr>
            <a:noAutofit/>
          </a:bodyPr>
          <a:lstStyle/>
          <a:p>
            <a:pPr marL="0" indent="0">
              <a:buNone/>
            </a:pPr>
            <a:r>
              <a:rPr lang="sv-SE" sz="1200" b="1" i="0" dirty="0">
                <a:solidFill>
                  <a:srgbClr val="323232"/>
                </a:solidFill>
                <a:effectLst/>
              </a:rPr>
              <a:t>Hur gör jag om deltagaren inte kan gå vidare i tjänsten?</a:t>
            </a:r>
            <a:endParaRPr lang="sv-SE" sz="1200" b="0" i="0" dirty="0">
              <a:solidFill>
                <a:srgbClr val="8A8A8A"/>
              </a:solidFill>
              <a:effectLst/>
            </a:endParaRPr>
          </a:p>
          <a:p>
            <a:pPr marL="0" indent="0">
              <a:buNone/>
            </a:pPr>
            <a:r>
              <a:rPr lang="sv-SE" sz="1200" b="0" i="0" dirty="0">
                <a:solidFill>
                  <a:srgbClr val="323232"/>
                </a:solidFill>
                <a:effectLst/>
              </a:rPr>
              <a:t>Om tjänsten däremot behöver avbrytas helt efter kartläggningen och deltagaren bedöms inte vara redo att gå vidare till övrig del i tjänsten ska orsak och bedömning tydligt beskrivas i sammanfattande information under rubriken </a:t>
            </a:r>
          </a:p>
          <a:p>
            <a:pPr marL="0" indent="0">
              <a:buNone/>
            </a:pPr>
            <a:r>
              <a:rPr lang="sv-SE" sz="1200" b="1" i="0" dirty="0">
                <a:solidFill>
                  <a:srgbClr val="323232"/>
                </a:solidFill>
                <a:effectLst/>
              </a:rPr>
              <a:t>Nedan fylls i vid avslut eller avbrott av tjänsten</a:t>
            </a:r>
            <a:r>
              <a:rPr lang="sv-SE" sz="1200" b="0" i="0" dirty="0">
                <a:solidFill>
                  <a:srgbClr val="323232"/>
                </a:solidFill>
                <a:effectLst/>
              </a:rPr>
              <a:t>:</a:t>
            </a:r>
            <a:endParaRPr lang="sv-SE" sz="1200" dirty="0">
              <a:solidFill>
                <a:srgbClr val="323232"/>
              </a:solidFill>
            </a:endParaRPr>
          </a:p>
          <a:p>
            <a:pPr>
              <a:buFont typeface="Arial" panose="020B0604020202020204" pitchFamily="34" charset="0"/>
              <a:buChar char="•"/>
            </a:pPr>
            <a:r>
              <a:rPr lang="sv-SE" sz="1200" i="0" dirty="0">
                <a:solidFill>
                  <a:srgbClr val="323232"/>
                </a:solidFill>
                <a:effectLst/>
              </a:rPr>
              <a:t>Hur ser deltagarens förutsättningar ut för att finna, få och behålla ett arbete</a:t>
            </a:r>
            <a:r>
              <a:rPr lang="sv-SE" sz="1200" dirty="0">
                <a:solidFill>
                  <a:srgbClr val="323232"/>
                </a:solidFill>
              </a:rPr>
              <a:t>? R</a:t>
            </a:r>
            <a:r>
              <a:rPr lang="sv-SE" sz="1200" b="0" i="0" dirty="0">
                <a:solidFill>
                  <a:srgbClr val="323232"/>
                </a:solidFill>
                <a:effectLst/>
              </a:rPr>
              <a:t>edovisa de slutsatser som tagits fram i tjänsten gällande deltagarens förutsättningar för att finna, få och behålla ett arbete.</a:t>
            </a:r>
          </a:p>
          <a:p>
            <a:pPr>
              <a:buFont typeface="Arial" panose="020B0604020202020204" pitchFamily="34" charset="0"/>
              <a:buChar char="•"/>
            </a:pPr>
            <a:r>
              <a:rPr lang="sv-SE" sz="1200" i="0" dirty="0">
                <a:solidFill>
                  <a:srgbClr val="323232"/>
                </a:solidFill>
                <a:effectLst/>
              </a:rPr>
              <a:t>Vilken förmåga har deltagaren att klara av de basala kraven i arbetslivet</a:t>
            </a:r>
            <a:r>
              <a:rPr lang="sv-SE" sz="1200" dirty="0">
                <a:solidFill>
                  <a:srgbClr val="323232"/>
                </a:solidFill>
              </a:rPr>
              <a:t>? B</a:t>
            </a:r>
            <a:r>
              <a:rPr lang="sv-SE" sz="1200" b="0" i="0" dirty="0">
                <a:solidFill>
                  <a:srgbClr val="323232"/>
                </a:solidFill>
                <a:effectLst/>
              </a:rPr>
              <a:t>eskriv deltagarens förutsättningar att klara av de basala kraven i arbetslivet.</a:t>
            </a:r>
          </a:p>
          <a:p>
            <a:pPr>
              <a:buFont typeface="Arial" panose="020B0604020202020204" pitchFamily="34" charset="0"/>
              <a:buChar char="•"/>
            </a:pPr>
            <a:r>
              <a:rPr lang="sv-SE" sz="1200" i="0" dirty="0">
                <a:solidFill>
                  <a:srgbClr val="323232"/>
                </a:solidFill>
                <a:effectLst/>
              </a:rPr>
              <a:t>Vad rekommenderar ni som ett realistiskt nästa steg för deltagaren för att denne ska närma sig arbete eller studier?</a:t>
            </a:r>
            <a:r>
              <a:rPr lang="sv-SE" sz="1200" dirty="0">
                <a:solidFill>
                  <a:srgbClr val="8A8A8A"/>
                </a:solidFill>
              </a:rPr>
              <a:t> </a:t>
            </a:r>
            <a:r>
              <a:rPr lang="sv-SE" sz="1200" dirty="0">
                <a:solidFill>
                  <a:srgbClr val="323232"/>
                </a:solidFill>
              </a:rPr>
              <a:t>Re</a:t>
            </a:r>
            <a:r>
              <a:rPr lang="sv-SE" sz="1200" b="0" i="0" dirty="0">
                <a:solidFill>
                  <a:srgbClr val="323232"/>
                </a:solidFill>
                <a:effectLst/>
              </a:rPr>
              <a:t>kommendation till arbetsförmedlaren för deltagarens nästa steg efter avslut av tjänsten.</a:t>
            </a:r>
            <a:endParaRPr lang="sv-SE" sz="1200" b="0" i="0" dirty="0">
              <a:solidFill>
                <a:srgbClr val="8A8A8A"/>
              </a:solidFill>
              <a:effectLst/>
            </a:endParaRPr>
          </a:p>
          <a:p>
            <a:pPr marL="0" indent="0">
              <a:buNone/>
            </a:pPr>
            <a:endParaRPr lang="sv-SE" sz="1200" dirty="0"/>
          </a:p>
          <a:p>
            <a:pPr marL="0" indent="0">
              <a:buNone/>
            </a:pPr>
            <a:endParaRPr lang="sv-SE" sz="1200" dirty="0"/>
          </a:p>
        </p:txBody>
      </p:sp>
    </p:spTree>
    <p:extLst>
      <p:ext uri="{BB962C8B-B14F-4D97-AF65-F5344CB8AC3E}">
        <p14:creationId xmlns:p14="http://schemas.microsoft.com/office/powerpoint/2010/main" val="2397547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B0204C-DFE2-68C3-F0A3-53FF36ABF62C}"/>
              </a:ext>
            </a:extLst>
          </p:cNvPr>
          <p:cNvSpPr>
            <a:spLocks noGrp="1"/>
          </p:cNvSpPr>
          <p:nvPr>
            <p:ph type="title"/>
          </p:nvPr>
        </p:nvSpPr>
        <p:spPr>
          <a:xfrm>
            <a:off x="575044" y="196177"/>
            <a:ext cx="7422784" cy="523241"/>
          </a:xfrm>
        </p:spPr>
        <p:txBody>
          <a:bodyPr/>
          <a:lstStyle/>
          <a:p>
            <a:r>
              <a:rPr lang="sv-SE" sz="2400" dirty="0"/>
              <a:t>Inleverans</a:t>
            </a:r>
            <a:br>
              <a:rPr lang="sv-SE" sz="2400" dirty="0"/>
            </a:br>
            <a:endParaRPr lang="sv-SE" sz="2400" dirty="0"/>
          </a:p>
        </p:txBody>
      </p:sp>
      <p:sp>
        <p:nvSpPr>
          <p:cNvPr id="3" name="Platshållare för innehåll 2">
            <a:extLst>
              <a:ext uri="{FF2B5EF4-FFF2-40B4-BE49-F238E27FC236}">
                <a16:creationId xmlns:a16="http://schemas.microsoft.com/office/drawing/2014/main" id="{F914314D-DAEA-0558-4CB3-EBF439417AF4}"/>
              </a:ext>
            </a:extLst>
          </p:cNvPr>
          <p:cNvSpPr>
            <a:spLocks noGrp="1"/>
          </p:cNvSpPr>
          <p:nvPr>
            <p:ph idx="1"/>
          </p:nvPr>
        </p:nvSpPr>
        <p:spPr>
          <a:xfrm>
            <a:off x="575044" y="833717"/>
            <a:ext cx="7692976" cy="3696747"/>
          </a:xfrm>
        </p:spPr>
        <p:txBody>
          <a:bodyPr>
            <a:noAutofit/>
          </a:bodyPr>
          <a:lstStyle/>
          <a:p>
            <a:pPr marL="0" indent="0" algn="l">
              <a:buNone/>
            </a:pPr>
            <a:r>
              <a:rPr lang="sv-SE" sz="1200" b="1" i="0" dirty="0">
                <a:solidFill>
                  <a:srgbClr val="323232"/>
                </a:solidFill>
                <a:effectLst/>
              </a:rPr>
              <a:t>När kan jag inleverera och skapa självfakturor för att få ersättning för kartläggningen?</a:t>
            </a:r>
            <a:endParaRPr lang="sv-SE" sz="1200" b="1" i="0" dirty="0">
              <a:solidFill>
                <a:srgbClr val="8A8A8A"/>
              </a:solidFill>
              <a:effectLst/>
            </a:endParaRPr>
          </a:p>
          <a:p>
            <a:pPr marL="0" indent="0" algn="l">
              <a:buNone/>
            </a:pPr>
            <a:br>
              <a:rPr lang="sv-SE" sz="1200" b="0" i="0" dirty="0">
                <a:solidFill>
                  <a:srgbClr val="323232"/>
                </a:solidFill>
                <a:effectLst/>
              </a:rPr>
            </a:br>
            <a:r>
              <a:rPr lang="sv-SE" sz="1200" b="0" i="0" dirty="0">
                <a:solidFill>
                  <a:srgbClr val="323232"/>
                </a:solidFill>
                <a:effectLst/>
              </a:rPr>
              <a:t>För del 1 kartläggning utgår en max ersättning om 5 000 SEK per deltagare.</a:t>
            </a:r>
            <a:endParaRPr lang="sv-SE" sz="1200" b="0" i="0" dirty="0">
              <a:solidFill>
                <a:srgbClr val="8A8A8A"/>
              </a:solidFill>
              <a:effectLst/>
            </a:endParaRPr>
          </a:p>
          <a:p>
            <a:pPr marL="0" indent="0" algn="l">
              <a:buNone/>
            </a:pPr>
            <a:r>
              <a:rPr lang="sv-SE" sz="1200" b="0" i="0" dirty="0">
                <a:solidFill>
                  <a:srgbClr val="323232"/>
                </a:solidFill>
                <a:effectLst/>
              </a:rPr>
              <a:t>När den gemensamma planeringen bekräftats av arbetsförmedlaren samt själva kartläggningen startat, kan du göra en inleverans för att få din startersättning på 1 000 SEK.   </a:t>
            </a:r>
            <a:endParaRPr lang="sv-SE" sz="1200" b="0" i="0" dirty="0">
              <a:solidFill>
                <a:srgbClr val="8A8A8A"/>
              </a:solidFill>
              <a:effectLst/>
            </a:endParaRPr>
          </a:p>
          <a:p>
            <a:pPr marL="0" indent="0" algn="l">
              <a:buNone/>
            </a:pPr>
            <a:r>
              <a:rPr lang="sv-SE" sz="1200" b="0" i="0" dirty="0">
                <a:solidFill>
                  <a:srgbClr val="323232"/>
                </a:solidFill>
                <a:effectLst/>
              </a:rPr>
              <a:t>Vid inskickad och bekräftad slutredovisning utgår slutersättningen om resterande 4 000 SEK.</a:t>
            </a:r>
            <a:endParaRPr lang="sv-SE" sz="1200" b="0" i="0" dirty="0">
              <a:solidFill>
                <a:srgbClr val="8A8A8A"/>
              </a:solidFill>
              <a:effectLst/>
            </a:endParaRPr>
          </a:p>
          <a:p>
            <a:pPr marL="0" indent="0" algn="l">
              <a:buNone/>
            </a:pPr>
            <a:r>
              <a:rPr lang="sv-SE" sz="1200" b="0" i="0" dirty="0">
                <a:solidFill>
                  <a:srgbClr val="323232"/>
                </a:solidFill>
                <a:effectLst/>
              </a:rPr>
              <a:t>För att slutersättning ska utgå krävs att deltagaren är i tjänsten under minst två veckor, räknat från startdatum av del 1. Om tjänsten avbryts tidigare utgår ingen slutersättning. För att slutersättning ska utgå ska deltagaren ha varit närvarande och deltagit i obligatoriska aktiviteter.</a:t>
            </a:r>
            <a:endParaRPr lang="sv-SE" sz="1200" b="0" i="0" dirty="0">
              <a:solidFill>
                <a:srgbClr val="8A8A8A"/>
              </a:solidFill>
              <a:effectLst/>
            </a:endParaRPr>
          </a:p>
          <a:p>
            <a:pPr marL="0" indent="0" algn="l">
              <a:buNone/>
            </a:pPr>
            <a:r>
              <a:rPr lang="sv-SE" sz="1200" b="0" i="0" dirty="0">
                <a:solidFill>
                  <a:srgbClr val="323232"/>
                </a:solidFill>
                <a:effectLst/>
              </a:rPr>
              <a:t>Du kan alltid välja att invänta med att inleverera för den totala ersättningen vid kartläggningens slutperiod.</a:t>
            </a:r>
            <a:endParaRPr lang="sv-SE" sz="1200" b="0" i="0" dirty="0">
              <a:solidFill>
                <a:srgbClr val="8A8A8A"/>
              </a:solidFill>
              <a:effectLst/>
            </a:endParaRPr>
          </a:p>
          <a:p>
            <a:pPr marL="0" indent="0" algn="l">
              <a:buNone/>
            </a:pPr>
            <a:r>
              <a:rPr lang="sv-SE" sz="1200" b="0" i="0" dirty="0">
                <a:solidFill>
                  <a:srgbClr val="323232"/>
                </a:solidFill>
                <a:effectLst/>
              </a:rPr>
              <a:t>Om deltagaren inte dyker upp ska du skicka en avvikelserapport och beslutet brytas.</a:t>
            </a:r>
            <a:br>
              <a:rPr lang="sv-SE" sz="1200" b="0" i="0" dirty="0">
                <a:solidFill>
                  <a:srgbClr val="323232"/>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99122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D0430B-72F9-24E5-441B-45CF6633E6A7}"/>
              </a:ext>
            </a:extLst>
          </p:cNvPr>
          <p:cNvSpPr>
            <a:spLocks noGrp="1"/>
          </p:cNvSpPr>
          <p:nvPr>
            <p:ph type="title"/>
          </p:nvPr>
        </p:nvSpPr>
        <p:spPr>
          <a:xfrm>
            <a:off x="598588" y="329453"/>
            <a:ext cx="7422784" cy="551329"/>
          </a:xfrm>
        </p:spPr>
        <p:txBody>
          <a:bodyPr/>
          <a:lstStyle/>
          <a:p>
            <a:r>
              <a:rPr lang="sv-SE" sz="2400" dirty="0"/>
              <a:t>Inleverans – skapa självfakturaunderlag</a:t>
            </a:r>
          </a:p>
        </p:txBody>
      </p:sp>
      <p:pic>
        <p:nvPicPr>
          <p:cNvPr id="10" name="Bildobjekt 9" descr="Bilden är ett urklipp från IT systemet KA webb. Den visar inleverans av självfakturaunderlag.">
            <a:extLst>
              <a:ext uri="{FF2B5EF4-FFF2-40B4-BE49-F238E27FC236}">
                <a16:creationId xmlns:a16="http://schemas.microsoft.com/office/drawing/2014/main" id="{EDBBD727-0152-51DE-8289-53D118BA4F01}"/>
              </a:ext>
            </a:extLst>
          </p:cNvPr>
          <p:cNvPicPr>
            <a:picLocks noChangeAspect="1"/>
          </p:cNvPicPr>
          <p:nvPr/>
        </p:nvPicPr>
        <p:blipFill>
          <a:blip r:embed="rId2"/>
          <a:stretch>
            <a:fillRect/>
          </a:stretch>
        </p:blipFill>
        <p:spPr>
          <a:xfrm>
            <a:off x="598588" y="945777"/>
            <a:ext cx="3973412" cy="3810308"/>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A6E27481-8EEF-FA2A-4C22-C2290474AEA1}"/>
              </a:ext>
            </a:extLst>
          </p:cNvPr>
          <p:cNvSpPr txBox="1"/>
          <p:nvPr/>
        </p:nvSpPr>
        <p:spPr>
          <a:xfrm>
            <a:off x="4901647" y="945777"/>
            <a:ext cx="3643765" cy="1754326"/>
          </a:xfrm>
          <a:prstGeom prst="rect">
            <a:avLst/>
          </a:prstGeom>
          <a:noFill/>
        </p:spPr>
        <p:txBody>
          <a:bodyPr wrap="square">
            <a:spAutoFit/>
          </a:bodyPr>
          <a:lstStyle/>
          <a:p>
            <a:r>
              <a:rPr lang="sv-SE" sz="1200" b="1" i="0" dirty="0">
                <a:effectLst/>
              </a:rPr>
              <a:t>Inleverans av startersättning</a:t>
            </a:r>
            <a:endParaRPr lang="sv-SE" sz="1200" b="1" dirty="0"/>
          </a:p>
          <a:p>
            <a:pPr marL="0" indent="0" algn="l">
              <a:buNone/>
            </a:pPr>
            <a:endParaRPr lang="sv-SE" sz="1200" dirty="0"/>
          </a:p>
          <a:p>
            <a:pPr marL="0" indent="0" algn="l">
              <a:buNone/>
            </a:pPr>
            <a:r>
              <a:rPr lang="sv-SE" sz="1200" i="0" dirty="0">
                <a:effectLst/>
              </a:rPr>
              <a:t>I bilden på visas när du inlevererar endast för </a:t>
            </a:r>
            <a:r>
              <a:rPr lang="sv-SE" sz="1200" b="1" i="0" dirty="0">
                <a:effectLst/>
              </a:rPr>
              <a:t>startersättningen</a:t>
            </a:r>
            <a:r>
              <a:rPr lang="sv-SE" sz="1200" i="0" dirty="0">
                <a:effectLst/>
              </a:rPr>
              <a:t> under kartläggningens period.</a:t>
            </a:r>
          </a:p>
          <a:p>
            <a:pPr marL="0" indent="0" algn="l">
              <a:buNone/>
            </a:pPr>
            <a:endParaRPr lang="sv-SE" sz="1200" dirty="0"/>
          </a:p>
          <a:p>
            <a:pPr marL="0" indent="0" algn="l">
              <a:buNone/>
            </a:pPr>
            <a:r>
              <a:rPr lang="sv-SE" sz="1200" i="0" dirty="0">
                <a:effectLst/>
              </a:rPr>
              <a:t>Skulle du istället välja att göra en enda inleverans för den totala ersättningen för kartläggningen kommer bägge ersättningstyper att synliggöras i samma vy.</a:t>
            </a:r>
          </a:p>
        </p:txBody>
      </p:sp>
    </p:spTree>
    <p:extLst>
      <p:ext uri="{BB962C8B-B14F-4D97-AF65-F5344CB8AC3E}">
        <p14:creationId xmlns:p14="http://schemas.microsoft.com/office/powerpoint/2010/main" val="364836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a:xfrm>
            <a:off x="433153" y="314285"/>
            <a:ext cx="7422784" cy="675000"/>
          </a:xfrm>
        </p:spPr>
        <p:txBody>
          <a:bodyPr anchor="t">
            <a:normAutofit/>
          </a:bodyPr>
          <a:lstStyle/>
          <a:p>
            <a:pPr>
              <a:lnSpc>
                <a:spcPct val="90000"/>
              </a:lnSpc>
            </a:pPr>
            <a:r>
              <a:rPr lang="sv-SE" sz="2400" dirty="0"/>
              <a:t>Senaste uppdateringar i användarstödet</a:t>
            </a:r>
            <a:br>
              <a:rPr lang="sv-SE" sz="2400" dirty="0"/>
            </a:br>
            <a:endParaRPr lang="sv-SE" sz="2400" dirty="0"/>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D0430B-72F9-24E5-441B-45CF6633E6A7}"/>
              </a:ext>
            </a:extLst>
          </p:cNvPr>
          <p:cNvSpPr>
            <a:spLocks noGrp="1"/>
          </p:cNvSpPr>
          <p:nvPr>
            <p:ph type="title"/>
          </p:nvPr>
        </p:nvSpPr>
        <p:spPr>
          <a:xfrm>
            <a:off x="598588" y="329453"/>
            <a:ext cx="7422784" cy="551329"/>
          </a:xfrm>
        </p:spPr>
        <p:txBody>
          <a:bodyPr/>
          <a:lstStyle/>
          <a:p>
            <a:r>
              <a:rPr lang="sv-SE" sz="2400" dirty="0"/>
              <a:t>Inleverans – godkänn självfakturaunderlag</a:t>
            </a:r>
          </a:p>
        </p:txBody>
      </p:sp>
      <p:pic>
        <p:nvPicPr>
          <p:cNvPr id="9" name="Bildobjekt 8" descr="Bilden är ett urklipp från IT systemet KA webb. Den visar självfakturaunderlag.">
            <a:extLst>
              <a:ext uri="{FF2B5EF4-FFF2-40B4-BE49-F238E27FC236}">
                <a16:creationId xmlns:a16="http://schemas.microsoft.com/office/drawing/2014/main" id="{4FF2F1CF-54E0-966E-CC28-23419AD54DA3}"/>
              </a:ext>
            </a:extLst>
          </p:cNvPr>
          <p:cNvPicPr>
            <a:picLocks noChangeAspect="1"/>
          </p:cNvPicPr>
          <p:nvPr/>
        </p:nvPicPr>
        <p:blipFill>
          <a:blip r:embed="rId2"/>
          <a:stretch>
            <a:fillRect/>
          </a:stretch>
        </p:blipFill>
        <p:spPr>
          <a:xfrm>
            <a:off x="598588" y="968187"/>
            <a:ext cx="4323037" cy="3385857"/>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A6E27481-8EEF-FA2A-4C22-C2290474AEA1}"/>
              </a:ext>
            </a:extLst>
          </p:cNvPr>
          <p:cNvSpPr txBox="1"/>
          <p:nvPr/>
        </p:nvSpPr>
        <p:spPr>
          <a:xfrm>
            <a:off x="5177119" y="968187"/>
            <a:ext cx="3502766" cy="1938992"/>
          </a:xfrm>
          <a:prstGeom prst="rect">
            <a:avLst/>
          </a:prstGeom>
          <a:noFill/>
        </p:spPr>
        <p:txBody>
          <a:bodyPr wrap="square">
            <a:spAutoFit/>
          </a:bodyPr>
          <a:lstStyle/>
          <a:p>
            <a:r>
              <a:rPr lang="sv-SE" sz="1200" b="1" i="0" dirty="0">
                <a:effectLst/>
              </a:rPr>
              <a:t>Inleverans av slutersättning</a:t>
            </a:r>
            <a:endParaRPr lang="sv-SE" sz="1200" b="1" dirty="0"/>
          </a:p>
          <a:p>
            <a:pPr marL="0" indent="0" algn="l">
              <a:buNone/>
            </a:pPr>
            <a:endParaRPr lang="sv-SE" sz="1200" dirty="0"/>
          </a:p>
          <a:p>
            <a:pPr marL="0" indent="0" algn="l">
              <a:buNone/>
            </a:pPr>
            <a:r>
              <a:rPr lang="sv-SE" sz="1200" i="0" dirty="0">
                <a:effectLst/>
              </a:rPr>
              <a:t>I bilden visas när du inlevererar för slutersättningen separat under kartläggningens period. </a:t>
            </a:r>
          </a:p>
          <a:p>
            <a:pPr marL="0" indent="0" algn="l">
              <a:buNone/>
            </a:pPr>
            <a:endParaRPr lang="sv-SE" sz="1200" dirty="0"/>
          </a:p>
          <a:p>
            <a:pPr marL="0" indent="0" algn="l">
              <a:buNone/>
            </a:pPr>
            <a:r>
              <a:rPr lang="sv-SE" sz="1200" i="0" dirty="0">
                <a:effectLst/>
              </a:rPr>
              <a:t>Skulle du istället välja att göra en enda inleverans för den totala ersättningen för kartläggningen kommer bägge ersättningstyper att synliggöras i samma vy.</a:t>
            </a:r>
          </a:p>
        </p:txBody>
      </p:sp>
    </p:spTree>
    <p:extLst>
      <p:ext uri="{BB962C8B-B14F-4D97-AF65-F5344CB8AC3E}">
        <p14:creationId xmlns:p14="http://schemas.microsoft.com/office/powerpoint/2010/main" val="302410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5AFB98-F86F-85E2-2143-ED2C2BE699AA}"/>
              </a:ext>
            </a:extLst>
          </p:cNvPr>
          <p:cNvSpPr>
            <a:spLocks noGrp="1"/>
          </p:cNvSpPr>
          <p:nvPr>
            <p:ph type="title"/>
          </p:nvPr>
        </p:nvSpPr>
        <p:spPr>
          <a:xfrm>
            <a:off x="575043" y="365225"/>
            <a:ext cx="7422784" cy="455046"/>
          </a:xfrm>
        </p:spPr>
        <p:txBody>
          <a:bodyPr/>
          <a:lstStyle/>
          <a:p>
            <a:r>
              <a:rPr lang="sv-SE" sz="2400" dirty="0"/>
              <a:t>Översiktsbild</a:t>
            </a:r>
          </a:p>
        </p:txBody>
      </p:sp>
      <p:pic>
        <p:nvPicPr>
          <p:cNvPr id="9" name="Bildobjekt 8" descr="Bilden är ett urklipp från IT systemet KA webb. Den visar ärendeöversikt.">
            <a:extLst>
              <a:ext uri="{FF2B5EF4-FFF2-40B4-BE49-F238E27FC236}">
                <a16:creationId xmlns:a16="http://schemas.microsoft.com/office/drawing/2014/main" id="{5160144A-B270-AA96-01BE-5A1691F1CBF9}"/>
              </a:ext>
            </a:extLst>
          </p:cNvPr>
          <p:cNvPicPr>
            <a:picLocks noChangeAspect="1"/>
          </p:cNvPicPr>
          <p:nvPr/>
        </p:nvPicPr>
        <p:blipFill>
          <a:blip r:embed="rId2"/>
          <a:stretch>
            <a:fillRect/>
          </a:stretch>
        </p:blipFill>
        <p:spPr>
          <a:xfrm>
            <a:off x="625288" y="907471"/>
            <a:ext cx="3420239" cy="4052455"/>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312DF954-CA94-05A9-A544-B816E9465B7F}"/>
              </a:ext>
            </a:extLst>
          </p:cNvPr>
          <p:cNvSpPr txBox="1"/>
          <p:nvPr/>
        </p:nvSpPr>
        <p:spPr>
          <a:xfrm>
            <a:off x="4472216" y="907471"/>
            <a:ext cx="3797114" cy="461665"/>
          </a:xfrm>
          <a:prstGeom prst="rect">
            <a:avLst/>
          </a:prstGeom>
          <a:noFill/>
        </p:spPr>
        <p:txBody>
          <a:bodyPr wrap="square">
            <a:spAutoFit/>
          </a:bodyPr>
          <a:lstStyle/>
          <a:p>
            <a:pPr marL="0" indent="0">
              <a:buNone/>
            </a:pPr>
            <a:r>
              <a:rPr lang="sv-SE" sz="1200" dirty="0"/>
              <a:t>Bilden visar en översikt från </a:t>
            </a:r>
            <a:r>
              <a:rPr lang="sv-SE" sz="1200" dirty="0" err="1"/>
              <a:t>KAWebb</a:t>
            </a:r>
            <a:r>
              <a:rPr lang="sv-SE" sz="1200" dirty="0"/>
              <a:t> när du hanterat färdigt kartläggningsdelen.</a:t>
            </a:r>
          </a:p>
        </p:txBody>
      </p:sp>
    </p:spTree>
    <p:extLst>
      <p:ext uri="{BB962C8B-B14F-4D97-AF65-F5344CB8AC3E}">
        <p14:creationId xmlns:p14="http://schemas.microsoft.com/office/powerpoint/2010/main" val="64266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64FE1B-52F2-25CA-D4C0-EEE5B13B49AE}"/>
              </a:ext>
            </a:extLst>
          </p:cNvPr>
          <p:cNvSpPr>
            <a:spLocks noGrp="1"/>
          </p:cNvSpPr>
          <p:nvPr>
            <p:ph type="title"/>
          </p:nvPr>
        </p:nvSpPr>
        <p:spPr>
          <a:xfrm>
            <a:off x="290318" y="220352"/>
            <a:ext cx="8135086" cy="675000"/>
          </a:xfrm>
        </p:spPr>
        <p:txBody>
          <a:bodyPr/>
          <a:lstStyle/>
          <a:p>
            <a:r>
              <a:rPr lang="sv-SE" sz="2400" dirty="0"/>
              <a:t>Del 2 – Orientering inför arbete</a:t>
            </a:r>
            <a:br>
              <a:rPr lang="sv-SE" sz="2400" dirty="0"/>
            </a:br>
            <a:endParaRPr lang="sv-SE" sz="2400" dirty="0"/>
          </a:p>
        </p:txBody>
      </p:sp>
      <p:pic>
        <p:nvPicPr>
          <p:cNvPr id="4" name="Bildobjekt 3">
            <a:extLst>
              <a:ext uri="{FF2B5EF4-FFF2-40B4-BE49-F238E27FC236}">
                <a16:creationId xmlns:a16="http://schemas.microsoft.com/office/drawing/2014/main" id="{55D77739-8B49-65B4-34E0-AC57AF101C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0318" y="1005714"/>
            <a:ext cx="3324861" cy="107788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3A4591B-AB31-34AC-1990-0CAA099EC13E}"/>
              </a:ext>
            </a:extLst>
          </p:cNvPr>
          <p:cNvSpPr>
            <a:spLocks noGrp="1"/>
          </p:cNvSpPr>
          <p:nvPr>
            <p:ph idx="1"/>
          </p:nvPr>
        </p:nvSpPr>
        <p:spPr>
          <a:xfrm>
            <a:off x="3902697" y="1005714"/>
            <a:ext cx="4870813" cy="3831996"/>
          </a:xfrm>
        </p:spPr>
        <p:txBody>
          <a:bodyPr>
            <a:noAutofit/>
          </a:bodyPr>
          <a:lstStyle/>
          <a:p>
            <a:pPr marL="0" indent="0" algn="l">
              <a:spcBef>
                <a:spcPts val="0"/>
              </a:spcBef>
              <a:buNone/>
            </a:pPr>
            <a:r>
              <a:rPr lang="sv-SE" sz="1200" b="1" dirty="0">
                <a:solidFill>
                  <a:srgbClr val="1B1B1B"/>
                </a:solidFill>
                <a:effectLst/>
              </a:rPr>
              <a:t>Förutsättningar</a:t>
            </a:r>
            <a:r>
              <a:rPr lang="sv-SE" sz="1200" b="1" dirty="0">
                <a:solidFill>
                  <a:srgbClr val="1B1B1B"/>
                </a:solidFill>
              </a:rPr>
              <a:t> </a:t>
            </a:r>
            <a:r>
              <a:rPr lang="sv-SE" sz="1200" b="0" i="0" dirty="0">
                <a:solidFill>
                  <a:srgbClr val="1B1B1B"/>
                </a:solidFill>
                <a:effectLst/>
              </a:rPr>
              <a:t>för deltagande i del 2 är att deltagaren har en aktivitetsförmåga om minst två (2) timmar per vecka, samt att deltagaren ännu inte bedöms ha förutsättningarna som krävs för att genomföra arbetsprövning i reell miljö.</a:t>
            </a:r>
          </a:p>
          <a:p>
            <a:pPr marL="0" indent="0" algn="l">
              <a:spcBef>
                <a:spcPts val="0"/>
              </a:spcBef>
              <a:buNone/>
            </a:pPr>
            <a:br>
              <a:rPr lang="sv-SE" sz="1200" b="0" i="0" dirty="0">
                <a:solidFill>
                  <a:srgbClr val="1B1B1B"/>
                </a:solidFill>
                <a:effectLst/>
              </a:rPr>
            </a:br>
            <a:r>
              <a:rPr lang="sv-SE" sz="1200" b="1" dirty="0">
                <a:solidFill>
                  <a:srgbClr val="1B1B1B"/>
                </a:solidFill>
                <a:effectLst/>
              </a:rPr>
              <a:t>Aktivitetsförmåga</a:t>
            </a:r>
            <a:r>
              <a:rPr lang="sv-SE" sz="1200" b="1" dirty="0">
                <a:solidFill>
                  <a:srgbClr val="1B1B1B"/>
                </a:solidFill>
              </a:rPr>
              <a:t> </a:t>
            </a:r>
            <a:r>
              <a:rPr lang="sv-SE" sz="1200" dirty="0">
                <a:solidFill>
                  <a:srgbClr val="1B1B1B"/>
                </a:solidFill>
              </a:rPr>
              <a:t>a</a:t>
            </a:r>
            <a:r>
              <a:rPr lang="sv-SE" sz="1200" b="0" i="0" dirty="0">
                <a:solidFill>
                  <a:srgbClr val="1B1B1B"/>
                </a:solidFill>
                <a:effectLst/>
              </a:rPr>
              <a:t>vser närvarotid hos dig som leverantör samt deltagande i aktiviteter som du anordnar.</a:t>
            </a:r>
          </a:p>
          <a:p>
            <a:pPr marL="0" indent="0" algn="l">
              <a:spcBef>
                <a:spcPts val="0"/>
              </a:spcBef>
              <a:buNone/>
            </a:pPr>
            <a:endParaRPr lang="sv-SE" sz="1200" b="0" i="0" dirty="0">
              <a:solidFill>
                <a:srgbClr val="1B1B1B"/>
              </a:solidFill>
              <a:effectLst/>
            </a:endParaRPr>
          </a:p>
          <a:p>
            <a:pPr marL="0" indent="0" algn="l">
              <a:spcBef>
                <a:spcPts val="0"/>
              </a:spcBef>
              <a:buNone/>
            </a:pPr>
            <a:r>
              <a:rPr lang="sv-SE" sz="1200" b="1" dirty="0">
                <a:solidFill>
                  <a:srgbClr val="1B1B1B"/>
                </a:solidFill>
                <a:effectLst/>
              </a:rPr>
              <a:t>Maxtid</a:t>
            </a:r>
            <a:r>
              <a:rPr lang="sv-SE" sz="1200" b="1" dirty="0">
                <a:solidFill>
                  <a:srgbClr val="1B1B1B"/>
                </a:solidFill>
              </a:rPr>
              <a:t> </a:t>
            </a:r>
            <a:r>
              <a:rPr lang="sv-SE" sz="1200" b="0" i="0" dirty="0">
                <a:solidFill>
                  <a:srgbClr val="1B1B1B"/>
                </a:solidFill>
                <a:effectLst/>
              </a:rPr>
              <a:t>Det är deltagarens individuella behov och förutsättningar som styr hur länge denne ska vara i del 2, dock är den maximala tiden 24 veckor. En del kommer enbart behöva de obligatoriska aktiviteterna medan andra har behov av en eller fler valbara aktiviteter.</a:t>
            </a:r>
          </a:p>
          <a:p>
            <a:pPr marL="0" indent="0" algn="l">
              <a:spcBef>
                <a:spcPts val="0"/>
              </a:spcBef>
              <a:buNone/>
            </a:pPr>
            <a:endParaRPr lang="sv-SE" sz="1200" b="0" i="0" dirty="0">
              <a:solidFill>
                <a:srgbClr val="1B1B1B"/>
              </a:solidFill>
              <a:effectLst/>
            </a:endParaRPr>
          </a:p>
          <a:p>
            <a:pPr marL="0" indent="0" algn="l">
              <a:spcBef>
                <a:spcPts val="0"/>
              </a:spcBef>
              <a:buNone/>
            </a:pPr>
            <a:r>
              <a:rPr lang="sv-SE" sz="1200" b="1" dirty="0">
                <a:solidFill>
                  <a:srgbClr val="1B1B1B"/>
                </a:solidFill>
                <a:effectLst/>
              </a:rPr>
              <a:t>Syftet </a:t>
            </a:r>
            <a:r>
              <a:rPr lang="sv-SE" sz="1200" b="0" i="0" dirty="0">
                <a:solidFill>
                  <a:srgbClr val="1B1B1B"/>
                </a:solidFill>
                <a:effectLst/>
              </a:rPr>
              <a:t>att stärka deltagarens motivation och öka dennes förutsättningar att se sig själv i ett jobb- eller studiesammanhang. Däri ingår att öka deltagarens kunskaper om förhållandet mellan hälsa och arbetsliv.</a:t>
            </a:r>
          </a:p>
          <a:p>
            <a:pPr marL="0" indent="0" algn="l">
              <a:spcBef>
                <a:spcPts val="0"/>
              </a:spcBef>
              <a:buNone/>
            </a:pPr>
            <a:endParaRPr lang="sv-SE" sz="1200" b="0" i="0" dirty="0">
              <a:solidFill>
                <a:srgbClr val="1B1B1B"/>
              </a:solidFill>
              <a:effectLst/>
            </a:endParaRPr>
          </a:p>
          <a:p>
            <a:pPr marL="0" indent="0" algn="l">
              <a:spcBef>
                <a:spcPts val="0"/>
              </a:spcBef>
              <a:buNone/>
            </a:pPr>
            <a:r>
              <a:rPr lang="sv-SE" sz="1200" b="1" dirty="0">
                <a:solidFill>
                  <a:srgbClr val="1B1B1B"/>
                </a:solidFill>
                <a:effectLst/>
              </a:rPr>
              <a:t>Målet </a:t>
            </a:r>
            <a:r>
              <a:rPr lang="sv-SE" sz="1200" b="0" i="0" dirty="0">
                <a:solidFill>
                  <a:srgbClr val="1B1B1B"/>
                </a:solidFill>
                <a:effectLst/>
              </a:rPr>
              <a:t>att utveckla och öka deltagarens aktivitetsförmåga så att denne kan gå vidare till arbetsprövning i tjänstens del 3, samt hitta ett eller fler yrkesområden som är aktuella för deltagaren i tjänsten och i dennes fortsatta arbetsliv.</a:t>
            </a:r>
          </a:p>
          <a:p>
            <a:pPr marL="0" indent="0">
              <a:buNone/>
            </a:pPr>
            <a:endParaRPr lang="sv-SE" sz="1200" dirty="0"/>
          </a:p>
        </p:txBody>
      </p:sp>
    </p:spTree>
    <p:extLst>
      <p:ext uri="{BB962C8B-B14F-4D97-AF65-F5344CB8AC3E}">
        <p14:creationId xmlns:p14="http://schemas.microsoft.com/office/powerpoint/2010/main" val="2776809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A7E012-7E4D-101F-486D-5F9021EC6055}"/>
              </a:ext>
            </a:extLst>
          </p:cNvPr>
          <p:cNvSpPr>
            <a:spLocks noGrp="1"/>
          </p:cNvSpPr>
          <p:nvPr>
            <p:ph type="title"/>
          </p:nvPr>
        </p:nvSpPr>
        <p:spPr>
          <a:xfrm>
            <a:off x="509048" y="346521"/>
            <a:ext cx="7422784" cy="487901"/>
          </a:xfrm>
        </p:spPr>
        <p:txBody>
          <a:bodyPr/>
          <a:lstStyle/>
          <a:p>
            <a:r>
              <a:rPr lang="sv-SE" sz="2400" dirty="0"/>
              <a:t>Gemensam planering</a:t>
            </a:r>
          </a:p>
        </p:txBody>
      </p:sp>
      <p:sp>
        <p:nvSpPr>
          <p:cNvPr id="3" name="Platshållare för innehåll 2">
            <a:extLst>
              <a:ext uri="{FF2B5EF4-FFF2-40B4-BE49-F238E27FC236}">
                <a16:creationId xmlns:a16="http://schemas.microsoft.com/office/drawing/2014/main" id="{63FE85C8-130C-E61D-0214-B9D349611969}"/>
              </a:ext>
            </a:extLst>
          </p:cNvPr>
          <p:cNvSpPr>
            <a:spLocks noGrp="1"/>
          </p:cNvSpPr>
          <p:nvPr>
            <p:ph idx="1"/>
          </p:nvPr>
        </p:nvSpPr>
        <p:spPr>
          <a:xfrm>
            <a:off x="509048" y="889939"/>
            <a:ext cx="8311759" cy="3981606"/>
          </a:xfrm>
        </p:spPr>
        <p:txBody>
          <a:bodyPr>
            <a:noAutofit/>
          </a:bodyPr>
          <a:lstStyle/>
          <a:p>
            <a:pPr marL="0" indent="0" algn="l">
              <a:buNone/>
            </a:pPr>
            <a:r>
              <a:rPr lang="sv-SE" sz="1200" b="1" dirty="0">
                <a:solidFill>
                  <a:srgbClr val="1B1B1B"/>
                </a:solidFill>
              </a:rPr>
              <a:t>Deltagaren är redo att delta i Del 2 – Orientering inför arbete</a:t>
            </a:r>
            <a:endParaRPr lang="sv-SE" sz="1200" b="0" i="0" dirty="0">
              <a:solidFill>
                <a:srgbClr val="8A8A8A"/>
              </a:solidFill>
              <a:effectLst/>
            </a:endParaRPr>
          </a:p>
          <a:p>
            <a:pPr marL="0" indent="0">
              <a:buNone/>
            </a:pPr>
            <a:r>
              <a:rPr lang="sv-SE" sz="1200" b="0" i="0" dirty="0">
                <a:solidFill>
                  <a:srgbClr val="1B1B1B"/>
                </a:solidFill>
                <a:effectLst/>
              </a:rPr>
              <a:t>Utifrån kartläggningens gemensamma planering och slutredovisning bedöms deltagaren behöva fortsätta i tjänstens del 2 och för det krävs en ny planering av aktiviteter och tid/period för deltagande</a:t>
            </a:r>
            <a:r>
              <a:rPr lang="sv-SE" sz="1200" dirty="0">
                <a:solidFill>
                  <a:srgbClr val="1B1B1B"/>
                </a:solidFill>
              </a:rPr>
              <a:t>. Den gemensamma planeringen är en versionshanterad handling.</a:t>
            </a:r>
            <a:endParaRPr lang="sv-SE" sz="1200" b="0" i="0" dirty="0">
              <a:solidFill>
                <a:srgbClr val="8A8A8A"/>
              </a:solidFill>
              <a:effectLst/>
            </a:endParaRPr>
          </a:p>
          <a:p>
            <a:pPr marL="0" indent="0" algn="l">
              <a:buNone/>
            </a:pPr>
            <a:r>
              <a:rPr lang="sv-SE" sz="1200" b="0" i="0" dirty="0">
                <a:solidFill>
                  <a:srgbClr val="1B1B1B"/>
                </a:solidFill>
                <a:effectLst/>
              </a:rPr>
              <a:t>Det är deltagarens förutsättningar och behov som styr om deltagaren går vidare till del 2 orientering inför arbete eller del 3 arbetsprövning. </a:t>
            </a:r>
            <a:r>
              <a:rPr lang="sv-SE" sz="1200" b="0" i="0" dirty="0">
                <a:solidFill>
                  <a:srgbClr val="000000"/>
                </a:solidFill>
                <a:effectLst/>
              </a:rPr>
              <a:t>Planera för hur deltagaren förväntas höja sin aktivitetsnivå/förmåga successivt under sin tid i tjänsten för att gå vidare till del 3. </a:t>
            </a:r>
            <a:endParaRPr lang="sv-SE" sz="1200" b="0" i="0" dirty="0">
              <a:solidFill>
                <a:srgbClr val="8A8A8A"/>
              </a:solidFill>
              <a:effectLst/>
            </a:endParaRPr>
          </a:p>
          <a:p>
            <a:pPr marL="0" indent="0" algn="l">
              <a:buNone/>
            </a:pPr>
            <a:r>
              <a:rPr lang="sv-SE" sz="1200" b="0" i="0" dirty="0">
                <a:solidFill>
                  <a:srgbClr val="000000"/>
                </a:solidFill>
                <a:effectLst/>
              </a:rPr>
              <a:t>D</a:t>
            </a:r>
            <a:r>
              <a:rPr lang="sv-SE" sz="1200" b="0" i="0" dirty="0">
                <a:solidFill>
                  <a:srgbClr val="1B1B1B"/>
                </a:solidFill>
                <a:effectLst/>
              </a:rPr>
              <a:t>u kan välja att planera bortom deltagarens placeringsperiod i ärendet. Det innebär att du kan välja ett slutdatum för planeringen som sträcker sig bortom beslutets/avropets slutdatum. Om du väljer att planera bortom placeringens slutdatum så kommer arbetsförmedlaren, via den inskickade gemensamma planering, få en automatisk avisering om att förlänga ärendet. </a:t>
            </a:r>
            <a:endParaRPr lang="sv-SE" sz="1200" b="0" i="0" dirty="0">
              <a:solidFill>
                <a:srgbClr val="8A8A8A"/>
              </a:solidFill>
              <a:effectLst/>
            </a:endParaRPr>
          </a:p>
          <a:p>
            <a:pPr marL="0" indent="0" algn="l">
              <a:buNone/>
            </a:pPr>
            <a:r>
              <a:rPr lang="sv-SE" sz="1200" b="0" i="0" dirty="0">
                <a:solidFill>
                  <a:srgbClr val="1E1E1E"/>
                </a:solidFill>
                <a:effectLst/>
              </a:rPr>
              <a:t>Då hälsa och friskvårdsaktiviteter är obligatoriska under alla delar av tjänsten ska du även välja att planera för dessa aktiviteter innan du slutligen skickar in din planering. Planera för att bidra till att deltagaren kan anpassa sin funktionsförmåga så att denne bättre klarar av arbetslivets utmaningar genom motiverande samtal, föreläsningar/seminarium och övrigt som t ex kan vara olika friskvårdsaktiviteter som deltagaren föreslås att genomföra på sin fritid som kan höja motivationen. Du väljer dessa genom att välja att redigera om de ändrats från tidigare planerade aktiviteter.</a:t>
            </a:r>
            <a:endParaRPr lang="sv-SE" sz="1200" b="1" i="1" dirty="0">
              <a:solidFill>
                <a:srgbClr val="8A8A8A"/>
              </a:solidFill>
              <a:effectLst/>
            </a:endParaRPr>
          </a:p>
          <a:p>
            <a:pPr marL="0" indent="0" algn="l">
              <a:buNone/>
            </a:pPr>
            <a:r>
              <a:rPr lang="sv-SE" sz="1200" b="1" dirty="0">
                <a:solidFill>
                  <a:srgbClr val="1B1B1B"/>
                </a:solidFill>
                <a:effectLst/>
              </a:rPr>
              <a:t>När ska den gemensamma planeringen skickas in?</a:t>
            </a:r>
            <a:endParaRPr lang="sv-SE" sz="1200" b="1" dirty="0">
              <a:solidFill>
                <a:srgbClr val="8A8A8A"/>
              </a:solidFill>
              <a:effectLst/>
            </a:endParaRPr>
          </a:p>
          <a:p>
            <a:pPr marL="0" indent="0" algn="l">
              <a:buNone/>
            </a:pPr>
            <a:r>
              <a:rPr lang="sv-SE" sz="1200" b="0" i="0" dirty="0">
                <a:solidFill>
                  <a:srgbClr val="1B1B1B"/>
                </a:solidFill>
                <a:effectLst/>
              </a:rPr>
              <a:t>Skyndsamt efter uppföljningssamtal.</a:t>
            </a:r>
            <a:endParaRPr lang="sv-SE" sz="1200" b="0" i="0" dirty="0">
              <a:solidFill>
                <a:srgbClr val="8A8A8A"/>
              </a:solidFill>
              <a:effectLst/>
            </a:endParaRPr>
          </a:p>
          <a:p>
            <a:pPr marL="0" indent="0" algn="l">
              <a:buNone/>
            </a:pPr>
            <a:br>
              <a:rPr lang="sv-SE" sz="1200" b="0" i="0" dirty="0">
                <a:solidFill>
                  <a:srgbClr val="1B1B1B"/>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91066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1ECF2-7877-0587-ABF0-70480BE11F64}"/>
              </a:ext>
            </a:extLst>
          </p:cNvPr>
          <p:cNvSpPr>
            <a:spLocks noGrp="1"/>
          </p:cNvSpPr>
          <p:nvPr>
            <p:ph type="title"/>
          </p:nvPr>
        </p:nvSpPr>
        <p:spPr>
          <a:xfrm>
            <a:off x="449318" y="149954"/>
            <a:ext cx="7827580" cy="464901"/>
          </a:xfrm>
        </p:spPr>
        <p:txBody>
          <a:bodyPr/>
          <a:lstStyle/>
          <a:p>
            <a:r>
              <a:rPr lang="sv-SE" sz="2400" dirty="0"/>
              <a:t>Innehåll i gemensam planering </a:t>
            </a:r>
          </a:p>
        </p:txBody>
      </p:sp>
      <p:sp>
        <p:nvSpPr>
          <p:cNvPr id="3" name="Platshållare för innehåll 2">
            <a:extLst>
              <a:ext uri="{FF2B5EF4-FFF2-40B4-BE49-F238E27FC236}">
                <a16:creationId xmlns:a16="http://schemas.microsoft.com/office/drawing/2014/main" id="{24EAF545-4CE5-8087-E1F9-C7FB85B8A4C4}"/>
              </a:ext>
            </a:extLst>
          </p:cNvPr>
          <p:cNvSpPr>
            <a:spLocks noGrp="1"/>
          </p:cNvSpPr>
          <p:nvPr>
            <p:ph idx="1"/>
          </p:nvPr>
        </p:nvSpPr>
        <p:spPr>
          <a:xfrm>
            <a:off x="449318" y="614855"/>
            <a:ext cx="8364744" cy="4215835"/>
          </a:xfrm>
        </p:spPr>
        <p:txBody>
          <a:bodyPr>
            <a:noAutofit/>
          </a:bodyPr>
          <a:lstStyle/>
          <a:p>
            <a:pPr marL="0" indent="0" algn="l">
              <a:buNone/>
            </a:pPr>
            <a:r>
              <a:rPr lang="sv-SE" sz="1200" b="1" dirty="0">
                <a:solidFill>
                  <a:srgbClr val="1B1B1B"/>
                </a:solidFill>
                <a:effectLst/>
              </a:rPr>
              <a:t>Deltagarens nuläge, förutsättningar och behov</a:t>
            </a:r>
            <a:r>
              <a:rPr lang="sv-SE" sz="1200" b="1" dirty="0">
                <a:solidFill>
                  <a:srgbClr val="1B1B1B"/>
                </a:solidFill>
              </a:rPr>
              <a:t> </a:t>
            </a:r>
          </a:p>
          <a:p>
            <a:pPr marL="0" indent="0" algn="l">
              <a:buNone/>
            </a:pPr>
            <a:r>
              <a:rPr lang="sv-SE" sz="1200" b="0" i="0" dirty="0">
                <a:solidFill>
                  <a:srgbClr val="1B1B1B"/>
                </a:solidFill>
                <a:effectLst/>
              </a:rPr>
              <a:t>Redovisa deltagarens förutsättningar att se sig själv i ett jobb- eller studiesammanhang, vilken/a del/ar aktiviteter som är aktuella samt redovisning av hur deltagaren förväntas höja sin aktivitetsnivå/förmåga successivt under hela sin tid i tjänsten för att nå målet med tjänsten. Är det samma som tidigare? Har det ändrats? I </a:t>
            </a:r>
            <a:r>
              <a:rPr lang="sv-SE" sz="1200" dirty="0">
                <a:solidFill>
                  <a:srgbClr val="1B1B1B"/>
                </a:solidFill>
              </a:rPr>
              <a:t>f</a:t>
            </a:r>
            <a:r>
              <a:rPr lang="sv-SE" sz="1200" b="0" i="0" dirty="0">
                <a:solidFill>
                  <a:srgbClr val="1B1B1B"/>
                </a:solidFill>
                <a:effectLst/>
              </a:rPr>
              <a:t>ritextfältet har du möjlighet att fylla på med ytterligare information från tidigare planering.</a:t>
            </a:r>
            <a:endParaRPr lang="sv-SE" sz="1200" b="0" i="0" dirty="0">
              <a:solidFill>
                <a:srgbClr val="8A8A8A"/>
              </a:solidFill>
              <a:effectLst/>
            </a:endParaRPr>
          </a:p>
          <a:p>
            <a:pPr marL="0" indent="0" algn="l">
              <a:buNone/>
            </a:pPr>
            <a:r>
              <a:rPr lang="sv-SE" sz="1200" b="0" i="0" dirty="0">
                <a:solidFill>
                  <a:srgbClr val="1B1B1B"/>
                </a:solidFill>
                <a:effectLst/>
              </a:rPr>
              <a:t>Välj att planera för Del 2 Orientering inför arbete.  Sedan väljer du de aktiviteter som ingår i denna del och som du ska planera för.</a:t>
            </a:r>
            <a:endParaRPr lang="sv-SE" sz="1200" b="0" i="0" dirty="0">
              <a:solidFill>
                <a:srgbClr val="8A8A8A"/>
              </a:solidFill>
              <a:effectLst/>
            </a:endParaRPr>
          </a:p>
          <a:p>
            <a:pPr marL="0" indent="0" algn="l">
              <a:buNone/>
            </a:pPr>
            <a:r>
              <a:rPr lang="sv-SE" sz="1200" b="1" i="0" dirty="0">
                <a:solidFill>
                  <a:srgbClr val="1B1B1B"/>
                </a:solidFill>
                <a:effectLst/>
              </a:rPr>
              <a:t>Obligatoriska aktiviteter</a:t>
            </a:r>
            <a:endParaRPr lang="sv-SE" sz="1200" b="1" i="0" dirty="0">
              <a:solidFill>
                <a:srgbClr val="8A8A8A"/>
              </a:solidFill>
              <a:effectLst/>
            </a:endParaRPr>
          </a:p>
          <a:p>
            <a:pPr lvl="1">
              <a:buFont typeface="Arial" panose="020B0604020202020204" pitchFamily="34" charset="0"/>
              <a:buChar char="•"/>
            </a:pPr>
            <a:r>
              <a:rPr lang="sv-SE" sz="1200" b="0" i="0" dirty="0">
                <a:solidFill>
                  <a:srgbClr val="000000"/>
                </a:solidFill>
                <a:effectLst/>
              </a:rPr>
              <a:t>Vägledningsinformation om arbetsmarknad och studier</a:t>
            </a:r>
            <a:endParaRPr lang="sv-SE" sz="1200" b="0" i="0" dirty="0">
              <a:solidFill>
                <a:srgbClr val="8A8A8A"/>
              </a:solidFill>
              <a:effectLst/>
            </a:endParaRPr>
          </a:p>
          <a:p>
            <a:pPr lvl="1">
              <a:buFont typeface="Arial" panose="020B0604020202020204" pitchFamily="34" charset="0"/>
              <a:buChar char="•"/>
            </a:pPr>
            <a:r>
              <a:rPr lang="sv-SE" sz="1200" b="0" i="0" dirty="0">
                <a:solidFill>
                  <a:srgbClr val="000000"/>
                </a:solidFill>
                <a:effectLst/>
              </a:rPr>
              <a:t>Studiebesök del 2</a:t>
            </a:r>
            <a:endParaRPr lang="sv-SE" sz="1200" b="0" i="0" dirty="0">
              <a:solidFill>
                <a:srgbClr val="8A8A8A"/>
              </a:solidFill>
              <a:effectLst/>
            </a:endParaRPr>
          </a:p>
          <a:p>
            <a:pPr lvl="1">
              <a:buFont typeface="Arial" panose="020B0604020202020204" pitchFamily="34" charset="0"/>
              <a:buChar char="•"/>
            </a:pPr>
            <a:r>
              <a:rPr lang="sv-SE" sz="1200" b="0" i="0" dirty="0">
                <a:solidFill>
                  <a:srgbClr val="000000"/>
                </a:solidFill>
                <a:effectLst/>
              </a:rPr>
              <a:t>Identifiera yrke och arbetsprövningsplats</a:t>
            </a:r>
            <a:endParaRPr lang="sv-SE" sz="1200" b="0" i="0" dirty="0">
              <a:solidFill>
                <a:srgbClr val="8A8A8A"/>
              </a:solidFill>
              <a:effectLst/>
            </a:endParaRPr>
          </a:p>
          <a:p>
            <a:pPr marL="0" indent="0" algn="l">
              <a:buNone/>
            </a:pPr>
            <a:r>
              <a:rPr lang="sv-SE" sz="1200" b="1" i="0" dirty="0">
                <a:solidFill>
                  <a:srgbClr val="1B1B1B"/>
                </a:solidFill>
                <a:effectLst/>
              </a:rPr>
              <a:t>Valbara aktiviteter</a:t>
            </a:r>
            <a:endParaRPr lang="sv-SE" sz="1200" b="1" i="0" dirty="0">
              <a:solidFill>
                <a:srgbClr val="8A8A8A"/>
              </a:solidFill>
              <a:effectLst/>
            </a:endParaRPr>
          </a:p>
          <a:p>
            <a:pPr lvl="1">
              <a:buFont typeface="Arial" panose="020B0604020202020204" pitchFamily="34" charset="0"/>
              <a:buChar char="•"/>
            </a:pPr>
            <a:r>
              <a:rPr lang="sv-SE" sz="1200" b="0" i="0" dirty="0">
                <a:solidFill>
                  <a:srgbClr val="1B1B1B"/>
                </a:solidFill>
                <a:effectLst/>
              </a:rPr>
              <a:t>Generella kompetenser i arbetslivet</a:t>
            </a:r>
            <a:endParaRPr lang="sv-SE" sz="1200" b="0" i="0" dirty="0">
              <a:solidFill>
                <a:srgbClr val="8A8A8A"/>
              </a:solidFill>
              <a:effectLst/>
            </a:endParaRPr>
          </a:p>
          <a:p>
            <a:pPr lvl="1">
              <a:buFont typeface="Arial" panose="020B0604020202020204" pitchFamily="34" charset="0"/>
              <a:buChar char="•"/>
            </a:pPr>
            <a:r>
              <a:rPr lang="sv-SE" sz="1200" b="0" i="0" dirty="0">
                <a:solidFill>
                  <a:srgbClr val="1B1B1B"/>
                </a:solidFill>
                <a:effectLst/>
              </a:rPr>
              <a:t>Grundläggande datakunskaper</a:t>
            </a:r>
            <a:endParaRPr lang="sv-SE" sz="1200" b="0" i="0" dirty="0">
              <a:solidFill>
                <a:srgbClr val="8A8A8A"/>
              </a:solidFill>
              <a:effectLst/>
            </a:endParaRPr>
          </a:p>
          <a:p>
            <a:pPr lvl="1">
              <a:buFont typeface="Arial" panose="020B0604020202020204" pitchFamily="34" charset="0"/>
              <a:buChar char="•"/>
            </a:pPr>
            <a:r>
              <a:rPr lang="sv-SE" sz="1200" b="0" i="0" dirty="0">
                <a:solidFill>
                  <a:srgbClr val="1B1B1B"/>
                </a:solidFill>
                <a:effectLst/>
              </a:rPr>
              <a:t>Projektarbete om framtida yrke/yrkesområde</a:t>
            </a:r>
            <a:br>
              <a:rPr lang="sv-SE" sz="1200" b="0" i="0" dirty="0">
                <a:solidFill>
                  <a:srgbClr val="1B1B1B"/>
                </a:solidFill>
                <a:effectLst/>
              </a:rPr>
            </a:br>
            <a:endParaRPr lang="sv-SE" sz="1200" b="0" i="0" dirty="0">
              <a:solidFill>
                <a:srgbClr val="8A8A8A"/>
              </a:solidFill>
              <a:effectLst/>
            </a:endParaRPr>
          </a:p>
          <a:p>
            <a:pPr marL="0" indent="0" algn="l">
              <a:buNone/>
            </a:pPr>
            <a:r>
              <a:rPr lang="sv-SE" sz="1200" b="0" i="0" dirty="0">
                <a:solidFill>
                  <a:srgbClr val="1B1B1B"/>
                </a:solidFill>
                <a:effectLst/>
              </a:rPr>
              <a:t>Behövs även bearbetande insatser för att kunna genomföra denna del av tjänsten?</a:t>
            </a:r>
            <a:endParaRPr lang="sv-SE" sz="1200" b="0" i="0" dirty="0">
              <a:solidFill>
                <a:srgbClr val="8A8A8A"/>
              </a:solidFill>
              <a:effectLst/>
            </a:endParaRPr>
          </a:p>
          <a:p>
            <a:pPr marL="0" indent="0" algn="l">
              <a:buNone/>
            </a:pPr>
            <a:r>
              <a:rPr lang="sv-SE" sz="1200" b="0" i="0" dirty="0">
                <a:solidFill>
                  <a:srgbClr val="1B1B1B"/>
                </a:solidFill>
                <a:effectLst/>
              </a:rPr>
              <a:t>När den gemensamma planeringen bekräftats och ärendet förlängts av arbetsförmedlaren kan du hantera ärendet vidare i systemet. För inleverans krävs det att </a:t>
            </a:r>
            <a:r>
              <a:rPr lang="sv-SE" sz="1200" b="0" i="0" dirty="0" err="1">
                <a:solidFill>
                  <a:srgbClr val="1B1B1B"/>
                </a:solidFill>
                <a:effectLst/>
              </a:rPr>
              <a:t>inköpsordern</a:t>
            </a:r>
            <a:r>
              <a:rPr lang="sv-SE" sz="1200" b="0" i="0" dirty="0">
                <a:solidFill>
                  <a:srgbClr val="1B1B1B"/>
                </a:solidFill>
                <a:effectLst/>
              </a:rPr>
              <a:t> attesterats.</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31376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B46BD3-7D1F-EF40-8125-D9DFF31D1703}"/>
              </a:ext>
            </a:extLst>
          </p:cNvPr>
          <p:cNvSpPr>
            <a:spLocks noGrp="1"/>
          </p:cNvSpPr>
          <p:nvPr>
            <p:ph type="title"/>
          </p:nvPr>
        </p:nvSpPr>
        <p:spPr>
          <a:xfrm>
            <a:off x="546771" y="187145"/>
            <a:ext cx="8328572" cy="397316"/>
          </a:xfrm>
        </p:spPr>
        <p:txBody>
          <a:bodyPr/>
          <a:lstStyle/>
          <a:p>
            <a:r>
              <a:rPr lang="sv-SE" sz="2400" dirty="0"/>
              <a:t>Aktiviteter i gemensam planering</a:t>
            </a:r>
            <a:br>
              <a:rPr lang="sv-SE" sz="2400" dirty="0"/>
            </a:br>
            <a:endParaRPr lang="sv-SE" sz="2400" dirty="0"/>
          </a:p>
        </p:txBody>
      </p:sp>
      <p:pic>
        <p:nvPicPr>
          <p:cNvPr id="5" name="Bildobjekt 4" descr="Bilden är ett urklipp från IT systemet KA webb. Den visar fliken innehåll i gemenas planering.">
            <a:extLst>
              <a:ext uri="{FF2B5EF4-FFF2-40B4-BE49-F238E27FC236}">
                <a16:creationId xmlns:a16="http://schemas.microsoft.com/office/drawing/2014/main" id="{AE2C9F2E-42E2-55C2-9B3D-BC0B8FB28BDB}"/>
              </a:ext>
            </a:extLst>
          </p:cNvPr>
          <p:cNvPicPr>
            <a:picLocks noChangeAspect="1"/>
          </p:cNvPicPr>
          <p:nvPr/>
        </p:nvPicPr>
        <p:blipFill>
          <a:blip r:embed="rId2"/>
          <a:stretch>
            <a:fillRect/>
          </a:stretch>
        </p:blipFill>
        <p:spPr>
          <a:xfrm>
            <a:off x="546771" y="661182"/>
            <a:ext cx="3095063" cy="431022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CAC644E-0D5C-5A25-991E-D191C805C2D3}"/>
              </a:ext>
            </a:extLst>
          </p:cNvPr>
          <p:cNvSpPr>
            <a:spLocks noGrp="1"/>
          </p:cNvSpPr>
          <p:nvPr>
            <p:ph idx="1"/>
          </p:nvPr>
        </p:nvSpPr>
        <p:spPr>
          <a:xfrm>
            <a:off x="4160234" y="661182"/>
            <a:ext cx="4715109" cy="4132347"/>
          </a:xfrm>
        </p:spPr>
        <p:txBody>
          <a:bodyPr>
            <a:noAutofit/>
          </a:bodyPr>
          <a:lstStyle/>
          <a:p>
            <a:pPr marL="0" indent="0" algn="l">
              <a:buNone/>
            </a:pPr>
            <a:r>
              <a:rPr lang="sv-SE" sz="1200" b="1" dirty="0">
                <a:solidFill>
                  <a:srgbClr val="1B1B1B"/>
                </a:solidFill>
                <a:effectLst/>
              </a:rPr>
              <a:t>Generella kompetenser i arbetslivet</a:t>
            </a:r>
            <a:br>
              <a:rPr lang="sv-SE" sz="1200" b="1" i="1" dirty="0">
                <a:solidFill>
                  <a:srgbClr val="1B1B1B"/>
                </a:solidFill>
                <a:effectLst/>
              </a:rPr>
            </a:br>
            <a:r>
              <a:rPr lang="sv-SE" sz="1200" dirty="0">
                <a:solidFill>
                  <a:srgbClr val="1B1B1B"/>
                </a:solidFill>
              </a:rPr>
              <a:t>Planering av övningar i sociala färdigheter som är lämpliga för deltagaren samt mål och syfta med aktiviteten.</a:t>
            </a:r>
          </a:p>
          <a:p>
            <a:pPr marL="0" indent="0" algn="l">
              <a:buNone/>
            </a:pPr>
            <a:r>
              <a:rPr lang="sv-SE" sz="1200" b="1" dirty="0">
                <a:solidFill>
                  <a:srgbClr val="1B1B1B"/>
                </a:solidFill>
              </a:rPr>
              <a:t>Grundläggande datakunskaper</a:t>
            </a:r>
            <a:br>
              <a:rPr lang="sv-SE" sz="1200" dirty="0">
                <a:solidFill>
                  <a:srgbClr val="1B1B1B"/>
                </a:solidFill>
              </a:rPr>
            </a:br>
            <a:r>
              <a:rPr lang="sv-SE" sz="1200" dirty="0">
                <a:solidFill>
                  <a:srgbClr val="1B1B1B"/>
                </a:solidFill>
              </a:rPr>
              <a:t>Planering för att få fram deltagarens kunskapsnivå, vilken/ vilka del eller delar som är aktuella samt syfta och mål med aktiviteten. </a:t>
            </a:r>
          </a:p>
          <a:p>
            <a:pPr marL="0" indent="0" algn="l">
              <a:buNone/>
            </a:pPr>
            <a:r>
              <a:rPr lang="sv-SE" sz="1200" b="1" dirty="0">
                <a:solidFill>
                  <a:srgbClr val="1B1B1B"/>
                </a:solidFill>
              </a:rPr>
              <a:t>Identifiera yrke och arbetsprövningsplats</a:t>
            </a:r>
          </a:p>
          <a:p>
            <a:pPr marL="0" indent="0" algn="l">
              <a:buNone/>
            </a:pPr>
            <a:r>
              <a:rPr lang="sv-SE" sz="1200" dirty="0">
                <a:solidFill>
                  <a:srgbClr val="1B1B1B"/>
                </a:solidFill>
              </a:rPr>
              <a:t>Planera för att identifiera vilka yrken/yrkesområde som antas lämpliga för deltagaren att genomföra arbetsprövning på, hur deltagaren kan gå till väga för att hitta en lämplig arbetsprövningsplats samt hur deltagarens kompetenser lämpar sig till detta yrka/ yrkesområde. </a:t>
            </a:r>
          </a:p>
          <a:p>
            <a:pPr marL="0" indent="0" algn="l">
              <a:buNone/>
            </a:pPr>
            <a:r>
              <a:rPr lang="sv-SE" sz="1200" b="1" dirty="0">
                <a:solidFill>
                  <a:srgbClr val="1B1B1B"/>
                </a:solidFill>
              </a:rPr>
              <a:t>Projektarbete om framtida yrke/ yrkesområde</a:t>
            </a:r>
          </a:p>
          <a:p>
            <a:pPr marL="0" indent="0" algn="l">
              <a:buNone/>
            </a:pPr>
            <a:r>
              <a:rPr lang="sv-SE" sz="1200" dirty="0">
                <a:solidFill>
                  <a:srgbClr val="1B1B1B"/>
                </a:solidFill>
              </a:rPr>
              <a:t>Planering av deltagarens projektarbete utifrån individens förutsättningar och intresse. </a:t>
            </a:r>
          </a:p>
          <a:p>
            <a:pPr marL="0" indent="0" algn="l">
              <a:buNone/>
            </a:pPr>
            <a:r>
              <a:rPr lang="sv-SE" sz="1200" b="1" dirty="0">
                <a:solidFill>
                  <a:srgbClr val="1B1B1B"/>
                </a:solidFill>
              </a:rPr>
              <a:t>Studiebesök del 2</a:t>
            </a:r>
          </a:p>
          <a:p>
            <a:pPr marL="0" indent="0" algn="l">
              <a:buNone/>
            </a:pPr>
            <a:r>
              <a:rPr lang="sv-SE" sz="1200" dirty="0">
                <a:solidFill>
                  <a:srgbClr val="1B1B1B"/>
                </a:solidFill>
              </a:rPr>
              <a:t>Planera för vilka studiebesök som kan bli aktuella utifrån deltagarens yrkeslinje, intresse, tidigare erfarenheter och framtidsmål. </a:t>
            </a:r>
          </a:p>
          <a:p>
            <a:pPr marL="0" indent="0" algn="l">
              <a:buNone/>
            </a:pPr>
            <a:r>
              <a:rPr lang="sv-SE" sz="1200" b="1" dirty="0">
                <a:solidFill>
                  <a:srgbClr val="1B1B1B"/>
                </a:solidFill>
              </a:rPr>
              <a:t>Vägledningsinformation</a:t>
            </a:r>
            <a:br>
              <a:rPr lang="sv-SE" sz="1200" dirty="0">
                <a:solidFill>
                  <a:srgbClr val="1B1B1B"/>
                </a:solidFill>
              </a:rPr>
            </a:br>
            <a:r>
              <a:rPr lang="sv-SE" sz="1200" dirty="0">
                <a:solidFill>
                  <a:srgbClr val="1B1B1B"/>
                </a:solidFill>
              </a:rPr>
              <a:t>Planera för deltagarens väg och möjligheter för att komma ut i arbete.</a:t>
            </a:r>
            <a:br>
              <a:rPr lang="sv-SE" sz="1200" dirty="0">
                <a:solidFill>
                  <a:srgbClr val="1B1B1B"/>
                </a:solidFill>
              </a:rPr>
            </a:br>
            <a:endParaRPr lang="sv-SE" sz="1200" dirty="0">
              <a:solidFill>
                <a:srgbClr val="1B1B1B"/>
              </a:solidFill>
            </a:endParaRPr>
          </a:p>
        </p:txBody>
      </p:sp>
    </p:spTree>
    <p:extLst>
      <p:ext uri="{BB962C8B-B14F-4D97-AF65-F5344CB8AC3E}">
        <p14:creationId xmlns:p14="http://schemas.microsoft.com/office/powerpoint/2010/main" val="332406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B46BD3-7D1F-EF40-8125-D9DFF31D1703}"/>
              </a:ext>
            </a:extLst>
          </p:cNvPr>
          <p:cNvSpPr>
            <a:spLocks noGrp="1"/>
          </p:cNvSpPr>
          <p:nvPr>
            <p:ph type="title"/>
          </p:nvPr>
        </p:nvSpPr>
        <p:spPr>
          <a:xfrm>
            <a:off x="477847" y="187145"/>
            <a:ext cx="7799050" cy="396179"/>
          </a:xfrm>
        </p:spPr>
        <p:txBody>
          <a:bodyPr/>
          <a:lstStyle/>
          <a:p>
            <a:r>
              <a:rPr lang="sv-SE" sz="2400" dirty="0"/>
              <a:t>Omfattning i gemensam planering</a:t>
            </a:r>
            <a:br>
              <a:rPr lang="sv-SE" sz="2400" dirty="0"/>
            </a:br>
            <a:endParaRPr lang="sv-SE" sz="2400" dirty="0"/>
          </a:p>
        </p:txBody>
      </p:sp>
      <p:pic>
        <p:nvPicPr>
          <p:cNvPr id="6" name="Bildobjekt 5" descr="Bilden är ett urklipp från IT systemet KA webb. Den visar fliken innehåll i gemenas planering.">
            <a:extLst>
              <a:ext uri="{FF2B5EF4-FFF2-40B4-BE49-F238E27FC236}">
                <a16:creationId xmlns:a16="http://schemas.microsoft.com/office/drawing/2014/main" id="{B846389E-E8DD-A066-2B44-DF69C2E1013C}"/>
              </a:ext>
            </a:extLst>
          </p:cNvPr>
          <p:cNvPicPr>
            <a:picLocks noChangeAspect="1"/>
          </p:cNvPicPr>
          <p:nvPr/>
        </p:nvPicPr>
        <p:blipFill>
          <a:blip r:embed="rId2"/>
          <a:stretch>
            <a:fillRect/>
          </a:stretch>
        </p:blipFill>
        <p:spPr>
          <a:xfrm>
            <a:off x="477847" y="741395"/>
            <a:ext cx="3112209" cy="42149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CAC644E-0D5C-5A25-991E-D191C805C2D3}"/>
              </a:ext>
            </a:extLst>
          </p:cNvPr>
          <p:cNvSpPr>
            <a:spLocks noGrp="1"/>
          </p:cNvSpPr>
          <p:nvPr>
            <p:ph idx="1"/>
          </p:nvPr>
        </p:nvSpPr>
        <p:spPr>
          <a:xfrm>
            <a:off x="4721772" y="741395"/>
            <a:ext cx="4035330" cy="3687859"/>
          </a:xfrm>
        </p:spPr>
        <p:txBody>
          <a:bodyPr>
            <a:noAutofit/>
          </a:bodyPr>
          <a:lstStyle/>
          <a:p>
            <a:pPr marL="0" indent="0" algn="l">
              <a:buNone/>
            </a:pPr>
            <a:r>
              <a:rPr lang="sv-SE" sz="1200" b="1" dirty="0">
                <a:solidFill>
                  <a:srgbClr val="1B1B1B"/>
                </a:solidFill>
              </a:rPr>
              <a:t>Rekommendation för omfattning del 2</a:t>
            </a:r>
          </a:p>
          <a:p>
            <a:pPr marL="0" indent="0" algn="l">
              <a:buNone/>
            </a:pPr>
            <a:r>
              <a:rPr lang="sv-SE" sz="1200" dirty="0">
                <a:solidFill>
                  <a:srgbClr val="1B1B1B"/>
                </a:solidFill>
              </a:rPr>
              <a:t>Planera för en omfattning tex 2-5 timmar per vecka och sedan anger den period som deltagaren ska delta i denna omfattning. </a:t>
            </a:r>
          </a:p>
          <a:p>
            <a:pPr marL="0" indent="0" algn="l">
              <a:buNone/>
            </a:pPr>
            <a:r>
              <a:rPr lang="sv-SE" sz="1200" dirty="0">
                <a:solidFill>
                  <a:srgbClr val="1B1B1B"/>
                </a:solidFill>
              </a:rPr>
              <a:t>Du får inte byta omfattning mitt i veckan så tänk på att planera i kalendern så att samma omfattning har en period som starta på en måndag och slutar på en söndag. </a:t>
            </a:r>
          </a:p>
          <a:p>
            <a:pPr marL="0" indent="0" algn="l">
              <a:buNone/>
            </a:pPr>
            <a:r>
              <a:rPr lang="sv-SE" sz="1200" dirty="0">
                <a:solidFill>
                  <a:srgbClr val="1B1B1B"/>
                </a:solidFill>
              </a:rPr>
              <a:t>Systemet hjälper dig om du har räknat välja ett slutdatum som inte är tillåtet. </a:t>
            </a:r>
          </a:p>
          <a:p>
            <a:pPr marL="0" indent="0" algn="l">
              <a:buNone/>
            </a:pPr>
            <a:endParaRPr lang="sv-SE" sz="1200" dirty="0">
              <a:solidFill>
                <a:srgbClr val="1B1B1B"/>
              </a:solidFill>
            </a:endParaRPr>
          </a:p>
        </p:txBody>
      </p:sp>
    </p:spTree>
    <p:extLst>
      <p:ext uri="{BB962C8B-B14F-4D97-AF65-F5344CB8AC3E}">
        <p14:creationId xmlns:p14="http://schemas.microsoft.com/office/powerpoint/2010/main" val="43727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ACC9A-CF04-5432-F4FD-7DC0CEA1D564}"/>
              </a:ext>
            </a:extLst>
          </p:cNvPr>
          <p:cNvSpPr>
            <a:spLocks noGrp="1"/>
          </p:cNvSpPr>
          <p:nvPr>
            <p:ph type="title"/>
          </p:nvPr>
        </p:nvSpPr>
        <p:spPr>
          <a:xfrm>
            <a:off x="575043" y="365595"/>
            <a:ext cx="7422784" cy="494728"/>
          </a:xfrm>
        </p:spPr>
        <p:txBody>
          <a:bodyPr/>
          <a:lstStyle/>
          <a:p>
            <a:r>
              <a:rPr lang="sv-SE" sz="2400" dirty="0"/>
              <a:t>Periodisk rapport</a:t>
            </a:r>
          </a:p>
        </p:txBody>
      </p:sp>
      <p:sp>
        <p:nvSpPr>
          <p:cNvPr id="3" name="Platshållare för innehåll 2">
            <a:extLst>
              <a:ext uri="{FF2B5EF4-FFF2-40B4-BE49-F238E27FC236}">
                <a16:creationId xmlns:a16="http://schemas.microsoft.com/office/drawing/2014/main" id="{8E1972EE-E8E7-5499-17B9-0B27FC518720}"/>
              </a:ext>
            </a:extLst>
          </p:cNvPr>
          <p:cNvSpPr>
            <a:spLocks noGrp="1"/>
          </p:cNvSpPr>
          <p:nvPr>
            <p:ph idx="1"/>
          </p:nvPr>
        </p:nvSpPr>
        <p:spPr>
          <a:xfrm>
            <a:off x="576002" y="1040595"/>
            <a:ext cx="7560192" cy="3477328"/>
          </a:xfrm>
        </p:spPr>
        <p:txBody>
          <a:bodyPr>
            <a:normAutofit/>
          </a:bodyPr>
          <a:lstStyle/>
          <a:p>
            <a:pPr marL="0" indent="0" algn="l">
              <a:buNone/>
            </a:pPr>
            <a:r>
              <a:rPr lang="sv-SE" sz="1200" b="0" i="0" dirty="0">
                <a:solidFill>
                  <a:srgbClr val="323232"/>
                </a:solidFill>
                <a:effectLst/>
              </a:rPr>
              <a:t>Efter varje månadsskifte ska leverantören skicka en </a:t>
            </a:r>
            <a:r>
              <a:rPr lang="sv-SE" sz="1200" b="1" i="0" dirty="0">
                <a:solidFill>
                  <a:srgbClr val="323232"/>
                </a:solidFill>
                <a:effectLst/>
              </a:rPr>
              <a:t>periodisk rapport (PR) </a:t>
            </a:r>
            <a:r>
              <a:rPr lang="sv-SE" sz="1200" b="0" i="0" dirty="0">
                <a:solidFill>
                  <a:srgbClr val="323232"/>
                </a:solidFill>
                <a:effectLst/>
              </a:rPr>
              <a:t>till Arbetsförmedlingen. PR sammanfattar genomförda aktiviteter under föregående månad och bekräftar att aktiviteterna genomförts.</a:t>
            </a:r>
            <a:endParaRPr lang="sv-SE" sz="1200" b="0" i="0" dirty="0">
              <a:solidFill>
                <a:srgbClr val="8A8A8A"/>
              </a:solidFill>
              <a:effectLst/>
            </a:endParaRPr>
          </a:p>
          <a:p>
            <a:pPr marL="0" indent="0" algn="l">
              <a:buNone/>
            </a:pPr>
            <a:r>
              <a:rPr lang="sv-SE" sz="1200" b="0" i="0" dirty="0">
                <a:solidFill>
                  <a:srgbClr val="323232"/>
                </a:solidFill>
                <a:effectLst/>
              </a:rPr>
              <a:t>På sidan</a:t>
            </a:r>
            <a:r>
              <a:rPr lang="sv-SE" sz="1200" b="1" i="0" dirty="0">
                <a:solidFill>
                  <a:srgbClr val="323232"/>
                </a:solidFill>
                <a:effectLst/>
              </a:rPr>
              <a:t> Innehåll </a:t>
            </a:r>
            <a:r>
              <a:rPr lang="sv-SE" sz="1200" b="0" i="0" dirty="0">
                <a:solidFill>
                  <a:srgbClr val="323232"/>
                </a:solidFill>
                <a:effectLst/>
              </a:rPr>
              <a:t>visas alla aktiviteter som angetts i GP. Aktiviteterna rekommenderas att redovisas enskilt med information om deltagandet och eventuell kommentar.</a:t>
            </a:r>
            <a:endParaRPr lang="sv-SE" sz="1200" b="0" i="0" dirty="0">
              <a:solidFill>
                <a:srgbClr val="8A8A8A"/>
              </a:solidFill>
              <a:effectLst/>
            </a:endParaRPr>
          </a:p>
          <a:p>
            <a:pPr marL="0" indent="0" algn="l">
              <a:buNone/>
            </a:pPr>
            <a:r>
              <a:rPr lang="sv-SE" sz="1200" b="0" i="0" dirty="0">
                <a:solidFill>
                  <a:srgbClr val="323232"/>
                </a:solidFill>
                <a:effectLst/>
              </a:rPr>
              <a:t>PR är ett krav för </a:t>
            </a:r>
            <a:r>
              <a:rPr lang="sv-SE" sz="1200" b="1" i="0" dirty="0">
                <a:solidFill>
                  <a:srgbClr val="323232"/>
                </a:solidFill>
                <a:effectLst/>
              </a:rPr>
              <a:t>inleverans av periodisk ersättning </a:t>
            </a:r>
            <a:r>
              <a:rPr lang="sv-SE" sz="1200" b="0" i="0" dirty="0">
                <a:solidFill>
                  <a:srgbClr val="323232"/>
                </a:solidFill>
                <a:effectLst/>
              </a:rPr>
              <a:t>och kan skickas när GP är bekräftad och det finns en avslutad period att rapportera in på.</a:t>
            </a:r>
          </a:p>
          <a:p>
            <a:pPr marL="0" indent="0" algn="l">
              <a:buNone/>
            </a:pPr>
            <a:endParaRPr lang="sv-SE" sz="1200" dirty="0">
              <a:solidFill>
                <a:srgbClr val="323232"/>
              </a:solidFill>
            </a:endParaRPr>
          </a:p>
          <a:p>
            <a:pPr marL="0" indent="0">
              <a:buNone/>
            </a:pPr>
            <a:r>
              <a:rPr lang="sv-SE" sz="1200" b="0" i="0" dirty="0">
                <a:solidFill>
                  <a:srgbClr val="323232"/>
                </a:solidFill>
                <a:effectLst/>
              </a:rPr>
              <a:t>Observera att </a:t>
            </a:r>
            <a:r>
              <a:rPr lang="sv-SE" sz="1200" dirty="0">
                <a:solidFill>
                  <a:srgbClr val="323232"/>
                </a:solidFill>
              </a:rPr>
              <a:t>d</a:t>
            </a:r>
            <a:r>
              <a:rPr lang="sv-SE" sz="1200" b="0" i="0" dirty="0">
                <a:solidFill>
                  <a:srgbClr val="323232"/>
                </a:solidFill>
                <a:effectLst/>
              </a:rPr>
              <a:t>u fortfarande ska skicka in en</a:t>
            </a:r>
            <a:r>
              <a:rPr lang="sv-SE" sz="1200" i="0" dirty="0">
                <a:solidFill>
                  <a:srgbClr val="323232"/>
                </a:solidFill>
                <a:effectLst/>
              </a:rPr>
              <a:t> avvikelserapport </a:t>
            </a:r>
            <a:r>
              <a:rPr lang="sv-SE" sz="1200" b="0" i="0" dirty="0">
                <a:solidFill>
                  <a:srgbClr val="323232"/>
                </a:solidFill>
                <a:effectLst/>
              </a:rPr>
              <a:t>om deltagaren inte befinner sig på plats eller är frånvarande av andra orsaker. Men i den periodiska rapporten ska du redovisa för deltagandet utifrån upprättad plan så att arbetsförmedlingen kan följa upp deltagarens närvaro och progress i de olika aktiviteter som genomförs under tjänstens gång.</a:t>
            </a:r>
            <a:endParaRPr lang="sv-SE" sz="1200" dirty="0">
              <a:solidFill>
                <a:srgbClr val="8A8A8A"/>
              </a:solidFill>
              <a:effectLst/>
            </a:endParaRPr>
          </a:p>
          <a:p>
            <a:pPr marL="0" indent="0" algn="l">
              <a:buNone/>
            </a:pPr>
            <a:br>
              <a:rPr lang="sv-SE" sz="1200" b="0" i="0" dirty="0">
                <a:solidFill>
                  <a:srgbClr val="323232"/>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77028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0783A4-50B0-D5C4-0D26-F5B2C8990018}"/>
              </a:ext>
            </a:extLst>
          </p:cNvPr>
          <p:cNvSpPr>
            <a:spLocks noGrp="1"/>
          </p:cNvSpPr>
          <p:nvPr>
            <p:ph type="title"/>
          </p:nvPr>
        </p:nvSpPr>
        <p:spPr>
          <a:xfrm>
            <a:off x="575042" y="319121"/>
            <a:ext cx="8403989" cy="491584"/>
          </a:xfrm>
        </p:spPr>
        <p:txBody>
          <a:bodyPr/>
          <a:lstStyle/>
          <a:p>
            <a:r>
              <a:rPr lang="sv-SE" sz="2400" dirty="0"/>
              <a:t>Skapa periodisk</a:t>
            </a:r>
            <a:br>
              <a:rPr lang="sv-SE" sz="2400" dirty="0"/>
            </a:br>
            <a:endParaRPr lang="sv-SE" sz="2400" dirty="0"/>
          </a:p>
        </p:txBody>
      </p:sp>
      <p:pic>
        <p:nvPicPr>
          <p:cNvPr id="6" name="Bildobjekt 5" descr="Bilden är ett urklipp från IT systemet KA webb. Den visar fliken innehåll i periodisk rapport.">
            <a:extLst>
              <a:ext uri="{FF2B5EF4-FFF2-40B4-BE49-F238E27FC236}">
                <a16:creationId xmlns:a16="http://schemas.microsoft.com/office/drawing/2014/main" id="{4E6B133E-F445-2707-8AAD-85BB5550604A}"/>
              </a:ext>
            </a:extLst>
          </p:cNvPr>
          <p:cNvPicPr>
            <a:picLocks noChangeAspect="1"/>
          </p:cNvPicPr>
          <p:nvPr/>
        </p:nvPicPr>
        <p:blipFill>
          <a:blip r:embed="rId2"/>
          <a:stretch>
            <a:fillRect/>
          </a:stretch>
        </p:blipFill>
        <p:spPr>
          <a:xfrm>
            <a:off x="575042" y="810705"/>
            <a:ext cx="2811851" cy="419662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99FF6AA-1407-AC38-DF96-79BE7F56DCAB}"/>
              </a:ext>
            </a:extLst>
          </p:cNvPr>
          <p:cNvSpPr>
            <a:spLocks noGrp="1"/>
          </p:cNvSpPr>
          <p:nvPr>
            <p:ph idx="1"/>
          </p:nvPr>
        </p:nvSpPr>
        <p:spPr>
          <a:xfrm>
            <a:off x="4414345" y="848412"/>
            <a:ext cx="4564686" cy="3975967"/>
          </a:xfrm>
        </p:spPr>
        <p:txBody>
          <a:bodyPr>
            <a:noAutofit/>
          </a:bodyPr>
          <a:lstStyle/>
          <a:p>
            <a:pPr marL="0" indent="0" algn="l">
              <a:buNone/>
            </a:pPr>
            <a:r>
              <a:rPr lang="sv-SE" sz="1200" b="0" i="0" dirty="0">
                <a:solidFill>
                  <a:srgbClr val="323232"/>
                </a:solidFill>
                <a:effectLst/>
              </a:rPr>
              <a:t>I den </a:t>
            </a:r>
            <a:r>
              <a:rPr lang="sv-SE" sz="1200" b="1" i="0" dirty="0">
                <a:solidFill>
                  <a:srgbClr val="323232"/>
                </a:solidFill>
                <a:effectLst/>
              </a:rPr>
              <a:t>periodiska rapporten </a:t>
            </a:r>
            <a:r>
              <a:rPr lang="sv-SE" sz="1200" b="0" i="0" dirty="0">
                <a:solidFill>
                  <a:srgbClr val="323232"/>
                </a:solidFill>
                <a:effectLst/>
              </a:rPr>
              <a:t>ska du redovisa för det som deltagaren hunnit genomföra under perioden. I rapporten kommer du att kunna välja deltagandet för de aktiviteter som du tidigare planerat för i den gemensamma planeringen. </a:t>
            </a:r>
          </a:p>
          <a:p>
            <a:pPr marL="0" indent="0" algn="l">
              <a:buNone/>
            </a:pPr>
            <a:r>
              <a:rPr lang="sv-SE" sz="1200" b="0" i="0" dirty="0">
                <a:solidFill>
                  <a:srgbClr val="323232"/>
                </a:solidFill>
                <a:effectLst/>
              </a:rPr>
              <a:t>Har aktiviteten genomförts för denna period som du redovisar för? Har deltagaren haft förhinder att närvara vid en eller flera aktiviteter just för denna månad som du redovisar för? </a:t>
            </a:r>
          </a:p>
          <a:p>
            <a:pPr marL="0" indent="0" algn="l">
              <a:buNone/>
            </a:pPr>
            <a:r>
              <a:rPr lang="sv-SE" sz="1200" dirty="0">
                <a:effectLst/>
              </a:rPr>
              <a:t>I detta exempel har det även rapporterats in de dagar i början av mars som hörde till kartläggningsperioden och det är därför den finns med i denna bild (perioden för kartläggningen var 180108-180304). </a:t>
            </a:r>
          </a:p>
          <a:p>
            <a:pPr marL="0" indent="0" algn="l">
              <a:buNone/>
            </a:pPr>
            <a:r>
              <a:rPr lang="sv-SE" sz="1200" dirty="0">
                <a:effectLst/>
              </a:rPr>
              <a:t>Du redovisar därmed för de aktiviteter som genomförts inom en period (passerad månad). </a:t>
            </a:r>
          </a:p>
          <a:p>
            <a:pPr marL="0" indent="0" algn="l">
              <a:buNone/>
            </a:pPr>
            <a:r>
              <a:rPr lang="sv-SE" sz="1200" dirty="0">
                <a:effectLst/>
              </a:rPr>
              <a:t>Du måste redovisa för minst en aktivitet per fält och i detta exempel har aktivitet/aktiviteter för kartläggningen inte redovisats varav systemet påminner dig om detta via ett meddelande i rött längst ner på sidan i rapporten. </a:t>
            </a:r>
          </a:p>
          <a:p>
            <a:pPr marL="0" indent="0">
              <a:buNone/>
            </a:pPr>
            <a:br>
              <a:rPr lang="sv-SE" sz="1200" dirty="0"/>
            </a:br>
            <a:endParaRPr lang="sv-SE" sz="1200" dirty="0"/>
          </a:p>
          <a:p>
            <a:pPr marL="0" indent="0">
              <a:buNone/>
            </a:pPr>
            <a:endParaRPr lang="sv-SE" sz="1200" dirty="0"/>
          </a:p>
        </p:txBody>
      </p:sp>
    </p:spTree>
    <p:extLst>
      <p:ext uri="{BB962C8B-B14F-4D97-AF65-F5344CB8AC3E}">
        <p14:creationId xmlns:p14="http://schemas.microsoft.com/office/powerpoint/2010/main" val="1262389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1E0027-9F0E-09B2-F38A-734B21963C9D}"/>
              </a:ext>
            </a:extLst>
          </p:cNvPr>
          <p:cNvSpPr>
            <a:spLocks noGrp="1"/>
          </p:cNvSpPr>
          <p:nvPr>
            <p:ph type="title"/>
          </p:nvPr>
        </p:nvSpPr>
        <p:spPr>
          <a:xfrm>
            <a:off x="575043" y="324281"/>
            <a:ext cx="7422784" cy="488519"/>
          </a:xfrm>
        </p:spPr>
        <p:txBody>
          <a:bodyPr>
            <a:noAutofit/>
          </a:bodyPr>
          <a:lstStyle/>
          <a:p>
            <a:r>
              <a:rPr lang="sv-SE" sz="2400" dirty="0"/>
              <a:t>Inleverans</a:t>
            </a:r>
          </a:p>
        </p:txBody>
      </p:sp>
      <p:pic>
        <p:nvPicPr>
          <p:cNvPr id="6" name="Bildobjekt 5" descr="Bilden är ett urklipp från IT systemet KA webb. Den visar inleverans. ">
            <a:extLst>
              <a:ext uri="{FF2B5EF4-FFF2-40B4-BE49-F238E27FC236}">
                <a16:creationId xmlns:a16="http://schemas.microsoft.com/office/drawing/2014/main" id="{D0862BF7-E9F0-14ED-4F24-5CFA8854A08E}"/>
              </a:ext>
            </a:extLst>
          </p:cNvPr>
          <p:cNvPicPr>
            <a:picLocks noChangeAspect="1"/>
          </p:cNvPicPr>
          <p:nvPr/>
        </p:nvPicPr>
        <p:blipFill>
          <a:blip r:embed="rId2"/>
          <a:stretch>
            <a:fillRect/>
          </a:stretch>
        </p:blipFill>
        <p:spPr>
          <a:xfrm>
            <a:off x="575043" y="877824"/>
            <a:ext cx="3566061" cy="334008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511EE29-A8CE-31F7-55E2-44B5ABCB36C7}"/>
              </a:ext>
            </a:extLst>
          </p:cNvPr>
          <p:cNvSpPr>
            <a:spLocks noGrp="1"/>
          </p:cNvSpPr>
          <p:nvPr>
            <p:ph idx="1"/>
          </p:nvPr>
        </p:nvSpPr>
        <p:spPr>
          <a:xfrm>
            <a:off x="4286435" y="595737"/>
            <a:ext cx="4782312" cy="3622176"/>
          </a:xfrm>
        </p:spPr>
        <p:txBody>
          <a:bodyPr>
            <a:noAutofit/>
          </a:bodyPr>
          <a:lstStyle/>
          <a:p>
            <a:pPr marL="0" indent="0" algn="l">
              <a:buNone/>
            </a:pPr>
            <a:r>
              <a:rPr lang="sv-SE" sz="1200" b="0" i="0" dirty="0">
                <a:solidFill>
                  <a:srgbClr val="000000"/>
                </a:solidFill>
                <a:effectLst/>
              </a:rPr>
              <a:t>Den periodiska rapporten är ett underlag som ska skickas in innan du får </a:t>
            </a:r>
            <a:r>
              <a:rPr lang="sv-SE" sz="1200" b="1" i="0" dirty="0">
                <a:solidFill>
                  <a:srgbClr val="000000"/>
                </a:solidFill>
                <a:effectLst/>
              </a:rPr>
              <a:t>inleverera</a:t>
            </a:r>
            <a:r>
              <a:rPr lang="sv-SE" sz="1200" b="0" i="0" dirty="0">
                <a:solidFill>
                  <a:srgbClr val="000000"/>
                </a:solidFill>
                <a:effectLst/>
              </a:rPr>
              <a:t>. </a:t>
            </a:r>
          </a:p>
          <a:p>
            <a:pPr marL="0" indent="0" algn="l">
              <a:buNone/>
            </a:pPr>
            <a:r>
              <a:rPr lang="sv-SE" sz="1200" b="0" i="0" dirty="0">
                <a:solidFill>
                  <a:srgbClr val="000000"/>
                </a:solidFill>
                <a:effectLst/>
              </a:rPr>
              <a:t>Du behöver rapportera för hela perioden innan du kan inleverera för samma period.</a:t>
            </a:r>
            <a:r>
              <a:rPr lang="sv-SE" sz="1200" b="0" i="0" dirty="0">
                <a:solidFill>
                  <a:srgbClr val="FF0000"/>
                </a:solidFill>
                <a:effectLst/>
              </a:rPr>
              <a:t> </a:t>
            </a:r>
            <a:r>
              <a:rPr lang="sv-SE" sz="1200" b="0" i="0" dirty="0">
                <a:solidFill>
                  <a:srgbClr val="000000"/>
                </a:solidFill>
                <a:effectLst/>
              </a:rPr>
              <a:t>Inlämnad periodisk rapport är därför ett krav för att du ska kunna få din periodiska ersättning. </a:t>
            </a:r>
          </a:p>
          <a:p>
            <a:pPr marL="0" indent="0" algn="l">
              <a:buNone/>
            </a:pPr>
            <a:r>
              <a:rPr lang="sv-SE" sz="1200" b="0" i="0" dirty="0">
                <a:solidFill>
                  <a:srgbClr val="000000"/>
                </a:solidFill>
                <a:effectLst/>
              </a:rPr>
              <a:t>Detta gäller dock inte för aktiviteten bearbetande insatser som kan inlevereras så snart deltagarens gemensamma planering har godkänts.</a:t>
            </a:r>
            <a:endParaRPr lang="sv-SE" sz="1200" b="0" i="0" dirty="0">
              <a:solidFill>
                <a:srgbClr val="8A8A8A"/>
              </a:solidFill>
              <a:effectLst/>
            </a:endParaRPr>
          </a:p>
          <a:p>
            <a:pPr marL="0" indent="0" algn="l">
              <a:buNone/>
            </a:pPr>
            <a:r>
              <a:rPr lang="sv-SE" sz="1200" b="1" i="0" dirty="0">
                <a:solidFill>
                  <a:srgbClr val="000000"/>
                </a:solidFill>
                <a:effectLst/>
              </a:rPr>
              <a:t>Hur ska jag göra med den periodiska rapporten om omfattning ändras och perioden förlängts?</a:t>
            </a:r>
            <a:endParaRPr lang="sv-SE" sz="1200" b="1" i="0" dirty="0">
              <a:solidFill>
                <a:srgbClr val="8A8A8A"/>
              </a:solidFill>
              <a:effectLst/>
            </a:endParaRPr>
          </a:p>
          <a:p>
            <a:pPr marL="0" indent="0" algn="l">
              <a:buNone/>
            </a:pPr>
            <a:r>
              <a:rPr lang="sv-SE" sz="1200" b="0" i="0" dirty="0">
                <a:solidFill>
                  <a:srgbClr val="000000"/>
                </a:solidFill>
                <a:effectLst/>
              </a:rPr>
              <a:t>Ibland finns det scenarier där du har rapporterat och sedan inlevererat en del av en period dvs en del av en månad. Sedan ändras omfattningen eller så förlängs perioden för tjänsten. </a:t>
            </a:r>
          </a:p>
          <a:p>
            <a:pPr marL="0" indent="0" algn="l">
              <a:buNone/>
            </a:pPr>
            <a:r>
              <a:rPr lang="sv-SE" sz="1200" b="0" i="0" dirty="0">
                <a:solidFill>
                  <a:srgbClr val="000000"/>
                </a:solidFill>
                <a:effectLst/>
              </a:rPr>
              <a:t>Då behöver du även rapportera för resterande period eller den nya omfattningsperioden innan du kan inleverera för den.</a:t>
            </a:r>
            <a:endParaRPr lang="sv-SE" sz="1200" b="0" i="0" dirty="0">
              <a:solidFill>
                <a:srgbClr val="8A8A8A"/>
              </a:solidFill>
              <a:effectLst/>
            </a:endParaRPr>
          </a:p>
          <a:p>
            <a:pPr marL="0" indent="0" algn="l">
              <a:buNone/>
            </a:pPr>
            <a:r>
              <a:rPr lang="sv-SE" sz="1200" b="0" i="0" dirty="0">
                <a:solidFill>
                  <a:srgbClr val="000000"/>
                </a:solidFill>
                <a:effectLst/>
              </a:rPr>
              <a:t>Har du även fakturerat för den tidigare delade perioden så behöver du först kreditera självfakturan innan du kan rapportera och sedan inleverera den nya perioden</a:t>
            </a:r>
            <a:r>
              <a:rPr lang="sv-SE" sz="1200" dirty="0">
                <a:solidFill>
                  <a:srgbClr val="000000"/>
                </a:solidFill>
              </a:rPr>
              <a:t>.</a:t>
            </a:r>
            <a:endParaRPr lang="sv-SE" sz="1200" b="0" i="0" dirty="0">
              <a:solidFill>
                <a:srgbClr val="8A8A8A"/>
              </a:solidFill>
              <a:effectLst/>
            </a:endParaRPr>
          </a:p>
          <a:p>
            <a:pPr marL="0" indent="0" algn="l">
              <a:buNone/>
            </a:pPr>
            <a:r>
              <a:rPr lang="sv-SE" sz="1200" i="0" dirty="0">
                <a:effectLst/>
              </a:rPr>
              <a:t>I bilden finns det ett exempel för när du planerat för bearbetande insatser. Vid inleveransen ska du fylla i antalet tillfällen du använt under perioden i tjänsten.</a:t>
            </a:r>
          </a:p>
          <a:p>
            <a:pPr marL="0" indent="0">
              <a:buNone/>
            </a:pPr>
            <a:endParaRPr lang="sv-SE" sz="1200" dirty="0"/>
          </a:p>
        </p:txBody>
      </p:sp>
    </p:spTree>
    <p:extLst>
      <p:ext uri="{BB962C8B-B14F-4D97-AF65-F5344CB8AC3E}">
        <p14:creationId xmlns:p14="http://schemas.microsoft.com/office/powerpoint/2010/main" val="297646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276632" y="151365"/>
            <a:ext cx="7422784" cy="324752"/>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287187" y="545003"/>
            <a:ext cx="3003204" cy="4405087"/>
          </a:xfrm>
        </p:spPr>
        <p:txBody>
          <a:bodyPr/>
          <a:lstStyle/>
          <a:p>
            <a:pPr marL="0" indent="0">
              <a:buNone/>
            </a:pPr>
            <a:r>
              <a:rPr lang="sv-SE" sz="1200" dirty="0">
                <a:hlinkClick r:id="rId3" action="ppaction://hlinksldjump"/>
              </a:rPr>
              <a:t>Introduktion till arbete </a:t>
            </a:r>
            <a:endParaRPr lang="sv-SE" sz="1200" dirty="0"/>
          </a:p>
          <a:p>
            <a:pPr marL="0" indent="0">
              <a:buNone/>
            </a:pPr>
            <a:r>
              <a:rPr lang="sv-SE" sz="1200" dirty="0">
                <a:hlinkClick r:id="rId4" action="ppaction://hlinksldjump"/>
              </a:rPr>
              <a:t>Introduktion till arbete 2.0</a:t>
            </a:r>
            <a:endParaRPr lang="sv-SE" sz="1200" dirty="0"/>
          </a:p>
          <a:p>
            <a:pPr marL="0" indent="0">
              <a:buNone/>
            </a:pPr>
            <a:r>
              <a:rPr lang="sv-SE" sz="1200" dirty="0">
                <a:hlinkClick r:id="rId5" action="ppaction://hlinksldjump"/>
              </a:rPr>
              <a:t>Delar i Introduktion till arbete</a:t>
            </a:r>
            <a:endParaRPr lang="sv-SE" sz="1200" dirty="0"/>
          </a:p>
          <a:p>
            <a:pPr marL="0" indent="0">
              <a:buNone/>
            </a:pPr>
            <a:r>
              <a:rPr lang="sv-SE" sz="1200" dirty="0">
                <a:hlinkClick r:id="rId6" action="ppaction://hlinksldjump"/>
              </a:rPr>
              <a:t>Aktiviteter i Introduktion till arbete </a:t>
            </a:r>
            <a:endParaRPr lang="sv-SE" sz="1200" dirty="0"/>
          </a:p>
          <a:p>
            <a:pPr marL="0" indent="0">
              <a:buNone/>
            </a:pPr>
            <a:r>
              <a:rPr lang="sv-SE" sz="1200" dirty="0">
                <a:hlinkClick r:id="rId7" action="ppaction://hlinksldjump"/>
              </a:rPr>
              <a:t>Startsamtal </a:t>
            </a:r>
            <a:endParaRPr lang="sv-SE" sz="1200" dirty="0"/>
          </a:p>
          <a:p>
            <a:pPr marL="0" indent="0">
              <a:buNone/>
            </a:pPr>
            <a:r>
              <a:rPr lang="sv-SE" sz="1200" dirty="0">
                <a:hlinkClick r:id="rId8" action="ppaction://hlinksldjump"/>
              </a:rPr>
              <a:t>Del 1 - Kartläggning</a:t>
            </a:r>
            <a:endParaRPr lang="sv-SE" sz="1200" dirty="0"/>
          </a:p>
          <a:p>
            <a:pPr>
              <a:buFont typeface="Arial" panose="020B0604020202020204" pitchFamily="34" charset="0"/>
              <a:buChar char="•"/>
            </a:pPr>
            <a:r>
              <a:rPr lang="sv-SE" sz="1200" dirty="0">
                <a:hlinkClick r:id="rId9" action="ppaction://hlinksldjump"/>
              </a:rPr>
              <a:t>Gemensam planering </a:t>
            </a:r>
            <a:endParaRPr lang="sv-SE" sz="1200" dirty="0"/>
          </a:p>
          <a:p>
            <a:pPr>
              <a:buFont typeface="Arial" panose="020B0604020202020204" pitchFamily="34" charset="0"/>
              <a:buChar char="•"/>
            </a:pPr>
            <a:r>
              <a:rPr lang="sv-SE" sz="1200" dirty="0">
                <a:hlinkClick r:id="rId10" action="ppaction://hlinksldjump"/>
              </a:rPr>
              <a:t>Innehåll i gemensam planering </a:t>
            </a:r>
            <a:endParaRPr lang="sv-SE" sz="1200" dirty="0"/>
          </a:p>
          <a:p>
            <a:pPr>
              <a:buFont typeface="Arial" panose="020B0604020202020204" pitchFamily="34" charset="0"/>
              <a:buChar char="•"/>
            </a:pPr>
            <a:r>
              <a:rPr lang="sv-SE" sz="1200" dirty="0">
                <a:hlinkClick r:id="rId11" action="ppaction://hlinksldjump"/>
              </a:rPr>
              <a:t>Aktiviteter i gemensam planering</a:t>
            </a:r>
            <a:endParaRPr lang="sv-SE" sz="1200" dirty="0"/>
          </a:p>
          <a:p>
            <a:pPr>
              <a:buFont typeface="Arial" panose="020B0604020202020204" pitchFamily="34" charset="0"/>
              <a:buChar char="•"/>
            </a:pPr>
            <a:r>
              <a:rPr lang="sv-SE" sz="1200" dirty="0">
                <a:hlinkClick r:id="rId12" action="ppaction://hlinksldjump"/>
              </a:rPr>
              <a:t>Omfattning i gemensam planering </a:t>
            </a:r>
            <a:endParaRPr lang="sv-SE" sz="1200" dirty="0"/>
          </a:p>
          <a:p>
            <a:pPr>
              <a:buFont typeface="Arial" panose="020B0604020202020204" pitchFamily="34" charset="0"/>
              <a:buChar char="•"/>
            </a:pPr>
            <a:r>
              <a:rPr lang="sv-SE" sz="1200" dirty="0">
                <a:hlinkClick r:id="rId13" action="ppaction://hlinksldjump"/>
              </a:rPr>
              <a:t>Periodisk rapport</a:t>
            </a:r>
            <a:endParaRPr lang="sv-SE" sz="1200" dirty="0"/>
          </a:p>
          <a:p>
            <a:pPr>
              <a:buFont typeface="Arial" panose="020B0604020202020204" pitchFamily="34" charset="0"/>
              <a:buChar char="•"/>
            </a:pPr>
            <a:r>
              <a:rPr lang="sv-SE" sz="1200" dirty="0">
                <a:hlinkClick r:id="rId14" action="ppaction://hlinksldjump"/>
              </a:rPr>
              <a:t>Slutredovisning</a:t>
            </a:r>
            <a:endParaRPr lang="sv-SE" sz="1200" dirty="0"/>
          </a:p>
          <a:p>
            <a:pPr>
              <a:buFont typeface="Arial" panose="020B0604020202020204" pitchFamily="34" charset="0"/>
              <a:buChar char="•"/>
            </a:pPr>
            <a:r>
              <a:rPr lang="sv-SE" sz="1200" dirty="0">
                <a:hlinkClick r:id="rId15" action="ppaction://hlinksldjump"/>
              </a:rPr>
              <a:t>Innehåll i slutredovisningen   </a:t>
            </a:r>
            <a:endParaRPr lang="sv-SE" sz="1200" dirty="0"/>
          </a:p>
          <a:p>
            <a:pPr>
              <a:buFont typeface="Arial" panose="020B0604020202020204" pitchFamily="34" charset="0"/>
              <a:buChar char="•"/>
            </a:pPr>
            <a:r>
              <a:rPr lang="sv-SE" sz="1200" dirty="0">
                <a:hlinkClick r:id="rId16" action="ppaction://hlinksldjump"/>
              </a:rPr>
              <a:t>Slutredovisning vid avslut eller avbrott </a:t>
            </a:r>
            <a:endParaRPr lang="sv-SE" sz="1200" dirty="0"/>
          </a:p>
          <a:p>
            <a:pPr>
              <a:buFont typeface="Arial" panose="020B0604020202020204" pitchFamily="34" charset="0"/>
              <a:buChar char="•"/>
            </a:pPr>
            <a:r>
              <a:rPr lang="sv-SE" sz="1200" dirty="0">
                <a:hlinkClick r:id="rId17" action="ppaction://hlinksldjump"/>
              </a:rPr>
              <a:t>Inleverans </a:t>
            </a:r>
            <a:endParaRPr lang="sv-SE" sz="1200" dirty="0"/>
          </a:p>
          <a:p>
            <a:pPr>
              <a:buFont typeface="Arial" panose="020B0604020202020204" pitchFamily="34" charset="0"/>
              <a:buChar char="•"/>
            </a:pPr>
            <a:r>
              <a:rPr lang="sv-SE" sz="1200" dirty="0">
                <a:hlinkClick r:id="rId18" action="ppaction://hlinksldjump"/>
              </a:rPr>
              <a:t>Inleverans – skapa självfakturaunderlag</a:t>
            </a:r>
          </a:p>
          <a:p>
            <a:pPr>
              <a:buFont typeface="Arial" panose="020B0604020202020204" pitchFamily="34" charset="0"/>
              <a:buChar char="•"/>
            </a:pPr>
            <a:r>
              <a:rPr lang="sv-SE" sz="1200" dirty="0">
                <a:hlinkClick r:id="rId19" action="ppaction://hlinksldjump"/>
              </a:rPr>
              <a:t>Inleverans – godkänn självfakturaunderlag</a:t>
            </a:r>
            <a:endParaRPr lang="sv-SE" sz="1200" dirty="0"/>
          </a:p>
          <a:p>
            <a:pPr>
              <a:buFont typeface="Arial" panose="020B0604020202020204" pitchFamily="34" charset="0"/>
              <a:buChar char="•"/>
            </a:pPr>
            <a:r>
              <a:rPr lang="sv-SE" sz="1200" dirty="0">
                <a:hlinkClick r:id="rId20" action="ppaction://hlinksldjump"/>
              </a:rPr>
              <a:t>Översiktsbild</a:t>
            </a:r>
            <a:r>
              <a:rPr lang="sv-SE" sz="1200" dirty="0">
                <a:hlinkClick r:id="rId16" action="ppaction://hlinksldjump"/>
              </a:rPr>
              <a:t>  </a:t>
            </a:r>
            <a:endParaRPr lang="sv-SE" sz="1200" dirty="0"/>
          </a:p>
          <a:p>
            <a:pPr marL="0" indent="0">
              <a:buNone/>
            </a:pPr>
            <a:r>
              <a:rPr lang="sv-SE" sz="1200" dirty="0"/>
              <a:t> </a:t>
            </a:r>
          </a:p>
        </p:txBody>
      </p:sp>
      <p:sp>
        <p:nvSpPr>
          <p:cNvPr id="3" name="Platshållare för innehåll 2">
            <a:extLst>
              <a:ext uri="{FF2B5EF4-FFF2-40B4-BE49-F238E27FC236}">
                <a16:creationId xmlns:a16="http://schemas.microsoft.com/office/drawing/2014/main" id="{14DB0F11-43B5-E68A-DF07-88F2D223070B}"/>
              </a:ext>
            </a:extLst>
          </p:cNvPr>
          <p:cNvSpPr>
            <a:spLocks noGrp="1"/>
          </p:cNvSpPr>
          <p:nvPr>
            <p:ph idx="13"/>
          </p:nvPr>
        </p:nvSpPr>
        <p:spPr>
          <a:xfrm>
            <a:off x="3335052" y="489538"/>
            <a:ext cx="2864595" cy="4516016"/>
          </a:xfrm>
        </p:spPr>
        <p:txBody>
          <a:bodyPr/>
          <a:lstStyle/>
          <a:p>
            <a:pPr marL="0" indent="0">
              <a:buNone/>
            </a:pPr>
            <a:r>
              <a:rPr lang="sv-SE" sz="1200" dirty="0">
                <a:hlinkClick r:id="rId21" action="ppaction://hlinksldjump"/>
              </a:rPr>
              <a:t>Del 2 – Orientering inför arbete  </a:t>
            </a:r>
            <a:endParaRPr lang="sv-SE" sz="1200" dirty="0"/>
          </a:p>
          <a:p>
            <a:pPr>
              <a:buFont typeface="Arial" panose="020B0604020202020204" pitchFamily="34" charset="0"/>
              <a:buChar char="•"/>
            </a:pPr>
            <a:r>
              <a:rPr lang="sv-SE" sz="1200" dirty="0">
                <a:hlinkClick r:id="rId22" action="ppaction://hlinksldjump"/>
              </a:rPr>
              <a:t>Gemensam planering </a:t>
            </a:r>
            <a:endParaRPr lang="sv-SE" sz="1200" dirty="0"/>
          </a:p>
          <a:p>
            <a:pPr>
              <a:buFont typeface="Arial" panose="020B0604020202020204" pitchFamily="34" charset="0"/>
              <a:buChar char="•"/>
            </a:pPr>
            <a:r>
              <a:rPr lang="sv-SE" sz="1200" dirty="0">
                <a:hlinkClick r:id="rId23" action="ppaction://hlinksldjump"/>
              </a:rPr>
              <a:t>Innehåll i gemensam planering</a:t>
            </a:r>
            <a:endParaRPr lang="sv-SE" sz="1200" dirty="0"/>
          </a:p>
          <a:p>
            <a:pPr>
              <a:buFont typeface="Arial" panose="020B0604020202020204" pitchFamily="34" charset="0"/>
              <a:buChar char="•"/>
            </a:pPr>
            <a:r>
              <a:rPr lang="sv-SE" sz="1200" dirty="0">
                <a:hlinkClick r:id="rId24" action="ppaction://hlinksldjump"/>
              </a:rPr>
              <a:t>Aktiviteter i gemensam planering </a:t>
            </a:r>
            <a:endParaRPr lang="sv-SE" sz="1200" dirty="0"/>
          </a:p>
          <a:p>
            <a:pPr>
              <a:buFont typeface="Arial" panose="020B0604020202020204" pitchFamily="34" charset="0"/>
              <a:buChar char="•"/>
            </a:pPr>
            <a:r>
              <a:rPr lang="sv-SE" sz="1200" dirty="0">
                <a:hlinkClick r:id="rId25" action="ppaction://hlinksldjump"/>
              </a:rPr>
              <a:t>Omfattning i gemensam planering </a:t>
            </a:r>
            <a:endParaRPr lang="sv-SE" sz="1200" dirty="0"/>
          </a:p>
          <a:p>
            <a:pPr>
              <a:buFont typeface="Arial" panose="020B0604020202020204" pitchFamily="34" charset="0"/>
              <a:buChar char="•"/>
            </a:pPr>
            <a:r>
              <a:rPr lang="sv-SE" sz="1200" dirty="0">
                <a:hlinkClick r:id="rId23" action="ppaction://hlinksldjump"/>
              </a:rPr>
              <a:t>Periodisk rapport</a:t>
            </a:r>
            <a:endParaRPr lang="sv-SE" sz="1200" dirty="0"/>
          </a:p>
          <a:p>
            <a:pPr>
              <a:buFont typeface="Arial" panose="020B0604020202020204" pitchFamily="34" charset="0"/>
              <a:buChar char="•"/>
            </a:pPr>
            <a:r>
              <a:rPr lang="sv-SE" sz="1200" dirty="0">
                <a:hlinkClick r:id="rId26" action="ppaction://hlinksldjump"/>
              </a:rPr>
              <a:t>Skapa periodisk rapport</a:t>
            </a:r>
            <a:endParaRPr lang="sv-SE" sz="1200" dirty="0"/>
          </a:p>
          <a:p>
            <a:pPr>
              <a:buFont typeface="Arial" panose="020B0604020202020204" pitchFamily="34" charset="0"/>
              <a:buChar char="•"/>
            </a:pPr>
            <a:r>
              <a:rPr lang="sv-SE" sz="1200" dirty="0">
                <a:hlinkClick r:id="rId27" action="ppaction://hlinksldjump"/>
              </a:rPr>
              <a:t>Inleverans  </a:t>
            </a:r>
            <a:endParaRPr lang="sv-SE" sz="1200" dirty="0"/>
          </a:p>
          <a:p>
            <a:pPr marL="0" indent="0">
              <a:buNone/>
            </a:pPr>
            <a:r>
              <a:rPr lang="sv-SE" sz="1200" dirty="0">
                <a:hlinkClick r:id="rId28" action="ppaction://hlinksldjump"/>
              </a:rPr>
              <a:t>Del 3 – Arbetsprövning  </a:t>
            </a:r>
            <a:endParaRPr lang="sv-SE" sz="1200" dirty="0"/>
          </a:p>
          <a:p>
            <a:pPr>
              <a:buFont typeface="Arial" panose="020B0604020202020204" pitchFamily="34" charset="0"/>
              <a:buChar char="•"/>
            </a:pPr>
            <a:r>
              <a:rPr lang="sv-SE" sz="1200" dirty="0">
                <a:hlinkClick r:id="rId29" action="ppaction://hlinksldjump"/>
              </a:rPr>
              <a:t>Gemensam planering </a:t>
            </a:r>
            <a:endParaRPr lang="sv-SE" sz="1200" dirty="0"/>
          </a:p>
          <a:p>
            <a:pPr>
              <a:buFont typeface="Arial" panose="020B0604020202020204" pitchFamily="34" charset="0"/>
              <a:buChar char="•"/>
            </a:pPr>
            <a:r>
              <a:rPr lang="sv-SE" sz="1200" dirty="0">
                <a:hlinkClick r:id="rId30" action="ppaction://hlinksldjump"/>
              </a:rPr>
              <a:t>Innehåll i gemensam planering </a:t>
            </a:r>
          </a:p>
          <a:p>
            <a:pPr>
              <a:buFont typeface="Arial" panose="020B0604020202020204" pitchFamily="34" charset="0"/>
              <a:buChar char="•"/>
            </a:pPr>
            <a:r>
              <a:rPr lang="sv-SE" sz="1200" dirty="0">
                <a:hlinkClick r:id="rId31" action="ppaction://hlinksldjump"/>
              </a:rPr>
              <a:t>Informativ rapport </a:t>
            </a:r>
            <a:endParaRPr lang="sv-SE" sz="1200" dirty="0"/>
          </a:p>
          <a:p>
            <a:pPr>
              <a:buFont typeface="Arial" panose="020B0604020202020204" pitchFamily="34" charset="0"/>
              <a:buChar char="•"/>
            </a:pPr>
            <a:r>
              <a:rPr lang="sv-SE" sz="1200" dirty="0">
                <a:hlinkClick r:id="rId32" action="ppaction://hlinksldjump"/>
              </a:rPr>
              <a:t>Arbetsprövningsintyg i informativ rapport </a:t>
            </a:r>
            <a:endParaRPr lang="sv-SE" sz="1200" dirty="0"/>
          </a:p>
          <a:p>
            <a:pPr>
              <a:buFont typeface="Arial" panose="020B0604020202020204" pitchFamily="34" charset="0"/>
              <a:buChar char="•"/>
            </a:pPr>
            <a:r>
              <a:rPr lang="sv-SE" sz="1200" dirty="0">
                <a:hlinkClick r:id="rId33" action="ppaction://hlinksldjump"/>
              </a:rPr>
              <a:t>Periodisk rapport </a:t>
            </a:r>
            <a:endParaRPr lang="sv-SE" sz="1200" dirty="0"/>
          </a:p>
          <a:p>
            <a:pPr>
              <a:buFont typeface="Arial" panose="020B0604020202020204" pitchFamily="34" charset="0"/>
              <a:buChar char="•"/>
            </a:pPr>
            <a:r>
              <a:rPr lang="sv-SE" sz="1200" dirty="0">
                <a:hlinkClick r:id="rId34" action="ppaction://hlinksldjump"/>
              </a:rPr>
              <a:t>Resultatrapport 1  </a:t>
            </a:r>
            <a:endParaRPr lang="sv-SE" sz="1200" dirty="0"/>
          </a:p>
          <a:p>
            <a:pPr>
              <a:buFont typeface="Arial" panose="020B0604020202020204" pitchFamily="34" charset="0"/>
              <a:buChar char="•"/>
            </a:pPr>
            <a:r>
              <a:rPr lang="sv-SE" sz="1200" dirty="0">
                <a:hlinkClick r:id="rId35" action="ppaction://hlinksldjump"/>
              </a:rPr>
              <a:t>Sommaruppehåll  </a:t>
            </a:r>
            <a:endParaRPr lang="sv-SE" sz="1200" dirty="0"/>
          </a:p>
          <a:p>
            <a:pPr>
              <a:buFont typeface="Arial" panose="020B0604020202020204" pitchFamily="34" charset="0"/>
              <a:buChar char="•"/>
            </a:pPr>
            <a:r>
              <a:rPr lang="sv-SE" sz="1200" dirty="0">
                <a:hlinkClick r:id="rId36" action="ppaction://hlinksldjump"/>
              </a:rPr>
              <a:t>Slutredovisning </a:t>
            </a:r>
            <a:endParaRPr lang="sv-SE" sz="1200" dirty="0"/>
          </a:p>
          <a:p>
            <a:pPr>
              <a:buFont typeface="Arial" panose="020B0604020202020204" pitchFamily="34" charset="0"/>
              <a:buChar char="•"/>
            </a:pPr>
            <a:r>
              <a:rPr lang="sv-SE" sz="1200" dirty="0">
                <a:hlinkClick r:id="rId37" action="ppaction://hlinksldjump"/>
              </a:rPr>
              <a:t>Slutredovisning vid avslut eller avbrott</a:t>
            </a:r>
            <a:endParaRPr lang="sv-SE" sz="1200" dirty="0"/>
          </a:p>
          <a:p>
            <a:pPr marL="0" indent="0">
              <a:buNone/>
            </a:pPr>
            <a:endParaRPr lang="sv-SE" sz="1200" dirty="0"/>
          </a:p>
          <a:p>
            <a:pPr marL="0" indent="0">
              <a:buNone/>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
        <p:nvSpPr>
          <p:cNvPr id="6" name="Platshållare för innehåll 2" descr="Läs mer om tjänsten&#10;Bearbetande insatser  &#10;Forts. bearbetande insatser &#10;Byte mellan Del 2 och Del 3 &#10;Versionshantering handlingar &#10;Hantera omfattning  &#10;Problem vid periodiska inleveranser &#10;Avbrott &#10;Regler kring arbetsprövning  &#10;Forts. Regler kring arbetsprövning">
            <a:extLst>
              <a:ext uri="{FF2B5EF4-FFF2-40B4-BE49-F238E27FC236}">
                <a16:creationId xmlns:a16="http://schemas.microsoft.com/office/drawing/2014/main" id="{064A28E0-238F-D4D9-E5DE-AE6251FE7EEE}"/>
              </a:ext>
            </a:extLst>
          </p:cNvPr>
          <p:cNvSpPr txBox="1">
            <a:spLocks/>
          </p:cNvSpPr>
          <p:nvPr/>
        </p:nvSpPr>
        <p:spPr>
          <a:xfrm>
            <a:off x="6244308" y="441428"/>
            <a:ext cx="2864595" cy="4516016"/>
          </a:xfrm>
          <a:prstGeom prst="rect">
            <a:avLst/>
          </a:prstGeom>
        </p:spPr>
        <p:txBody>
          <a:bodyPr vert="horz" lIns="0" tIns="0" rIns="0" bIns="0" rtlCol="0">
            <a:noAutofit/>
          </a:bodyPr>
          <a:lst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sv-SE" sz="1200" dirty="0">
                <a:hlinkClick r:id="rId38" action="ppaction://hlinksldjump"/>
              </a:rPr>
              <a:t>Läs mer om tjänsten</a:t>
            </a:r>
            <a:endParaRPr lang="sv-SE" sz="1200" dirty="0"/>
          </a:p>
          <a:p>
            <a:pPr marL="0" indent="0">
              <a:buNone/>
            </a:pPr>
            <a:r>
              <a:rPr lang="sv-SE" sz="1200" dirty="0">
                <a:hlinkClick r:id="rId39" action="ppaction://hlinksldjump"/>
              </a:rPr>
              <a:t>Bearbetande insatser  </a:t>
            </a:r>
            <a:endParaRPr lang="sv-SE" sz="1200" dirty="0"/>
          </a:p>
          <a:p>
            <a:pPr marL="0" indent="0">
              <a:buNone/>
            </a:pPr>
            <a:r>
              <a:rPr lang="sv-SE" sz="1200" dirty="0">
                <a:hlinkClick r:id="rId40" action="ppaction://hlinksldjump"/>
              </a:rPr>
              <a:t>Inleverans – bearbetande insatser </a:t>
            </a:r>
            <a:endParaRPr lang="sv-SE" sz="1200" dirty="0"/>
          </a:p>
          <a:p>
            <a:pPr marL="0" indent="0">
              <a:buNone/>
            </a:pPr>
            <a:r>
              <a:rPr lang="sv-SE" sz="1200" dirty="0">
                <a:hlinkClick r:id="rId41" action="ppaction://hlinksldjump"/>
              </a:rPr>
              <a:t>Byte mellan Del 2 och Del 3 </a:t>
            </a:r>
            <a:endParaRPr lang="sv-SE" sz="1200" dirty="0"/>
          </a:p>
          <a:p>
            <a:pPr marL="0" indent="0">
              <a:buNone/>
            </a:pPr>
            <a:r>
              <a:rPr lang="sv-SE" sz="1200" dirty="0">
                <a:hlinkClick r:id="rId42" action="ppaction://hlinksldjump"/>
              </a:rPr>
              <a:t>Versionshantering av handlingar </a:t>
            </a:r>
            <a:endParaRPr lang="sv-SE" sz="1200" dirty="0"/>
          </a:p>
          <a:p>
            <a:pPr marL="0" indent="0">
              <a:buNone/>
            </a:pPr>
            <a:r>
              <a:rPr lang="sv-SE" sz="1200" dirty="0">
                <a:hlinkClick r:id="rId43" action="ppaction://hlinksldjump"/>
              </a:rPr>
              <a:t>Hantera omfattning  </a:t>
            </a:r>
            <a:endParaRPr lang="sv-SE" sz="1200" dirty="0"/>
          </a:p>
          <a:p>
            <a:pPr marL="0" indent="0">
              <a:buNone/>
            </a:pPr>
            <a:r>
              <a:rPr lang="sv-SE" sz="1200" dirty="0">
                <a:hlinkClick r:id="rId44" action="ppaction://hlinksldjump"/>
              </a:rPr>
              <a:t>Problem vid inleveranser </a:t>
            </a:r>
            <a:endParaRPr lang="sv-SE" sz="1200" dirty="0"/>
          </a:p>
          <a:p>
            <a:pPr marL="0" indent="0">
              <a:buNone/>
            </a:pPr>
            <a:r>
              <a:rPr lang="sv-SE" sz="1200" dirty="0">
                <a:hlinkClick r:id="rId45" action="ppaction://hlinksldjump"/>
              </a:rPr>
              <a:t>Avbrott </a:t>
            </a:r>
            <a:endParaRPr lang="sv-SE" sz="1200" dirty="0"/>
          </a:p>
          <a:p>
            <a:pPr marL="0" indent="0">
              <a:buNone/>
            </a:pPr>
            <a:r>
              <a:rPr lang="sv-SE" sz="1200" dirty="0">
                <a:hlinkClick r:id="rId46" action="ppaction://hlinksldjump"/>
              </a:rPr>
              <a:t>Regler kring arbetsprövning  </a:t>
            </a:r>
            <a:endParaRPr lang="sv-SE" sz="1200" dirty="0"/>
          </a:p>
          <a:p>
            <a:pPr marL="0" indent="0">
              <a:buNone/>
            </a:pPr>
            <a:r>
              <a:rPr lang="sv-SE" sz="1200" dirty="0">
                <a:hlinkClick r:id="rId47" action="ppaction://hlinksldjump"/>
              </a:rPr>
              <a:t>Avbruten arbetsprövning </a:t>
            </a:r>
            <a:endParaRPr lang="sv-SE" sz="1200" dirty="0"/>
          </a:p>
          <a:p>
            <a:pPr marL="0" indent="0">
              <a:buNone/>
            </a:pPr>
            <a:r>
              <a:rPr lang="sv-SE" sz="1200" dirty="0">
                <a:hlinkClick r:id="rId48" action="ppaction://hlinksldjump"/>
              </a:rPr>
              <a:t>Uppföljningssamtal </a:t>
            </a:r>
            <a:endParaRPr lang="sv-SE" sz="1200" dirty="0"/>
          </a:p>
          <a:p>
            <a:pPr marL="0" indent="0">
              <a:buNone/>
            </a:pPr>
            <a:r>
              <a:rPr lang="sv-SE" sz="1200" dirty="0">
                <a:hlinkClick r:id="rId49" action="ppaction://hlinksldjump"/>
              </a:rPr>
              <a:t>Bild – Processflöde   </a:t>
            </a:r>
            <a:endParaRPr lang="sv-SE" sz="1200" dirty="0"/>
          </a:p>
          <a:p>
            <a:pPr marL="0" indent="0">
              <a:buNone/>
            </a:pPr>
            <a:r>
              <a:rPr lang="sv-SE" sz="1200" dirty="0">
                <a:hlinkClick r:id="rId50" action="ppaction://hlinksldjump"/>
              </a:rPr>
              <a:t>Bild – Ekonomihantering</a:t>
            </a:r>
            <a:r>
              <a:rPr lang="sv-SE" sz="1200" dirty="0"/>
              <a:t> </a:t>
            </a:r>
          </a:p>
          <a:p>
            <a:pPr marL="0" indent="0">
              <a:buNone/>
            </a:pPr>
            <a:r>
              <a:rPr lang="sv-SE" sz="1200" dirty="0">
                <a:hlinkClick r:id="rId51" action="ppaction://hlinksldjump"/>
              </a:rPr>
              <a:t>Bild – Ekonomiflöde Del 1 Kartläggning</a:t>
            </a:r>
            <a:endParaRPr lang="sv-SE" sz="1200" dirty="0"/>
          </a:p>
          <a:p>
            <a:pPr marL="0" indent="0">
              <a:buNone/>
            </a:pPr>
            <a:r>
              <a:rPr lang="sv-SE" sz="1200" dirty="0">
                <a:hlinkClick r:id="rId52" action="ppaction://hlinksldjump"/>
              </a:rPr>
              <a:t>Bild – Ekonomiflöde Del 2 Orientering inför arbete</a:t>
            </a:r>
            <a:endParaRPr lang="sv-SE" sz="1200" dirty="0"/>
          </a:p>
          <a:p>
            <a:pPr marL="0" indent="0">
              <a:buNone/>
            </a:pPr>
            <a:r>
              <a:rPr lang="sv-SE" sz="1200" dirty="0">
                <a:hlinkClick r:id="rId53" action="ppaction://hlinksldjump"/>
              </a:rPr>
              <a:t>Bild – Ekonomiflöde Del 3 Arbetsprövning</a:t>
            </a:r>
            <a:endParaRPr lang="sv-SE" sz="1200" dirty="0"/>
          </a:p>
          <a:p>
            <a:pPr marL="0" indent="0">
              <a:buNone/>
            </a:pPr>
            <a:r>
              <a:rPr lang="sv-SE" sz="1200" dirty="0">
                <a:hlinkClick r:id="rId54" action="ppaction://hlinksldjump"/>
              </a:rPr>
              <a:t>Bild – Organisation</a:t>
            </a:r>
            <a:r>
              <a:rPr lang="sv-SE" sz="1200" dirty="0"/>
              <a:t> </a:t>
            </a:r>
          </a:p>
          <a:p>
            <a:pPr marL="0" indent="0">
              <a:buNone/>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CADDAE-6126-4138-4C56-9646391E749D}"/>
              </a:ext>
            </a:extLst>
          </p:cNvPr>
          <p:cNvSpPr>
            <a:spLocks noGrp="1"/>
          </p:cNvSpPr>
          <p:nvPr>
            <p:ph type="title"/>
          </p:nvPr>
        </p:nvSpPr>
        <p:spPr>
          <a:xfrm>
            <a:off x="655321" y="188503"/>
            <a:ext cx="7550046" cy="337984"/>
          </a:xfrm>
        </p:spPr>
        <p:txBody>
          <a:bodyPr/>
          <a:lstStyle/>
          <a:p>
            <a:r>
              <a:rPr lang="sv-SE" sz="2400" dirty="0"/>
              <a:t>Del 3 – Arbetsprövning</a:t>
            </a:r>
            <a:br>
              <a:rPr lang="sv-SE" sz="2400" dirty="0"/>
            </a:br>
            <a:br>
              <a:rPr lang="sv-SE" sz="2400" dirty="0"/>
            </a:br>
            <a:endParaRPr lang="sv-SE" sz="2400" dirty="0"/>
          </a:p>
        </p:txBody>
      </p:sp>
      <p:sp>
        <p:nvSpPr>
          <p:cNvPr id="3" name="Platshållare för innehåll 2">
            <a:extLst>
              <a:ext uri="{FF2B5EF4-FFF2-40B4-BE49-F238E27FC236}">
                <a16:creationId xmlns:a16="http://schemas.microsoft.com/office/drawing/2014/main" id="{3AEA42EE-8642-B43E-B2DD-182991CD9163}"/>
              </a:ext>
            </a:extLst>
          </p:cNvPr>
          <p:cNvSpPr>
            <a:spLocks noGrp="1"/>
          </p:cNvSpPr>
          <p:nvPr>
            <p:ph idx="1"/>
          </p:nvPr>
        </p:nvSpPr>
        <p:spPr>
          <a:xfrm>
            <a:off x="655321" y="692870"/>
            <a:ext cx="7924799" cy="4199641"/>
          </a:xfrm>
        </p:spPr>
        <p:txBody>
          <a:bodyPr>
            <a:noAutofit/>
          </a:bodyPr>
          <a:lstStyle/>
          <a:p>
            <a:pPr marL="0" indent="0" algn="l">
              <a:buNone/>
            </a:pPr>
            <a:r>
              <a:rPr lang="sv-SE" sz="1200" b="0" i="0" dirty="0">
                <a:solidFill>
                  <a:srgbClr val="323232"/>
                </a:solidFill>
                <a:effectLst/>
              </a:rPr>
              <a:t>Deltagaren genomför en eller flera arbetsprövningar med arbetsuppgifter på en arbetsplats.</a:t>
            </a:r>
            <a:endParaRPr lang="sv-SE" sz="1200" b="0" i="0" dirty="0">
              <a:solidFill>
                <a:srgbClr val="8A8A8A"/>
              </a:solidFill>
              <a:effectLst/>
            </a:endParaRPr>
          </a:p>
          <a:p>
            <a:pPr marL="0" indent="0" algn="l">
              <a:buNone/>
            </a:pPr>
            <a:r>
              <a:rPr lang="sv-SE" sz="1200" b="1" i="0" dirty="0">
                <a:solidFill>
                  <a:srgbClr val="323232"/>
                </a:solidFill>
                <a:effectLst/>
              </a:rPr>
              <a:t>Maximal tid </a:t>
            </a:r>
            <a:r>
              <a:rPr lang="sv-SE" sz="1200" b="0" i="0" dirty="0">
                <a:solidFill>
                  <a:srgbClr val="323232"/>
                </a:solidFill>
                <a:effectLst/>
              </a:rPr>
              <a:t>för en arbetsprövning är Tjugofyra (24) veckor. Deltagaren kan genomföra flera arbetsprövningar och dennes totala tid i del 3 kan vara längre än tjugofyra (24) veckor, beroende på hur mycket tid som nyttjats i del 1 och del 2.</a:t>
            </a:r>
            <a:r>
              <a:rPr lang="sv-SE" sz="1200" dirty="0">
                <a:solidFill>
                  <a:srgbClr val="8A8A8A"/>
                </a:solidFill>
              </a:rPr>
              <a:t> </a:t>
            </a:r>
            <a:r>
              <a:rPr lang="sv-SE" sz="1200" b="0" i="0" dirty="0">
                <a:solidFill>
                  <a:srgbClr val="323232"/>
                </a:solidFill>
                <a:effectLst/>
              </a:rPr>
              <a:t>Observera dock att maximal tid i tjänsten är femtiosex (56) veckor.</a:t>
            </a:r>
            <a:endParaRPr lang="sv-SE" sz="1200" b="0" i="0" dirty="0">
              <a:solidFill>
                <a:srgbClr val="8A8A8A"/>
              </a:solidFill>
              <a:effectLst/>
            </a:endParaRPr>
          </a:p>
          <a:p>
            <a:pPr marL="0" indent="0" algn="l">
              <a:buNone/>
            </a:pPr>
            <a:r>
              <a:rPr lang="sv-SE" sz="1200" b="1" i="0" dirty="0">
                <a:solidFill>
                  <a:srgbClr val="323232"/>
                </a:solidFill>
                <a:effectLst/>
              </a:rPr>
              <a:t>Resultatersättning</a:t>
            </a:r>
            <a:r>
              <a:rPr lang="sv-SE" sz="1200" b="0" i="0" dirty="0">
                <a:solidFill>
                  <a:srgbClr val="323232"/>
                </a:solidFill>
                <a:effectLst/>
              </a:rPr>
              <a:t> kan erhållas för deltagare som genomför arbetsprövning under minst 3 sammanhängande månader på en och samma arbetsprövningsplats under minst 10h/vecka.</a:t>
            </a:r>
            <a:r>
              <a:rPr lang="sv-SE" sz="1200" dirty="0">
                <a:solidFill>
                  <a:srgbClr val="323232"/>
                </a:solidFill>
              </a:rPr>
              <a:t> </a:t>
            </a:r>
            <a:r>
              <a:rPr lang="sv-SE" sz="1200" b="0" i="0" dirty="0">
                <a:solidFill>
                  <a:srgbClr val="323232"/>
                </a:solidFill>
                <a:effectLst/>
              </a:rPr>
              <a:t>Om arbetsprövning sammanfaller med arbetsplatsens sommaruppehåll (jun-aug) tar leverantören emot deltagaren på andra aktiviteter i del 3, dock som längst under 4 veckor. </a:t>
            </a:r>
          </a:p>
          <a:p>
            <a:pPr marL="0" indent="0" algn="l">
              <a:buNone/>
            </a:pPr>
            <a:r>
              <a:rPr lang="sv-SE" sz="1200" b="0" i="0" dirty="0">
                <a:solidFill>
                  <a:srgbClr val="323232"/>
                </a:solidFill>
                <a:effectLst/>
              </a:rPr>
              <a:t>Tid för </a:t>
            </a:r>
            <a:r>
              <a:rPr lang="sv-SE" sz="1200" b="1" i="0" dirty="0">
                <a:solidFill>
                  <a:srgbClr val="323232"/>
                </a:solidFill>
                <a:effectLst/>
              </a:rPr>
              <a:t>sommaruppehåll</a:t>
            </a:r>
            <a:r>
              <a:rPr lang="sv-SE" sz="1200" b="0" i="0" dirty="0">
                <a:solidFill>
                  <a:srgbClr val="323232"/>
                </a:solidFill>
                <a:effectLst/>
              </a:rPr>
              <a:t> räknas bort från deltagarens arbetsprövningstid</a:t>
            </a:r>
          </a:p>
          <a:p>
            <a:pPr marL="0" indent="0" algn="l">
              <a:buNone/>
            </a:pPr>
            <a:endParaRPr lang="sv-SE" sz="1200" b="0" i="0" dirty="0">
              <a:solidFill>
                <a:srgbClr val="8A8A8A"/>
              </a:solidFill>
              <a:effectLst/>
            </a:endParaRPr>
          </a:p>
          <a:p>
            <a:pPr marL="0" indent="0" algn="l">
              <a:buNone/>
            </a:pPr>
            <a:r>
              <a:rPr lang="sv-SE" sz="1200" b="1" dirty="0">
                <a:solidFill>
                  <a:srgbClr val="323232"/>
                </a:solidFill>
                <a:effectLst/>
              </a:rPr>
              <a:t>Leverantören ansvar</a:t>
            </a:r>
            <a:r>
              <a:rPr lang="sv-SE" sz="1200" b="1" i="0" dirty="0">
                <a:solidFill>
                  <a:srgbClr val="323232"/>
                </a:solidFill>
                <a:effectLst/>
              </a:rPr>
              <a:t> </a:t>
            </a:r>
            <a:r>
              <a:rPr lang="sv-SE" sz="1200" b="0" i="0" dirty="0">
                <a:solidFill>
                  <a:srgbClr val="323232"/>
                </a:solidFill>
                <a:effectLst/>
              </a:rPr>
              <a:t>för att det på arbetsprövningsplatsen finns en handledare som stöd för deltagaren under hela arbetsprövningstiden och för att handledaren får en introduktion och utbildning i handledarskapet. Du tillhandahåller stöd såväl för deltagaren som för handledaren på arbetsprövningsplatsen under hela arbetsprövningstiden.</a:t>
            </a:r>
            <a:endParaRPr lang="sv-SE" sz="1200" b="0" i="0" dirty="0">
              <a:solidFill>
                <a:srgbClr val="8A8A8A"/>
              </a:solidFill>
              <a:effectLst/>
            </a:endParaRPr>
          </a:p>
          <a:p>
            <a:pPr marL="0" indent="0">
              <a:buNone/>
            </a:pPr>
            <a:r>
              <a:rPr lang="sv-SE" sz="1200" b="0" i="0" dirty="0">
                <a:solidFill>
                  <a:srgbClr val="323232"/>
                </a:solidFill>
                <a:effectLst/>
              </a:rPr>
              <a:t>Du följer kontinuerligt upp deltagarens arbetsprövning enligt metoden </a:t>
            </a:r>
            <a:r>
              <a:rPr lang="sv-SE" sz="1200" b="0" i="0" dirty="0" err="1">
                <a:solidFill>
                  <a:srgbClr val="000000"/>
                </a:solidFill>
                <a:effectLst/>
              </a:rPr>
              <a:t>Supported</a:t>
            </a:r>
            <a:r>
              <a:rPr lang="sv-SE" sz="1200" b="0" i="0" dirty="0">
                <a:solidFill>
                  <a:srgbClr val="000000"/>
                </a:solidFill>
                <a:effectLst/>
              </a:rPr>
              <a:t> </a:t>
            </a:r>
            <a:r>
              <a:rPr lang="sv-SE" sz="1200" b="0" i="0" dirty="0" err="1">
                <a:solidFill>
                  <a:srgbClr val="000000"/>
                </a:solidFill>
                <a:effectLst/>
              </a:rPr>
              <a:t>employment</a:t>
            </a:r>
            <a:r>
              <a:rPr lang="sv-SE" sz="1200" b="0" i="0" dirty="0">
                <a:solidFill>
                  <a:srgbClr val="323232"/>
                </a:solidFill>
                <a:effectLst/>
              </a:rPr>
              <a:t> eller likvärdigt under hela arbetsprövningstiden. </a:t>
            </a:r>
            <a:r>
              <a:rPr lang="sv-SE" sz="1200" dirty="0">
                <a:hlinkClick r:id="rId2"/>
              </a:rPr>
              <a:t>Hem – SFSE</a:t>
            </a:r>
            <a:r>
              <a:rPr lang="sv-SE" sz="1200" dirty="0"/>
              <a:t> </a:t>
            </a:r>
            <a:r>
              <a:rPr lang="sv-SE" sz="1200" dirty="0" err="1">
                <a:hlinkClick r:id="rId3"/>
              </a:rPr>
              <a:t>Homepage</a:t>
            </a:r>
            <a:r>
              <a:rPr lang="sv-SE" sz="1200" dirty="0">
                <a:hlinkClick r:id="rId3"/>
              </a:rPr>
              <a:t> - </a:t>
            </a:r>
            <a:r>
              <a:rPr lang="sv-SE" sz="1200" dirty="0" err="1">
                <a:hlinkClick r:id="rId3"/>
              </a:rPr>
              <a:t>European</a:t>
            </a:r>
            <a:r>
              <a:rPr lang="sv-SE" sz="1200" dirty="0">
                <a:hlinkClick r:id="rId3"/>
              </a:rPr>
              <a:t> </a:t>
            </a:r>
            <a:r>
              <a:rPr lang="sv-SE" sz="1200" dirty="0" err="1">
                <a:hlinkClick r:id="rId3"/>
              </a:rPr>
              <a:t>Disability</a:t>
            </a:r>
            <a:r>
              <a:rPr lang="sv-SE" sz="1200" dirty="0">
                <a:hlinkClick r:id="rId3"/>
              </a:rPr>
              <a:t> Forum (edf-feph.org)</a:t>
            </a:r>
            <a:endParaRPr lang="sv-SE" sz="1200" b="0" i="0" dirty="0">
              <a:solidFill>
                <a:srgbClr val="8A8A8A"/>
              </a:solidFill>
              <a:effectLst/>
            </a:endParaRPr>
          </a:p>
          <a:p>
            <a:pPr marL="0" indent="0" algn="l">
              <a:buNone/>
            </a:pPr>
            <a:r>
              <a:rPr lang="sv-SE" sz="1200" b="0" i="0" dirty="0">
                <a:solidFill>
                  <a:srgbClr val="323232"/>
                </a:solidFill>
                <a:effectLst/>
              </a:rPr>
              <a:t>I vilken </a:t>
            </a:r>
            <a:r>
              <a:rPr lang="sv-SE" sz="1200" b="1" i="0" dirty="0">
                <a:solidFill>
                  <a:srgbClr val="323232"/>
                </a:solidFill>
                <a:effectLst/>
              </a:rPr>
              <a:t>omfattning</a:t>
            </a:r>
            <a:r>
              <a:rPr lang="sv-SE" sz="1200" b="0" i="0" dirty="0">
                <a:solidFill>
                  <a:srgbClr val="323232"/>
                </a:solidFill>
                <a:effectLst/>
              </a:rPr>
              <a:t> uppföljning av arbetsprövningen sker anpassas utifrån deltagarens behov och/eller önskemål. Uppföljningen dokumenteras i deltagarens </a:t>
            </a:r>
            <a:r>
              <a:rPr lang="sv-SE" sz="1200" b="1" i="0" dirty="0">
                <a:solidFill>
                  <a:srgbClr val="323232"/>
                </a:solidFill>
                <a:effectLst/>
              </a:rPr>
              <a:t>gemensamma planering</a:t>
            </a:r>
            <a:r>
              <a:rPr lang="sv-SE" sz="1200" b="0" i="0" dirty="0">
                <a:solidFill>
                  <a:srgbClr val="323232"/>
                </a:solidFill>
                <a:effectLst/>
              </a:rPr>
              <a:t>, i samband med ordinarie uppföljningsmöten med deltagaren och Arbetsförmedlingen. </a:t>
            </a:r>
          </a:p>
        </p:txBody>
      </p:sp>
    </p:spTree>
    <p:extLst>
      <p:ext uri="{BB962C8B-B14F-4D97-AF65-F5344CB8AC3E}">
        <p14:creationId xmlns:p14="http://schemas.microsoft.com/office/powerpoint/2010/main" val="1234388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1D5150-4EE2-0DF2-F8B0-0DC379FF1550}"/>
              </a:ext>
            </a:extLst>
          </p:cNvPr>
          <p:cNvSpPr>
            <a:spLocks noGrp="1"/>
          </p:cNvSpPr>
          <p:nvPr>
            <p:ph type="title"/>
          </p:nvPr>
        </p:nvSpPr>
        <p:spPr>
          <a:xfrm>
            <a:off x="518474" y="137867"/>
            <a:ext cx="8097626" cy="333473"/>
          </a:xfrm>
        </p:spPr>
        <p:txBody>
          <a:bodyPr/>
          <a:lstStyle/>
          <a:p>
            <a:r>
              <a:rPr lang="sv-SE" sz="2400" dirty="0"/>
              <a:t>Gemensam planering </a:t>
            </a:r>
          </a:p>
        </p:txBody>
      </p:sp>
      <p:sp>
        <p:nvSpPr>
          <p:cNvPr id="3" name="Platshållare för innehåll 2">
            <a:extLst>
              <a:ext uri="{FF2B5EF4-FFF2-40B4-BE49-F238E27FC236}">
                <a16:creationId xmlns:a16="http://schemas.microsoft.com/office/drawing/2014/main" id="{5DC53460-0530-F236-DE71-F20A3187D256}"/>
              </a:ext>
            </a:extLst>
          </p:cNvPr>
          <p:cNvSpPr>
            <a:spLocks noGrp="1"/>
          </p:cNvSpPr>
          <p:nvPr>
            <p:ph idx="1"/>
          </p:nvPr>
        </p:nvSpPr>
        <p:spPr>
          <a:xfrm>
            <a:off x="518475" y="546755"/>
            <a:ext cx="8221665" cy="4388177"/>
          </a:xfrm>
        </p:spPr>
        <p:txBody>
          <a:bodyPr>
            <a:noAutofit/>
          </a:bodyPr>
          <a:lstStyle/>
          <a:p>
            <a:pPr marL="0" indent="0">
              <a:buNone/>
            </a:pPr>
            <a:r>
              <a:rPr lang="sv-SE" sz="1200" b="0" i="0" dirty="0">
                <a:solidFill>
                  <a:srgbClr val="323232"/>
                </a:solidFill>
                <a:effectLst/>
              </a:rPr>
              <a:t>Senast fyra veckor efter start i del 3 ska du anmäla arbetsprövningsplats via deltagarens </a:t>
            </a:r>
            <a:r>
              <a:rPr lang="sv-SE" sz="1200" b="1" i="0" dirty="0">
                <a:solidFill>
                  <a:srgbClr val="323232"/>
                </a:solidFill>
                <a:effectLst/>
              </a:rPr>
              <a:t>gemensamma planering (GP)</a:t>
            </a:r>
            <a:r>
              <a:rPr lang="sv-SE" sz="1200" b="0" i="0" dirty="0">
                <a:solidFill>
                  <a:srgbClr val="323232"/>
                </a:solidFill>
                <a:effectLst/>
              </a:rPr>
              <a:t>. Information om arbetsprövningsplatsen skickas in via den </a:t>
            </a:r>
            <a:r>
              <a:rPr lang="sv-SE" sz="1200" b="1" i="0" dirty="0">
                <a:solidFill>
                  <a:srgbClr val="323232"/>
                </a:solidFill>
                <a:effectLst/>
              </a:rPr>
              <a:t>informativa rapporten (IR)</a:t>
            </a:r>
            <a:r>
              <a:rPr lang="sv-SE" sz="1200" b="0" i="0" dirty="0">
                <a:solidFill>
                  <a:srgbClr val="323232"/>
                </a:solidFill>
                <a:effectLst/>
              </a:rPr>
              <a:t>.</a:t>
            </a:r>
            <a:endParaRPr lang="sv-SE" sz="1200" dirty="0"/>
          </a:p>
          <a:p>
            <a:pPr marL="0" indent="0" algn="l">
              <a:buNone/>
            </a:pPr>
            <a:r>
              <a:rPr lang="sv-SE" sz="1200" b="0" i="0" dirty="0">
                <a:solidFill>
                  <a:srgbClr val="323232"/>
                </a:solidFill>
                <a:effectLst/>
              </a:rPr>
              <a:t>Du stöttar deltagaren i att hitta en lämplig arbetsprövningsplats. Du har ansvaret för att hitta arbetsprövningsplatsen men deltagaren medverkar aktivt i förberedelserna. Med lämplig arbetsprövningsplats avses yrke och arbetsplats som är förenliga med deltagarens individuella kompetens, förmåga och förutsättningar. Val av arbetsprövningsplats tar hänsyn till efterfrågan av arbetskraft på arbetsmarknaden.</a:t>
            </a:r>
            <a:endParaRPr lang="sv-SE" sz="1200" b="0" i="0" dirty="0">
              <a:solidFill>
                <a:srgbClr val="8A8A8A"/>
              </a:solidFill>
              <a:effectLst/>
            </a:endParaRPr>
          </a:p>
          <a:p>
            <a:pPr marL="0" indent="0">
              <a:buNone/>
            </a:pPr>
            <a:r>
              <a:rPr lang="sv-SE" sz="1200" b="0" i="0" dirty="0">
                <a:solidFill>
                  <a:srgbClr val="000000"/>
                </a:solidFill>
                <a:effectLst/>
              </a:rPr>
              <a:t>För att redovisa ny arbetsprövningsplats eller förlängning av en arbetsprövningsplats samt arbetsprövningsintyg</a:t>
            </a:r>
            <a:r>
              <a:rPr lang="sv-SE" sz="1200" b="0" i="0" dirty="0">
                <a:solidFill>
                  <a:srgbClr val="1B1B1B"/>
                </a:solidFill>
                <a:effectLst/>
              </a:rPr>
              <a:t> fyller du i  </a:t>
            </a:r>
            <a:r>
              <a:rPr lang="sv-SE" sz="1200" b="1" dirty="0">
                <a:solidFill>
                  <a:srgbClr val="1B1B1B"/>
                </a:solidFill>
                <a:hlinkClick r:id="rId2"/>
              </a:rPr>
              <a:t>Mall för Arbetsprövning </a:t>
            </a:r>
            <a:r>
              <a:rPr lang="sv-SE" sz="1200" b="1" dirty="0">
                <a:solidFill>
                  <a:srgbClr val="1B1B1B"/>
                </a:solidFill>
              </a:rPr>
              <a:t> </a:t>
            </a:r>
            <a:r>
              <a:rPr lang="sv-SE" sz="1200" dirty="0">
                <a:solidFill>
                  <a:srgbClr val="1B1B1B"/>
                </a:solidFill>
              </a:rPr>
              <a:t>(en </a:t>
            </a:r>
            <a:r>
              <a:rPr lang="sv-SE" sz="1200" dirty="0" err="1">
                <a:solidFill>
                  <a:srgbClr val="1B1B1B"/>
                </a:solidFill>
              </a:rPr>
              <a:t>pdf</a:t>
            </a:r>
            <a:r>
              <a:rPr lang="sv-SE" sz="1200" dirty="0">
                <a:solidFill>
                  <a:srgbClr val="1B1B1B"/>
                </a:solidFill>
              </a:rPr>
              <a:t> fil som heter Arbetsprövning för introduktion till arbete)</a:t>
            </a:r>
            <a:r>
              <a:rPr lang="sv-SE" sz="1200" b="1" dirty="0">
                <a:solidFill>
                  <a:srgbClr val="1B1B1B"/>
                </a:solidFill>
              </a:rPr>
              <a:t> </a:t>
            </a:r>
            <a:r>
              <a:rPr lang="sv-SE" sz="1200" b="0" i="0" dirty="0">
                <a:solidFill>
                  <a:srgbClr val="1B1B1B"/>
                </a:solidFill>
                <a:effectLst/>
              </a:rPr>
              <a:t>och bifogar dokumentet till den informativa rapporten. </a:t>
            </a:r>
            <a:endParaRPr lang="sv-SE" sz="1200" b="1" i="1" dirty="0">
              <a:solidFill>
                <a:srgbClr val="323232"/>
              </a:solidFill>
              <a:effectLst/>
            </a:endParaRPr>
          </a:p>
          <a:p>
            <a:pPr marL="0" indent="0" algn="l">
              <a:buNone/>
            </a:pPr>
            <a:r>
              <a:rPr lang="sv-SE" sz="1200" b="1" dirty="0">
                <a:solidFill>
                  <a:srgbClr val="323232"/>
                </a:solidFill>
                <a:effectLst/>
              </a:rPr>
              <a:t>Följande uppgifter ska inlämnas</a:t>
            </a:r>
            <a:endParaRPr lang="sv-SE" sz="1200" b="1" dirty="0">
              <a:solidFill>
                <a:srgbClr val="8A8A8A"/>
              </a:solidFill>
              <a:effectLst/>
            </a:endParaRPr>
          </a:p>
          <a:p>
            <a:pPr marL="585788" lvl="1" indent="-285750">
              <a:buFont typeface="Arial" panose="020B0604020202020204" pitchFamily="34" charset="0"/>
              <a:buChar char="•"/>
            </a:pPr>
            <a:r>
              <a:rPr lang="sv-SE" sz="1200" b="0" i="0" dirty="0">
                <a:solidFill>
                  <a:srgbClr val="323232"/>
                </a:solidFill>
                <a:effectLst/>
              </a:rPr>
              <a:t>Vilket eller vilka arbetsplatser som är aktuella för arbetsprövning (anges i GP). Max 10</a:t>
            </a:r>
            <a:endParaRPr lang="sv-SE" sz="1200" b="0" i="0" dirty="0">
              <a:solidFill>
                <a:srgbClr val="8A8A8A"/>
              </a:solidFill>
              <a:effectLst/>
            </a:endParaRPr>
          </a:p>
          <a:p>
            <a:pPr marL="585788" lvl="1" indent="-285750">
              <a:buFont typeface="Arial" panose="020B0604020202020204" pitchFamily="34" charset="0"/>
              <a:buChar char="•"/>
            </a:pPr>
            <a:r>
              <a:rPr lang="sv-SE" sz="1200" b="0" i="0" dirty="0">
                <a:solidFill>
                  <a:srgbClr val="323232"/>
                </a:solidFill>
                <a:effectLst/>
              </a:rPr>
              <a:t>Arbetsprövningsplatsens namn (anges i GP), adress och organisationsnummer (anges i IR)</a:t>
            </a:r>
            <a:endParaRPr lang="sv-SE" sz="1200" b="0" i="0" dirty="0">
              <a:solidFill>
                <a:srgbClr val="8A8A8A"/>
              </a:solidFill>
              <a:effectLst/>
            </a:endParaRPr>
          </a:p>
          <a:p>
            <a:pPr marL="585788" lvl="1" indent="-285750">
              <a:buFont typeface="Arial" panose="020B0604020202020204" pitchFamily="34" charset="0"/>
              <a:buChar char="•"/>
            </a:pPr>
            <a:r>
              <a:rPr lang="sv-SE" sz="1200" b="0" i="0" dirty="0">
                <a:solidFill>
                  <a:srgbClr val="323232"/>
                </a:solidFill>
                <a:effectLst/>
              </a:rPr>
              <a:t>Arbetsprövningens startdatum och bedömda slutdatum (anges i GP)</a:t>
            </a:r>
            <a:endParaRPr lang="sv-SE" sz="1200" b="0" i="0" dirty="0">
              <a:solidFill>
                <a:srgbClr val="8A8A8A"/>
              </a:solidFill>
              <a:effectLst/>
            </a:endParaRPr>
          </a:p>
          <a:p>
            <a:pPr marL="585788" lvl="1" indent="-285750">
              <a:buFont typeface="Arial" panose="020B0604020202020204" pitchFamily="34" charset="0"/>
              <a:buChar char="•"/>
            </a:pPr>
            <a:r>
              <a:rPr lang="sv-SE" sz="1200" b="0" i="0" dirty="0">
                <a:solidFill>
                  <a:srgbClr val="000000"/>
                </a:solidFill>
                <a:effectLst/>
              </a:rPr>
              <a:t>Arbetsprövningens omfattning (anges i GP) som ska vara 10 timmar eller mer</a:t>
            </a:r>
            <a:endParaRPr lang="sv-SE" sz="1200" b="0" i="0" dirty="0">
              <a:solidFill>
                <a:srgbClr val="8A8A8A"/>
              </a:solidFill>
              <a:effectLst/>
            </a:endParaRPr>
          </a:p>
          <a:p>
            <a:pPr marL="585788" lvl="1" indent="-285750">
              <a:buFont typeface="Arial" panose="020B0604020202020204" pitchFamily="34" charset="0"/>
              <a:buChar char="•"/>
            </a:pPr>
            <a:r>
              <a:rPr lang="sv-SE" sz="1200" b="0" i="0" dirty="0">
                <a:solidFill>
                  <a:srgbClr val="323232"/>
                </a:solidFill>
                <a:effectLst/>
              </a:rPr>
              <a:t>Vilka arbetsuppgifter deltagarens ska utföra (anges i GP och kan utvecklas i IR vid behov)</a:t>
            </a:r>
            <a:endParaRPr lang="sv-SE" sz="1200" b="0" i="0" dirty="0">
              <a:solidFill>
                <a:srgbClr val="8A8A8A"/>
              </a:solidFill>
              <a:effectLst/>
            </a:endParaRPr>
          </a:p>
          <a:p>
            <a:pPr marL="585788" lvl="1" indent="-285750">
              <a:buFont typeface="Arial" panose="020B0604020202020204" pitchFamily="34" charset="0"/>
              <a:buChar char="•"/>
            </a:pPr>
            <a:r>
              <a:rPr lang="sv-SE" sz="1200" b="0" i="0" dirty="0">
                <a:solidFill>
                  <a:srgbClr val="323232"/>
                </a:solidFill>
                <a:effectLst/>
              </a:rPr>
              <a:t>Eventuellt behov av anpassning (anges i IR)</a:t>
            </a:r>
            <a:endParaRPr lang="sv-SE" sz="1200" b="0" i="0" dirty="0">
              <a:solidFill>
                <a:srgbClr val="8A8A8A"/>
              </a:solidFill>
              <a:effectLst/>
            </a:endParaRPr>
          </a:p>
          <a:p>
            <a:pPr marL="0" indent="0" algn="l">
              <a:buNone/>
            </a:pPr>
            <a:r>
              <a:rPr lang="sv-SE" sz="1200" b="0" i="0" dirty="0">
                <a:solidFill>
                  <a:srgbClr val="323232"/>
                </a:solidFill>
                <a:effectLst/>
              </a:rPr>
              <a:t>Under de maximalt två veckor som du inväntar Arbetsförmedlingens godkännande deltar deltagaren i valfria aktiviteter som ingår i förberedelse inför arbetsprövning.</a:t>
            </a:r>
            <a:r>
              <a:rPr lang="sv-SE" sz="1200" dirty="0">
                <a:solidFill>
                  <a:srgbClr val="8A8A8A"/>
                </a:solidFill>
              </a:rPr>
              <a:t> </a:t>
            </a:r>
            <a:r>
              <a:rPr lang="sv-SE" sz="1200" b="0" i="0" dirty="0">
                <a:solidFill>
                  <a:srgbClr val="323232"/>
                </a:solidFill>
                <a:effectLst/>
              </a:rPr>
              <a:t>Om ingen arbetsprövningsplats anmäls senast 4 veckor efter start av del 3 ska leverantören inkomma med en åtgärdsplan i GP under </a:t>
            </a:r>
            <a:r>
              <a:rPr lang="sv-SE" sz="1200" b="1" i="0" dirty="0">
                <a:solidFill>
                  <a:srgbClr val="323232"/>
                </a:solidFill>
                <a:effectLst/>
              </a:rPr>
              <a:t>Lägg till övrig information</a:t>
            </a:r>
            <a:r>
              <a:rPr lang="sv-SE" sz="1200" b="0" i="0" dirty="0">
                <a:solidFill>
                  <a:srgbClr val="323232"/>
                </a:solidFill>
                <a:effectLst/>
              </a:rPr>
              <a:t>.</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endParaRPr lang="sv-SE" sz="1200" dirty="0"/>
          </a:p>
          <a:p>
            <a:pPr marL="0" indent="0" algn="l">
              <a:buNone/>
            </a:pPr>
            <a:endParaRPr lang="sv-SE" sz="1200" dirty="0"/>
          </a:p>
          <a:p>
            <a:pPr marL="0" indent="0">
              <a:buNone/>
            </a:pPr>
            <a:endParaRPr lang="sv-SE" sz="1200" dirty="0"/>
          </a:p>
        </p:txBody>
      </p:sp>
    </p:spTree>
    <p:extLst>
      <p:ext uri="{BB962C8B-B14F-4D97-AF65-F5344CB8AC3E}">
        <p14:creationId xmlns:p14="http://schemas.microsoft.com/office/powerpoint/2010/main" val="971334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8BD0ED-CD34-4927-5772-05F8F00741F3}"/>
              </a:ext>
            </a:extLst>
          </p:cNvPr>
          <p:cNvSpPr>
            <a:spLocks noGrp="1"/>
          </p:cNvSpPr>
          <p:nvPr>
            <p:ph type="title"/>
          </p:nvPr>
        </p:nvSpPr>
        <p:spPr>
          <a:xfrm>
            <a:off x="575043" y="324281"/>
            <a:ext cx="7422784" cy="535147"/>
          </a:xfrm>
        </p:spPr>
        <p:txBody>
          <a:bodyPr/>
          <a:lstStyle/>
          <a:p>
            <a:r>
              <a:rPr lang="sv-SE" sz="2400" dirty="0"/>
              <a:t>Innehåll i gemensam planering</a:t>
            </a:r>
          </a:p>
        </p:txBody>
      </p:sp>
      <p:pic>
        <p:nvPicPr>
          <p:cNvPr id="6" name="Bildobjekt 5" descr="Bilden är ett urklipp från IT systemet KA webb. Den visar fliken innehåll i gemenas planering.">
            <a:extLst>
              <a:ext uri="{FF2B5EF4-FFF2-40B4-BE49-F238E27FC236}">
                <a16:creationId xmlns:a16="http://schemas.microsoft.com/office/drawing/2014/main" id="{D34E34F3-6562-A7F0-CC5D-E8D7399952EE}"/>
              </a:ext>
            </a:extLst>
          </p:cNvPr>
          <p:cNvPicPr>
            <a:picLocks noChangeAspect="1"/>
          </p:cNvPicPr>
          <p:nvPr/>
        </p:nvPicPr>
        <p:blipFill>
          <a:blip r:embed="rId2"/>
          <a:stretch>
            <a:fillRect/>
          </a:stretch>
        </p:blipFill>
        <p:spPr>
          <a:xfrm>
            <a:off x="523188" y="859428"/>
            <a:ext cx="3192955" cy="402642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98C2295-741F-A754-5077-9BF7D44167ED}"/>
              </a:ext>
            </a:extLst>
          </p:cNvPr>
          <p:cNvSpPr>
            <a:spLocks noGrp="1"/>
          </p:cNvSpPr>
          <p:nvPr>
            <p:ph idx="1"/>
          </p:nvPr>
        </p:nvSpPr>
        <p:spPr>
          <a:xfrm>
            <a:off x="4416552" y="868464"/>
            <a:ext cx="3934882" cy="3685140"/>
          </a:xfrm>
        </p:spPr>
        <p:txBody>
          <a:bodyPr>
            <a:normAutofit/>
          </a:bodyPr>
          <a:lstStyle/>
          <a:p>
            <a:pPr marL="0" indent="0">
              <a:buNone/>
            </a:pPr>
            <a:r>
              <a:rPr lang="sv-SE" sz="1200" b="1" dirty="0">
                <a:solidFill>
                  <a:srgbClr val="000000"/>
                </a:solidFill>
              </a:rPr>
              <a:t>Välj att planera för Del 3 Arbetsprövning</a:t>
            </a:r>
            <a:endParaRPr lang="sv-SE" sz="1200" dirty="0">
              <a:solidFill>
                <a:srgbClr val="8A8A8A"/>
              </a:solidFill>
            </a:endParaRPr>
          </a:p>
          <a:p>
            <a:pPr marL="0" indent="0">
              <a:buNone/>
            </a:pPr>
            <a:r>
              <a:rPr lang="sv-SE" sz="1200" dirty="0">
                <a:solidFill>
                  <a:srgbClr val="000000"/>
                </a:solidFill>
              </a:rPr>
              <a:t>Du kan välja att planera upp till 10 olika arbetsplatser som max och skriver namn på arbetsplatsen dvs. organisationens namn där arbetsprövningen ska ske.</a:t>
            </a:r>
            <a:endParaRPr lang="sv-SE" sz="1200" dirty="0">
              <a:solidFill>
                <a:srgbClr val="8A8A8A"/>
              </a:solidFill>
            </a:endParaRPr>
          </a:p>
          <a:p>
            <a:pPr marL="0" indent="0" algn="l">
              <a:buNone/>
            </a:pPr>
            <a:r>
              <a:rPr lang="sv-SE" sz="1200" b="1" dirty="0">
                <a:solidFill>
                  <a:srgbClr val="000000"/>
                </a:solidFill>
                <a:effectLst/>
              </a:rPr>
              <a:t>Deltagarens nuläge, förutsättningar och behov. </a:t>
            </a:r>
            <a:r>
              <a:rPr lang="sv-SE" sz="1200" b="0" i="0" dirty="0">
                <a:solidFill>
                  <a:srgbClr val="000000"/>
                </a:solidFill>
                <a:effectLst/>
              </a:rPr>
              <a:t>Bedömning om deltagaren är redo för arbetsprövning. </a:t>
            </a:r>
          </a:p>
          <a:p>
            <a:pPr marL="0" indent="0" algn="l">
              <a:buNone/>
            </a:pPr>
            <a:r>
              <a:rPr lang="sv-SE" sz="1200" b="0" i="0" dirty="0">
                <a:solidFill>
                  <a:srgbClr val="000000"/>
                </a:solidFill>
                <a:effectLst/>
              </a:rPr>
              <a:t>I </a:t>
            </a:r>
            <a:r>
              <a:rPr lang="sv-SE" sz="1200" b="1" i="0" dirty="0">
                <a:solidFill>
                  <a:srgbClr val="000000"/>
                </a:solidFill>
                <a:effectLst/>
              </a:rPr>
              <a:t>Fritextfältet</a:t>
            </a:r>
            <a:r>
              <a:rPr lang="sv-SE" sz="1200" b="0" i="0" dirty="0">
                <a:solidFill>
                  <a:srgbClr val="000000"/>
                </a:solidFill>
                <a:effectLst/>
              </a:rPr>
              <a:t> har du möjlighet att fylla på med ytterligare information från tidigare planering.</a:t>
            </a:r>
            <a:endParaRPr lang="sv-SE" sz="1200" dirty="0">
              <a:solidFill>
                <a:srgbClr val="000000"/>
              </a:solidFill>
            </a:endParaRPr>
          </a:p>
          <a:p>
            <a:pPr marL="0" indent="0" algn="l">
              <a:buNone/>
            </a:pPr>
            <a:r>
              <a:rPr lang="sv-SE" sz="1200" b="0" i="0" dirty="0">
                <a:solidFill>
                  <a:srgbClr val="000000"/>
                </a:solidFill>
                <a:effectLst/>
              </a:rPr>
              <a:t>Under </a:t>
            </a:r>
            <a:r>
              <a:rPr lang="sv-SE" sz="1200" b="1" i="0" dirty="0">
                <a:solidFill>
                  <a:srgbClr val="000000"/>
                </a:solidFill>
                <a:effectLst/>
              </a:rPr>
              <a:t>syfte och mål </a:t>
            </a:r>
            <a:r>
              <a:rPr lang="sv-SE" sz="1200" b="0" i="0" dirty="0">
                <a:solidFill>
                  <a:srgbClr val="000000"/>
                </a:solidFill>
                <a:effectLst/>
              </a:rPr>
              <a:t>för det/de arbetsplats/arbetsplatser du valt att planera för, anger du vilka arbetsuppgifter deltagaren kommer att utföra, start och slutdatum för arbetsprövningen. I beskrivningen ska du ange kontaktuppgifter till handledaren på arbetsprövningsplatsen.</a:t>
            </a:r>
            <a:endParaRPr lang="sv-SE" sz="1200" b="0" i="0" dirty="0">
              <a:solidFill>
                <a:srgbClr val="8A8A8A"/>
              </a:solidFill>
              <a:effectLst/>
            </a:endParaRPr>
          </a:p>
          <a:p>
            <a:pPr marL="0" indent="0" algn="l">
              <a:buNone/>
            </a:pPr>
            <a:r>
              <a:rPr lang="sv-SE" sz="1200" b="0" i="0" dirty="0">
                <a:solidFill>
                  <a:srgbClr val="000000"/>
                </a:solidFill>
                <a:effectLst/>
              </a:rPr>
              <a:t>I samband med att du skickar in planeringen ska du även skicka in uppgifter om arbetsprövningsplatsen via den </a:t>
            </a:r>
            <a:r>
              <a:rPr lang="sv-SE" sz="1200" b="1" i="0" dirty="0">
                <a:solidFill>
                  <a:srgbClr val="000000"/>
                </a:solidFill>
                <a:effectLst/>
              </a:rPr>
              <a:t>informativa rapporten</a:t>
            </a:r>
            <a:r>
              <a:rPr lang="sv-SE" sz="1200" b="0" i="0" dirty="0">
                <a:solidFill>
                  <a:srgbClr val="000000"/>
                </a:solidFill>
                <a:effectLst/>
              </a:rPr>
              <a:t>.</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750211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0AB38-E5CA-83A9-8951-E69CE24D83D9}"/>
              </a:ext>
            </a:extLst>
          </p:cNvPr>
          <p:cNvSpPr>
            <a:spLocks noGrp="1"/>
          </p:cNvSpPr>
          <p:nvPr>
            <p:ph type="title"/>
          </p:nvPr>
        </p:nvSpPr>
        <p:spPr>
          <a:xfrm>
            <a:off x="441213" y="311425"/>
            <a:ext cx="7422784" cy="337270"/>
          </a:xfrm>
        </p:spPr>
        <p:txBody>
          <a:bodyPr/>
          <a:lstStyle/>
          <a:p>
            <a:r>
              <a:rPr lang="sv-SE" sz="2400" dirty="0"/>
              <a:t>Informativ rapport</a:t>
            </a:r>
            <a:br>
              <a:rPr lang="sv-SE" sz="2400" dirty="0"/>
            </a:br>
            <a:endParaRPr lang="sv-SE" sz="2400" dirty="0"/>
          </a:p>
        </p:txBody>
      </p:sp>
      <p:pic>
        <p:nvPicPr>
          <p:cNvPr id="7" name="Bildobjekt 6" descr="Bilden är ett urklipp från IT systemet KA webb. Den visar fliken innehåll i informativ rapport.">
            <a:extLst>
              <a:ext uri="{FF2B5EF4-FFF2-40B4-BE49-F238E27FC236}">
                <a16:creationId xmlns:a16="http://schemas.microsoft.com/office/drawing/2014/main" id="{E9C2EBF4-AF6C-B637-A9A5-EC66DBBFCCFE}"/>
              </a:ext>
            </a:extLst>
          </p:cNvPr>
          <p:cNvPicPr>
            <a:picLocks noChangeAspect="1"/>
          </p:cNvPicPr>
          <p:nvPr/>
        </p:nvPicPr>
        <p:blipFill>
          <a:blip r:embed="rId2"/>
          <a:stretch>
            <a:fillRect/>
          </a:stretch>
        </p:blipFill>
        <p:spPr>
          <a:xfrm>
            <a:off x="441213" y="857838"/>
            <a:ext cx="4416737" cy="363034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1D4687C-E70F-332C-444F-05EFDA03165D}"/>
              </a:ext>
            </a:extLst>
          </p:cNvPr>
          <p:cNvSpPr>
            <a:spLocks noGrp="1"/>
          </p:cNvSpPr>
          <p:nvPr>
            <p:ph idx="1"/>
          </p:nvPr>
        </p:nvSpPr>
        <p:spPr>
          <a:xfrm>
            <a:off x="5074920" y="857838"/>
            <a:ext cx="3840479" cy="3805602"/>
          </a:xfrm>
        </p:spPr>
        <p:txBody>
          <a:bodyPr>
            <a:noAutofit/>
          </a:bodyPr>
          <a:lstStyle/>
          <a:p>
            <a:pPr marL="0" indent="0" algn="l">
              <a:buNone/>
            </a:pPr>
            <a:r>
              <a:rPr lang="sv-SE" sz="1200" b="1" i="0" dirty="0">
                <a:solidFill>
                  <a:srgbClr val="1B1B1B"/>
                </a:solidFill>
                <a:effectLst/>
              </a:rPr>
              <a:t>När ska jag skicka en informativ rapport?</a:t>
            </a:r>
            <a:endParaRPr lang="sv-SE" sz="1200" b="1" i="0" dirty="0">
              <a:solidFill>
                <a:srgbClr val="8A8A8A"/>
              </a:solidFill>
              <a:effectLst/>
            </a:endParaRPr>
          </a:p>
          <a:p>
            <a:pPr marL="0" indent="0" algn="l">
              <a:buNone/>
            </a:pPr>
            <a:r>
              <a:rPr lang="sv-SE" sz="1200" b="0" i="0" dirty="0">
                <a:solidFill>
                  <a:srgbClr val="1B1B1B"/>
                </a:solidFill>
                <a:effectLst/>
              </a:rPr>
              <a:t>Du ska skapa en informativ rapport för att skicka in uppgifter om deltagarens arbetsprövningsplats, deltagarens arbetsprövningsintyg och/eller annan dokumentation Arbetsförmedlingen begär av leverantören. </a:t>
            </a:r>
          </a:p>
          <a:p>
            <a:pPr marL="0" indent="0" algn="l">
              <a:buNone/>
            </a:pPr>
            <a:r>
              <a:rPr lang="sv-SE" sz="1200" b="0" i="0" dirty="0">
                <a:solidFill>
                  <a:srgbClr val="000000"/>
                </a:solidFill>
                <a:effectLst/>
              </a:rPr>
              <a:t>D</a:t>
            </a:r>
            <a:r>
              <a:rPr lang="sv-SE" sz="1200" b="0" i="0" dirty="0">
                <a:solidFill>
                  <a:srgbClr val="1B1B1B"/>
                </a:solidFill>
                <a:effectLst/>
              </a:rPr>
              <a:t>u fyller i mallen för arbetsträning och bifogar dokumentet till den informativa rapporten. </a:t>
            </a:r>
          </a:p>
          <a:p>
            <a:pPr marL="0" indent="0">
              <a:buNone/>
            </a:pPr>
            <a:r>
              <a:rPr lang="sv-SE" sz="1200" b="0" i="0" dirty="0">
                <a:solidFill>
                  <a:srgbClr val="1B1B1B"/>
                </a:solidFill>
                <a:effectLst/>
              </a:rPr>
              <a:t>Mallen </a:t>
            </a:r>
            <a:r>
              <a:rPr lang="sv-SE" sz="1200" b="1" i="0" dirty="0">
                <a:solidFill>
                  <a:srgbClr val="1B1B1B"/>
                </a:solidFill>
                <a:effectLst/>
              </a:rPr>
              <a:t>Arbetsprövning för Introduktion till arbete</a:t>
            </a:r>
            <a:r>
              <a:rPr lang="sv-SE" sz="1200" b="1" dirty="0">
                <a:solidFill>
                  <a:srgbClr val="1B1B1B"/>
                </a:solidFill>
              </a:rPr>
              <a:t> </a:t>
            </a:r>
            <a:r>
              <a:rPr lang="sv-SE" sz="1200" b="0" i="0" dirty="0">
                <a:solidFill>
                  <a:srgbClr val="1B1B1B"/>
                </a:solidFill>
                <a:effectLst/>
              </a:rPr>
              <a:t>finner du på Arbetsförmedlingens startsida/ </a:t>
            </a:r>
            <a:r>
              <a:rPr lang="sv-SE" sz="1200" dirty="0">
                <a:solidFill>
                  <a:srgbClr val="1B1B1B"/>
                </a:solidFill>
              </a:rPr>
              <a:t>F</a:t>
            </a:r>
            <a:r>
              <a:rPr lang="sv-SE" sz="1200" b="0" i="0" dirty="0">
                <a:solidFill>
                  <a:srgbClr val="1B1B1B"/>
                </a:solidFill>
                <a:effectLst/>
              </a:rPr>
              <a:t>ör leverantörer/ Arbetsmarknadstjänster/ Introduktion til</a:t>
            </a:r>
            <a:r>
              <a:rPr lang="sv-SE" sz="1200" dirty="0">
                <a:solidFill>
                  <a:srgbClr val="1B1B1B"/>
                </a:solidFill>
              </a:rPr>
              <a:t>l </a:t>
            </a:r>
            <a:r>
              <a:rPr lang="sv-SE" sz="1200" b="0" i="0" dirty="0">
                <a:solidFill>
                  <a:srgbClr val="1B1B1B"/>
                </a:solidFill>
                <a:effectLst/>
              </a:rPr>
              <a:t>arbete</a:t>
            </a:r>
          </a:p>
          <a:p>
            <a:pPr marL="0" indent="0">
              <a:buNone/>
            </a:pPr>
            <a:br>
              <a:rPr lang="sv-SE" sz="1200" b="0" i="0" dirty="0">
                <a:effectLst/>
              </a:rPr>
            </a:br>
            <a:r>
              <a:rPr lang="sv-SE" sz="1200" dirty="0">
                <a:solidFill>
                  <a:srgbClr val="1B1B1B"/>
                </a:solidFill>
              </a:rPr>
              <a:t>Vid förlängningen av en arbetsprövningsplats använder du </a:t>
            </a:r>
            <a:r>
              <a:rPr lang="sv-SE" sz="1200" dirty="0">
                <a:solidFill>
                  <a:srgbClr val="000000"/>
                </a:solidFill>
              </a:rPr>
              <a:t>samma mall </a:t>
            </a:r>
            <a:r>
              <a:rPr lang="sv-SE" sz="1200" i="0" dirty="0">
                <a:solidFill>
                  <a:srgbClr val="1B1B1B"/>
                </a:solidFill>
                <a:effectLst/>
              </a:rPr>
              <a:t>Arbetsprövning för Introduktion till arbete</a:t>
            </a:r>
            <a:r>
              <a:rPr lang="sv-SE" sz="1200" dirty="0">
                <a:solidFill>
                  <a:srgbClr val="1B1B1B"/>
                </a:solidFill>
              </a:rPr>
              <a:t> </a:t>
            </a:r>
            <a:br>
              <a:rPr lang="sv-SE" sz="1200" b="0" i="0" dirty="0">
                <a:solidFill>
                  <a:srgbClr val="1B1B1B"/>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185081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0AB38-E5CA-83A9-8951-E69CE24D83D9}"/>
              </a:ext>
            </a:extLst>
          </p:cNvPr>
          <p:cNvSpPr>
            <a:spLocks noGrp="1"/>
          </p:cNvSpPr>
          <p:nvPr>
            <p:ph type="title"/>
          </p:nvPr>
        </p:nvSpPr>
        <p:spPr>
          <a:xfrm>
            <a:off x="575043" y="303753"/>
            <a:ext cx="7422784" cy="374977"/>
          </a:xfrm>
        </p:spPr>
        <p:txBody>
          <a:bodyPr/>
          <a:lstStyle/>
          <a:p>
            <a:r>
              <a:rPr lang="sv-SE" sz="2400" dirty="0"/>
              <a:t>Arbetsprövningsintyg i informativ rapport</a:t>
            </a:r>
            <a:br>
              <a:rPr lang="sv-SE" sz="2400" dirty="0"/>
            </a:br>
            <a:endParaRPr lang="sv-SE" sz="2400" dirty="0"/>
          </a:p>
        </p:txBody>
      </p:sp>
      <p:pic>
        <p:nvPicPr>
          <p:cNvPr id="7" name="Bildobjekt 6">
            <a:extLst>
              <a:ext uri="{FF2B5EF4-FFF2-40B4-BE49-F238E27FC236}">
                <a16:creationId xmlns:a16="http://schemas.microsoft.com/office/drawing/2014/main" id="{5E7D0699-A479-CB5B-37D9-C733A8D6C2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842284"/>
            <a:ext cx="2993088" cy="418667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1D4687C-E70F-332C-444F-05EFDA03165D}"/>
              </a:ext>
            </a:extLst>
          </p:cNvPr>
          <p:cNvSpPr>
            <a:spLocks noGrp="1"/>
          </p:cNvSpPr>
          <p:nvPr>
            <p:ph idx="1"/>
          </p:nvPr>
        </p:nvSpPr>
        <p:spPr>
          <a:xfrm>
            <a:off x="4071045" y="842284"/>
            <a:ext cx="4341435" cy="4118336"/>
          </a:xfrm>
        </p:spPr>
        <p:txBody>
          <a:bodyPr>
            <a:noAutofit/>
          </a:bodyPr>
          <a:lstStyle/>
          <a:p>
            <a:pPr marL="0" indent="0" algn="l">
              <a:buNone/>
            </a:pPr>
            <a:r>
              <a:rPr lang="sv-SE" sz="1200" b="0" i="0" dirty="0">
                <a:solidFill>
                  <a:srgbClr val="1B1B1B"/>
                </a:solidFill>
                <a:effectLst/>
              </a:rPr>
              <a:t>Efter att arbetsprövningen är genomförd ansvarar du för att deltagaren får ett </a:t>
            </a:r>
            <a:r>
              <a:rPr lang="sv-SE" sz="1200" b="1" i="0" dirty="0">
                <a:solidFill>
                  <a:srgbClr val="1B1B1B"/>
                </a:solidFill>
                <a:effectLst/>
              </a:rPr>
              <a:t>arbetsprövningsintyg</a:t>
            </a:r>
            <a:r>
              <a:rPr lang="sv-SE" sz="1200" b="0" i="0" dirty="0">
                <a:solidFill>
                  <a:srgbClr val="1B1B1B"/>
                </a:solidFill>
                <a:effectLst/>
              </a:rPr>
              <a:t> och den skickas även via den </a:t>
            </a:r>
            <a:r>
              <a:rPr lang="sv-SE" sz="1200" b="1" i="0" dirty="0">
                <a:solidFill>
                  <a:srgbClr val="1B1B1B"/>
                </a:solidFill>
                <a:effectLst/>
              </a:rPr>
              <a:t>informativa rapporten </a:t>
            </a:r>
            <a:r>
              <a:rPr lang="sv-SE" sz="1200" b="0" i="0" dirty="0">
                <a:solidFill>
                  <a:srgbClr val="1B1B1B"/>
                </a:solidFill>
                <a:effectLst/>
              </a:rPr>
              <a:t>i KA Webbstöd senast 10 dagar efter genomförd arbetsprövning.</a:t>
            </a:r>
            <a:endParaRPr lang="sv-SE" sz="1200" b="0" i="0" dirty="0">
              <a:solidFill>
                <a:srgbClr val="8A8A8A"/>
              </a:solidFill>
              <a:effectLst/>
            </a:endParaRPr>
          </a:p>
          <a:p>
            <a:pPr marL="0" indent="0" algn="l">
              <a:buNone/>
            </a:pPr>
            <a:r>
              <a:rPr lang="sv-SE" sz="1200" b="0" i="0" dirty="0">
                <a:solidFill>
                  <a:srgbClr val="1B1B1B"/>
                </a:solidFill>
                <a:effectLst/>
              </a:rPr>
              <a:t>Den ska utfärdas även vid avbrott i tjänsten förutsatt att deltagaren varit på arbetsprövning i minst fyra veckor.</a:t>
            </a:r>
            <a:endParaRPr lang="sv-SE" sz="1200" b="0" i="0" dirty="0">
              <a:solidFill>
                <a:srgbClr val="8A8A8A"/>
              </a:solidFill>
              <a:effectLst/>
            </a:endParaRPr>
          </a:p>
          <a:p>
            <a:pPr marL="0" indent="0" algn="l">
              <a:buNone/>
            </a:pPr>
            <a:r>
              <a:rPr lang="sv-SE" sz="1200" b="0" i="0" dirty="0">
                <a:solidFill>
                  <a:srgbClr val="1B1B1B"/>
                </a:solidFill>
                <a:effectLst/>
              </a:rPr>
              <a:t>Under de maximalt två veckor som du inväntar Arbetsförmedlingens godkännande om samråd med facket och arbetsgivarkontroll deltar deltagaren i valfria aktiviteter som ingår i förberedelse inför arbetsprövning.</a:t>
            </a:r>
            <a:endParaRPr lang="sv-SE" sz="1200" b="0" i="0" dirty="0">
              <a:solidFill>
                <a:srgbClr val="8A8A8A"/>
              </a:solidFill>
              <a:effectLst/>
            </a:endParaRPr>
          </a:p>
          <a:p>
            <a:pPr marL="0" indent="0" algn="l">
              <a:buNone/>
            </a:pPr>
            <a:endParaRPr lang="sv-SE" sz="1200" dirty="0"/>
          </a:p>
          <a:p>
            <a:pPr marL="0" indent="0" algn="l">
              <a:buNone/>
            </a:pPr>
            <a:r>
              <a:rPr lang="sv-SE" sz="1200" dirty="0"/>
              <a:t>B</a:t>
            </a:r>
            <a:r>
              <a:rPr lang="sv-SE" sz="1200" i="0" dirty="0">
                <a:effectLst/>
              </a:rPr>
              <a:t>ilden visar mallen </a:t>
            </a:r>
            <a:r>
              <a:rPr lang="sv-SE" sz="1200" b="1" i="0" dirty="0">
                <a:effectLst/>
              </a:rPr>
              <a:t>Arbetsprövning för introduktion till arbete</a:t>
            </a:r>
            <a:r>
              <a:rPr lang="sv-SE" sz="1200" i="0" dirty="0">
                <a:effectLst/>
              </a:rPr>
              <a:t>.</a:t>
            </a:r>
          </a:p>
          <a:p>
            <a:pPr marL="0" indent="0" algn="l">
              <a:buNone/>
            </a:pPr>
            <a:br>
              <a:rPr lang="sv-SE" sz="1200" b="0" i="0" dirty="0">
                <a:solidFill>
                  <a:srgbClr val="1B1B1B"/>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197645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68CFF-4CE1-3B03-0F8C-2B31679057F0}"/>
              </a:ext>
            </a:extLst>
          </p:cNvPr>
          <p:cNvSpPr>
            <a:spLocks noGrp="1"/>
          </p:cNvSpPr>
          <p:nvPr>
            <p:ph type="title"/>
          </p:nvPr>
        </p:nvSpPr>
        <p:spPr>
          <a:xfrm>
            <a:off x="579756" y="207178"/>
            <a:ext cx="7422784" cy="373750"/>
          </a:xfrm>
        </p:spPr>
        <p:txBody>
          <a:bodyPr/>
          <a:lstStyle/>
          <a:p>
            <a:r>
              <a:rPr lang="sv-SE" sz="2400" dirty="0"/>
              <a:t>Periodisk rapport </a:t>
            </a:r>
          </a:p>
        </p:txBody>
      </p:sp>
      <p:pic>
        <p:nvPicPr>
          <p:cNvPr id="6" name="Bildobjekt 5" descr="Bilden är ett urklipp från IT systemet KA webb. Den visar fliken innehåll i periodisk rapport.">
            <a:extLst>
              <a:ext uri="{FF2B5EF4-FFF2-40B4-BE49-F238E27FC236}">
                <a16:creationId xmlns:a16="http://schemas.microsoft.com/office/drawing/2014/main" id="{217A975E-F59D-0B72-3BBE-42585BAC557F}"/>
              </a:ext>
            </a:extLst>
          </p:cNvPr>
          <p:cNvPicPr>
            <a:picLocks noChangeAspect="1"/>
          </p:cNvPicPr>
          <p:nvPr/>
        </p:nvPicPr>
        <p:blipFill>
          <a:blip r:embed="rId2"/>
          <a:stretch>
            <a:fillRect/>
          </a:stretch>
        </p:blipFill>
        <p:spPr>
          <a:xfrm>
            <a:off x="579756" y="786730"/>
            <a:ext cx="3260724" cy="425208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F0CD357-758C-D6F6-7268-8A8370759563}"/>
              </a:ext>
            </a:extLst>
          </p:cNvPr>
          <p:cNvSpPr>
            <a:spLocks noGrp="1"/>
          </p:cNvSpPr>
          <p:nvPr>
            <p:ph idx="1"/>
          </p:nvPr>
        </p:nvSpPr>
        <p:spPr>
          <a:xfrm>
            <a:off x="4334995" y="788600"/>
            <a:ext cx="4565166" cy="4090069"/>
          </a:xfrm>
        </p:spPr>
        <p:txBody>
          <a:bodyPr>
            <a:noAutofit/>
          </a:bodyPr>
          <a:lstStyle/>
          <a:p>
            <a:pPr marL="0" indent="0" algn="l">
              <a:buNone/>
            </a:pPr>
            <a:r>
              <a:rPr lang="sv-SE" sz="1200" b="0" i="0" dirty="0">
                <a:solidFill>
                  <a:srgbClr val="323232"/>
                </a:solidFill>
                <a:effectLst/>
              </a:rPr>
              <a:t>Efter varje månadsskifte ska du som leverantör skicka en </a:t>
            </a:r>
            <a:r>
              <a:rPr lang="sv-SE" sz="1200" b="1" i="0" dirty="0">
                <a:solidFill>
                  <a:srgbClr val="323232"/>
                </a:solidFill>
                <a:effectLst/>
              </a:rPr>
              <a:t>periodisk rapport (PR) </a:t>
            </a:r>
            <a:r>
              <a:rPr lang="sv-SE" sz="1200" b="0" i="0" dirty="0">
                <a:solidFill>
                  <a:srgbClr val="323232"/>
                </a:solidFill>
                <a:effectLst/>
              </a:rPr>
              <a:t>till Arbetsförmedlingen för att rapportera deltagandet. Den periodiska rapporten sammanfattar genomförda aktiviteter under föregående månad och bekräftar att aktiviteterna genomförts.</a:t>
            </a:r>
            <a:br>
              <a:rPr lang="sv-SE" sz="1200" b="0" i="0" dirty="0">
                <a:solidFill>
                  <a:srgbClr val="323232"/>
                </a:solidFill>
                <a:effectLst/>
              </a:rPr>
            </a:br>
            <a:endParaRPr lang="sv-SE" sz="1200" b="0" i="0" dirty="0">
              <a:solidFill>
                <a:srgbClr val="8A8A8A"/>
              </a:solidFill>
              <a:effectLst/>
            </a:endParaRPr>
          </a:p>
          <a:p>
            <a:pPr marL="0" indent="0" algn="l">
              <a:buNone/>
            </a:pPr>
            <a:r>
              <a:rPr lang="sv-SE" sz="1200" b="0" i="0" dirty="0">
                <a:solidFill>
                  <a:srgbClr val="323232"/>
                </a:solidFill>
                <a:effectLst/>
              </a:rPr>
              <a:t>På sidan</a:t>
            </a:r>
            <a:r>
              <a:rPr lang="sv-SE" sz="1200" b="1" i="0" dirty="0">
                <a:solidFill>
                  <a:srgbClr val="323232"/>
                </a:solidFill>
                <a:effectLst/>
              </a:rPr>
              <a:t> Innehåll </a:t>
            </a:r>
            <a:r>
              <a:rPr lang="sv-SE" sz="1200" b="0" i="0" dirty="0">
                <a:solidFill>
                  <a:srgbClr val="323232"/>
                </a:solidFill>
                <a:effectLst/>
              </a:rPr>
              <a:t>visas alla aktiviteter som angetts i den gemensamma planeringen. Aktiviteterna rekommenderas att redovisas enskilt med information om deltagandet och eventuell kommentar.</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Periodisk rapport är ett krav för inleverans av periodisk ersättning och kan skickas när den gemensamma planeringen är bekräftad och det finns en avslutad period att rapportera in på.</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Den periodiska rapporten godkänns automatiskt och kräver således inte att arbetsförmedlaren går in och aktivt godkänner den.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47312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6452EB-31FB-10D3-5A3D-C40FE50D8BBD}"/>
              </a:ext>
            </a:extLst>
          </p:cNvPr>
          <p:cNvSpPr>
            <a:spLocks noGrp="1"/>
          </p:cNvSpPr>
          <p:nvPr>
            <p:ph type="title"/>
          </p:nvPr>
        </p:nvSpPr>
        <p:spPr>
          <a:xfrm>
            <a:off x="560912" y="281291"/>
            <a:ext cx="7422784" cy="371294"/>
          </a:xfrm>
        </p:spPr>
        <p:txBody>
          <a:bodyPr/>
          <a:lstStyle/>
          <a:p>
            <a:r>
              <a:rPr lang="sv-SE" sz="2400" dirty="0"/>
              <a:t>Resultatrapport 1</a:t>
            </a:r>
            <a:br>
              <a:rPr lang="sv-SE" sz="2400" dirty="0"/>
            </a:br>
            <a:endParaRPr lang="sv-SE" sz="2400" dirty="0"/>
          </a:p>
        </p:txBody>
      </p:sp>
      <p:pic>
        <p:nvPicPr>
          <p:cNvPr id="6" name="Bildobjekt 5" descr="Bilden är ett urklipp från IT systemet KA webb. Den visar fliken innehåll i resultat ett (1).">
            <a:extLst>
              <a:ext uri="{FF2B5EF4-FFF2-40B4-BE49-F238E27FC236}">
                <a16:creationId xmlns:a16="http://schemas.microsoft.com/office/drawing/2014/main" id="{4AD2139B-E069-C9F4-5FA4-4FFA316F1BDE}"/>
              </a:ext>
            </a:extLst>
          </p:cNvPr>
          <p:cNvPicPr>
            <a:picLocks noChangeAspect="1"/>
          </p:cNvPicPr>
          <p:nvPr/>
        </p:nvPicPr>
        <p:blipFill>
          <a:blip r:embed="rId2"/>
          <a:stretch>
            <a:fillRect/>
          </a:stretch>
        </p:blipFill>
        <p:spPr>
          <a:xfrm>
            <a:off x="560912" y="770641"/>
            <a:ext cx="3409107" cy="420319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274CA87-F79F-52EE-AA8E-3B00510ADC7B}"/>
              </a:ext>
            </a:extLst>
          </p:cNvPr>
          <p:cNvSpPr>
            <a:spLocks noGrp="1"/>
          </p:cNvSpPr>
          <p:nvPr>
            <p:ph idx="1"/>
          </p:nvPr>
        </p:nvSpPr>
        <p:spPr>
          <a:xfrm>
            <a:off x="4267672" y="770641"/>
            <a:ext cx="4604976" cy="4273799"/>
          </a:xfrm>
        </p:spPr>
        <p:txBody>
          <a:bodyPr>
            <a:noAutofit/>
          </a:bodyPr>
          <a:lstStyle/>
          <a:p>
            <a:pPr marL="0" indent="0" algn="l">
              <a:buNone/>
            </a:pPr>
            <a:r>
              <a:rPr lang="sv-SE" sz="1200" b="1" i="0" dirty="0">
                <a:solidFill>
                  <a:srgbClr val="323232"/>
                </a:solidFill>
                <a:effectLst/>
              </a:rPr>
              <a:t>Vad är en resultatrapport och när ska den skickas in?</a:t>
            </a:r>
            <a:endParaRPr lang="sv-SE" sz="1200" b="1" i="0" dirty="0">
              <a:solidFill>
                <a:srgbClr val="8A8A8A"/>
              </a:solidFill>
              <a:effectLst/>
            </a:endParaRPr>
          </a:p>
          <a:p>
            <a:pPr marL="0" indent="0" algn="l">
              <a:buNone/>
            </a:pPr>
            <a:r>
              <a:rPr lang="sv-SE" sz="1200" b="0" i="0" dirty="0">
                <a:solidFill>
                  <a:srgbClr val="323232"/>
                </a:solidFill>
                <a:effectLst/>
              </a:rPr>
              <a:t>Resultatrapporten är en handling som leverantören skickar in för att rapportera underlag för resultatersättning enligt följande villkor:</a:t>
            </a:r>
            <a:r>
              <a:rPr lang="sv-SE" sz="1200" dirty="0">
                <a:solidFill>
                  <a:srgbClr val="8A8A8A"/>
                </a:solidFill>
              </a:rPr>
              <a:t> </a:t>
            </a:r>
          </a:p>
          <a:p>
            <a:pPr algn="l">
              <a:buFont typeface="Arial" panose="020B0604020202020204" pitchFamily="34" charset="0"/>
              <a:buChar char="•"/>
            </a:pPr>
            <a:r>
              <a:rPr lang="sv-SE" sz="1200" b="0" i="0" dirty="0">
                <a:solidFill>
                  <a:srgbClr val="323232"/>
                </a:solidFill>
                <a:effectLst/>
              </a:rPr>
              <a:t>Resultatersättning kan utgå vid arbetsprövning och gäller för en deltagare som genomför arbetsprövning under minst tre sammanhängande månader på en och samma arbetsprövningsplats under minst tio timmar per vecka.</a:t>
            </a:r>
            <a:endParaRPr lang="sv-SE" sz="1200" b="0" i="0" dirty="0">
              <a:solidFill>
                <a:srgbClr val="8A8A8A"/>
              </a:solidFill>
              <a:effectLst/>
            </a:endParaRPr>
          </a:p>
          <a:p>
            <a:pPr algn="l">
              <a:buFont typeface="Arial" panose="020B0604020202020204" pitchFamily="34" charset="0"/>
              <a:buChar char="•"/>
            </a:pPr>
            <a:r>
              <a:rPr lang="sv-SE" sz="1200" b="0" i="0" dirty="0">
                <a:solidFill>
                  <a:srgbClr val="323232"/>
                </a:solidFill>
                <a:effectLst/>
              </a:rPr>
              <a:t>Resultatersättning är 8 000 SEK per deltagare och utgår en gång per deltagare.</a:t>
            </a:r>
            <a:endParaRPr lang="sv-SE" sz="1200" b="0" i="0" dirty="0">
              <a:solidFill>
                <a:srgbClr val="8A8A8A"/>
              </a:solidFill>
              <a:effectLst/>
            </a:endParaRPr>
          </a:p>
          <a:p>
            <a:pPr marL="0" indent="0" algn="l">
              <a:buNone/>
            </a:pPr>
            <a:r>
              <a:rPr lang="sv-SE" sz="1200" b="0" i="0" dirty="0">
                <a:solidFill>
                  <a:srgbClr val="323232"/>
                </a:solidFill>
                <a:effectLst/>
              </a:rPr>
              <a:t>När kraven för resultatersättning är uppfyllda kan leverantören skicka in en resultatrapport. Det är leverantören som ska säkerställa att kraven är uppfyllda samt att all information finns i GP och arbetsprövningsintyg skickas via informativ rapport.</a:t>
            </a:r>
            <a:endParaRPr lang="sv-SE" sz="1200" b="0" i="0" dirty="0">
              <a:solidFill>
                <a:srgbClr val="8A8A8A"/>
              </a:solidFill>
              <a:effectLst/>
            </a:endParaRPr>
          </a:p>
          <a:p>
            <a:pPr marL="0" indent="0" algn="l">
              <a:buNone/>
            </a:pPr>
            <a:r>
              <a:rPr lang="sv-SE" sz="1200" b="0" i="0" dirty="0">
                <a:solidFill>
                  <a:srgbClr val="323232"/>
                </a:solidFill>
                <a:effectLst/>
              </a:rPr>
              <a:t>Om villkor för resultatersättning uppfylls innan arbetsprövningen är avslutad kan leverantören skicka in deltagarens arbetsprövningsintyg även om deltagarens tid i arbetsprövning fortsätter. </a:t>
            </a:r>
          </a:p>
          <a:p>
            <a:pPr marL="0" indent="0" algn="l">
              <a:buNone/>
            </a:pPr>
            <a:r>
              <a:rPr lang="sv-SE" sz="1200" b="0" i="0" dirty="0">
                <a:solidFill>
                  <a:srgbClr val="323232"/>
                </a:solidFill>
                <a:effectLst/>
              </a:rPr>
              <a:t>När deltagarens arbetsprövning avslutas skickar leverantören in ett nytt arbetsprövningsintyg som omfattar hela arbetsprövningstiden.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797506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6452EB-31FB-10D3-5A3D-C40FE50D8BBD}"/>
              </a:ext>
            </a:extLst>
          </p:cNvPr>
          <p:cNvSpPr>
            <a:spLocks noGrp="1"/>
          </p:cNvSpPr>
          <p:nvPr>
            <p:ph type="title"/>
          </p:nvPr>
        </p:nvSpPr>
        <p:spPr>
          <a:xfrm>
            <a:off x="560912" y="385853"/>
            <a:ext cx="8253157" cy="371294"/>
          </a:xfrm>
        </p:spPr>
        <p:txBody>
          <a:bodyPr/>
          <a:lstStyle/>
          <a:p>
            <a:r>
              <a:rPr lang="sv-SE" sz="2400" dirty="0"/>
              <a:t>Sommaruppehåll</a:t>
            </a:r>
            <a:br>
              <a:rPr lang="sv-SE" sz="2400" dirty="0"/>
            </a:br>
            <a:endParaRPr lang="sv-SE" sz="2400" dirty="0"/>
          </a:p>
        </p:txBody>
      </p:sp>
      <p:sp>
        <p:nvSpPr>
          <p:cNvPr id="3" name="Platshållare för innehåll 2">
            <a:extLst>
              <a:ext uri="{FF2B5EF4-FFF2-40B4-BE49-F238E27FC236}">
                <a16:creationId xmlns:a16="http://schemas.microsoft.com/office/drawing/2014/main" id="{3274CA87-F79F-52EE-AA8E-3B00510ADC7B}"/>
              </a:ext>
            </a:extLst>
          </p:cNvPr>
          <p:cNvSpPr>
            <a:spLocks noGrp="1"/>
          </p:cNvSpPr>
          <p:nvPr>
            <p:ph idx="1"/>
          </p:nvPr>
        </p:nvSpPr>
        <p:spPr>
          <a:xfrm>
            <a:off x="560912" y="977638"/>
            <a:ext cx="7584868" cy="3701042"/>
          </a:xfrm>
        </p:spPr>
        <p:txBody>
          <a:bodyPr>
            <a:noAutofit/>
          </a:bodyPr>
          <a:lstStyle/>
          <a:p>
            <a:pPr marL="0" indent="0" algn="l">
              <a:buNone/>
            </a:pPr>
            <a:r>
              <a:rPr lang="sv-SE" sz="1200" b="1" i="0" dirty="0">
                <a:solidFill>
                  <a:srgbClr val="323232"/>
                </a:solidFill>
                <a:effectLst/>
              </a:rPr>
              <a:t>Vad händer om det är sommaruppehåll på arbetsprövningsplatsen?</a:t>
            </a:r>
            <a:endParaRPr lang="sv-SE" sz="1200" b="0" i="0" dirty="0">
              <a:solidFill>
                <a:srgbClr val="8A8A8A"/>
              </a:solidFill>
              <a:effectLst/>
            </a:endParaRPr>
          </a:p>
          <a:p>
            <a:pPr algn="l">
              <a:buFont typeface="Arial" panose="020B0604020202020204" pitchFamily="34" charset="0"/>
              <a:buChar char="•"/>
            </a:pPr>
            <a:r>
              <a:rPr lang="sv-SE" sz="1200" b="0" i="0" dirty="0">
                <a:solidFill>
                  <a:srgbClr val="323232"/>
                </a:solidFill>
                <a:effectLst/>
              </a:rPr>
              <a:t>Om deltagarens arbetsprövning sammanfaller med arbetsprövningsplatsens sommaruppehåll under perioden juni till augusti tar du som leverantör emot deltagaren på andra aktiviteter som ingår i del 3 arbetsprövning, till dess att deltagaren kan återgå till arbetsprövningsplatsen, dock som längst i fyra veckor.</a:t>
            </a:r>
          </a:p>
          <a:p>
            <a:pPr algn="l">
              <a:buFont typeface="Arial" panose="020B0604020202020204" pitchFamily="34" charset="0"/>
              <a:buChar char="•"/>
            </a:pPr>
            <a:r>
              <a:rPr lang="sv-SE" sz="1200" dirty="0">
                <a:solidFill>
                  <a:srgbClr val="323232"/>
                </a:solidFill>
              </a:rPr>
              <a:t>T</a:t>
            </a:r>
            <a:r>
              <a:rPr lang="sv-SE" sz="1200" b="0" i="0" dirty="0">
                <a:solidFill>
                  <a:srgbClr val="323232"/>
                </a:solidFill>
                <a:effectLst/>
              </a:rPr>
              <a:t>iden för eventuellt sommaruppehåll ska räknas bort från deltagarens arbetsprövningstid. </a:t>
            </a:r>
            <a:r>
              <a:rPr lang="sv-SE" sz="1200" i="0" dirty="0">
                <a:solidFill>
                  <a:srgbClr val="323232"/>
                </a:solidFill>
                <a:effectLst/>
              </a:rPr>
              <a:t>Observera att tiden inte räknas bort automatiskt i systemet. </a:t>
            </a:r>
            <a:r>
              <a:rPr lang="sv-SE" sz="1200" b="0" i="0" dirty="0">
                <a:solidFill>
                  <a:srgbClr val="323232"/>
                </a:solidFill>
                <a:effectLst/>
              </a:rPr>
              <a:t>Det är du som leverantör som ska kontrollera att villkoren för resultatersättningen är uppfyllda innan du skickar in underlag för resultatersättningen.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584680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B4DB55-901B-5827-F000-702BBEF1D781}"/>
              </a:ext>
            </a:extLst>
          </p:cNvPr>
          <p:cNvSpPr>
            <a:spLocks noGrp="1"/>
          </p:cNvSpPr>
          <p:nvPr>
            <p:ph type="title"/>
          </p:nvPr>
        </p:nvSpPr>
        <p:spPr>
          <a:xfrm>
            <a:off x="608038" y="185459"/>
            <a:ext cx="7422784" cy="402545"/>
          </a:xfrm>
        </p:spPr>
        <p:txBody>
          <a:bodyPr/>
          <a:lstStyle/>
          <a:p>
            <a:r>
              <a:rPr lang="sv-SE" sz="1800" dirty="0"/>
              <a:t>Slutredovisning</a:t>
            </a:r>
            <a:br>
              <a:rPr lang="sv-SE" sz="1800" dirty="0"/>
            </a:br>
            <a:endParaRPr lang="sv-SE" sz="1800" dirty="0"/>
          </a:p>
        </p:txBody>
      </p:sp>
      <p:pic>
        <p:nvPicPr>
          <p:cNvPr id="7" name="Bildobjekt 6" descr="Bilden är ett urklipp från IT systemet KA webb. Den visar fliken innehåll i slutredovisningen. ">
            <a:extLst>
              <a:ext uri="{FF2B5EF4-FFF2-40B4-BE49-F238E27FC236}">
                <a16:creationId xmlns:a16="http://schemas.microsoft.com/office/drawing/2014/main" id="{BE75D138-9317-F1E5-E880-68F5DC344F9F}"/>
              </a:ext>
            </a:extLst>
          </p:cNvPr>
          <p:cNvPicPr>
            <a:picLocks noChangeAspect="1"/>
          </p:cNvPicPr>
          <p:nvPr/>
        </p:nvPicPr>
        <p:blipFill>
          <a:blip r:embed="rId2"/>
          <a:stretch>
            <a:fillRect/>
          </a:stretch>
        </p:blipFill>
        <p:spPr>
          <a:xfrm>
            <a:off x="608038" y="669304"/>
            <a:ext cx="2973362" cy="437634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9D51AC0-AA4E-6DAE-7042-0445A7F3C382}"/>
              </a:ext>
            </a:extLst>
          </p:cNvPr>
          <p:cNvSpPr>
            <a:spLocks noGrp="1"/>
          </p:cNvSpPr>
          <p:nvPr>
            <p:ph idx="1"/>
          </p:nvPr>
        </p:nvSpPr>
        <p:spPr>
          <a:xfrm>
            <a:off x="4069080" y="669304"/>
            <a:ext cx="4815840" cy="4180788"/>
          </a:xfrm>
        </p:spPr>
        <p:txBody>
          <a:bodyPr>
            <a:noAutofit/>
          </a:bodyPr>
          <a:lstStyle/>
          <a:p>
            <a:pPr marL="0" indent="0" algn="l">
              <a:buNone/>
            </a:pPr>
            <a:r>
              <a:rPr lang="sv-SE" sz="1200" b="0" i="0" dirty="0">
                <a:solidFill>
                  <a:srgbClr val="000000"/>
                </a:solidFill>
                <a:effectLst/>
              </a:rPr>
              <a:t>Du skickar in deltagarens </a:t>
            </a:r>
            <a:r>
              <a:rPr lang="sv-SE" sz="1200" b="1" i="0" dirty="0">
                <a:solidFill>
                  <a:srgbClr val="000000"/>
                </a:solidFill>
                <a:effectLst/>
              </a:rPr>
              <a:t>slutredovisning</a:t>
            </a:r>
            <a:r>
              <a:rPr lang="sv-SE" sz="1200" b="0" i="0" dirty="0">
                <a:solidFill>
                  <a:srgbClr val="000000"/>
                </a:solidFill>
                <a:effectLst/>
              </a:rPr>
              <a:t> till Arbetsförmedlingen i god tid, dock senast fem dagar efter avslut av tjänsten. Slutredovisningen vid avslut av tjänsten motsvarar matchningsunderlaget som är det övergripande målet med, och resultatet av, tjänsten.</a:t>
            </a:r>
            <a:endParaRPr lang="sv-SE" sz="1200" b="0" i="0" dirty="0">
              <a:solidFill>
                <a:srgbClr val="8A8A8A"/>
              </a:solidFill>
              <a:effectLst/>
            </a:endParaRPr>
          </a:p>
          <a:p>
            <a:pPr marL="0" indent="0" algn="l">
              <a:buNone/>
            </a:pPr>
            <a:r>
              <a:rPr lang="sv-SE" sz="1200" b="0" i="0" dirty="0">
                <a:solidFill>
                  <a:srgbClr val="000000"/>
                </a:solidFill>
                <a:effectLst/>
              </a:rPr>
              <a:t>Slutredovisningen vid avslut av tjänsten motsvarar matchningsunderlaget som är ett av tjänstens övergripande mål.</a:t>
            </a:r>
            <a:endParaRPr lang="sv-SE" sz="1200" dirty="0">
              <a:solidFill>
                <a:srgbClr val="8A8A8A"/>
              </a:solidFill>
            </a:endParaRPr>
          </a:p>
          <a:p>
            <a:pPr>
              <a:buFont typeface="Arial" panose="020B0604020202020204" pitchFamily="34" charset="0"/>
              <a:buChar char="•"/>
            </a:pPr>
            <a:r>
              <a:rPr lang="sv-SE" sz="1200" b="0" i="0" dirty="0">
                <a:solidFill>
                  <a:srgbClr val="000000"/>
                </a:solidFill>
                <a:effectLst/>
              </a:rPr>
              <a:t>Vid avbrott i del 1 skickas SR om deltagaren varit i tjänsten minst 2 veckor</a:t>
            </a:r>
            <a:endParaRPr lang="sv-SE" sz="1200" dirty="0">
              <a:solidFill>
                <a:srgbClr val="8A8A8A"/>
              </a:solidFill>
            </a:endParaRPr>
          </a:p>
          <a:p>
            <a:pPr>
              <a:buFont typeface="Arial" panose="020B0604020202020204" pitchFamily="34" charset="0"/>
              <a:buChar char="•"/>
            </a:pPr>
            <a:r>
              <a:rPr lang="sv-SE" sz="1200" b="0" i="0" dirty="0">
                <a:solidFill>
                  <a:srgbClr val="000000"/>
                </a:solidFill>
                <a:effectLst/>
              </a:rPr>
              <a:t>Vid avbrott i del 2 eller 3 skickas SR oavsett hur länge deltagaren varit i tjänsten</a:t>
            </a:r>
            <a:endParaRPr lang="sv-SE" sz="1200" b="0" i="0" dirty="0">
              <a:solidFill>
                <a:srgbClr val="8A8A8A"/>
              </a:solidFill>
              <a:effectLst/>
            </a:endParaRPr>
          </a:p>
          <a:p>
            <a:pPr marL="0" indent="0" algn="l">
              <a:buNone/>
            </a:pPr>
            <a:r>
              <a:rPr lang="sv-SE" sz="1200" b="1" i="0" dirty="0">
                <a:solidFill>
                  <a:srgbClr val="000000"/>
                </a:solidFill>
                <a:effectLst/>
              </a:rPr>
              <a:t>Vad ska en slutlig slutredovisning innehålla för information?</a:t>
            </a:r>
            <a:endParaRPr lang="sv-SE" sz="1200" b="1" i="0" dirty="0">
              <a:solidFill>
                <a:srgbClr val="8A8A8A"/>
              </a:solidFill>
              <a:effectLst/>
            </a:endParaRPr>
          </a:p>
          <a:p>
            <a:pPr marL="0" indent="0" algn="l">
              <a:buNone/>
            </a:pPr>
            <a:r>
              <a:rPr lang="sv-SE" sz="1200" b="0" i="0" dirty="0">
                <a:solidFill>
                  <a:srgbClr val="000000"/>
                </a:solidFill>
                <a:effectLst/>
              </a:rPr>
              <a:t>Sammanfattande information</a:t>
            </a:r>
            <a:r>
              <a:rPr lang="sv-SE" sz="1200" dirty="0">
                <a:solidFill>
                  <a:srgbClr val="000000"/>
                </a:solidFill>
              </a:rPr>
              <a:t>:</a:t>
            </a:r>
            <a:endParaRPr lang="sv-SE" sz="1200" b="0" i="0" dirty="0">
              <a:solidFill>
                <a:srgbClr val="8A8A8A"/>
              </a:solidFill>
              <a:effectLst/>
            </a:endParaRPr>
          </a:p>
          <a:p>
            <a:pPr algn="l">
              <a:buFont typeface="Arial" panose="020B0604020202020204" pitchFamily="34" charset="0"/>
              <a:buChar char="•"/>
            </a:pPr>
            <a:r>
              <a:rPr lang="sv-SE" sz="1200" b="0" i="0" dirty="0">
                <a:solidFill>
                  <a:srgbClr val="000000"/>
                </a:solidFill>
                <a:effectLst/>
              </a:rPr>
              <a:t>Redovisa vilken eller vilka arbetsplatser som blev aktuella, vilka arbetsuppgifter deltagaren utförde, start och slutdatum. Ange även kontaktuppgifter till handledaren på arbetsprövningsplatsen.</a:t>
            </a:r>
            <a:endParaRPr lang="sv-SE" sz="1200" dirty="0">
              <a:solidFill>
                <a:srgbClr val="8A8A8A"/>
              </a:solidFill>
            </a:endParaRPr>
          </a:p>
          <a:p>
            <a:pPr algn="l">
              <a:buFont typeface="Arial" panose="020B0604020202020204" pitchFamily="34" charset="0"/>
              <a:buChar char="•"/>
            </a:pPr>
            <a:r>
              <a:rPr lang="sv-SE" sz="1200" b="0" i="0" dirty="0">
                <a:solidFill>
                  <a:srgbClr val="000000"/>
                </a:solidFill>
                <a:effectLst/>
              </a:rPr>
              <a:t>Beskrivning av deltagarens utveckling och framsteg under deltagandet i del 1 kartläggning / del 2 Orientering inför Arbete / del 3 Arbetsprövning.</a:t>
            </a:r>
            <a:endParaRPr lang="sv-SE" sz="1200" dirty="0">
              <a:solidFill>
                <a:srgbClr val="8A8A8A"/>
              </a:solidFill>
            </a:endParaRPr>
          </a:p>
          <a:p>
            <a:pPr algn="l">
              <a:buFont typeface="Arial" panose="020B0604020202020204" pitchFamily="34" charset="0"/>
              <a:buChar char="•"/>
            </a:pPr>
            <a:r>
              <a:rPr lang="sv-SE" sz="1200" b="0" i="0" dirty="0">
                <a:solidFill>
                  <a:srgbClr val="000000"/>
                </a:solidFill>
                <a:effectLst/>
              </a:rPr>
              <a:t>Beskriv eventuella anpassningar deltagaren haft.</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867432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B4DB55-901B-5827-F000-702BBEF1D781}"/>
              </a:ext>
            </a:extLst>
          </p:cNvPr>
          <p:cNvSpPr>
            <a:spLocks noGrp="1"/>
          </p:cNvSpPr>
          <p:nvPr>
            <p:ph type="title"/>
          </p:nvPr>
        </p:nvSpPr>
        <p:spPr>
          <a:xfrm>
            <a:off x="575042" y="324281"/>
            <a:ext cx="7498249" cy="495851"/>
          </a:xfrm>
        </p:spPr>
        <p:txBody>
          <a:bodyPr/>
          <a:lstStyle/>
          <a:p>
            <a:r>
              <a:rPr lang="sv-SE" sz="2400" dirty="0"/>
              <a:t>Slutredovisning vid avslut eller avbrott </a:t>
            </a:r>
          </a:p>
        </p:txBody>
      </p:sp>
      <p:pic>
        <p:nvPicPr>
          <p:cNvPr id="5" name="Bildobjekt 4" descr="Bilden är ett urklipp från IT systemet KA webb. Den visar fliken innehåll i slutredovisningen. ">
            <a:extLst>
              <a:ext uri="{FF2B5EF4-FFF2-40B4-BE49-F238E27FC236}">
                <a16:creationId xmlns:a16="http://schemas.microsoft.com/office/drawing/2014/main" id="{64BD6003-4CBE-443A-BB13-56D23490D2DC}"/>
              </a:ext>
            </a:extLst>
          </p:cNvPr>
          <p:cNvPicPr>
            <a:picLocks noChangeAspect="1"/>
          </p:cNvPicPr>
          <p:nvPr/>
        </p:nvPicPr>
        <p:blipFill>
          <a:blip r:embed="rId2"/>
          <a:stretch>
            <a:fillRect/>
          </a:stretch>
        </p:blipFill>
        <p:spPr>
          <a:xfrm>
            <a:off x="575043" y="765424"/>
            <a:ext cx="3104667" cy="427975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9D51AC0-AA4E-6DAE-7042-0445A7F3C382}"/>
              </a:ext>
            </a:extLst>
          </p:cNvPr>
          <p:cNvSpPr>
            <a:spLocks noGrp="1"/>
          </p:cNvSpPr>
          <p:nvPr>
            <p:ph idx="1"/>
          </p:nvPr>
        </p:nvSpPr>
        <p:spPr>
          <a:xfrm>
            <a:off x="4286435" y="820132"/>
            <a:ext cx="4020187" cy="3679868"/>
          </a:xfrm>
        </p:spPr>
        <p:txBody>
          <a:bodyPr>
            <a:noAutofit/>
          </a:bodyPr>
          <a:lstStyle/>
          <a:p>
            <a:pPr marL="0" indent="0" algn="l">
              <a:buNone/>
            </a:pPr>
            <a:r>
              <a:rPr lang="sv-SE" sz="1200" dirty="0">
                <a:solidFill>
                  <a:srgbClr val="000000"/>
                </a:solidFill>
              </a:rPr>
              <a:t>När</a:t>
            </a:r>
            <a:r>
              <a:rPr lang="sv-SE" sz="1200" b="0" i="0" dirty="0">
                <a:solidFill>
                  <a:srgbClr val="000000"/>
                </a:solidFill>
                <a:effectLst/>
              </a:rPr>
              <a:t> tjänsten avslutas ska du även fylla i stycket under rubriken </a:t>
            </a:r>
            <a:r>
              <a:rPr lang="sv-SE" sz="1200" b="1" i="0" dirty="0">
                <a:solidFill>
                  <a:srgbClr val="000000"/>
                </a:solidFill>
                <a:effectLst/>
              </a:rPr>
              <a:t>Nedan fylls i vid avslut eller avbrott av tjänsten.</a:t>
            </a:r>
            <a:endParaRPr lang="sv-SE" sz="1200" b="1"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solidFill>
                  <a:srgbClr val="000000"/>
                </a:solidFill>
                <a:effectLst/>
              </a:rPr>
              <a:t>Leverantören ska för varje deltagare framställa ett utförligt matchningsunderlag som klargör:</a:t>
            </a:r>
            <a:endParaRPr lang="sv-SE" sz="1200" b="0" i="0" dirty="0">
              <a:solidFill>
                <a:srgbClr val="8A8A8A"/>
              </a:solidFill>
              <a:effectLst/>
            </a:endParaRPr>
          </a:p>
          <a:p>
            <a:pPr algn="l">
              <a:buFont typeface="Arial" panose="020B0604020202020204" pitchFamily="34" charset="0"/>
              <a:buChar char="•"/>
            </a:pPr>
            <a:r>
              <a:rPr lang="sv-SE" sz="1200" b="0" i="0" dirty="0">
                <a:solidFill>
                  <a:srgbClr val="000000"/>
                </a:solidFill>
                <a:effectLst/>
              </a:rPr>
              <a:t>Deltagarens förutsättningar och förmåga i relation till arbetslivet</a:t>
            </a:r>
            <a:endParaRPr lang="sv-SE" sz="1200" dirty="0">
              <a:solidFill>
                <a:srgbClr val="8A8A8A"/>
              </a:solidFill>
            </a:endParaRPr>
          </a:p>
          <a:p>
            <a:pPr algn="l">
              <a:buFont typeface="Arial" panose="020B0604020202020204" pitchFamily="34" charset="0"/>
              <a:buChar char="•"/>
            </a:pPr>
            <a:r>
              <a:rPr lang="sv-SE" sz="1200" b="0" i="0" dirty="0">
                <a:solidFill>
                  <a:srgbClr val="000000"/>
                </a:solidFill>
                <a:effectLst/>
              </a:rPr>
              <a:t>Eventuella anpassningsbehov och begränsningar</a:t>
            </a:r>
            <a:endParaRPr lang="sv-SE" sz="1200" dirty="0">
              <a:solidFill>
                <a:srgbClr val="000000"/>
              </a:solidFill>
            </a:endParaRPr>
          </a:p>
          <a:p>
            <a:pPr algn="l">
              <a:buFont typeface="Arial" panose="020B0604020202020204" pitchFamily="34" charset="0"/>
              <a:buChar char="•"/>
            </a:pPr>
            <a:r>
              <a:rPr lang="sv-SE" sz="1200" b="0" i="0" dirty="0">
                <a:solidFill>
                  <a:srgbClr val="000000"/>
                </a:solidFill>
                <a:effectLst/>
              </a:rPr>
              <a:t>Underlaget ska även innehålla förslag på ett eller fler lämpliga yrken som deltagaren kan söka eller utbilda sig till.</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5252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DAC1B8-570C-2059-8FB4-D58F6876DFFE}"/>
              </a:ext>
            </a:extLst>
          </p:cNvPr>
          <p:cNvSpPr>
            <a:spLocks noGrp="1"/>
          </p:cNvSpPr>
          <p:nvPr>
            <p:ph type="title"/>
          </p:nvPr>
        </p:nvSpPr>
        <p:spPr>
          <a:xfrm>
            <a:off x="576002" y="194982"/>
            <a:ext cx="7422784" cy="604666"/>
          </a:xfrm>
        </p:spPr>
        <p:txBody>
          <a:bodyPr/>
          <a:lstStyle/>
          <a:p>
            <a:r>
              <a:rPr lang="sv-SE" sz="2400" dirty="0"/>
              <a:t>Introduktion till arbete</a:t>
            </a:r>
            <a:br>
              <a:rPr lang="sv-SE" sz="2400" dirty="0"/>
            </a:br>
            <a:endParaRPr lang="sv-SE" sz="2400" dirty="0"/>
          </a:p>
        </p:txBody>
      </p:sp>
      <p:pic>
        <p:nvPicPr>
          <p:cNvPr id="4" name="Bildobjekt 3">
            <a:extLst>
              <a:ext uri="{FF2B5EF4-FFF2-40B4-BE49-F238E27FC236}">
                <a16:creationId xmlns:a16="http://schemas.microsoft.com/office/drawing/2014/main" id="{997E5FF7-263E-B673-C293-08FEBE39175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6067" y="994630"/>
            <a:ext cx="3867269" cy="133731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ED1870B-00CE-4D46-9EB9-AE1FC84430DB}"/>
              </a:ext>
            </a:extLst>
          </p:cNvPr>
          <p:cNvSpPr>
            <a:spLocks noGrp="1"/>
          </p:cNvSpPr>
          <p:nvPr>
            <p:ph idx="1"/>
          </p:nvPr>
        </p:nvSpPr>
        <p:spPr>
          <a:xfrm>
            <a:off x="4572000" y="1011798"/>
            <a:ext cx="4313122" cy="3784417"/>
          </a:xfrm>
        </p:spPr>
        <p:txBody>
          <a:bodyPr>
            <a:normAutofit lnSpcReduction="10000"/>
          </a:bodyPr>
          <a:lstStyle/>
          <a:p>
            <a:pPr marL="0" indent="0" algn="l">
              <a:buNone/>
            </a:pPr>
            <a:r>
              <a:rPr lang="sv-SE" sz="1200" b="1" i="0" dirty="0">
                <a:solidFill>
                  <a:srgbClr val="323232"/>
                </a:solidFill>
                <a:effectLst/>
              </a:rPr>
              <a:t>Syfte</a:t>
            </a:r>
            <a:r>
              <a:rPr lang="sv-SE" sz="1200" b="1" dirty="0">
                <a:solidFill>
                  <a:srgbClr val="323232"/>
                </a:solidFill>
              </a:rPr>
              <a:t> </a:t>
            </a:r>
          </a:p>
          <a:p>
            <a:pPr marL="0" indent="0" algn="l">
              <a:buNone/>
            </a:pPr>
            <a:r>
              <a:rPr lang="sv-SE" sz="1200" dirty="0">
                <a:solidFill>
                  <a:srgbClr val="323232"/>
                </a:solidFill>
              </a:rPr>
              <a:t>F</a:t>
            </a:r>
            <a:r>
              <a:rPr lang="sv-SE" sz="1200" b="0" i="0" dirty="0">
                <a:solidFill>
                  <a:srgbClr val="323232"/>
                </a:solidFill>
                <a:effectLst/>
              </a:rPr>
              <a:t>örbereda deltagare som ännu inte är redo att matchas mot arbete/studier att börja arbeta, studera eller kunna tillgodogöra sig någon av Arbetsförmedlingens övriga insatser.</a:t>
            </a:r>
            <a:br>
              <a:rPr lang="sv-SE" sz="1200" b="0" i="0" dirty="0">
                <a:solidFill>
                  <a:srgbClr val="323232"/>
                </a:solidFill>
                <a:effectLst/>
              </a:rPr>
            </a:br>
            <a:endParaRPr lang="sv-SE" sz="1200" b="0" i="0" dirty="0">
              <a:solidFill>
                <a:srgbClr val="8A8A8A"/>
              </a:solidFill>
              <a:effectLst/>
            </a:endParaRPr>
          </a:p>
          <a:p>
            <a:pPr marL="0" indent="0" algn="l">
              <a:buNone/>
            </a:pPr>
            <a:r>
              <a:rPr lang="sv-SE" sz="1200" b="1" i="0" dirty="0">
                <a:solidFill>
                  <a:srgbClr val="323232"/>
                </a:solidFill>
                <a:effectLst/>
              </a:rPr>
              <a:t>Mål</a:t>
            </a:r>
            <a:r>
              <a:rPr lang="sv-SE" sz="1200" b="1" dirty="0">
                <a:solidFill>
                  <a:srgbClr val="323232"/>
                </a:solidFill>
              </a:rPr>
              <a:t> </a:t>
            </a:r>
          </a:p>
          <a:p>
            <a:pPr marL="0" indent="0" algn="l">
              <a:buNone/>
            </a:pPr>
            <a:r>
              <a:rPr lang="sv-SE" sz="1200" dirty="0">
                <a:solidFill>
                  <a:srgbClr val="323232"/>
                </a:solidFill>
              </a:rPr>
              <a:t>Fr</a:t>
            </a:r>
            <a:r>
              <a:rPr lang="sv-SE" sz="1200" b="0" i="0" dirty="0">
                <a:solidFill>
                  <a:srgbClr val="323232"/>
                </a:solidFill>
                <a:effectLst/>
              </a:rPr>
              <a:t>amställa ett utförligt matchningsunderlag med uppgifter om deltagarens förutsättningar att få ett arbete, förmåga att söka ett arbete och information om eventuella behov och begränsningar. </a:t>
            </a:r>
          </a:p>
          <a:p>
            <a:pPr marL="0" indent="0" algn="l">
              <a:buNone/>
            </a:pPr>
            <a:r>
              <a:rPr lang="sv-SE" sz="1200" b="0" i="0" dirty="0">
                <a:solidFill>
                  <a:srgbClr val="323232"/>
                </a:solidFill>
                <a:effectLst/>
              </a:rPr>
              <a:t>Arbetsförmedlingen ska kunna använda matchningsunderlaget för att matcha deltagaren mot arbete, studier eller annan arbetsmarknadspolitisk insats.</a:t>
            </a:r>
            <a:endParaRPr lang="sv-SE" sz="1200" b="0" i="0" dirty="0">
              <a:solidFill>
                <a:srgbClr val="8A8A8A"/>
              </a:solidFill>
              <a:effectLst/>
            </a:endParaRPr>
          </a:p>
          <a:p>
            <a:pPr marL="0" indent="0">
              <a:buNone/>
            </a:pPr>
            <a:r>
              <a:rPr lang="sv-SE" sz="1200" b="0" i="0" dirty="0">
                <a:solidFill>
                  <a:srgbClr val="323232"/>
                </a:solidFill>
                <a:effectLst/>
              </a:rPr>
              <a:t>Utveckla och öka deltagarens aktivitetsförmåga i syfte att genomföra en eller flera arbetsprövningar i reell miljö.</a:t>
            </a:r>
            <a:endParaRPr lang="sv-SE" sz="1200" b="0" i="0" dirty="0">
              <a:solidFill>
                <a:srgbClr val="8A8A8A"/>
              </a:solidFill>
              <a:effectLst/>
            </a:endParaRPr>
          </a:p>
          <a:p>
            <a:pPr marL="0" indent="0">
              <a:buNone/>
            </a:pPr>
            <a:r>
              <a:rPr lang="sv-SE" sz="1200" b="0" i="0" dirty="0">
                <a:solidFill>
                  <a:srgbClr val="323232"/>
                </a:solidFill>
                <a:effectLst/>
              </a:rPr>
              <a:t>Hitta ett eller fler lämpliga yrken att söka eller utbilda sig till.</a:t>
            </a:r>
          </a:p>
          <a:p>
            <a:pPr marL="0" indent="0">
              <a:buNone/>
            </a:pPr>
            <a:endParaRPr lang="sv-SE" sz="1200" b="0" i="0" dirty="0">
              <a:solidFill>
                <a:srgbClr val="8A8A8A"/>
              </a:solidFill>
              <a:effectLst/>
            </a:endParaRPr>
          </a:p>
          <a:p>
            <a:pPr marL="0" indent="0" algn="l">
              <a:buNone/>
            </a:pPr>
            <a:r>
              <a:rPr lang="sv-SE" sz="1200" b="1" i="0" dirty="0">
                <a:solidFill>
                  <a:srgbClr val="323232"/>
                </a:solidFill>
                <a:effectLst/>
              </a:rPr>
              <a:t>Målgrupp</a:t>
            </a:r>
          </a:p>
          <a:p>
            <a:pPr marL="0" indent="0" algn="l">
              <a:buNone/>
            </a:pPr>
            <a:r>
              <a:rPr lang="sv-SE" sz="1200" b="0" i="0" dirty="0">
                <a:solidFill>
                  <a:srgbClr val="323232"/>
                </a:solidFill>
                <a:effectLst/>
              </a:rPr>
              <a:t>Personer som vid anvisning inte är matchningsbara mot arbete/studier.</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50077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08F9F4-FBD0-D8A1-E35E-F322945D9051}"/>
              </a:ext>
            </a:extLst>
          </p:cNvPr>
          <p:cNvSpPr>
            <a:spLocks noGrp="1"/>
          </p:cNvSpPr>
          <p:nvPr>
            <p:ph type="ctrTitle"/>
          </p:nvPr>
        </p:nvSpPr>
        <p:spPr/>
        <p:txBody>
          <a:bodyPr/>
          <a:lstStyle/>
          <a:p>
            <a:r>
              <a:rPr lang="sv-SE" dirty="0"/>
              <a:t>Läs mer om tjänsten</a:t>
            </a:r>
          </a:p>
        </p:txBody>
      </p:sp>
    </p:spTree>
    <p:extLst>
      <p:ext uri="{BB962C8B-B14F-4D97-AF65-F5344CB8AC3E}">
        <p14:creationId xmlns:p14="http://schemas.microsoft.com/office/powerpoint/2010/main" val="4182082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AFB534-2196-D0B6-9D34-3664BAAB419D}"/>
              </a:ext>
            </a:extLst>
          </p:cNvPr>
          <p:cNvSpPr>
            <a:spLocks noGrp="1"/>
          </p:cNvSpPr>
          <p:nvPr>
            <p:ph type="title"/>
          </p:nvPr>
        </p:nvSpPr>
        <p:spPr>
          <a:xfrm>
            <a:off x="484222" y="247669"/>
            <a:ext cx="7422784" cy="336579"/>
          </a:xfrm>
        </p:spPr>
        <p:txBody>
          <a:bodyPr/>
          <a:lstStyle/>
          <a:p>
            <a:r>
              <a:rPr lang="sv-SE" sz="2400" dirty="0"/>
              <a:t>Bearbetande insatser </a:t>
            </a:r>
            <a:br>
              <a:rPr lang="sv-SE" sz="2400" dirty="0"/>
            </a:br>
            <a:endParaRPr lang="sv-SE" sz="2400" dirty="0"/>
          </a:p>
        </p:txBody>
      </p:sp>
      <p:sp>
        <p:nvSpPr>
          <p:cNvPr id="3" name="Platshållare för innehåll 2">
            <a:extLst>
              <a:ext uri="{FF2B5EF4-FFF2-40B4-BE49-F238E27FC236}">
                <a16:creationId xmlns:a16="http://schemas.microsoft.com/office/drawing/2014/main" id="{98521700-09E0-4C00-F776-2CA5DE9CD3D2}"/>
              </a:ext>
            </a:extLst>
          </p:cNvPr>
          <p:cNvSpPr>
            <a:spLocks noGrp="1"/>
          </p:cNvSpPr>
          <p:nvPr>
            <p:ph idx="1"/>
          </p:nvPr>
        </p:nvSpPr>
        <p:spPr>
          <a:xfrm>
            <a:off x="542041" y="758856"/>
            <a:ext cx="7970363" cy="3968685"/>
          </a:xfrm>
        </p:spPr>
        <p:txBody>
          <a:bodyPr>
            <a:noAutofit/>
          </a:bodyPr>
          <a:lstStyle/>
          <a:p>
            <a:pPr marL="0" indent="0" algn="l">
              <a:buNone/>
            </a:pPr>
            <a:r>
              <a:rPr lang="sv-SE" sz="1200" b="0" i="0" dirty="0">
                <a:solidFill>
                  <a:srgbClr val="000000"/>
                </a:solidFill>
                <a:effectLst/>
              </a:rPr>
              <a:t>Vid behov genomförs bearbetande insatser genom tjänstens alla delar för deltagare som upplever hinder såsom rädsla, oro, eller upplevd oförmåga inför möten med arbetslivet. </a:t>
            </a:r>
          </a:p>
          <a:p>
            <a:pPr marL="0" indent="0" algn="l">
              <a:buNone/>
            </a:pPr>
            <a:r>
              <a:rPr lang="sv-SE" sz="1200" b="0" i="0" dirty="0">
                <a:solidFill>
                  <a:srgbClr val="000000"/>
                </a:solidFill>
                <a:effectLst/>
              </a:rPr>
              <a:t>Målet är att öka deltagarens förutsättningar att gå vidare till arbete eller studier genom att hjälpa denne etablera egna verktyg för att hantera psykologiska svårigheter och hinder i relation till arbete. De psykologiska metoderna som används ska grunda sig i kognitiv och/eller psykodynamisk teori. </a:t>
            </a:r>
          </a:p>
          <a:p>
            <a:pPr marL="0" indent="0" algn="l">
              <a:buNone/>
            </a:pPr>
            <a:r>
              <a:rPr lang="sv-SE" sz="1200" b="0" i="0" dirty="0">
                <a:solidFill>
                  <a:srgbClr val="000000"/>
                </a:solidFill>
                <a:effectLst/>
              </a:rPr>
              <a:t>Genom bearbetande insatser kan deltagare till exempel få stöd i att hantera:</a:t>
            </a:r>
            <a:endParaRPr lang="sv-SE" sz="1200" b="0" i="0" dirty="0">
              <a:solidFill>
                <a:srgbClr val="8A8A8A"/>
              </a:solidFill>
              <a:effectLst/>
            </a:endParaRPr>
          </a:p>
          <a:p>
            <a:pPr marL="0" indent="0" algn="l">
              <a:buNone/>
            </a:pPr>
            <a:r>
              <a:rPr lang="sv-SE" sz="1200" b="0" i="0" dirty="0">
                <a:solidFill>
                  <a:srgbClr val="000000"/>
                </a:solidFill>
                <a:effectLst/>
              </a:rPr>
              <a:t>•     Upplevda hinder i en omställningssituation</a:t>
            </a:r>
            <a:endParaRPr lang="sv-SE" sz="1200" b="0" i="0" dirty="0">
              <a:solidFill>
                <a:srgbClr val="8A8A8A"/>
              </a:solidFill>
              <a:effectLst/>
            </a:endParaRPr>
          </a:p>
          <a:p>
            <a:pPr marL="0" indent="0" algn="l">
              <a:buNone/>
            </a:pPr>
            <a:r>
              <a:rPr lang="sv-SE" sz="1200" b="0" i="0" dirty="0">
                <a:solidFill>
                  <a:srgbClr val="000000"/>
                </a:solidFill>
                <a:effectLst/>
              </a:rPr>
              <a:t>•     Rädsla eller oro inför arbete</a:t>
            </a:r>
            <a:endParaRPr lang="sv-SE" sz="1200" b="0" i="0" dirty="0">
              <a:solidFill>
                <a:srgbClr val="8A8A8A"/>
              </a:solidFill>
              <a:effectLst/>
            </a:endParaRPr>
          </a:p>
          <a:p>
            <a:pPr marL="0" indent="0" algn="l">
              <a:buNone/>
            </a:pPr>
            <a:r>
              <a:rPr lang="sv-SE" sz="1200" b="0" i="0" dirty="0">
                <a:solidFill>
                  <a:srgbClr val="000000"/>
                </a:solidFill>
                <a:effectLst/>
              </a:rPr>
              <a:t>•     Upplevd oförmåga inför arbete</a:t>
            </a:r>
            <a:endParaRPr lang="sv-SE" sz="1200" b="0" i="0" dirty="0">
              <a:solidFill>
                <a:srgbClr val="8A8A8A"/>
              </a:solidFill>
              <a:effectLst/>
            </a:endParaRPr>
          </a:p>
          <a:p>
            <a:pPr marL="0" indent="0" algn="l">
              <a:buNone/>
            </a:pPr>
            <a:r>
              <a:rPr lang="sv-SE" sz="1200" b="0" i="0" dirty="0">
                <a:solidFill>
                  <a:srgbClr val="000000"/>
                </a:solidFill>
                <a:effectLst/>
              </a:rPr>
              <a:t>•     Andra psykologiska svårigheter rörande arbetslivet.</a:t>
            </a:r>
          </a:p>
          <a:p>
            <a:pPr marL="0" indent="0" algn="l">
              <a:buNone/>
            </a:pPr>
            <a:endParaRPr lang="sv-SE" sz="1200" b="0" i="0" dirty="0">
              <a:solidFill>
                <a:srgbClr val="8A8A8A"/>
              </a:solidFill>
              <a:effectLst/>
            </a:endParaRPr>
          </a:p>
          <a:p>
            <a:pPr marL="0" indent="0" algn="l">
              <a:buNone/>
            </a:pPr>
            <a:r>
              <a:rPr lang="sv-SE" sz="1200" b="0" i="0" dirty="0">
                <a:solidFill>
                  <a:srgbClr val="000000"/>
                </a:solidFill>
                <a:effectLst/>
              </a:rPr>
              <a:t>Bearbetande insatser kan ingå i en eller flera av tjänstens delar och sker efter att du kommit överens om detta med Arbetsförmedlingen, samt om omfattning i antal tillfällen och dess syfte och mål. Bearbetande insatser kan ske maximalt 12 gånger per deltagare och ett tillfälle är 45 minuter.</a:t>
            </a:r>
          </a:p>
          <a:p>
            <a:pPr marL="0" indent="0" algn="l">
              <a:buNone/>
            </a:pPr>
            <a:endParaRPr lang="sv-SE" sz="1200" b="0" i="0" dirty="0">
              <a:solidFill>
                <a:srgbClr val="8A8A8A"/>
              </a:solidFill>
              <a:effectLst/>
            </a:endParaRPr>
          </a:p>
          <a:p>
            <a:pPr marL="0" indent="0" algn="l">
              <a:buNone/>
            </a:pPr>
            <a:r>
              <a:rPr lang="sv-SE" sz="1200" i="0" dirty="0">
                <a:solidFill>
                  <a:srgbClr val="000000"/>
                </a:solidFill>
                <a:effectLst/>
              </a:rPr>
              <a:t>OBS: Väljer du att planera för bearbetande insatser ska du alltid skriva in totalsumman i den gemensamma planeringen!</a:t>
            </a:r>
            <a:endParaRPr lang="sv-SE" sz="1200" i="0" dirty="0">
              <a:solidFill>
                <a:srgbClr val="8A8A8A"/>
              </a:solidFill>
              <a:effectLst/>
            </a:endParaRPr>
          </a:p>
          <a:p>
            <a:pPr marL="0" indent="0" algn="l">
              <a:buNone/>
            </a:pP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508627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F438BB-F2E3-28ED-89A4-541FD55860DD}"/>
              </a:ext>
            </a:extLst>
          </p:cNvPr>
          <p:cNvSpPr>
            <a:spLocks noGrp="1"/>
          </p:cNvSpPr>
          <p:nvPr>
            <p:ph type="title"/>
          </p:nvPr>
        </p:nvSpPr>
        <p:spPr>
          <a:xfrm>
            <a:off x="497676" y="122782"/>
            <a:ext cx="7422784" cy="485246"/>
          </a:xfrm>
        </p:spPr>
        <p:txBody>
          <a:bodyPr/>
          <a:lstStyle/>
          <a:p>
            <a:r>
              <a:rPr lang="sv-SE" sz="2400" dirty="0"/>
              <a:t>Inleverans – Bearbetande insatser</a:t>
            </a:r>
            <a:br>
              <a:rPr lang="sv-SE" sz="2400" dirty="0"/>
            </a:br>
            <a:endParaRPr lang="sv-SE" sz="2400" dirty="0"/>
          </a:p>
        </p:txBody>
      </p:sp>
      <p:pic>
        <p:nvPicPr>
          <p:cNvPr id="8" name="Bildobjekt 7" descr="Bilden är ett urklipp från IT systemet KA webb. Den visar finleverans. ">
            <a:extLst>
              <a:ext uri="{FF2B5EF4-FFF2-40B4-BE49-F238E27FC236}">
                <a16:creationId xmlns:a16="http://schemas.microsoft.com/office/drawing/2014/main" id="{F6C00AA2-11B0-6C21-7639-11373D814274}"/>
              </a:ext>
            </a:extLst>
          </p:cNvPr>
          <p:cNvPicPr>
            <a:picLocks noChangeAspect="1"/>
          </p:cNvPicPr>
          <p:nvPr/>
        </p:nvPicPr>
        <p:blipFill>
          <a:blip r:embed="rId2"/>
          <a:stretch>
            <a:fillRect/>
          </a:stretch>
        </p:blipFill>
        <p:spPr>
          <a:xfrm>
            <a:off x="497676" y="712836"/>
            <a:ext cx="3414155" cy="3215149"/>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085F0CE7-D786-B05B-B038-516A88D1AFA8}"/>
              </a:ext>
            </a:extLst>
          </p:cNvPr>
          <p:cNvSpPr txBox="1"/>
          <p:nvPr/>
        </p:nvSpPr>
        <p:spPr>
          <a:xfrm>
            <a:off x="4209069" y="712836"/>
            <a:ext cx="4569172" cy="4339650"/>
          </a:xfrm>
          <a:prstGeom prst="rect">
            <a:avLst/>
          </a:prstGeom>
          <a:noFill/>
        </p:spPr>
        <p:txBody>
          <a:bodyPr wrap="square">
            <a:spAutoFit/>
          </a:bodyPr>
          <a:lstStyle/>
          <a:p>
            <a:r>
              <a:rPr lang="sv-SE" sz="1200" b="0" i="0" dirty="0">
                <a:solidFill>
                  <a:srgbClr val="000000"/>
                </a:solidFill>
                <a:effectLst/>
              </a:rPr>
              <a:t>När du planerar för bearbetande insatser ska du ange antalet tillfällen du haft den perioden du inlevererar för.</a:t>
            </a:r>
          </a:p>
          <a:p>
            <a:endParaRPr lang="sv-SE" sz="1200" b="0" i="0" dirty="0">
              <a:solidFill>
                <a:srgbClr val="8A8A8A"/>
              </a:solidFill>
              <a:effectLst/>
            </a:endParaRPr>
          </a:p>
          <a:p>
            <a:r>
              <a:rPr lang="sv-SE" sz="1200" dirty="0">
                <a:solidFill>
                  <a:srgbClr val="000000"/>
                </a:solidFill>
              </a:rPr>
              <a:t>För bearbetande insatser utgår ersättning om 1 200 SEK per tillfälle.</a:t>
            </a:r>
          </a:p>
          <a:p>
            <a:endParaRPr lang="sv-SE" sz="1200" dirty="0">
              <a:solidFill>
                <a:srgbClr val="000000"/>
              </a:solidFill>
            </a:endParaRPr>
          </a:p>
          <a:p>
            <a:r>
              <a:rPr lang="sv-SE" sz="1200" dirty="0">
                <a:solidFill>
                  <a:srgbClr val="000000"/>
                </a:solidFill>
              </a:rPr>
              <a:t>Exempel: Du planerar bearbetande insatser för två tillfällen i del 2 - Orientering inför arbete. Sedan förlängs tjänsten och du planerar ytterligare två tillfällen i del 3 - Arbetsprövning. Sammanlagt har du planerad för fyra tillfällen. Alltså ska du skriva totalsumman för de fyra sammanlagda tillfällen du har planerat och planerar i gemensam planeringen.</a:t>
            </a:r>
            <a:endParaRPr lang="sv-SE" sz="1200" dirty="0">
              <a:solidFill>
                <a:srgbClr val="8A8A8A"/>
              </a:solidFill>
            </a:endParaRPr>
          </a:p>
          <a:p>
            <a:endParaRPr lang="sv-SE" sz="1200" dirty="0">
              <a:solidFill>
                <a:srgbClr val="000000"/>
              </a:solidFill>
            </a:endParaRPr>
          </a:p>
          <a:p>
            <a:r>
              <a:rPr lang="sv-SE" sz="1200" dirty="0">
                <a:solidFill>
                  <a:srgbClr val="000000"/>
                </a:solidFill>
              </a:rPr>
              <a:t>Handlingen gemensam planering är versionshanterad därför vill systemet veta totalsumman för de planerade bearbetande insatser som bedömts behövas i tjänsten och skulle du välja att planera för ytterligare tillfällen så gör du på samma sätt, dvs. summerar och skriver totalsumman och skicka in senast uppdaterad gemensam planering.</a:t>
            </a:r>
          </a:p>
          <a:p>
            <a:endParaRPr lang="sv-SE" sz="1200" b="0" i="0" dirty="0">
              <a:solidFill>
                <a:srgbClr val="000000"/>
              </a:solidFill>
              <a:effectLst/>
            </a:endParaRPr>
          </a:p>
          <a:p>
            <a:pPr marL="0" indent="0" algn="l">
              <a:buNone/>
            </a:pPr>
            <a:endParaRPr lang="sv-SE" sz="1200" b="0" i="0" dirty="0">
              <a:solidFill>
                <a:srgbClr val="000000"/>
              </a:solidFill>
              <a:effectLst/>
            </a:endParaRPr>
          </a:p>
          <a:p>
            <a:pPr marL="0" indent="0" algn="l">
              <a:buNone/>
            </a:pPr>
            <a:endParaRPr lang="sv-SE" sz="1200" b="0" i="0" dirty="0">
              <a:solidFill>
                <a:srgbClr val="000000"/>
              </a:solidFill>
              <a:effectLst/>
            </a:endParaRPr>
          </a:p>
          <a:p>
            <a:pPr marL="0" indent="0" algn="l">
              <a:buNone/>
            </a:pPr>
            <a:endParaRPr lang="sv-SE" sz="1200" b="0" i="0" dirty="0">
              <a:solidFill>
                <a:srgbClr val="8A8A8A"/>
              </a:solidFill>
              <a:effectLst/>
            </a:endParaRPr>
          </a:p>
        </p:txBody>
      </p:sp>
    </p:spTree>
    <p:extLst>
      <p:ext uri="{BB962C8B-B14F-4D97-AF65-F5344CB8AC3E}">
        <p14:creationId xmlns:p14="http://schemas.microsoft.com/office/powerpoint/2010/main" val="2585406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4ACC9-7F31-867B-C085-6AF62581C5F0}"/>
              </a:ext>
            </a:extLst>
          </p:cNvPr>
          <p:cNvSpPr>
            <a:spLocks noGrp="1"/>
          </p:cNvSpPr>
          <p:nvPr>
            <p:ph type="title"/>
          </p:nvPr>
        </p:nvSpPr>
        <p:spPr>
          <a:xfrm>
            <a:off x="575043" y="462148"/>
            <a:ext cx="7422784" cy="371570"/>
          </a:xfrm>
        </p:spPr>
        <p:txBody>
          <a:bodyPr/>
          <a:lstStyle/>
          <a:p>
            <a:r>
              <a:rPr lang="sv-SE" sz="2400" dirty="0"/>
              <a:t>Byte mellan Del 2 och Del 3</a:t>
            </a:r>
            <a:br>
              <a:rPr lang="sv-SE" sz="2400" dirty="0"/>
            </a:br>
            <a:endParaRPr lang="sv-SE" sz="2400" dirty="0"/>
          </a:p>
        </p:txBody>
      </p:sp>
      <p:sp>
        <p:nvSpPr>
          <p:cNvPr id="3" name="Platshållare för innehåll 2">
            <a:extLst>
              <a:ext uri="{FF2B5EF4-FFF2-40B4-BE49-F238E27FC236}">
                <a16:creationId xmlns:a16="http://schemas.microsoft.com/office/drawing/2014/main" id="{344C2DFF-D3B0-B602-606A-6EDFF7370EAD}"/>
              </a:ext>
            </a:extLst>
          </p:cNvPr>
          <p:cNvSpPr>
            <a:spLocks noGrp="1"/>
          </p:cNvSpPr>
          <p:nvPr>
            <p:ph idx="1"/>
          </p:nvPr>
        </p:nvSpPr>
        <p:spPr>
          <a:xfrm>
            <a:off x="575044" y="1137149"/>
            <a:ext cx="7654556" cy="3544204"/>
          </a:xfrm>
        </p:spPr>
        <p:txBody>
          <a:bodyPr>
            <a:normAutofit/>
          </a:bodyPr>
          <a:lstStyle/>
          <a:p>
            <a:pPr algn="l">
              <a:buFont typeface="Arial" panose="020B0604020202020204" pitchFamily="34" charset="0"/>
              <a:buChar char="•"/>
            </a:pPr>
            <a:r>
              <a:rPr lang="sv-SE" sz="1200" b="0" i="0" dirty="0">
                <a:solidFill>
                  <a:srgbClr val="000000"/>
                </a:solidFill>
                <a:effectLst/>
              </a:rPr>
              <a:t>Deltagaren kan byta mellan del 2 orientering inför arbete och 3 arbetsprövning om det visar sig att hens behov och förutsättningar inte överensstämmer med den ursprungliga bedömning som gjordes.</a:t>
            </a:r>
          </a:p>
          <a:p>
            <a:pPr algn="l">
              <a:buFont typeface="Arial" panose="020B0604020202020204" pitchFamily="34" charset="0"/>
              <a:buChar char="•"/>
            </a:pPr>
            <a:r>
              <a:rPr lang="sv-SE" sz="1200" b="0" i="0" dirty="0">
                <a:solidFill>
                  <a:srgbClr val="000000"/>
                </a:solidFill>
                <a:effectLst/>
              </a:rPr>
              <a:t>Det kan visa sig att en deltagare som deltar i del 2 har utvecklat en aktivitetsförmåga som stämmer bättre överens med del 3. Omvänt kan det visa sig att en deltagare som påbörjat del 3 direkt, inte har förutsättningar för att </a:t>
            </a:r>
            <a:r>
              <a:rPr lang="sv-SE" sz="1200" b="0" i="0" dirty="0" err="1">
                <a:solidFill>
                  <a:srgbClr val="000000"/>
                </a:solidFill>
                <a:effectLst/>
              </a:rPr>
              <a:t>arbetspröva</a:t>
            </a:r>
            <a:r>
              <a:rPr lang="sv-SE" sz="1200" b="0" i="0" dirty="0">
                <a:solidFill>
                  <a:srgbClr val="000000"/>
                </a:solidFill>
                <a:effectLst/>
              </a:rPr>
              <a:t> på en reell arbetsplats och därför behöver starta med del 2 istället.</a:t>
            </a:r>
          </a:p>
          <a:p>
            <a:pPr algn="l">
              <a:buFont typeface="Arial" panose="020B0604020202020204" pitchFamily="34" charset="0"/>
              <a:buChar char="•"/>
            </a:pPr>
            <a:r>
              <a:rPr lang="sv-SE" sz="1200" b="0" i="0" dirty="0">
                <a:solidFill>
                  <a:srgbClr val="000000"/>
                </a:solidFill>
                <a:effectLst/>
              </a:rPr>
              <a:t>Arbetsförmedlingen måste dock alltid göra en arbetsmarknadspolitisk bedömning innan ett byte kan ske. Därför ska bytet alltid föregås av ett uppföljningssamtal och uppdatering av den gemensamma planeringen.</a:t>
            </a:r>
          </a:p>
          <a:p>
            <a:pPr algn="l">
              <a:buFont typeface="Arial" panose="020B0604020202020204" pitchFamily="34" charset="0"/>
              <a:buChar char="•"/>
            </a:pPr>
            <a:r>
              <a:rPr lang="sv-SE" sz="1200" b="0" i="0" dirty="0">
                <a:solidFill>
                  <a:srgbClr val="000000"/>
                </a:solidFill>
                <a:effectLst/>
              </a:rPr>
              <a:t>Observera också att i det fall Arbetsförmedlingen gör en arbetsmarknadspolitisk bedömning att deltagaren ska flytta från del 3 till del 2 av tjänsten behöver du inte skicka in någon slutredovisning för del 3, utan det räcker att uppdatera deltagarens gemensamma planering. Därefter skickas slutredovisning för del 2 vid deltagarens avslut i del 2.</a:t>
            </a:r>
            <a:br>
              <a:rPr lang="sv-SE" sz="1200" b="0" i="0" dirty="0">
                <a:solidFill>
                  <a:srgbClr val="323232"/>
                </a:solidFill>
                <a:effectLst/>
              </a:rPr>
            </a:br>
            <a:endParaRPr lang="sv-SE" sz="1200" b="0" i="0" dirty="0">
              <a:solidFill>
                <a:srgbClr val="8A8A8A"/>
              </a:solidFill>
              <a:effectLst/>
            </a:endParaRPr>
          </a:p>
          <a:p>
            <a:pPr marL="0" indent="0">
              <a:buNone/>
            </a:pPr>
            <a:br>
              <a:rPr lang="sv-SE" sz="1200" dirty="0"/>
            </a:br>
            <a:endParaRPr lang="sv-SE" sz="1200" dirty="0"/>
          </a:p>
          <a:p>
            <a:pPr marL="0" indent="0">
              <a:buNone/>
            </a:pPr>
            <a:endParaRPr lang="sv-SE" sz="1200" dirty="0"/>
          </a:p>
        </p:txBody>
      </p:sp>
    </p:spTree>
    <p:extLst>
      <p:ext uri="{BB962C8B-B14F-4D97-AF65-F5344CB8AC3E}">
        <p14:creationId xmlns:p14="http://schemas.microsoft.com/office/powerpoint/2010/main" val="3226395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2E1F38-F37D-B7FF-C9C6-D3DDCA54E3A9}"/>
              </a:ext>
            </a:extLst>
          </p:cNvPr>
          <p:cNvSpPr>
            <a:spLocks noGrp="1"/>
          </p:cNvSpPr>
          <p:nvPr>
            <p:ph type="title"/>
          </p:nvPr>
        </p:nvSpPr>
        <p:spPr>
          <a:xfrm>
            <a:off x="575043" y="380594"/>
            <a:ext cx="7422784" cy="446400"/>
          </a:xfrm>
        </p:spPr>
        <p:txBody>
          <a:bodyPr/>
          <a:lstStyle/>
          <a:p>
            <a:r>
              <a:rPr lang="sv-SE" sz="2400" dirty="0"/>
              <a:t>Versionshantering av handlingar</a:t>
            </a:r>
            <a:br>
              <a:rPr lang="sv-SE" sz="2400" dirty="0"/>
            </a:br>
            <a:endParaRPr lang="sv-SE" sz="2400" dirty="0"/>
          </a:p>
        </p:txBody>
      </p:sp>
      <p:sp>
        <p:nvSpPr>
          <p:cNvPr id="3" name="Platshållare för innehåll 2">
            <a:extLst>
              <a:ext uri="{FF2B5EF4-FFF2-40B4-BE49-F238E27FC236}">
                <a16:creationId xmlns:a16="http://schemas.microsoft.com/office/drawing/2014/main" id="{02B858A1-D542-059E-0D01-15EA55614419}"/>
              </a:ext>
            </a:extLst>
          </p:cNvPr>
          <p:cNvSpPr>
            <a:spLocks noGrp="1"/>
          </p:cNvSpPr>
          <p:nvPr>
            <p:ph idx="1"/>
          </p:nvPr>
        </p:nvSpPr>
        <p:spPr>
          <a:xfrm>
            <a:off x="576002" y="973680"/>
            <a:ext cx="7421825" cy="2872353"/>
          </a:xfrm>
        </p:spPr>
        <p:txBody>
          <a:bodyPr>
            <a:noAutofit/>
          </a:bodyPr>
          <a:lstStyle/>
          <a:p>
            <a:pPr algn="l">
              <a:buFont typeface="Arial" panose="020B0604020202020204" pitchFamily="34" charset="0"/>
              <a:buChar char="•"/>
            </a:pPr>
            <a:r>
              <a:rPr lang="sv-SE" sz="1200" b="1" i="0" dirty="0">
                <a:solidFill>
                  <a:srgbClr val="1E1E1E"/>
                </a:solidFill>
                <a:effectLst/>
              </a:rPr>
              <a:t>Gemensam planering</a:t>
            </a:r>
            <a:endParaRPr lang="sv-SE" sz="1200" b="1" i="0" dirty="0">
              <a:solidFill>
                <a:srgbClr val="8A8A8A"/>
              </a:solidFill>
              <a:effectLst/>
            </a:endParaRPr>
          </a:p>
          <a:p>
            <a:pPr marL="0" indent="0" algn="l">
              <a:buNone/>
            </a:pPr>
            <a:r>
              <a:rPr lang="sv-SE" sz="1200" b="0" i="0" dirty="0">
                <a:solidFill>
                  <a:srgbClr val="1E1E1E"/>
                </a:solidFill>
                <a:effectLst/>
              </a:rPr>
              <a:t>Du som leverantör skapar en första gemensam planering i del 1. Om deltagaren sedan ska gå vidare i tjänsten till del 2 eller del 3, kommer du att uppdatera den gemensamma planeringen där tidigare information finns kvar med ny planering av aktiviteter som byggs på den tidigare versionen av handlingen.</a:t>
            </a:r>
          </a:p>
          <a:p>
            <a:pPr marL="0" indent="0" algn="l">
              <a:buNone/>
            </a:pPr>
            <a:endParaRPr lang="sv-SE" sz="1200" b="0" i="0" dirty="0">
              <a:solidFill>
                <a:srgbClr val="8A8A8A"/>
              </a:solidFill>
              <a:effectLst/>
            </a:endParaRPr>
          </a:p>
          <a:p>
            <a:pPr algn="l">
              <a:buFont typeface="Arial" panose="020B0604020202020204" pitchFamily="34" charset="0"/>
              <a:buChar char="•"/>
            </a:pPr>
            <a:r>
              <a:rPr lang="sv-SE" sz="1200" b="1" i="0" dirty="0">
                <a:solidFill>
                  <a:srgbClr val="1E1E1E"/>
                </a:solidFill>
                <a:effectLst/>
              </a:rPr>
              <a:t>Slutredovisning</a:t>
            </a:r>
            <a:endParaRPr lang="sv-SE" sz="1200" b="1" i="0" dirty="0">
              <a:solidFill>
                <a:srgbClr val="8A8A8A"/>
              </a:solidFill>
              <a:effectLst/>
            </a:endParaRPr>
          </a:p>
          <a:p>
            <a:pPr marL="0" indent="0" algn="l">
              <a:buNone/>
            </a:pPr>
            <a:r>
              <a:rPr lang="sv-SE" sz="1200" b="0" i="0" dirty="0">
                <a:solidFill>
                  <a:srgbClr val="1E1E1E"/>
                </a:solidFill>
                <a:effectLst/>
              </a:rPr>
              <a:t>Slutredovisningen fylls på och uppdateras med ny redovisning av aktiviteter och rekommendationer under hela tjänstens gång. Om deltagaren flyttar från del 2 till del 3 eller vice versa behöver ingen slutredovisning skickas utan det räcker att uppdatera GP. Därefter skickas slutredovisning vid deltagarens avslut i den del som deltagaren bytt till.</a:t>
            </a:r>
            <a:endParaRPr lang="sv-SE" sz="1200" b="0" i="0" dirty="0">
              <a:solidFill>
                <a:srgbClr val="8A8A8A"/>
              </a:solidFill>
              <a:effectLst/>
            </a:endParaRPr>
          </a:p>
          <a:p>
            <a:pPr marL="0" indent="0" algn="l">
              <a:buNone/>
            </a:pPr>
            <a:r>
              <a:rPr lang="sv-SE" sz="1200" b="0" i="0" dirty="0">
                <a:solidFill>
                  <a:srgbClr val="1E1E1E"/>
                </a:solidFill>
                <a:effectLst/>
              </a:rPr>
              <a:t>När tjänsten är avslutad skickar leverantören en slutgiltig slutredovisning som då kommer att innehålla samtliga redovisningar som skett under tjänstens alla delar samt kompletterande information om hur Arbetsförmedlingen ska gå vidare med deltagarens framtida planering.</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653865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BFF0AB-39B1-DFCB-E0C8-18A348F82350}"/>
              </a:ext>
            </a:extLst>
          </p:cNvPr>
          <p:cNvSpPr>
            <a:spLocks noGrp="1"/>
          </p:cNvSpPr>
          <p:nvPr>
            <p:ph type="title"/>
          </p:nvPr>
        </p:nvSpPr>
        <p:spPr>
          <a:xfrm>
            <a:off x="514831" y="265333"/>
            <a:ext cx="7422784" cy="339785"/>
          </a:xfrm>
        </p:spPr>
        <p:txBody>
          <a:bodyPr/>
          <a:lstStyle/>
          <a:p>
            <a:r>
              <a:rPr lang="sv-SE" sz="2400" dirty="0"/>
              <a:t>Hantera omfattning</a:t>
            </a:r>
            <a:br>
              <a:rPr lang="sv-SE" sz="2400" dirty="0"/>
            </a:br>
            <a:br>
              <a:rPr lang="sv-SE" sz="2400" dirty="0"/>
            </a:br>
            <a:endParaRPr lang="sv-SE" sz="2400" dirty="0"/>
          </a:p>
        </p:txBody>
      </p:sp>
      <p:sp>
        <p:nvSpPr>
          <p:cNvPr id="3" name="Platshållare för innehåll 2">
            <a:extLst>
              <a:ext uri="{FF2B5EF4-FFF2-40B4-BE49-F238E27FC236}">
                <a16:creationId xmlns:a16="http://schemas.microsoft.com/office/drawing/2014/main" id="{407EAF4A-724D-E97D-2DCF-3DB33D659720}"/>
              </a:ext>
            </a:extLst>
          </p:cNvPr>
          <p:cNvSpPr>
            <a:spLocks noGrp="1"/>
          </p:cNvSpPr>
          <p:nvPr>
            <p:ph idx="1"/>
          </p:nvPr>
        </p:nvSpPr>
        <p:spPr>
          <a:xfrm>
            <a:off x="514831" y="732631"/>
            <a:ext cx="8271029" cy="4145536"/>
          </a:xfrm>
        </p:spPr>
        <p:txBody>
          <a:bodyPr>
            <a:noAutofit/>
          </a:bodyPr>
          <a:lstStyle/>
          <a:p>
            <a:pPr marL="0" indent="0" algn="l">
              <a:buNone/>
            </a:pPr>
            <a:r>
              <a:rPr lang="sv-SE" sz="1200" b="0" i="0" dirty="0">
                <a:solidFill>
                  <a:srgbClr val="1E1E1E"/>
                </a:solidFill>
                <a:effectLst/>
              </a:rPr>
              <a:t>I </a:t>
            </a:r>
            <a:r>
              <a:rPr lang="sv-SE" sz="1200" dirty="0">
                <a:solidFill>
                  <a:srgbClr val="1E1E1E"/>
                </a:solidFill>
              </a:rPr>
              <a:t>g</a:t>
            </a:r>
            <a:r>
              <a:rPr lang="sv-SE" sz="1200" b="0" i="0" dirty="0">
                <a:solidFill>
                  <a:srgbClr val="1E1E1E"/>
                </a:solidFill>
                <a:effectLst/>
              </a:rPr>
              <a:t>emensam planering anger du omfattning för deltagaren i timmar och under vilken period som deltagaren förväntas behöva ha för att utföra de aktiviteter som ingår i varje del av tjänsten.</a:t>
            </a:r>
            <a:endParaRPr lang="sv-SE" sz="1200" b="0" i="0" dirty="0">
              <a:solidFill>
                <a:srgbClr val="8A8A8A"/>
              </a:solidFill>
              <a:effectLst/>
            </a:endParaRPr>
          </a:p>
          <a:p>
            <a:pPr marL="0" indent="0" algn="l">
              <a:buNone/>
            </a:pPr>
            <a:r>
              <a:rPr lang="sv-SE" sz="1200" b="0" i="0" dirty="0">
                <a:solidFill>
                  <a:srgbClr val="1E1E1E"/>
                </a:solidFill>
                <a:effectLst/>
              </a:rPr>
              <a:t>Regel för omfattning är att du inte får byta omfattning mitt i veckan. Perioden för en och samma omfattning, t ex 2-5 timmar i veckan ska därmed alltid börja på en måndag och alltid avslutas på en söndag.</a:t>
            </a:r>
            <a:r>
              <a:rPr lang="sv-SE" sz="1200" dirty="0">
                <a:solidFill>
                  <a:srgbClr val="8A8A8A"/>
                </a:solidFill>
              </a:rPr>
              <a:t> </a:t>
            </a:r>
            <a:r>
              <a:rPr lang="sv-SE" sz="1200" b="0" i="0" dirty="0">
                <a:solidFill>
                  <a:srgbClr val="1E1E1E"/>
                </a:solidFill>
                <a:effectLst/>
              </a:rPr>
              <a:t>Undantag är den allra första planeringen i tjänsten (del 1 kartläggning) som har ett startdatum som kan börja när som helst i veckan men som då måste avslutas på en söndag. Sista planerad omfattning för hela tjänsten kan avslutas när som helst i veckan då det också blir slutdatum för deltagarens placeringsperiod.</a:t>
            </a:r>
            <a:endParaRPr lang="sv-SE" sz="1200" b="0" i="0" dirty="0">
              <a:solidFill>
                <a:srgbClr val="8A8A8A"/>
              </a:solidFill>
              <a:effectLst/>
            </a:endParaRPr>
          </a:p>
          <a:p>
            <a:pPr marL="0" indent="0" algn="l">
              <a:buNone/>
            </a:pPr>
            <a:r>
              <a:rPr lang="sv-SE" sz="1200" b="0" i="0" dirty="0">
                <a:solidFill>
                  <a:srgbClr val="1E1E1E"/>
                </a:solidFill>
                <a:effectLst/>
              </a:rPr>
              <a:t> 2-5 timmar per vecka</a:t>
            </a:r>
            <a:endParaRPr lang="sv-SE" sz="1200" b="0" i="0" dirty="0">
              <a:solidFill>
                <a:srgbClr val="8A8A8A"/>
              </a:solidFill>
              <a:effectLst/>
            </a:endParaRPr>
          </a:p>
          <a:p>
            <a:pPr marL="0" indent="0" algn="l">
              <a:buNone/>
            </a:pPr>
            <a:r>
              <a:rPr lang="sv-SE" sz="1200" b="0" i="0" dirty="0">
                <a:solidFill>
                  <a:srgbClr val="1E1E1E"/>
                </a:solidFill>
                <a:effectLst/>
              </a:rPr>
              <a:t> 6-10 timmar per vecka</a:t>
            </a:r>
            <a:endParaRPr lang="sv-SE" sz="1200" b="0" i="0" dirty="0">
              <a:solidFill>
                <a:srgbClr val="8A8A8A"/>
              </a:solidFill>
              <a:effectLst/>
            </a:endParaRPr>
          </a:p>
          <a:p>
            <a:pPr marL="0" indent="0" algn="l">
              <a:buNone/>
            </a:pPr>
            <a:r>
              <a:rPr lang="sv-SE" sz="1200" b="0" i="0" dirty="0">
                <a:solidFill>
                  <a:srgbClr val="1E1E1E"/>
                </a:solidFill>
                <a:effectLst/>
              </a:rPr>
              <a:t>Mer än 10 timmar per vecka</a:t>
            </a:r>
            <a:endParaRPr lang="sv-SE" sz="1200" dirty="0">
              <a:solidFill>
                <a:srgbClr val="8A8A8A"/>
              </a:solidFill>
            </a:endParaRPr>
          </a:p>
          <a:p>
            <a:pPr marL="0" indent="0" algn="l">
              <a:buNone/>
            </a:pPr>
            <a:r>
              <a:rPr lang="sv-SE" sz="1200" b="0" i="0" dirty="0">
                <a:solidFill>
                  <a:srgbClr val="1E1E1E"/>
                </a:solidFill>
                <a:effectLst/>
              </a:rPr>
              <a:t>Scenario: Gemensam planering för del 2. Börja ny omfattningsrad på en måndag med ett slutdatum på en söndag då du inte ska byta omfattning mitt i veckan. Om du vill välja ny omfattning för att trappa upp deltagartiden, väljer du att skapa ny rad. Den nya omfattningen blir en direkt fortsättning på planeringsperioden och påbörjas dagen efter slutdatum för tidigare planerad omfattning, dvs en måndag. </a:t>
            </a:r>
          </a:p>
          <a:p>
            <a:pPr marL="0" indent="0" algn="l">
              <a:buNone/>
            </a:pPr>
            <a:r>
              <a:rPr lang="sv-SE" sz="1200" b="0" i="0" dirty="0">
                <a:solidFill>
                  <a:srgbClr val="1E1E1E"/>
                </a:solidFill>
                <a:effectLst/>
              </a:rPr>
              <a:t>Vill du planera för ytterligare en upptrappning eller minskning av deltagandet ska du ha ett slutdatum på en söndag för att påbörja ny omfattning på en måndag. När du planerar för nästa del i tjänsten ska du fortsätta att välja omfattning på en måndag osv.</a:t>
            </a:r>
            <a:endParaRPr lang="sv-SE" sz="1200" b="0" i="0" dirty="0">
              <a:solidFill>
                <a:srgbClr val="8A8A8A"/>
              </a:solidFill>
              <a:effectLst/>
            </a:endParaRPr>
          </a:p>
          <a:p>
            <a:pPr marL="0" indent="0" algn="l">
              <a:buNone/>
            </a:pPr>
            <a:r>
              <a:rPr lang="sv-SE" sz="1200" b="0" i="0" dirty="0">
                <a:solidFill>
                  <a:srgbClr val="1E1E1E"/>
                </a:solidFill>
                <a:effectLst/>
              </a:rPr>
              <a:t>Om du ändå råkar byta omfattning mitt i veckan kommer du inte att kunna skicka in din gemensamma planering. Systemet kommer att hjälpa dig att se att du har byt omfattningen mitt i veckan genom ett felmeddelande. Då ska du ändra datum så att omfattningen följer denna regel: måndag - söndag.</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682886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CD2AEE-892F-C559-6A75-23458032F1D1}"/>
              </a:ext>
            </a:extLst>
          </p:cNvPr>
          <p:cNvSpPr>
            <a:spLocks noGrp="1"/>
          </p:cNvSpPr>
          <p:nvPr>
            <p:ph type="title"/>
          </p:nvPr>
        </p:nvSpPr>
        <p:spPr>
          <a:xfrm>
            <a:off x="576003" y="334849"/>
            <a:ext cx="7422784" cy="526211"/>
          </a:xfrm>
        </p:spPr>
        <p:txBody>
          <a:bodyPr/>
          <a:lstStyle/>
          <a:p>
            <a:r>
              <a:rPr lang="sv-SE" sz="2400" dirty="0"/>
              <a:t>Problem vid inleveranser</a:t>
            </a:r>
            <a:br>
              <a:rPr lang="sv-SE" sz="2400" dirty="0"/>
            </a:br>
            <a:endParaRPr lang="sv-SE" sz="2400" dirty="0"/>
          </a:p>
        </p:txBody>
      </p:sp>
      <p:sp>
        <p:nvSpPr>
          <p:cNvPr id="3" name="Platshållare för innehåll 2">
            <a:extLst>
              <a:ext uri="{FF2B5EF4-FFF2-40B4-BE49-F238E27FC236}">
                <a16:creationId xmlns:a16="http://schemas.microsoft.com/office/drawing/2014/main" id="{C01BD80D-5456-8109-5EF8-4E9D2AC605E8}"/>
              </a:ext>
            </a:extLst>
          </p:cNvPr>
          <p:cNvSpPr>
            <a:spLocks noGrp="1"/>
          </p:cNvSpPr>
          <p:nvPr>
            <p:ph idx="1"/>
          </p:nvPr>
        </p:nvSpPr>
        <p:spPr>
          <a:xfrm>
            <a:off x="576003" y="931433"/>
            <a:ext cx="6785302" cy="2651348"/>
          </a:xfrm>
        </p:spPr>
        <p:txBody>
          <a:bodyPr>
            <a:normAutofit/>
          </a:bodyPr>
          <a:lstStyle/>
          <a:p>
            <a:pPr marL="0" indent="0" algn="l">
              <a:buNone/>
            </a:pPr>
            <a:r>
              <a:rPr lang="sv-SE" sz="1200" b="0" i="0" dirty="0">
                <a:solidFill>
                  <a:srgbClr val="1E1E1E"/>
                </a:solidFill>
                <a:effectLst/>
              </a:rPr>
              <a:t>Ibland finns det scenarier där du har rapporterat och sedan inlevererat en del av en period dvs en del av en månad. Sedan ändras omfattningen eller så förlängs beslutet i Arbetsförmedlingens interna system.  </a:t>
            </a:r>
          </a:p>
          <a:p>
            <a:pPr marL="0" indent="0" algn="l">
              <a:buNone/>
            </a:pPr>
            <a:r>
              <a:rPr lang="sv-SE" sz="1200" b="0" i="0" dirty="0">
                <a:solidFill>
                  <a:srgbClr val="1E1E1E"/>
                </a:solidFill>
                <a:effectLst/>
              </a:rPr>
              <a:t>Då behöver du även rapportera för resterande period eller den nya omfattningsperioden innan du kan inleverera för den. </a:t>
            </a:r>
          </a:p>
          <a:p>
            <a:pPr marL="0" indent="0" algn="l">
              <a:buNone/>
            </a:pPr>
            <a:r>
              <a:rPr lang="sv-SE" sz="1200" b="0" i="0" dirty="0">
                <a:solidFill>
                  <a:srgbClr val="1E1E1E"/>
                </a:solidFill>
                <a:effectLst/>
              </a:rPr>
              <a:t>Har du även fakturerat för den tidigare delade perioden så behöver du först kreditera självfakturan innan du kan rapportera och sedan inleverera den nya perioden.</a:t>
            </a:r>
            <a:endParaRPr lang="sv-SE" sz="1200" b="0" i="0" dirty="0">
              <a:solidFill>
                <a:srgbClr val="8A8A8A"/>
              </a:solidFill>
              <a:effectLst/>
            </a:endParaRPr>
          </a:p>
          <a:p>
            <a:pPr marL="0" indent="0" algn="l">
              <a:buNone/>
            </a:pPr>
            <a:br>
              <a:rPr lang="sv-SE" sz="1200" b="1" i="0" dirty="0">
                <a:solidFill>
                  <a:srgbClr val="459EC9"/>
                </a:solidFill>
                <a:effectLst/>
              </a:rPr>
            </a:br>
            <a:endParaRPr lang="sv-SE" sz="1200" dirty="0"/>
          </a:p>
          <a:p>
            <a:pPr marL="0" indent="0">
              <a:buNone/>
            </a:pPr>
            <a:endParaRPr lang="sv-SE" sz="1200" dirty="0"/>
          </a:p>
        </p:txBody>
      </p:sp>
    </p:spTree>
    <p:extLst>
      <p:ext uri="{BB962C8B-B14F-4D97-AF65-F5344CB8AC3E}">
        <p14:creationId xmlns:p14="http://schemas.microsoft.com/office/powerpoint/2010/main" val="2359135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5A9FDC-7E7A-AA60-E888-A6D1E0CEC8F6}"/>
              </a:ext>
            </a:extLst>
          </p:cNvPr>
          <p:cNvSpPr>
            <a:spLocks noGrp="1"/>
          </p:cNvSpPr>
          <p:nvPr>
            <p:ph type="title"/>
          </p:nvPr>
        </p:nvSpPr>
        <p:spPr>
          <a:xfrm>
            <a:off x="575043" y="462148"/>
            <a:ext cx="7422784" cy="445528"/>
          </a:xfrm>
        </p:spPr>
        <p:txBody>
          <a:bodyPr/>
          <a:lstStyle/>
          <a:p>
            <a:r>
              <a:rPr lang="sv-SE" sz="2400" dirty="0"/>
              <a:t>Avbrott</a:t>
            </a:r>
            <a:br>
              <a:rPr lang="sv-SE" sz="2400" dirty="0"/>
            </a:br>
            <a:endParaRPr lang="sv-SE" sz="2400" dirty="0"/>
          </a:p>
        </p:txBody>
      </p:sp>
      <p:sp>
        <p:nvSpPr>
          <p:cNvPr id="3" name="Platshållare för innehåll 2">
            <a:extLst>
              <a:ext uri="{FF2B5EF4-FFF2-40B4-BE49-F238E27FC236}">
                <a16:creationId xmlns:a16="http://schemas.microsoft.com/office/drawing/2014/main" id="{A99CA0B0-9972-91C5-C4BA-3B684435FAAB}"/>
              </a:ext>
            </a:extLst>
          </p:cNvPr>
          <p:cNvSpPr>
            <a:spLocks noGrp="1"/>
          </p:cNvSpPr>
          <p:nvPr>
            <p:ph idx="1"/>
          </p:nvPr>
        </p:nvSpPr>
        <p:spPr>
          <a:xfrm>
            <a:off x="575044" y="1029661"/>
            <a:ext cx="7422784" cy="3651691"/>
          </a:xfrm>
        </p:spPr>
        <p:txBody>
          <a:bodyPr>
            <a:normAutofit/>
          </a:bodyPr>
          <a:lstStyle/>
          <a:p>
            <a:pPr algn="l">
              <a:buFont typeface="Arial" panose="020B0604020202020204" pitchFamily="34" charset="0"/>
              <a:buChar char="•"/>
            </a:pPr>
            <a:r>
              <a:rPr lang="sv-SE" sz="1200" b="0" i="0" dirty="0">
                <a:solidFill>
                  <a:srgbClr val="323232"/>
                </a:solidFill>
                <a:effectLst/>
              </a:rPr>
              <a:t>Deltagandet i tjänsten avbryts efter del 1 Kartläggning om kartläggningen visar att tjänsten inte är rätt insats.</a:t>
            </a:r>
          </a:p>
          <a:p>
            <a:pPr algn="l">
              <a:buFont typeface="Arial" panose="020B0604020202020204" pitchFamily="34" charset="0"/>
              <a:buChar char="•"/>
            </a:pPr>
            <a:r>
              <a:rPr lang="sv-SE" sz="1200" b="0" i="0" dirty="0">
                <a:solidFill>
                  <a:srgbClr val="323232"/>
                </a:solidFill>
                <a:effectLst/>
              </a:rPr>
              <a:t>Deltagandet i tjänsten avbryts också om det visar sig att den arbetssökandes förutsättningar att tillgodogöra sig tjänsten inte överensstämmer med den ursprungliga bedömning som gjorts.</a:t>
            </a:r>
          </a:p>
          <a:p>
            <a:pPr algn="l">
              <a:buFont typeface="Arial" panose="020B0604020202020204" pitchFamily="34" charset="0"/>
              <a:buChar char="•"/>
            </a:pPr>
            <a:r>
              <a:rPr lang="sv-SE" sz="1200" b="0" i="0" dirty="0">
                <a:solidFill>
                  <a:srgbClr val="323232"/>
                </a:solidFill>
                <a:effectLst/>
              </a:rPr>
              <a:t>Deltagandet avbryts även om deltagaren uppnått syftet och målet med tjänsten tidigare än planerat.</a:t>
            </a:r>
          </a:p>
          <a:p>
            <a:pPr algn="l">
              <a:buFont typeface="Arial" panose="020B0604020202020204" pitchFamily="34" charset="0"/>
              <a:buChar char="•"/>
            </a:pPr>
            <a:r>
              <a:rPr lang="sv-SE" sz="1200" b="0" i="0" dirty="0">
                <a:solidFill>
                  <a:srgbClr val="1E1E1E"/>
                </a:solidFill>
                <a:effectLst/>
              </a:rPr>
              <a:t>Observera att du även skickar deltagarens slutredovisning till Arbetsförmedlingen vid ett eventuellt avbrott/planerat avbrott i tjänsten om deltagaren har deltagit under minst två veckor i del 1. Vid eventuellt planerat/oplanerat avbrott i del 2 eller del 3 skickar du slutredovisningen oavsett deltagarens tid i tjänsten.</a:t>
            </a:r>
          </a:p>
          <a:p>
            <a:pPr algn="l">
              <a:buFont typeface="Arial" panose="020B0604020202020204" pitchFamily="34" charset="0"/>
              <a:buChar char="•"/>
            </a:pPr>
            <a:r>
              <a:rPr lang="sv-SE" sz="1200" b="0" i="0" dirty="0">
                <a:solidFill>
                  <a:srgbClr val="323232"/>
                </a:solidFill>
                <a:effectLst/>
              </a:rPr>
              <a:t>Se även regelverk för avbrott gällande arbetsprövningsplats.</a:t>
            </a:r>
            <a:endParaRPr lang="sv-SE" sz="1200" b="0" i="0" dirty="0">
              <a:solidFill>
                <a:srgbClr val="8A8A8A"/>
              </a:solidFill>
              <a:effectLst/>
            </a:endParaRPr>
          </a:p>
          <a:p>
            <a:pPr marL="0" indent="0" algn="l">
              <a:buNone/>
            </a:pPr>
            <a:br>
              <a:rPr lang="sv-SE" sz="1200" b="1" i="0" dirty="0">
                <a:solidFill>
                  <a:srgbClr val="459EC9"/>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821115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85F980-103B-11A9-11E2-EFFFD0C15A4F}"/>
              </a:ext>
            </a:extLst>
          </p:cNvPr>
          <p:cNvSpPr>
            <a:spLocks noGrp="1"/>
          </p:cNvSpPr>
          <p:nvPr>
            <p:ph type="title"/>
          </p:nvPr>
        </p:nvSpPr>
        <p:spPr>
          <a:xfrm>
            <a:off x="383241" y="168684"/>
            <a:ext cx="7614586" cy="440274"/>
          </a:xfrm>
        </p:spPr>
        <p:txBody>
          <a:bodyPr/>
          <a:lstStyle/>
          <a:p>
            <a:r>
              <a:rPr lang="sv-SE" sz="2400" dirty="0"/>
              <a:t>Regler kring arbetsprövning</a:t>
            </a:r>
            <a:br>
              <a:rPr lang="sv-SE" sz="2400" dirty="0"/>
            </a:br>
            <a:br>
              <a:rPr lang="sv-SE" sz="2400" dirty="0"/>
            </a:br>
            <a:endParaRPr lang="sv-SE" sz="2400" dirty="0"/>
          </a:p>
        </p:txBody>
      </p:sp>
      <p:sp>
        <p:nvSpPr>
          <p:cNvPr id="3" name="Platshållare för innehåll 2">
            <a:extLst>
              <a:ext uri="{FF2B5EF4-FFF2-40B4-BE49-F238E27FC236}">
                <a16:creationId xmlns:a16="http://schemas.microsoft.com/office/drawing/2014/main" id="{FE6779D2-C431-553A-C573-ADAAF3B0A783}"/>
              </a:ext>
            </a:extLst>
          </p:cNvPr>
          <p:cNvSpPr>
            <a:spLocks noGrp="1"/>
          </p:cNvSpPr>
          <p:nvPr>
            <p:ph idx="1"/>
          </p:nvPr>
        </p:nvSpPr>
        <p:spPr>
          <a:xfrm>
            <a:off x="383239" y="608958"/>
            <a:ext cx="8559055" cy="4151301"/>
          </a:xfrm>
        </p:spPr>
        <p:txBody>
          <a:bodyPr>
            <a:noAutofit/>
          </a:bodyPr>
          <a:lstStyle/>
          <a:p>
            <a:pPr marL="0" indent="0" algn="l">
              <a:buNone/>
            </a:pPr>
            <a:r>
              <a:rPr lang="sv-SE" sz="1200" b="1" dirty="0">
                <a:solidFill>
                  <a:srgbClr val="323232"/>
                </a:solidFill>
                <a:effectLst/>
              </a:rPr>
              <a:t>Sommaruppehåll</a:t>
            </a:r>
            <a:endParaRPr lang="sv-SE" sz="1200" b="0" dirty="0">
              <a:solidFill>
                <a:srgbClr val="8A8A8A"/>
              </a:solidFill>
              <a:effectLst/>
            </a:endParaRPr>
          </a:p>
          <a:p>
            <a:pPr marL="0" indent="0" algn="l">
              <a:buNone/>
            </a:pPr>
            <a:r>
              <a:rPr lang="sv-SE" sz="1200" b="0" i="0" dirty="0">
                <a:solidFill>
                  <a:srgbClr val="323232"/>
                </a:solidFill>
                <a:effectLst/>
              </a:rPr>
              <a:t>Om deltagarens arbetsprövning sammanfaller med arbetsprövningsplatsens sommaruppehåll under perioden juni till augusti tar du som leverantör emot deltagaren på andra aktiviteter som ingår i del 3, till dess att deltagaren kan återgå till arbetsprövningsplatsen, dock som längst i fyra (4) veckor. </a:t>
            </a:r>
          </a:p>
          <a:p>
            <a:pPr marL="0" indent="0" algn="l">
              <a:buNone/>
            </a:pPr>
            <a:r>
              <a:rPr lang="sv-SE" sz="1200" b="0" i="0" dirty="0">
                <a:solidFill>
                  <a:srgbClr val="323232"/>
                </a:solidFill>
                <a:effectLst/>
              </a:rPr>
              <a:t>Tiden för eventuellt sommaruppehåll räknas bort av dig från deltagarens arbetsprövningstid, detta sker inte per automatik i systemet. Mer information hittar du under stycket Resultatrapport 1.</a:t>
            </a:r>
          </a:p>
          <a:p>
            <a:pPr marL="0" indent="0" algn="l">
              <a:buNone/>
            </a:pPr>
            <a:endParaRPr lang="sv-SE" sz="1200" dirty="0">
              <a:solidFill>
                <a:srgbClr val="8A8A8A"/>
              </a:solidFill>
            </a:endParaRPr>
          </a:p>
          <a:p>
            <a:pPr marL="0" indent="0" algn="l">
              <a:buNone/>
            </a:pPr>
            <a:r>
              <a:rPr lang="sv-SE" sz="1200" b="1" dirty="0">
                <a:solidFill>
                  <a:srgbClr val="323232"/>
                </a:solidFill>
                <a:effectLst/>
              </a:rPr>
              <a:t>Oanmäld eller underkänd arbetsprövningsplats</a:t>
            </a:r>
            <a:endParaRPr lang="sv-SE" sz="1200" b="0" dirty="0">
              <a:solidFill>
                <a:srgbClr val="8A8A8A"/>
              </a:solidFill>
              <a:effectLst/>
            </a:endParaRPr>
          </a:p>
          <a:p>
            <a:pPr marL="0" indent="0" algn="l">
              <a:buNone/>
            </a:pPr>
            <a:r>
              <a:rPr lang="sv-SE" sz="1200" b="0" i="0" dirty="0">
                <a:solidFill>
                  <a:srgbClr val="323232"/>
                </a:solidFill>
                <a:effectLst/>
              </a:rPr>
              <a:t>Om ingen arbetsprövningsplats anmäls senast 4 veckor efter start av del 3:</a:t>
            </a:r>
            <a:endParaRPr lang="sv-SE" sz="1200" b="0" i="0" dirty="0">
              <a:solidFill>
                <a:srgbClr val="8A8A8A"/>
              </a:solidFill>
              <a:effectLst/>
            </a:endParaRPr>
          </a:p>
          <a:p>
            <a:pPr lvl="1">
              <a:buFont typeface="Arial" panose="020B0604020202020204" pitchFamily="34" charset="0"/>
              <a:buChar char="•"/>
            </a:pPr>
            <a:r>
              <a:rPr lang="sv-SE" sz="1200" b="0" i="0" dirty="0">
                <a:solidFill>
                  <a:srgbClr val="323232"/>
                </a:solidFill>
                <a:effectLst/>
              </a:rPr>
              <a:t>Leverantören uppdaterar GP med åtgärdsplan. I åtgärdsplanen anges skälen till att ingen arbetsprövningsplats har anmälts samt hur det kommer att säkerställas att deltagaren kommer ut i arbetsprövning.</a:t>
            </a:r>
            <a:endParaRPr lang="sv-SE" sz="1200" b="0" i="0" dirty="0">
              <a:solidFill>
                <a:srgbClr val="8A8A8A"/>
              </a:solidFill>
              <a:effectLst/>
            </a:endParaRPr>
          </a:p>
          <a:p>
            <a:pPr lvl="1">
              <a:buFont typeface="Arial" panose="020B0604020202020204" pitchFamily="34" charset="0"/>
              <a:buChar char="•"/>
            </a:pPr>
            <a:r>
              <a:rPr lang="sv-SE" sz="1200" b="0" i="0" dirty="0">
                <a:solidFill>
                  <a:srgbClr val="323232"/>
                </a:solidFill>
                <a:effectLst/>
              </a:rPr>
              <a:t>Krav på anmälan av arbetsprövningsplats inom 2 ytterligare veckor</a:t>
            </a:r>
            <a:endParaRPr lang="sv-SE" sz="1200" b="0" i="0" dirty="0">
              <a:solidFill>
                <a:srgbClr val="8A8A8A"/>
              </a:solidFill>
              <a:effectLst/>
            </a:endParaRPr>
          </a:p>
          <a:p>
            <a:pPr marL="0" indent="0" algn="l">
              <a:buNone/>
            </a:pPr>
            <a:r>
              <a:rPr lang="sv-SE" sz="1200" b="0" i="0" dirty="0">
                <a:solidFill>
                  <a:srgbClr val="323232"/>
                </a:solidFill>
                <a:effectLst/>
              </a:rPr>
              <a:t>Om ingen arbetsprövningsplats anmälts efter totalt 6 veckor kommer tjänsten att avbrytas.</a:t>
            </a:r>
            <a:r>
              <a:rPr lang="sv-SE" sz="1200" dirty="0">
                <a:solidFill>
                  <a:srgbClr val="8A8A8A"/>
                </a:solidFill>
              </a:rPr>
              <a:t> </a:t>
            </a:r>
            <a:r>
              <a:rPr lang="sv-SE" sz="1200" b="0" i="0" dirty="0">
                <a:solidFill>
                  <a:srgbClr val="323232"/>
                </a:solidFill>
                <a:effectLst/>
              </a:rPr>
              <a:t>Om arbetsprövningsplats anmäls inom 6 veckor men underkänns</a:t>
            </a:r>
            <a:r>
              <a:rPr lang="sv-SE" sz="1200" dirty="0">
                <a:solidFill>
                  <a:srgbClr val="323232"/>
                </a:solidFill>
              </a:rPr>
              <a:t>. </a:t>
            </a:r>
            <a:r>
              <a:rPr lang="sv-SE" sz="1200" b="0" i="0" dirty="0">
                <a:solidFill>
                  <a:srgbClr val="323232"/>
                </a:solidFill>
                <a:effectLst/>
              </a:rPr>
              <a:t>Krav på anmälan av ny arbetsprövningsplats inom 2 ytterligare veckor.</a:t>
            </a:r>
            <a:endParaRPr lang="sv-SE" sz="1200" b="0" i="0" dirty="0">
              <a:solidFill>
                <a:srgbClr val="8A8A8A"/>
              </a:solidFill>
              <a:effectLst/>
            </a:endParaRPr>
          </a:p>
          <a:p>
            <a:pPr marL="0" indent="0" algn="l">
              <a:buNone/>
            </a:pPr>
            <a:r>
              <a:rPr lang="sv-SE" sz="1200" b="0" i="0" dirty="0">
                <a:solidFill>
                  <a:srgbClr val="323232"/>
                </a:solidFill>
                <a:effectLst/>
              </a:rPr>
              <a:t>Om ingen arbetsprövningsplats anmäls efter totalt 10 veckor kommer tjänsten att avbrytas.</a:t>
            </a:r>
            <a:r>
              <a:rPr lang="sv-SE" sz="1200" dirty="0">
                <a:solidFill>
                  <a:srgbClr val="8A8A8A"/>
                </a:solidFill>
              </a:rPr>
              <a:t> </a:t>
            </a:r>
            <a:r>
              <a:rPr lang="sv-SE" sz="1200" b="0" i="0" dirty="0">
                <a:solidFill>
                  <a:srgbClr val="323232"/>
                </a:solidFill>
                <a:effectLst/>
              </a:rPr>
              <a:t>Om arbetsprövningsplats anmäls inom 10 veckor men underkänns</a:t>
            </a:r>
            <a:r>
              <a:rPr lang="sv-SE" sz="1200" dirty="0">
                <a:solidFill>
                  <a:srgbClr val="323232"/>
                </a:solidFill>
              </a:rPr>
              <a:t>. </a:t>
            </a:r>
            <a:r>
              <a:rPr lang="sv-SE" sz="1200" b="0" i="0" dirty="0">
                <a:solidFill>
                  <a:srgbClr val="323232"/>
                </a:solidFill>
                <a:effectLst/>
              </a:rPr>
              <a:t>Uppföljningssamtal och arbetsmarknadspolitisk bedömning om tjänsten ska avbrytas.</a:t>
            </a:r>
            <a:endParaRPr lang="sv-SE" sz="1200" b="0" i="0" dirty="0">
              <a:solidFill>
                <a:srgbClr val="8A8A8A"/>
              </a:solidFill>
              <a:effectLst/>
            </a:endParaRPr>
          </a:p>
          <a:p>
            <a:pPr marL="0" indent="0" algn="l">
              <a:buNone/>
            </a:pPr>
            <a:r>
              <a:rPr lang="sv-SE" sz="1200" b="0" i="0" dirty="0">
                <a:solidFill>
                  <a:srgbClr val="323232"/>
                </a:solidFill>
                <a:effectLst/>
              </a:rPr>
              <a:t>Åtgärdsplanen skrivs i fritextfältet i den gemensamma planeringen. Den kan även skickas med som bilaga till den informativa rapporten</a:t>
            </a:r>
            <a:r>
              <a:rPr lang="sv-SE" sz="1200" dirty="0">
                <a:solidFill>
                  <a:srgbClr val="323232"/>
                </a:solidFill>
              </a:rPr>
              <a:t>.</a:t>
            </a:r>
          </a:p>
          <a:p>
            <a:pPr marL="0" indent="0" algn="l">
              <a:buNone/>
            </a:pPr>
            <a:r>
              <a:rPr lang="sv-SE" sz="1200" b="0" i="0" dirty="0">
                <a:solidFill>
                  <a:srgbClr val="323232"/>
                </a:solidFill>
                <a:effectLst/>
              </a:rPr>
              <a:t>Observera att lokala överenskommelser som innebär avsteg från ovan angivna villkor inte är tillåtna.</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br>
              <a:rPr lang="sv-SE" sz="1200" b="0" i="0" dirty="0">
                <a:solidFill>
                  <a:srgbClr val="323232"/>
                </a:solidFill>
                <a:effectLst/>
              </a:rPr>
            </a:br>
            <a:endParaRPr lang="sv-SE" sz="1200" b="0" i="0" dirty="0">
              <a:solidFill>
                <a:srgbClr val="8A8A8A"/>
              </a:solidFill>
              <a:effectLst/>
            </a:endParaRPr>
          </a:p>
          <a:p>
            <a:pPr marL="0" indent="0" algn="l">
              <a:buNone/>
            </a:pPr>
            <a:endParaRPr lang="sv-SE" sz="1200" dirty="0"/>
          </a:p>
          <a:p>
            <a:pPr marL="0" indent="0">
              <a:buNone/>
            </a:pPr>
            <a:endParaRPr lang="sv-SE" sz="1200" dirty="0"/>
          </a:p>
        </p:txBody>
      </p:sp>
    </p:spTree>
    <p:extLst>
      <p:ext uri="{BB962C8B-B14F-4D97-AF65-F5344CB8AC3E}">
        <p14:creationId xmlns:p14="http://schemas.microsoft.com/office/powerpoint/2010/main" val="2443969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9E659C-1762-9DA3-E9D7-424B94947611}"/>
              </a:ext>
            </a:extLst>
          </p:cNvPr>
          <p:cNvSpPr>
            <a:spLocks noGrp="1"/>
          </p:cNvSpPr>
          <p:nvPr>
            <p:ph type="title"/>
          </p:nvPr>
        </p:nvSpPr>
        <p:spPr>
          <a:xfrm>
            <a:off x="575043" y="326805"/>
            <a:ext cx="7422784" cy="453124"/>
          </a:xfrm>
        </p:spPr>
        <p:txBody>
          <a:bodyPr/>
          <a:lstStyle/>
          <a:p>
            <a:r>
              <a:rPr lang="sv-SE" sz="2400" dirty="0"/>
              <a:t>Avbruten arbetsprövning</a:t>
            </a:r>
            <a:br>
              <a:rPr lang="sv-SE" sz="2400" dirty="0"/>
            </a:br>
            <a:endParaRPr lang="sv-SE" sz="2400" dirty="0"/>
          </a:p>
        </p:txBody>
      </p:sp>
      <p:sp>
        <p:nvSpPr>
          <p:cNvPr id="3" name="Platshållare för innehåll 2">
            <a:extLst>
              <a:ext uri="{FF2B5EF4-FFF2-40B4-BE49-F238E27FC236}">
                <a16:creationId xmlns:a16="http://schemas.microsoft.com/office/drawing/2014/main" id="{F32CD965-7051-1E66-CFB0-EAA19919BAB8}"/>
              </a:ext>
            </a:extLst>
          </p:cNvPr>
          <p:cNvSpPr>
            <a:spLocks noGrp="1"/>
          </p:cNvSpPr>
          <p:nvPr>
            <p:ph idx="1"/>
          </p:nvPr>
        </p:nvSpPr>
        <p:spPr>
          <a:xfrm>
            <a:off x="576002" y="851632"/>
            <a:ext cx="7767898" cy="2872353"/>
          </a:xfrm>
        </p:spPr>
        <p:txBody>
          <a:bodyPr>
            <a:normAutofit/>
          </a:bodyPr>
          <a:lstStyle/>
          <a:p>
            <a:pPr marL="0" indent="0" algn="l">
              <a:buNone/>
            </a:pPr>
            <a:r>
              <a:rPr lang="sv-SE" sz="1200" b="1" dirty="0">
                <a:solidFill>
                  <a:srgbClr val="323232"/>
                </a:solidFill>
                <a:effectLst/>
              </a:rPr>
              <a:t>Avbruten arbetsprövning</a:t>
            </a:r>
            <a:endParaRPr lang="sv-SE" sz="1200" b="0" i="0" dirty="0">
              <a:solidFill>
                <a:srgbClr val="8A8A8A"/>
              </a:solidFill>
              <a:effectLst/>
            </a:endParaRPr>
          </a:p>
          <a:p>
            <a:pPr marL="0" indent="0" algn="l">
              <a:buNone/>
            </a:pPr>
            <a:r>
              <a:rPr lang="sv-SE" sz="1200" b="0" i="0" dirty="0">
                <a:solidFill>
                  <a:srgbClr val="323232"/>
                </a:solidFill>
                <a:effectLst/>
              </a:rPr>
              <a:t>Om en arbetsprövning inte fungerar: </a:t>
            </a:r>
          </a:p>
          <a:p>
            <a:pPr marL="0" indent="0" algn="l">
              <a:buNone/>
            </a:pPr>
            <a:r>
              <a:rPr lang="sv-SE" sz="1200" b="0" i="0" dirty="0">
                <a:solidFill>
                  <a:srgbClr val="323232"/>
                </a:solidFill>
                <a:effectLst/>
              </a:rPr>
              <a:t>Uppföljningssamtal och arbetsmarknadspolitisk bedömning om deltagaren ska återgå till aktiviteten Förberedelse inför arbetsprövning alt. del 2. Gemensam planering uppdateras i dessa fall. </a:t>
            </a:r>
          </a:p>
          <a:p>
            <a:pPr marL="0" indent="0" algn="l">
              <a:buNone/>
            </a:pPr>
            <a:r>
              <a:rPr lang="sv-SE" sz="1200" dirty="0">
                <a:solidFill>
                  <a:srgbClr val="323232"/>
                </a:solidFill>
              </a:rPr>
              <a:t>O</a:t>
            </a:r>
            <a:r>
              <a:rPr lang="sv-SE" sz="1200" b="0" i="0" dirty="0">
                <a:solidFill>
                  <a:srgbClr val="323232"/>
                </a:solidFill>
                <a:effectLst/>
              </a:rPr>
              <a:t>m tjänsten ska avbrytas skickas Slutredovisning. </a:t>
            </a:r>
            <a:endParaRPr lang="sv-SE" sz="1200" b="0" i="0" dirty="0">
              <a:solidFill>
                <a:srgbClr val="8A8A8A"/>
              </a:solidFill>
              <a:effectLst/>
            </a:endParaRPr>
          </a:p>
          <a:p>
            <a:pPr marL="0" indent="0" algn="l">
              <a:buNone/>
            </a:pPr>
            <a:r>
              <a:rPr lang="sv-SE" sz="1200" b="0" i="0" dirty="0">
                <a:solidFill>
                  <a:srgbClr val="323232"/>
                </a:solidFill>
                <a:effectLst/>
              </a:rPr>
              <a:t>Vid återgång till Förberedelse inför arbetsprövning gäller villkor för oanmäld eller underkänd arbetsprövningsplats på nytt.</a:t>
            </a:r>
            <a:endParaRPr lang="sv-SE" sz="1200" b="0" i="0" dirty="0">
              <a:solidFill>
                <a:srgbClr val="8A8A8A"/>
              </a:solidFill>
              <a:effectLst/>
            </a:endParaRPr>
          </a:p>
          <a:p>
            <a:pPr marL="0" indent="0" algn="l">
              <a:buNone/>
            </a:pPr>
            <a:r>
              <a:rPr lang="sv-SE" sz="1200" b="0" i="0" dirty="0">
                <a:solidFill>
                  <a:srgbClr val="323232"/>
                </a:solidFill>
                <a:effectLst/>
              </a:rPr>
              <a:t>Observera att lokala överenskommelser som innebär avsteg från ovan angivna villkor inte är tillåtna.</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24342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554E01-865B-D13C-AC77-9F0EF2D48A04}"/>
              </a:ext>
            </a:extLst>
          </p:cNvPr>
          <p:cNvSpPr>
            <a:spLocks noGrp="1"/>
          </p:cNvSpPr>
          <p:nvPr>
            <p:ph type="title"/>
          </p:nvPr>
        </p:nvSpPr>
        <p:spPr>
          <a:xfrm>
            <a:off x="576002" y="380593"/>
            <a:ext cx="7422784" cy="675000"/>
          </a:xfrm>
        </p:spPr>
        <p:txBody>
          <a:bodyPr/>
          <a:lstStyle/>
          <a:p>
            <a:r>
              <a:rPr lang="sv-SE" sz="2400" dirty="0"/>
              <a:t>Introduktion till arbete 2.0</a:t>
            </a:r>
          </a:p>
        </p:txBody>
      </p:sp>
      <p:sp>
        <p:nvSpPr>
          <p:cNvPr id="3" name="Platshållare för innehåll 2">
            <a:extLst>
              <a:ext uri="{FF2B5EF4-FFF2-40B4-BE49-F238E27FC236}">
                <a16:creationId xmlns:a16="http://schemas.microsoft.com/office/drawing/2014/main" id="{6FA1E4C0-ABED-8DF1-E55C-3B5381625CC3}"/>
              </a:ext>
            </a:extLst>
          </p:cNvPr>
          <p:cNvSpPr>
            <a:spLocks noGrp="1"/>
          </p:cNvSpPr>
          <p:nvPr>
            <p:ph idx="1"/>
          </p:nvPr>
        </p:nvSpPr>
        <p:spPr>
          <a:xfrm>
            <a:off x="576002" y="977793"/>
            <a:ext cx="7730138" cy="3474959"/>
          </a:xfrm>
        </p:spPr>
        <p:txBody>
          <a:bodyPr>
            <a:normAutofit/>
          </a:bodyPr>
          <a:lstStyle/>
          <a:p>
            <a:pPr marL="0" indent="0" algn="l">
              <a:buNone/>
            </a:pPr>
            <a:r>
              <a:rPr lang="sv-SE" sz="1200" b="0" i="0" dirty="0">
                <a:solidFill>
                  <a:srgbClr val="323232"/>
                </a:solidFill>
                <a:effectLst/>
              </a:rPr>
              <a:t>Introduktion till arbete 2.0 skiljer sig från tidigare tjänst/version av Introduktion till arbete vilket du kommer att märka bland annat för att det nu är en sammanhängande tjänst. </a:t>
            </a:r>
            <a:r>
              <a:rPr lang="sv-SE" sz="1200" b="1" i="0" dirty="0">
                <a:solidFill>
                  <a:srgbClr val="323232"/>
                </a:solidFill>
                <a:effectLst/>
              </a:rPr>
              <a:t>Detta innebär att det inte ska ske ett avbrott när deltagaren går vidare till annan del i tjänsten. </a:t>
            </a:r>
          </a:p>
          <a:p>
            <a:pPr marL="0" indent="0" algn="l">
              <a:buNone/>
            </a:pPr>
            <a:endParaRPr lang="sv-SE" sz="1200" dirty="0">
              <a:solidFill>
                <a:srgbClr val="323232"/>
              </a:solidFill>
            </a:endParaRPr>
          </a:p>
          <a:p>
            <a:pPr marL="0" indent="0" algn="l">
              <a:buNone/>
            </a:pPr>
            <a:r>
              <a:rPr lang="sv-SE" sz="1200" b="0" i="0" dirty="0">
                <a:solidFill>
                  <a:srgbClr val="323232"/>
                </a:solidFill>
                <a:effectLst/>
              </a:rPr>
              <a:t>Avbrott sker endast om leverantör och arbetsförmedlare är överens om att tjänsten ska avbrytas helt. I denna tjänst kommer den gemensamma planeringen att styra när tjänsten ska förlängas och samarbetet och kontakt med arbetsförmedlaren är en mycket viktig del av hanteringen under tjänstens gång.</a:t>
            </a:r>
            <a:endParaRPr lang="sv-SE" sz="1200" b="0" i="0" dirty="0">
              <a:solidFill>
                <a:srgbClr val="8A8A8A"/>
              </a:solidFill>
              <a:effectLst/>
            </a:endParaRPr>
          </a:p>
          <a:p>
            <a:pPr marL="0" indent="0">
              <a:buNone/>
            </a:pPr>
            <a:endParaRPr lang="sv-SE" sz="1200" b="0" i="0" dirty="0">
              <a:solidFill>
                <a:srgbClr val="8A8A8A"/>
              </a:solidFill>
              <a:effectLst/>
            </a:endParaRPr>
          </a:p>
          <a:p>
            <a:pPr marL="0" indent="0" algn="l">
              <a:buNone/>
            </a:pPr>
            <a:r>
              <a:rPr lang="sv-SE" sz="1200" b="0" i="0" dirty="0">
                <a:solidFill>
                  <a:srgbClr val="323232"/>
                </a:solidFill>
                <a:effectLst/>
              </a:rPr>
              <a:t>Innan arbetsförmedlaren avropar del 1 i tjänsten bokar hen ett startsamtal mellan deltagaren, arbetsförmedlaren och dig. Mer information finner du under stycket </a:t>
            </a:r>
            <a:r>
              <a:rPr lang="sv-SE" sz="1200" dirty="0">
                <a:solidFill>
                  <a:srgbClr val="323232"/>
                </a:solidFill>
              </a:rPr>
              <a:t>i</a:t>
            </a:r>
            <a:r>
              <a:rPr lang="sv-SE" sz="1200" b="0" i="0" dirty="0">
                <a:effectLst/>
              </a:rPr>
              <a:t>nför startsamtalet.</a:t>
            </a:r>
          </a:p>
          <a:p>
            <a:pPr marL="0" indent="0">
              <a:buNone/>
            </a:pPr>
            <a:endParaRPr lang="sv-SE" sz="1200" b="0" i="0" dirty="0">
              <a:solidFill>
                <a:srgbClr val="8A8A8A"/>
              </a:solidFill>
              <a:effectLst/>
            </a:endParaRPr>
          </a:p>
          <a:p>
            <a:pPr marL="0" indent="0" algn="l">
              <a:buNone/>
            </a:pPr>
            <a:r>
              <a:rPr lang="sv-SE" sz="1200" b="0" i="0" dirty="0">
                <a:solidFill>
                  <a:srgbClr val="323232"/>
                </a:solidFill>
                <a:effectLst/>
              </a:rPr>
              <a:t>Introduktion till arbete 2.0 består av tre delar där du som leverantör planerar och rapporterar olika aktiviteter för deltagaren, syfte, mål och beskrivning av planerade och genomförda aktiviteter samt i vilken omfattning deltagaren ska delta eller har deltagit i de planerade aktiviteterna.</a:t>
            </a:r>
            <a:endParaRPr lang="sv-SE" sz="1200" dirty="0"/>
          </a:p>
          <a:p>
            <a:pPr marL="0" indent="0">
              <a:buNone/>
            </a:pPr>
            <a:endParaRPr lang="sv-SE" sz="1200" dirty="0"/>
          </a:p>
        </p:txBody>
      </p:sp>
    </p:spTree>
    <p:extLst>
      <p:ext uri="{BB962C8B-B14F-4D97-AF65-F5344CB8AC3E}">
        <p14:creationId xmlns:p14="http://schemas.microsoft.com/office/powerpoint/2010/main" val="3844209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E15208-24DE-CF90-0C5D-DB2A961F4312}"/>
              </a:ext>
            </a:extLst>
          </p:cNvPr>
          <p:cNvSpPr>
            <a:spLocks noGrp="1"/>
          </p:cNvSpPr>
          <p:nvPr>
            <p:ph type="title"/>
          </p:nvPr>
        </p:nvSpPr>
        <p:spPr>
          <a:xfrm>
            <a:off x="575043" y="381465"/>
            <a:ext cx="7422784" cy="351399"/>
          </a:xfrm>
        </p:spPr>
        <p:txBody>
          <a:bodyPr/>
          <a:lstStyle/>
          <a:p>
            <a:r>
              <a:rPr lang="sv-SE" sz="2400" dirty="0"/>
              <a:t>Uppföljningssamtal</a:t>
            </a:r>
            <a:br>
              <a:rPr lang="sv-SE" sz="2400" dirty="0"/>
            </a:br>
            <a:endParaRPr lang="sv-SE" sz="2400" dirty="0"/>
          </a:p>
        </p:txBody>
      </p:sp>
      <p:sp>
        <p:nvSpPr>
          <p:cNvPr id="3" name="Platshållare för innehåll 2">
            <a:extLst>
              <a:ext uri="{FF2B5EF4-FFF2-40B4-BE49-F238E27FC236}">
                <a16:creationId xmlns:a16="http://schemas.microsoft.com/office/drawing/2014/main" id="{3D48C4C8-8104-7C9E-01F9-1F71E504CA5C}"/>
              </a:ext>
            </a:extLst>
          </p:cNvPr>
          <p:cNvSpPr>
            <a:spLocks noGrp="1"/>
          </p:cNvSpPr>
          <p:nvPr>
            <p:ph idx="1"/>
          </p:nvPr>
        </p:nvSpPr>
        <p:spPr>
          <a:xfrm>
            <a:off x="575042" y="940334"/>
            <a:ext cx="8165097" cy="3934225"/>
          </a:xfrm>
        </p:spPr>
        <p:txBody>
          <a:bodyPr>
            <a:noAutofit/>
          </a:bodyPr>
          <a:lstStyle/>
          <a:p>
            <a:pPr marL="0" indent="0" algn="l">
              <a:buNone/>
            </a:pPr>
            <a:r>
              <a:rPr lang="sv-SE" sz="1200" b="0" i="0" dirty="0">
                <a:solidFill>
                  <a:srgbClr val="1E1E1E"/>
                </a:solidFill>
                <a:effectLst/>
              </a:rPr>
              <a:t>Uppföljningssamtal kan ske hos dig, på Arbetsförmedlingen och/eller med hjälp av digitala medier, till exempel via videokonferens </a:t>
            </a:r>
            <a:r>
              <a:rPr lang="sv-SE" sz="1200" b="0" i="0">
                <a:solidFill>
                  <a:srgbClr val="1E1E1E"/>
                </a:solidFill>
                <a:effectLst/>
              </a:rPr>
              <a:t>eller telefonmöte. </a:t>
            </a:r>
            <a:endParaRPr lang="sv-SE" sz="1200" b="0" i="0" dirty="0">
              <a:solidFill>
                <a:srgbClr val="1E1E1E"/>
              </a:solidFill>
              <a:effectLst/>
            </a:endParaRPr>
          </a:p>
          <a:p>
            <a:pPr marL="0" indent="0" algn="l">
              <a:buNone/>
            </a:pPr>
            <a:r>
              <a:rPr lang="sv-SE" sz="1200" b="0" i="0" dirty="0">
                <a:solidFill>
                  <a:srgbClr val="1E1E1E"/>
                </a:solidFill>
                <a:effectLst/>
              </a:rPr>
              <a:t>Under del 3 kan uppföljningssamtal även ske på arbetsprövningsplatsen.</a:t>
            </a:r>
            <a:endParaRPr lang="sv-SE" sz="1200" b="0" i="0" dirty="0">
              <a:solidFill>
                <a:srgbClr val="8A8A8A"/>
              </a:solidFill>
              <a:effectLst/>
            </a:endParaRPr>
          </a:p>
          <a:p>
            <a:pPr marL="0" indent="0" algn="l">
              <a:buNone/>
            </a:pPr>
            <a:r>
              <a:rPr lang="sv-SE" sz="1200" b="0" i="0" dirty="0">
                <a:solidFill>
                  <a:srgbClr val="1E1E1E"/>
                </a:solidFill>
                <a:effectLst/>
              </a:rPr>
              <a:t>Under del 1 sker minst ett uppföljningssamtal. </a:t>
            </a:r>
          </a:p>
          <a:p>
            <a:pPr marL="0" indent="0" algn="l">
              <a:buNone/>
            </a:pPr>
            <a:r>
              <a:rPr lang="sv-SE" sz="1200" b="0" i="0" dirty="0">
                <a:solidFill>
                  <a:srgbClr val="1E1E1E"/>
                </a:solidFill>
                <a:effectLst/>
              </a:rPr>
              <a:t>Under del 2 och del 3 sker kontinuerliga uppföljningssamtal, minst var sjätte vecka. </a:t>
            </a:r>
          </a:p>
          <a:p>
            <a:pPr marL="0" indent="0" algn="l">
              <a:buNone/>
            </a:pPr>
            <a:r>
              <a:rPr lang="sv-SE" sz="1200" b="0" i="0" dirty="0">
                <a:solidFill>
                  <a:srgbClr val="1E1E1E"/>
                </a:solidFill>
                <a:effectLst/>
              </a:rPr>
              <a:t>Uppföljningssamtal kan ske oftare om någon av parterna bedömer att det finns ett behov.</a:t>
            </a:r>
            <a:endParaRPr lang="sv-SE" sz="1200" b="0" i="0" dirty="0">
              <a:solidFill>
                <a:srgbClr val="8A8A8A"/>
              </a:solidFill>
              <a:effectLst/>
            </a:endParaRPr>
          </a:p>
          <a:p>
            <a:pPr marL="0" indent="0" algn="l">
              <a:buNone/>
            </a:pPr>
            <a:r>
              <a:rPr lang="sv-SE" sz="1200" b="0" i="0" dirty="0">
                <a:solidFill>
                  <a:srgbClr val="1E1E1E"/>
                </a:solidFill>
                <a:effectLst/>
              </a:rPr>
              <a:t>Tänk på detta under uppföljningssamtalet:</a:t>
            </a:r>
            <a:endParaRPr lang="sv-SE" sz="1200" b="0" i="0" dirty="0">
              <a:solidFill>
                <a:srgbClr val="8A8A8A"/>
              </a:solidFill>
              <a:effectLst/>
            </a:endParaRPr>
          </a:p>
          <a:p>
            <a:pPr marL="342900" lvl="1" indent="0">
              <a:buNone/>
            </a:pPr>
            <a:r>
              <a:rPr lang="sv-SE" sz="1200" b="0" i="0" dirty="0">
                <a:solidFill>
                  <a:srgbClr val="1E1E1E"/>
                </a:solidFill>
                <a:effectLst/>
              </a:rPr>
              <a:t>•     Hur ser läget ut för deltagaren just nu? Finns det något som har ändrat förutsättningarna för deltagandet?</a:t>
            </a:r>
            <a:endParaRPr lang="sv-SE" sz="1200" b="0" i="0" dirty="0">
              <a:solidFill>
                <a:srgbClr val="8A8A8A"/>
              </a:solidFill>
              <a:effectLst/>
            </a:endParaRPr>
          </a:p>
          <a:p>
            <a:pPr marL="342900" lvl="1" indent="0">
              <a:buNone/>
            </a:pPr>
            <a:r>
              <a:rPr lang="sv-SE" sz="1200" b="0" i="0" dirty="0">
                <a:solidFill>
                  <a:srgbClr val="1E1E1E"/>
                </a:solidFill>
                <a:effectLst/>
              </a:rPr>
              <a:t>•     Har deltagaren utvecklats något sedan sist?</a:t>
            </a:r>
            <a:endParaRPr lang="sv-SE" sz="1200" b="0" i="0" dirty="0">
              <a:solidFill>
                <a:srgbClr val="8A8A8A"/>
              </a:solidFill>
              <a:effectLst/>
            </a:endParaRPr>
          </a:p>
          <a:p>
            <a:pPr marL="342900" lvl="1" indent="0">
              <a:buNone/>
            </a:pPr>
            <a:r>
              <a:rPr lang="sv-SE" sz="1200" b="0" i="0" dirty="0">
                <a:solidFill>
                  <a:srgbClr val="1E1E1E"/>
                </a:solidFill>
                <a:effectLst/>
              </a:rPr>
              <a:t>•     Om deltagaren inte har utvecklats, vad beror det i så fall på? Finns det anledning att avbryta tjänsten?</a:t>
            </a:r>
            <a:endParaRPr lang="sv-SE" sz="1200" b="0" i="0" dirty="0">
              <a:solidFill>
                <a:srgbClr val="8A8A8A"/>
              </a:solidFill>
              <a:effectLst/>
            </a:endParaRPr>
          </a:p>
          <a:p>
            <a:pPr marL="342900" lvl="1" indent="0">
              <a:buNone/>
            </a:pPr>
            <a:r>
              <a:rPr lang="sv-SE" sz="1200" b="0" i="0" dirty="0">
                <a:solidFill>
                  <a:srgbClr val="1E1E1E"/>
                </a:solidFill>
                <a:effectLst/>
              </a:rPr>
              <a:t>•     Om deltagaren har utvecklats, planera för upptrappning av tid och aktiviteter för deltagaren.</a:t>
            </a:r>
            <a:endParaRPr lang="sv-SE" sz="1200" b="0" i="0" dirty="0">
              <a:solidFill>
                <a:srgbClr val="8A8A8A"/>
              </a:solidFill>
              <a:effectLst/>
            </a:endParaRPr>
          </a:p>
          <a:p>
            <a:pPr marL="342900" lvl="1" indent="0">
              <a:buNone/>
            </a:pPr>
            <a:r>
              <a:rPr lang="sv-SE" sz="1200" b="0" i="0" dirty="0">
                <a:solidFill>
                  <a:srgbClr val="1E1E1E"/>
                </a:solidFill>
                <a:effectLst/>
              </a:rPr>
              <a:t>•     Eftersom tjänsten bland annat ska leda till att deltagaren ökar sin aktivitetsförmåga är det viktigt att våga testa</a:t>
            </a:r>
          </a:p>
          <a:p>
            <a:pPr marL="342900" lvl="1" indent="0">
              <a:buNone/>
            </a:pPr>
            <a:r>
              <a:rPr lang="sv-SE" sz="1200" b="0" i="0" dirty="0">
                <a:solidFill>
                  <a:srgbClr val="1E1E1E"/>
                </a:solidFill>
                <a:effectLst/>
              </a:rPr>
              <a:t> att succesivt öka deltagarens tid och aktiviteter. Om det inte fungerar är det också ett resultat.</a:t>
            </a:r>
            <a:endParaRPr lang="sv-SE" sz="1200" b="0" i="0" dirty="0">
              <a:solidFill>
                <a:srgbClr val="8A8A8A"/>
              </a:solidFill>
              <a:effectLst/>
            </a:endParaRPr>
          </a:p>
          <a:p>
            <a:pPr marL="342900" lvl="1" indent="0">
              <a:buNone/>
            </a:pPr>
            <a:r>
              <a:rPr lang="sv-SE" sz="1200" b="0" i="0" dirty="0">
                <a:solidFill>
                  <a:srgbClr val="1E1E1E"/>
                </a:solidFill>
                <a:effectLst/>
              </a:rPr>
              <a:t>•     Välj bara aktiviteter som deltagaren har behov av.</a:t>
            </a:r>
            <a:endParaRPr lang="sv-SE" sz="1200" b="0" i="0" dirty="0">
              <a:solidFill>
                <a:srgbClr val="8A8A8A"/>
              </a:solidFill>
              <a:effectLst/>
            </a:endParaRPr>
          </a:p>
          <a:p>
            <a:pPr marL="342900" lvl="1" indent="0">
              <a:buNone/>
            </a:pPr>
            <a:r>
              <a:rPr lang="sv-SE" sz="1200" b="0" i="0" dirty="0">
                <a:solidFill>
                  <a:srgbClr val="1E1E1E"/>
                </a:solidFill>
                <a:effectLst/>
              </a:rPr>
              <a:t>•     Rådgör med någon av Arbetsförmedlingens arbetslivsinriktade professioner inför eller efter mötet om du känner dig osäker. Du kan också ta stöd av sådan profession under själva mötet.</a:t>
            </a:r>
            <a:endParaRPr lang="sv-SE" sz="1200" b="0" i="0" dirty="0">
              <a:solidFill>
                <a:srgbClr val="8A8A8A"/>
              </a:solidFill>
              <a:effectLst/>
            </a:endParaRPr>
          </a:p>
        </p:txBody>
      </p:sp>
    </p:spTree>
    <p:extLst>
      <p:ext uri="{BB962C8B-B14F-4D97-AF65-F5344CB8AC3E}">
        <p14:creationId xmlns:p14="http://schemas.microsoft.com/office/powerpoint/2010/main" val="1244306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B03A40-6A08-45CF-7064-B90436197023}"/>
              </a:ext>
            </a:extLst>
          </p:cNvPr>
          <p:cNvSpPr>
            <a:spLocks noGrp="1"/>
          </p:cNvSpPr>
          <p:nvPr>
            <p:ph type="title"/>
          </p:nvPr>
        </p:nvSpPr>
        <p:spPr>
          <a:xfrm>
            <a:off x="513571" y="263294"/>
            <a:ext cx="7422784" cy="320576"/>
          </a:xfrm>
        </p:spPr>
        <p:txBody>
          <a:bodyPr/>
          <a:lstStyle/>
          <a:p>
            <a:r>
              <a:rPr lang="sv-SE" sz="2400" dirty="0"/>
              <a:t>Bild – Processflöde</a:t>
            </a:r>
            <a:br>
              <a:rPr lang="sv-SE" sz="2400" dirty="0"/>
            </a:br>
            <a:endParaRPr lang="sv-SE" sz="2400" dirty="0"/>
          </a:p>
        </p:txBody>
      </p:sp>
      <p:pic>
        <p:nvPicPr>
          <p:cNvPr id="4" name="Bildobjekt 3">
            <a:extLst>
              <a:ext uri="{FF2B5EF4-FFF2-40B4-BE49-F238E27FC236}">
                <a16:creationId xmlns:a16="http://schemas.microsoft.com/office/drawing/2014/main" id="{F18E1CC5-28F5-64D6-BC66-7F85217ACD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3571" y="700401"/>
            <a:ext cx="7225211" cy="40195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1831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061494-EBDB-885E-B2B2-077C1FF719E8}"/>
              </a:ext>
            </a:extLst>
          </p:cNvPr>
          <p:cNvSpPr>
            <a:spLocks noGrp="1"/>
          </p:cNvSpPr>
          <p:nvPr>
            <p:ph type="title"/>
          </p:nvPr>
        </p:nvSpPr>
        <p:spPr>
          <a:xfrm>
            <a:off x="576002" y="272358"/>
            <a:ext cx="7422784" cy="373101"/>
          </a:xfrm>
        </p:spPr>
        <p:txBody>
          <a:bodyPr/>
          <a:lstStyle/>
          <a:p>
            <a:r>
              <a:rPr lang="sv-SE" sz="2400" dirty="0"/>
              <a:t>Bild – Ekonomihantering </a:t>
            </a:r>
          </a:p>
        </p:txBody>
      </p:sp>
      <p:pic>
        <p:nvPicPr>
          <p:cNvPr id="3" name="Bildobjekt 2">
            <a:extLst>
              <a:ext uri="{FF2B5EF4-FFF2-40B4-BE49-F238E27FC236}">
                <a16:creationId xmlns:a16="http://schemas.microsoft.com/office/drawing/2014/main" id="{3ADF8604-034A-45E5-7936-D3E791BF84BB}"/>
              </a:ext>
              <a:ext uri="{C183D7F6-B498-43B3-948B-1728B52AA6E4}">
                <adec:decorative xmlns:adec="http://schemas.microsoft.com/office/drawing/2017/decorative" val="1"/>
              </a:ext>
            </a:extLst>
          </p:cNvPr>
          <p:cNvPicPr>
            <a:picLocks noChangeAspect="1"/>
          </p:cNvPicPr>
          <p:nvPr/>
        </p:nvPicPr>
        <p:blipFill rotWithShape="1">
          <a:blip r:embed="rId2"/>
          <a:srcRect l="1760" t="11561" b="1726"/>
          <a:stretch/>
        </p:blipFill>
        <p:spPr>
          <a:xfrm>
            <a:off x="464273" y="819976"/>
            <a:ext cx="8215454" cy="3861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7033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3BD7F9F-03FC-8CC0-4881-EB41DAA89E06}"/>
              </a:ext>
            </a:extLst>
          </p:cNvPr>
          <p:cNvSpPr>
            <a:spLocks noGrp="1"/>
          </p:cNvSpPr>
          <p:nvPr>
            <p:ph type="title"/>
          </p:nvPr>
        </p:nvSpPr>
        <p:spPr/>
        <p:txBody>
          <a:bodyPr/>
          <a:lstStyle/>
          <a:p>
            <a:r>
              <a:rPr lang="sv-SE" sz="2400" dirty="0"/>
              <a:t>Bild – Ekonomiflöde Del 1 Kartläggning</a:t>
            </a:r>
          </a:p>
        </p:txBody>
      </p:sp>
      <p:pic>
        <p:nvPicPr>
          <p:cNvPr id="3" name="Bildobjekt 2">
            <a:extLst>
              <a:ext uri="{FF2B5EF4-FFF2-40B4-BE49-F238E27FC236}">
                <a16:creationId xmlns:a16="http://schemas.microsoft.com/office/drawing/2014/main" id="{D6BB6AB7-5FC3-C99E-E3E6-F20CAE115FB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6100" y="1121335"/>
            <a:ext cx="8505798" cy="33779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110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43472A-A131-FD48-589D-9D2F061C7CE5}"/>
              </a:ext>
            </a:extLst>
          </p:cNvPr>
          <p:cNvSpPr>
            <a:spLocks noGrp="1"/>
          </p:cNvSpPr>
          <p:nvPr>
            <p:ph type="title"/>
          </p:nvPr>
        </p:nvSpPr>
        <p:spPr/>
        <p:txBody>
          <a:bodyPr/>
          <a:lstStyle/>
          <a:p>
            <a:r>
              <a:rPr lang="sv-SE" sz="2400" dirty="0"/>
              <a:t>Bild – Ekonomiflöde Del 2 Orientering inför arbete</a:t>
            </a:r>
          </a:p>
        </p:txBody>
      </p:sp>
      <p:pic>
        <p:nvPicPr>
          <p:cNvPr id="4" name="Platshållare för innehåll 3">
            <a:extLst>
              <a:ext uri="{FF2B5EF4-FFF2-40B4-BE49-F238E27FC236}">
                <a16:creationId xmlns:a16="http://schemas.microsoft.com/office/drawing/2014/main" id="{4E0D35E0-0159-09F5-9A9A-CE89FE7C86DE}"/>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576263" y="1728809"/>
            <a:ext cx="8263960" cy="2363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471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8C83551-2389-C109-5234-DCF8C0AAA7C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3592" y="593335"/>
            <a:ext cx="7496735" cy="4143615"/>
          </a:xfrm>
          <a:prstGeom prst="rect">
            <a:avLst/>
          </a:prstGeom>
          <a:ln>
            <a:noFill/>
          </a:ln>
          <a:effectLst>
            <a:outerShdw blurRad="292100" dist="139700" dir="2700000" algn="tl" rotWithShape="0">
              <a:srgbClr val="333333">
                <a:alpha val="65000"/>
              </a:srgbClr>
            </a:outerShdw>
          </a:effectLst>
        </p:spPr>
      </p:pic>
      <p:sp>
        <p:nvSpPr>
          <p:cNvPr id="4" name="Rubrik 3">
            <a:extLst>
              <a:ext uri="{FF2B5EF4-FFF2-40B4-BE49-F238E27FC236}">
                <a16:creationId xmlns:a16="http://schemas.microsoft.com/office/drawing/2014/main" id="{D0C8906F-CFBE-7A82-5F64-C6155CCBC3D1}"/>
              </a:ext>
            </a:extLst>
          </p:cNvPr>
          <p:cNvSpPr>
            <a:spLocks noGrp="1"/>
          </p:cNvSpPr>
          <p:nvPr>
            <p:ph type="title"/>
          </p:nvPr>
        </p:nvSpPr>
        <p:spPr>
          <a:xfrm>
            <a:off x="540567" y="136963"/>
            <a:ext cx="7422784" cy="675000"/>
          </a:xfrm>
        </p:spPr>
        <p:txBody>
          <a:bodyPr/>
          <a:lstStyle/>
          <a:p>
            <a:r>
              <a:rPr lang="sv-SE" sz="2400" dirty="0"/>
              <a:t>Bild – Ekonomiflöde Del 3 Arbetsprövning</a:t>
            </a:r>
          </a:p>
        </p:txBody>
      </p:sp>
    </p:spTree>
    <p:extLst>
      <p:ext uri="{BB962C8B-B14F-4D97-AF65-F5344CB8AC3E}">
        <p14:creationId xmlns:p14="http://schemas.microsoft.com/office/powerpoint/2010/main" val="326587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1030129-D30A-A0EE-F879-2256DB8D45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6979" y="602283"/>
            <a:ext cx="8270042" cy="4052322"/>
          </a:xfrm>
          <a:prstGeom prst="rect">
            <a:avLst/>
          </a:prstGeom>
          <a:ln>
            <a:noFill/>
          </a:ln>
          <a:effectLst>
            <a:outerShdw blurRad="292100" dist="139700" dir="2700000" algn="tl" rotWithShape="0">
              <a:srgbClr val="333333">
                <a:alpha val="65000"/>
              </a:srgbClr>
            </a:outerShdw>
          </a:effectLst>
        </p:spPr>
      </p:pic>
      <p:sp>
        <p:nvSpPr>
          <p:cNvPr id="4" name="Rubrik 3">
            <a:extLst>
              <a:ext uri="{FF2B5EF4-FFF2-40B4-BE49-F238E27FC236}">
                <a16:creationId xmlns:a16="http://schemas.microsoft.com/office/drawing/2014/main" id="{2C37440A-5BFC-9AEC-EB84-5C0F71BB4D9A}"/>
              </a:ext>
            </a:extLst>
          </p:cNvPr>
          <p:cNvSpPr>
            <a:spLocks noGrp="1"/>
          </p:cNvSpPr>
          <p:nvPr>
            <p:ph type="title"/>
          </p:nvPr>
        </p:nvSpPr>
        <p:spPr>
          <a:xfrm>
            <a:off x="436979" y="151395"/>
            <a:ext cx="7422784" cy="675000"/>
          </a:xfrm>
        </p:spPr>
        <p:txBody>
          <a:bodyPr/>
          <a:lstStyle/>
          <a:p>
            <a:r>
              <a:rPr lang="sv-SE" sz="2400" dirty="0"/>
              <a:t>Bild – Organisation</a:t>
            </a:r>
          </a:p>
        </p:txBody>
      </p:sp>
    </p:spTree>
    <p:extLst>
      <p:ext uri="{BB962C8B-B14F-4D97-AF65-F5344CB8AC3E}">
        <p14:creationId xmlns:p14="http://schemas.microsoft.com/office/powerpoint/2010/main" val="391791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7A9C95-5817-7C2C-A674-BD66A25DB317}"/>
              </a:ext>
            </a:extLst>
          </p:cNvPr>
          <p:cNvSpPr>
            <a:spLocks noGrp="1"/>
          </p:cNvSpPr>
          <p:nvPr>
            <p:ph type="title"/>
          </p:nvPr>
        </p:nvSpPr>
        <p:spPr>
          <a:xfrm>
            <a:off x="575044" y="289413"/>
            <a:ext cx="7422784" cy="675000"/>
          </a:xfrm>
        </p:spPr>
        <p:txBody>
          <a:bodyPr/>
          <a:lstStyle/>
          <a:p>
            <a:r>
              <a:rPr lang="sv-SE" sz="2400" dirty="0"/>
              <a:t>Delar i Introduktion till arbete</a:t>
            </a:r>
          </a:p>
        </p:txBody>
      </p:sp>
      <p:sp>
        <p:nvSpPr>
          <p:cNvPr id="4" name="Platshållare för innehåll 3">
            <a:extLst>
              <a:ext uri="{FF2B5EF4-FFF2-40B4-BE49-F238E27FC236}">
                <a16:creationId xmlns:a16="http://schemas.microsoft.com/office/drawing/2014/main" id="{AF3A5DA7-8929-2D3D-6D49-3D631012C293}"/>
              </a:ext>
            </a:extLst>
          </p:cNvPr>
          <p:cNvSpPr>
            <a:spLocks noGrp="1"/>
          </p:cNvSpPr>
          <p:nvPr>
            <p:ph idx="1"/>
          </p:nvPr>
        </p:nvSpPr>
        <p:spPr>
          <a:xfrm>
            <a:off x="575044" y="1079016"/>
            <a:ext cx="8098310" cy="3775071"/>
          </a:xfrm>
        </p:spPr>
        <p:txBody>
          <a:bodyPr/>
          <a:lstStyle/>
          <a:p>
            <a:pPr marL="0" indent="0" algn="l">
              <a:buNone/>
            </a:pPr>
            <a:r>
              <a:rPr lang="sv-SE" sz="1200" b="1" i="0" dirty="0">
                <a:solidFill>
                  <a:srgbClr val="000000"/>
                </a:solidFill>
                <a:effectLst/>
              </a:rPr>
              <a:t>Del 1 – Kartläggning</a:t>
            </a:r>
            <a:r>
              <a:rPr lang="sv-SE" sz="1200" b="1" dirty="0">
                <a:solidFill>
                  <a:srgbClr val="000000"/>
                </a:solidFill>
              </a:rPr>
              <a:t> </a:t>
            </a:r>
            <a:r>
              <a:rPr lang="sv-SE" sz="1200" i="0" dirty="0">
                <a:solidFill>
                  <a:srgbClr val="000000"/>
                </a:solidFill>
                <a:effectLst/>
              </a:rPr>
              <a:t>sy</a:t>
            </a:r>
            <a:r>
              <a:rPr lang="sv-SE" sz="1200" b="0" i="0" dirty="0">
                <a:solidFill>
                  <a:srgbClr val="000000"/>
                </a:solidFill>
                <a:effectLst/>
              </a:rPr>
              <a:t>ftet med kartläggningen är att fastställa deltagarens egna förutsättningar och behov genom olika motiverande insatser (ska pågå minst 2 och max 8 veckor). När kartläggningen är genomförd ska du som leverantör gjort en väl underbyggd planering för deltagarens fortsatta deltagande i tjänsten. Kartläggning är en obligatorisk del i denna tjänst och tjänsten ska alltid påbörjas med en kartläggning.</a:t>
            </a:r>
          </a:p>
          <a:p>
            <a:pPr marL="0" indent="0" algn="l">
              <a:buNone/>
            </a:pPr>
            <a:endParaRPr lang="sv-SE" sz="1200" b="0" i="0" dirty="0">
              <a:solidFill>
                <a:srgbClr val="8A8A8A"/>
              </a:solidFill>
              <a:effectLst/>
            </a:endParaRPr>
          </a:p>
          <a:p>
            <a:pPr marL="0" indent="0" algn="l">
              <a:buNone/>
            </a:pPr>
            <a:r>
              <a:rPr lang="sv-SE" sz="1200" b="1" i="0" dirty="0">
                <a:solidFill>
                  <a:srgbClr val="000000"/>
                </a:solidFill>
                <a:effectLst/>
              </a:rPr>
              <a:t>Del 2 – Orientering inför Arbete</a:t>
            </a:r>
            <a:r>
              <a:rPr lang="sv-SE" sz="1200" b="1" dirty="0">
                <a:solidFill>
                  <a:srgbClr val="000000"/>
                </a:solidFill>
              </a:rPr>
              <a:t> </a:t>
            </a:r>
            <a:r>
              <a:rPr lang="sv-SE" sz="1200" b="0" i="0" dirty="0">
                <a:solidFill>
                  <a:srgbClr val="000000"/>
                </a:solidFill>
                <a:effectLst/>
              </a:rPr>
              <a:t>med fokus på arbetsrelaterade insatser som yrkesvägledning, studiebesök och andra motiverande och informativa insatser (24 veckor max). När Orientering inför arbete är genomförd ska deltagaren ha utvecklat och ökat sin aktivitetsförmåga för att kunna gå vidare till tjänstens Del 3 Arbetsprövning.</a:t>
            </a:r>
          </a:p>
          <a:p>
            <a:pPr marL="0" indent="0" algn="l">
              <a:buNone/>
            </a:pPr>
            <a:endParaRPr lang="sv-SE" sz="1200" b="0" i="0" dirty="0">
              <a:solidFill>
                <a:srgbClr val="8A8A8A"/>
              </a:solidFill>
              <a:effectLst/>
            </a:endParaRPr>
          </a:p>
          <a:p>
            <a:pPr marL="0" indent="0" algn="l">
              <a:buNone/>
            </a:pPr>
            <a:r>
              <a:rPr lang="sv-SE" sz="1200" b="1" i="0" dirty="0">
                <a:solidFill>
                  <a:srgbClr val="000000"/>
                </a:solidFill>
                <a:effectLst/>
              </a:rPr>
              <a:t>Del 3 – Arbetsprövning</a:t>
            </a:r>
            <a:r>
              <a:rPr lang="sv-SE" sz="1200" b="1" dirty="0">
                <a:solidFill>
                  <a:srgbClr val="000000"/>
                </a:solidFill>
              </a:rPr>
              <a:t> </a:t>
            </a:r>
            <a:r>
              <a:rPr lang="sv-SE" sz="1200" i="0" dirty="0">
                <a:solidFill>
                  <a:srgbClr val="000000"/>
                </a:solidFill>
                <a:effectLst/>
              </a:rPr>
              <a:t>d</a:t>
            </a:r>
            <a:r>
              <a:rPr lang="sv-SE" sz="1200" b="0" i="0" dirty="0">
                <a:solidFill>
                  <a:srgbClr val="000000"/>
                </a:solidFill>
                <a:effectLst/>
              </a:rPr>
              <a:t>är deltagaren förbereds inför arbetsprövning samt deltar på extern arbetsprövningsplats. Längden på hela del 3 är återstoden av tjänsten (maxlängd 56 veckor) efter att man avverkat de andra delarna.</a:t>
            </a:r>
            <a:endParaRPr lang="sv-SE" sz="1200" b="0" i="0" dirty="0">
              <a:solidFill>
                <a:srgbClr val="8A8A8A"/>
              </a:solidFill>
              <a:effectLst/>
            </a:endParaRPr>
          </a:p>
          <a:p>
            <a:pPr marL="0" indent="0" algn="l">
              <a:buNone/>
            </a:pPr>
            <a:endParaRPr lang="sv-SE" sz="1200" b="0" i="0" dirty="0">
              <a:solidFill>
                <a:srgbClr val="000000"/>
              </a:solidFill>
              <a:effectLst/>
            </a:endParaRPr>
          </a:p>
          <a:p>
            <a:pPr marL="0" indent="0" algn="l">
              <a:buNone/>
            </a:pPr>
            <a:r>
              <a:rPr lang="sv-SE" sz="1200" b="0" i="0" dirty="0">
                <a:solidFill>
                  <a:srgbClr val="000000"/>
                </a:solidFill>
                <a:effectLst/>
              </a:rPr>
              <a:t>Man kan hoppa fritt mellan del 2 och del 3. När Arbetsprövningen är genomförd ska deltagaren ha genomfört en eller flera arbetsprövningar i reell arbetsmiljö, ökat sin aktivitetsförmåga och identifierat ett eller flera lämpliga yrken att söka eller utbilda sig till. </a:t>
            </a:r>
            <a:br>
              <a:rPr lang="sv-SE" sz="1200" b="0" i="0" dirty="0">
                <a:solidFill>
                  <a:srgbClr val="000000"/>
                </a:solidFill>
                <a:effectLst/>
              </a:rPr>
            </a:br>
            <a:br>
              <a:rPr lang="sv-SE" sz="1200" b="1" i="0" dirty="0">
                <a:solidFill>
                  <a:srgbClr val="0000FF"/>
                </a:solidFill>
                <a:effectLst/>
              </a:rPr>
            </a:br>
            <a:br>
              <a:rPr lang="sv-SE" sz="1200" dirty="0"/>
            </a:br>
            <a:endParaRPr lang="sv-SE" sz="1200" dirty="0"/>
          </a:p>
          <a:p>
            <a:endParaRPr lang="sv-SE" sz="1200" dirty="0"/>
          </a:p>
        </p:txBody>
      </p:sp>
    </p:spTree>
    <p:extLst>
      <p:ext uri="{BB962C8B-B14F-4D97-AF65-F5344CB8AC3E}">
        <p14:creationId xmlns:p14="http://schemas.microsoft.com/office/powerpoint/2010/main" val="415508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A1A336-C06F-B215-7B45-F6A00F3004EE}"/>
              </a:ext>
            </a:extLst>
          </p:cNvPr>
          <p:cNvSpPr>
            <a:spLocks noGrp="1"/>
          </p:cNvSpPr>
          <p:nvPr>
            <p:ph type="title"/>
          </p:nvPr>
        </p:nvSpPr>
        <p:spPr>
          <a:xfrm>
            <a:off x="400232" y="226824"/>
            <a:ext cx="7422784" cy="371570"/>
          </a:xfrm>
        </p:spPr>
        <p:txBody>
          <a:bodyPr/>
          <a:lstStyle/>
          <a:p>
            <a:r>
              <a:rPr lang="sv-SE" sz="2400" dirty="0"/>
              <a:t>Aktiviteter i Introduktion till arbete</a:t>
            </a:r>
          </a:p>
        </p:txBody>
      </p:sp>
      <p:sp>
        <p:nvSpPr>
          <p:cNvPr id="3" name="Platshållare för innehåll 2">
            <a:extLst>
              <a:ext uri="{FF2B5EF4-FFF2-40B4-BE49-F238E27FC236}">
                <a16:creationId xmlns:a16="http://schemas.microsoft.com/office/drawing/2014/main" id="{89228F40-D1FF-D01E-6158-4AF43F5F9CEB}"/>
              </a:ext>
            </a:extLst>
          </p:cNvPr>
          <p:cNvSpPr>
            <a:spLocks noGrp="1"/>
          </p:cNvSpPr>
          <p:nvPr>
            <p:ph idx="1"/>
          </p:nvPr>
        </p:nvSpPr>
        <p:spPr>
          <a:xfrm>
            <a:off x="400232" y="717497"/>
            <a:ext cx="8420081" cy="4257915"/>
          </a:xfrm>
        </p:spPr>
        <p:txBody>
          <a:bodyPr>
            <a:noAutofit/>
          </a:bodyPr>
          <a:lstStyle/>
          <a:p>
            <a:pPr marL="0" indent="0" algn="l">
              <a:buNone/>
            </a:pPr>
            <a:r>
              <a:rPr lang="sv-SE" sz="1200" b="0" i="0" dirty="0">
                <a:solidFill>
                  <a:srgbClr val="1E1E1E"/>
                </a:solidFill>
                <a:effectLst/>
              </a:rPr>
              <a:t>I respektive del av tjänsten ingår ett antal </a:t>
            </a:r>
            <a:r>
              <a:rPr lang="sv-SE" sz="1200" b="1" i="0" dirty="0">
                <a:solidFill>
                  <a:srgbClr val="1E1E1E"/>
                </a:solidFill>
                <a:effectLst/>
              </a:rPr>
              <a:t>aktiviteter </a:t>
            </a:r>
            <a:r>
              <a:rPr lang="sv-SE" sz="1200" b="0" i="0" dirty="0">
                <a:solidFill>
                  <a:srgbClr val="1E1E1E"/>
                </a:solidFill>
                <a:effectLst/>
              </a:rPr>
              <a:t>med tydlig koppling till arbete och/eller studier mot ett yrke. Detta för att tjänsten ska bli ett funktionellt verktyg för deltagaren i sina förberedelser inför arbete, studier eller annat arbetsmarknadspolitiskt program.</a:t>
            </a:r>
            <a:br>
              <a:rPr lang="sv-SE" sz="1200" b="0" i="0" dirty="0">
                <a:solidFill>
                  <a:srgbClr val="1E1E1E"/>
                </a:solidFill>
                <a:effectLst/>
              </a:rPr>
            </a:br>
            <a:endParaRPr lang="sv-SE" sz="1200" dirty="0">
              <a:solidFill>
                <a:srgbClr val="8A8A8A"/>
              </a:solidFill>
            </a:endParaRPr>
          </a:p>
          <a:p>
            <a:pPr marL="0" indent="0" algn="l">
              <a:buNone/>
            </a:pPr>
            <a:r>
              <a:rPr lang="sv-SE" sz="1200" b="0" i="0" dirty="0">
                <a:solidFill>
                  <a:srgbClr val="0D0D0D"/>
                </a:solidFill>
                <a:effectLst/>
              </a:rPr>
              <a:t>När tjänsten är klar har Hälso- och friskvårdsaktiviteter bidragit till att deltagaren har anpassat sin funktionsförmåga så att denne bättre klarar av arbetslivets utmaningar. Deltagaren har också fått verktyg att på egen hand upprätthålla struktur i vardagen och kan därmed kombinera det dagliga livet med ett arbete. Fysisk aktivitet ska dock inte ingå och kommer inte heller att vara valbart i systemet.</a:t>
            </a:r>
            <a:endParaRPr lang="sv-SE" sz="1200" b="0" i="0" dirty="0">
              <a:solidFill>
                <a:srgbClr val="000000"/>
              </a:solidFill>
              <a:effectLst/>
            </a:endParaRPr>
          </a:p>
          <a:p>
            <a:pPr algn="l"/>
            <a:r>
              <a:rPr lang="sv-SE" sz="1200" b="0" i="0" dirty="0">
                <a:solidFill>
                  <a:srgbClr val="000000"/>
                </a:solidFill>
                <a:effectLst/>
              </a:rPr>
              <a:t>Vid behov ska deltagaren ta del av aktiviteten Bearbetande insatser. Syftet är att stärka deltagaren som under tjänstens gång upplever psykologiska hinder inför möten med arbetslivet. Aktiviteten Bearbetande insatser kan väljas i alla tre delar av tjänsten dock maximalt 12 tillfällen per deltagare där varje tillfälle är 45 minuter långt.</a:t>
            </a:r>
            <a:endParaRPr lang="sv-SE" sz="1200" b="0" i="0" dirty="0">
              <a:solidFill>
                <a:srgbClr val="8A8A8A"/>
              </a:solidFill>
              <a:effectLst/>
            </a:endParaRPr>
          </a:p>
          <a:p>
            <a:pPr algn="l"/>
            <a:r>
              <a:rPr lang="sv-SE" sz="1200" b="0" i="0" dirty="0">
                <a:solidFill>
                  <a:srgbClr val="1E1E1E"/>
                </a:solidFill>
                <a:effectLst/>
              </a:rPr>
              <a:t>Under del 1 sker minst ett uppföljningssamtal. Under del 2 och del 3 sker kontinuerliga uppföljningssamtal, minst var sjätte vecka. Uppföljningssamtal kan ske oftare om någon av parterna bedömer att det finns ett behov. </a:t>
            </a:r>
            <a:endParaRPr lang="sv-SE" sz="1200" b="0" i="0" dirty="0">
              <a:solidFill>
                <a:srgbClr val="8A8A8A"/>
              </a:solidFill>
              <a:effectLst/>
            </a:endParaRPr>
          </a:p>
          <a:p>
            <a:pPr algn="l"/>
            <a:r>
              <a:rPr lang="sv-SE" sz="1200" b="0" i="0" dirty="0">
                <a:solidFill>
                  <a:srgbClr val="000000"/>
                </a:solidFill>
                <a:effectLst/>
              </a:rPr>
              <a:t>Deltagartiden är flexibel och anpassas efter deltagarens individuella förutsättningar och behov. Olika deltagare kommer således delta under olika lång tid i tjänsten, och innehåll och aktiviteter kommer se olika ut. Gemensamt för alla deltagare är att deras tid i tjänsten ska genomsyras av utveckling och upptrappning av aktivitet. Maximal tid för hela tjänsten för en deltagare är femtiosex (56) veckor.</a:t>
            </a:r>
            <a:endParaRPr lang="sv-SE" sz="1200" b="0" i="0" dirty="0">
              <a:solidFill>
                <a:srgbClr val="8A8A8A"/>
              </a:solidFill>
              <a:effectLst/>
            </a:endParaRPr>
          </a:p>
          <a:p>
            <a:pPr algn="l"/>
            <a:r>
              <a:rPr lang="sv-SE" sz="1200" b="0" i="0" dirty="0">
                <a:solidFill>
                  <a:srgbClr val="0D0D0D"/>
                </a:solidFill>
                <a:effectLst/>
              </a:rPr>
              <a:t>Tjänsten innebär ett teamarbete mellan dig som leverantör och Arbetsförmedlingen kring deltagaren. Ni arbetar tillsammans för att deltagaren ska utvecklas och uppnå syfte och mål med tjänsten. Däri ingår bland annat att bedöma vad deltagaren har för behov av innehåll, hur länge hen ska delta i tjänsten och i vilken omfattning. Arbetsförmedlaren har en viktig roll att driva deltagarens utveckling mot uppsatta mål och syftet med tjänsten.</a:t>
            </a:r>
            <a:endParaRPr lang="sv-SE" sz="1200" b="0" i="0" dirty="0">
              <a:solidFill>
                <a:srgbClr val="8A8A8A"/>
              </a:solidFill>
              <a:effectLst/>
            </a:endParaRPr>
          </a:p>
          <a:p>
            <a:pPr marL="0" indent="0">
              <a:buNone/>
            </a:pPr>
            <a:endParaRPr lang="sv-SE" sz="1200" dirty="0"/>
          </a:p>
          <a:p>
            <a:pPr marL="0" indent="0">
              <a:buNone/>
            </a:pPr>
            <a:endParaRPr lang="sv-SE" sz="1200" dirty="0"/>
          </a:p>
        </p:txBody>
      </p:sp>
    </p:spTree>
    <p:extLst>
      <p:ext uri="{BB962C8B-B14F-4D97-AF65-F5344CB8AC3E}">
        <p14:creationId xmlns:p14="http://schemas.microsoft.com/office/powerpoint/2010/main" val="421378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7EA4BA-D2D0-6895-C764-A4D336AD12B6}"/>
              </a:ext>
            </a:extLst>
          </p:cNvPr>
          <p:cNvSpPr>
            <a:spLocks noGrp="1"/>
          </p:cNvSpPr>
          <p:nvPr>
            <p:ph type="title"/>
          </p:nvPr>
        </p:nvSpPr>
        <p:spPr>
          <a:xfrm>
            <a:off x="349624" y="233962"/>
            <a:ext cx="7546392" cy="446220"/>
          </a:xfrm>
        </p:spPr>
        <p:txBody>
          <a:bodyPr/>
          <a:lstStyle/>
          <a:p>
            <a:r>
              <a:rPr lang="sv-SE" sz="2400" dirty="0"/>
              <a:t>Startsamtal</a:t>
            </a:r>
            <a:br>
              <a:rPr lang="sv-SE" sz="2400" dirty="0"/>
            </a:br>
            <a:endParaRPr lang="sv-SE" sz="2400" dirty="0"/>
          </a:p>
        </p:txBody>
      </p:sp>
      <p:pic>
        <p:nvPicPr>
          <p:cNvPr id="4" name="Bildobjekt 3">
            <a:extLst>
              <a:ext uri="{FF2B5EF4-FFF2-40B4-BE49-F238E27FC236}">
                <a16:creationId xmlns:a16="http://schemas.microsoft.com/office/drawing/2014/main" id="{3A53EB5E-E9CD-859A-FCE3-C2D3F321EA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9624" y="1075942"/>
            <a:ext cx="3899648" cy="126208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1E32349-2A2E-587F-EAED-1EC84F4C7802}"/>
              </a:ext>
            </a:extLst>
          </p:cNvPr>
          <p:cNvSpPr>
            <a:spLocks noGrp="1"/>
          </p:cNvSpPr>
          <p:nvPr>
            <p:ph idx="1"/>
          </p:nvPr>
        </p:nvSpPr>
        <p:spPr>
          <a:xfrm>
            <a:off x="4672853" y="1075942"/>
            <a:ext cx="4121523" cy="3684317"/>
          </a:xfrm>
        </p:spPr>
        <p:txBody>
          <a:bodyPr>
            <a:noAutofit/>
          </a:bodyPr>
          <a:lstStyle/>
          <a:p>
            <a:pPr marL="0" indent="0">
              <a:buNone/>
            </a:pPr>
            <a:r>
              <a:rPr lang="sv-SE" sz="1200" b="0" i="0" dirty="0">
                <a:solidFill>
                  <a:srgbClr val="0D0D0D"/>
                </a:solidFill>
                <a:effectLst/>
              </a:rPr>
              <a:t>Arbetsförmedlaren kontaktar dig för att boka ett </a:t>
            </a:r>
            <a:r>
              <a:rPr lang="sv-SE" sz="1200" b="1" i="0" dirty="0">
                <a:solidFill>
                  <a:srgbClr val="0D0D0D"/>
                </a:solidFill>
                <a:effectLst/>
              </a:rPr>
              <a:t>startsamtal</a:t>
            </a:r>
            <a:r>
              <a:rPr lang="sv-SE" sz="1200" b="0" i="0" dirty="0">
                <a:solidFill>
                  <a:srgbClr val="0D0D0D"/>
                </a:solidFill>
                <a:effectLst/>
              </a:rPr>
              <a:t>.</a:t>
            </a:r>
          </a:p>
          <a:p>
            <a:pPr marL="0" indent="0" algn="l">
              <a:buNone/>
            </a:pPr>
            <a:endParaRPr lang="sv-SE" sz="1200" b="0" i="0" dirty="0">
              <a:solidFill>
                <a:srgbClr val="0D0D0D"/>
              </a:solidFill>
              <a:effectLst/>
            </a:endParaRPr>
          </a:p>
          <a:p>
            <a:pPr marL="0" indent="0" algn="l">
              <a:buNone/>
            </a:pPr>
            <a:r>
              <a:rPr lang="sv-SE" sz="1200" b="0" i="0" dirty="0">
                <a:solidFill>
                  <a:srgbClr val="0D0D0D"/>
                </a:solidFill>
                <a:effectLst/>
              </a:rPr>
              <a:t>Innan avrop av del 1 kontaktar Arbetsförmedlingen leverantören för att boka ett startsamtal. Medverkande i startsamtal ska vara Arbetsförmedlingen, deltagaren och leverantören och samtalet ska ske i leverantörens lokaler.</a:t>
            </a:r>
            <a:br>
              <a:rPr lang="sv-SE" sz="1200" b="0" i="0" dirty="0">
                <a:solidFill>
                  <a:srgbClr val="0D0D0D"/>
                </a:solidFill>
                <a:effectLst/>
              </a:rPr>
            </a:br>
            <a:endParaRPr lang="sv-SE" sz="1200" b="0" i="0" dirty="0">
              <a:solidFill>
                <a:srgbClr val="0D0D0D"/>
              </a:solidFill>
              <a:effectLst/>
            </a:endParaRPr>
          </a:p>
          <a:p>
            <a:pPr marL="0" indent="0" algn="l">
              <a:buNone/>
            </a:pPr>
            <a:r>
              <a:rPr lang="sv-SE" sz="1200" b="0" i="0" dirty="0">
                <a:solidFill>
                  <a:srgbClr val="0D0D0D"/>
                </a:solidFill>
                <a:effectLst/>
              </a:rPr>
              <a:t>Leverantören ska erbjuda tid för startsamtal samt överlämna information om sin verksamhet till Arbetsförmedlingen inom 3 veckor från Arbetsförmedlingens begäran. Informationen ges vidare till deltagaren.</a:t>
            </a:r>
          </a:p>
          <a:p>
            <a:pPr marL="0" indent="0" algn="l">
              <a:buNone/>
            </a:pPr>
            <a:endParaRPr lang="sv-SE" sz="1200" b="0" i="0" dirty="0">
              <a:solidFill>
                <a:srgbClr val="0D0D0D"/>
              </a:solidFill>
              <a:effectLst/>
            </a:endParaRPr>
          </a:p>
          <a:p>
            <a:pPr marL="0" indent="0" algn="l">
              <a:buNone/>
            </a:pPr>
            <a:r>
              <a:rPr lang="sv-SE" sz="1200" b="0" i="0" dirty="0">
                <a:solidFill>
                  <a:srgbClr val="0D0D0D"/>
                </a:solidFill>
                <a:effectLst/>
              </a:rPr>
              <a:t>Startsamtalet lägger grunden för deltagarens första gemensamma planering (GP) som leverantören skickar innan start av del 1 (se rubrik Skapa GP del 1).</a:t>
            </a:r>
          </a:p>
          <a:p>
            <a:pPr marL="0" indent="0">
              <a:buNone/>
            </a:pPr>
            <a:endParaRPr lang="sv-SE" sz="1200" dirty="0"/>
          </a:p>
        </p:txBody>
      </p:sp>
    </p:spTree>
    <p:extLst>
      <p:ext uri="{BB962C8B-B14F-4D97-AF65-F5344CB8AC3E}">
        <p14:creationId xmlns:p14="http://schemas.microsoft.com/office/powerpoint/2010/main" val="212718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41071B-0CEB-A7ED-52F5-79C28B1D095A}"/>
              </a:ext>
            </a:extLst>
          </p:cNvPr>
          <p:cNvSpPr>
            <a:spLocks noGrp="1"/>
          </p:cNvSpPr>
          <p:nvPr>
            <p:ph type="title"/>
          </p:nvPr>
        </p:nvSpPr>
        <p:spPr>
          <a:xfrm>
            <a:off x="459782" y="249368"/>
            <a:ext cx="8196080" cy="422985"/>
          </a:xfrm>
        </p:spPr>
        <p:txBody>
          <a:bodyPr/>
          <a:lstStyle/>
          <a:p>
            <a:r>
              <a:rPr lang="sv-SE" sz="2400" dirty="0"/>
              <a:t>Del 1 - Kartläggning</a:t>
            </a:r>
            <a:br>
              <a:rPr lang="sv-SE" sz="2400" dirty="0"/>
            </a:br>
            <a:endParaRPr lang="sv-SE" sz="2400" dirty="0"/>
          </a:p>
        </p:txBody>
      </p:sp>
      <p:pic>
        <p:nvPicPr>
          <p:cNvPr id="4" name="Bildobjekt 3">
            <a:extLst>
              <a:ext uri="{FF2B5EF4-FFF2-40B4-BE49-F238E27FC236}">
                <a16:creationId xmlns:a16="http://schemas.microsoft.com/office/drawing/2014/main" id="{57670D44-6581-F626-1109-B683A8C3AEB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5482" y="766482"/>
            <a:ext cx="3420934" cy="183338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D327820-F0C5-F1C7-2786-D72203857B86}"/>
              </a:ext>
            </a:extLst>
          </p:cNvPr>
          <p:cNvSpPr>
            <a:spLocks noGrp="1"/>
          </p:cNvSpPr>
          <p:nvPr>
            <p:ph idx="1"/>
          </p:nvPr>
        </p:nvSpPr>
        <p:spPr>
          <a:xfrm>
            <a:off x="4034118" y="766482"/>
            <a:ext cx="4921624" cy="4195483"/>
          </a:xfrm>
        </p:spPr>
        <p:txBody>
          <a:bodyPr>
            <a:noAutofit/>
          </a:bodyPr>
          <a:lstStyle/>
          <a:p>
            <a:pPr marL="0" indent="0">
              <a:buNone/>
            </a:pPr>
            <a:r>
              <a:rPr lang="sv-SE" sz="1200" b="1" dirty="0"/>
              <a:t>Del 1 – Kartläggning, första obligatoriska del</a:t>
            </a:r>
            <a:endParaRPr lang="sv-SE" sz="1200" b="1" dirty="0">
              <a:solidFill>
                <a:srgbClr val="0D0D0D"/>
              </a:solidFill>
            </a:endParaRPr>
          </a:p>
          <a:p>
            <a:pPr marL="0" indent="0" algn="l">
              <a:buNone/>
            </a:pPr>
            <a:r>
              <a:rPr lang="sv-SE" sz="1200" b="0" i="0" dirty="0">
                <a:solidFill>
                  <a:srgbClr val="0D0D0D"/>
                </a:solidFill>
                <a:effectLst/>
              </a:rPr>
              <a:t>Genomfört startsamtal.</a:t>
            </a:r>
          </a:p>
          <a:p>
            <a:pPr marL="0" indent="0" algn="l">
              <a:buNone/>
            </a:pPr>
            <a:r>
              <a:rPr lang="sv-SE" sz="1200" b="1" dirty="0">
                <a:solidFill>
                  <a:srgbClr val="0D0D0D"/>
                </a:solidFill>
                <a:effectLst/>
              </a:rPr>
              <a:t>Tid</a:t>
            </a:r>
          </a:p>
          <a:p>
            <a:pPr marL="0" indent="0" algn="l">
              <a:buNone/>
            </a:pPr>
            <a:r>
              <a:rPr lang="sv-SE" sz="1200" b="0" i="0" dirty="0">
                <a:solidFill>
                  <a:srgbClr val="0D0D0D"/>
                </a:solidFill>
                <a:effectLst/>
              </a:rPr>
              <a:t>Minst 2 veckor, max 8 veckor. Utgår från deltagarens individuella förutsättningar, behov, aktivitetsnivå och tidigare erfarenheter av kartläggning.</a:t>
            </a:r>
          </a:p>
          <a:p>
            <a:pPr marL="0" indent="0" algn="l">
              <a:buNone/>
            </a:pPr>
            <a:r>
              <a:rPr lang="sv-SE" sz="1200" b="1" dirty="0">
                <a:solidFill>
                  <a:srgbClr val="0D0D0D"/>
                </a:solidFill>
                <a:effectLst/>
              </a:rPr>
              <a:t>Syfte</a:t>
            </a:r>
          </a:p>
          <a:p>
            <a:pPr marL="0" indent="0" algn="l">
              <a:buNone/>
            </a:pPr>
            <a:r>
              <a:rPr lang="sv-SE" sz="1200" b="0" i="0" dirty="0">
                <a:solidFill>
                  <a:srgbClr val="0D0D0D"/>
                </a:solidFill>
                <a:effectLst/>
              </a:rPr>
              <a:t>Avgöra om tjänsten är rätt insats för deltagaren.</a:t>
            </a:r>
          </a:p>
          <a:p>
            <a:pPr marL="0" indent="0" algn="l">
              <a:buNone/>
            </a:pPr>
            <a:r>
              <a:rPr lang="sv-SE" sz="1200" b="0" i="0" dirty="0">
                <a:solidFill>
                  <a:srgbClr val="0D0D0D"/>
                </a:solidFill>
                <a:effectLst/>
              </a:rPr>
              <a:t>Avgöra vilken del av tjänsten (del 2 eller 3) som är aktuell efter avslut i del 1.</a:t>
            </a:r>
          </a:p>
          <a:p>
            <a:pPr marL="0" indent="0" algn="l">
              <a:buNone/>
            </a:pPr>
            <a:r>
              <a:rPr lang="sv-SE" sz="1200" b="0" i="0" dirty="0">
                <a:solidFill>
                  <a:srgbClr val="0D0D0D"/>
                </a:solidFill>
                <a:effectLst/>
              </a:rPr>
              <a:t>Hjälpa deltagaren hitta motivation att genomföra tjänsten och nå uppsatta mål.</a:t>
            </a:r>
          </a:p>
          <a:p>
            <a:pPr marL="0" indent="0" algn="l">
              <a:buNone/>
            </a:pPr>
            <a:r>
              <a:rPr lang="sv-SE" sz="1200" b="1" dirty="0">
                <a:solidFill>
                  <a:srgbClr val="0D0D0D"/>
                </a:solidFill>
                <a:effectLst/>
              </a:rPr>
              <a:t>Mål</a:t>
            </a:r>
            <a:endParaRPr lang="sv-SE" sz="1200" b="1" dirty="0">
              <a:solidFill>
                <a:srgbClr val="0D0D0D"/>
              </a:solidFill>
            </a:endParaRPr>
          </a:p>
          <a:p>
            <a:pPr marL="0" indent="0" algn="l">
              <a:buNone/>
            </a:pPr>
            <a:r>
              <a:rPr lang="sv-SE" sz="1200" b="0" i="0" dirty="0">
                <a:solidFill>
                  <a:srgbClr val="0D0D0D"/>
                </a:solidFill>
                <a:effectLst/>
              </a:rPr>
              <a:t>Fastställa deltagarens förutsättningar och behov och därigenom lägga grunden för en väl underbyggd planering av dennes fortsatta tid i tjänsten.</a:t>
            </a:r>
          </a:p>
          <a:p>
            <a:pPr marL="0" indent="0" algn="l">
              <a:buNone/>
            </a:pPr>
            <a:r>
              <a:rPr lang="sv-SE" sz="1200" b="0" i="0" dirty="0">
                <a:solidFill>
                  <a:srgbClr val="0D0D0D"/>
                </a:solidFill>
                <a:effectLst/>
              </a:rPr>
              <a:t>Kartläggningen innehåller ett antal obligatoriska aktiviteter som ska fastställa deltagarens förutsättningar och inför deltagande i tjänstens efterföljande delar 2 och/eller 3.</a:t>
            </a:r>
          </a:p>
          <a:p>
            <a:pPr marL="0" indent="0">
              <a:buNone/>
            </a:pPr>
            <a:endParaRPr lang="sv-SE" sz="1200" dirty="0"/>
          </a:p>
        </p:txBody>
      </p:sp>
    </p:spTree>
    <p:extLst>
      <p:ext uri="{BB962C8B-B14F-4D97-AF65-F5344CB8AC3E}">
        <p14:creationId xmlns:p14="http://schemas.microsoft.com/office/powerpoint/2010/main" val="812126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Props1.xml><?xml version="1.0" encoding="utf-8"?>
<ds:datastoreItem xmlns:ds="http://schemas.openxmlformats.org/officeDocument/2006/customXml" ds:itemID="{3AC5E47E-1667-4B72-998D-45BBC9C2D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019F45-02B4-491F-B0A8-1DB7963E0BE5}">
  <ds:schemaRefs>
    <ds:schemaRef ds:uri="http://schemas.microsoft.com/sharepoint/v3/contenttype/forms"/>
  </ds:schemaRefs>
</ds:datastoreItem>
</file>

<file path=customXml/itemProps3.xml><?xml version="1.0" encoding="utf-8"?>
<ds:datastoreItem xmlns:ds="http://schemas.openxmlformats.org/officeDocument/2006/customXml" ds:itemID="{32DFDD38-CFF2-413D-919E-4F5F28184EB4}">
  <ds:schemaRefs>
    <ds:schemaRef ds:uri="http://purl.org/dc/elements/1.1/"/>
    <ds:schemaRef ds:uri="http://schemas.openxmlformats.org/package/2006/metadata/core-properties"/>
    <ds:schemaRef ds:uri="http://purl.org/dc/dcmitype/"/>
    <ds:schemaRef ds:uri="http://purl.org/dc/terms/"/>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Template>
  <TotalTime>888</TotalTime>
  <Words>7332</Words>
  <Application>Microsoft Office PowerPoint</Application>
  <PresentationFormat>Bildspel på skärmen (16:9)</PresentationFormat>
  <Paragraphs>474</Paragraphs>
  <Slides>56</Slides>
  <Notes>1</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56</vt:i4>
      </vt:variant>
    </vt:vector>
  </HeadingPairs>
  <TitlesOfParts>
    <vt:vector size="63" baseType="lpstr">
      <vt:lpstr>Arial</vt:lpstr>
      <vt:lpstr>Calibri</vt:lpstr>
      <vt:lpstr>Courier New</vt:lpstr>
      <vt:lpstr>Helvetica Neue Medium</vt:lpstr>
      <vt:lpstr>Arbetsförmedlingen, vit utan punkter</vt:lpstr>
      <vt:lpstr>Arbetsförmedlingen, vit</vt:lpstr>
      <vt:lpstr>Arbetsförmedlingen, blå</vt:lpstr>
      <vt:lpstr>Introduktion till arbete </vt:lpstr>
      <vt:lpstr>Senaste uppdateringar i användarstödet </vt:lpstr>
      <vt:lpstr>Avsnitt</vt:lpstr>
      <vt:lpstr>Introduktion till arbete </vt:lpstr>
      <vt:lpstr>Introduktion till arbete 2.0</vt:lpstr>
      <vt:lpstr>Delar i Introduktion till arbete</vt:lpstr>
      <vt:lpstr>Aktiviteter i Introduktion till arbete</vt:lpstr>
      <vt:lpstr>Startsamtal </vt:lpstr>
      <vt:lpstr>Del 1 - Kartläggning </vt:lpstr>
      <vt:lpstr>Gemensam planering </vt:lpstr>
      <vt:lpstr>Innehåll i gemensam planering </vt:lpstr>
      <vt:lpstr>Aktiviteter i gemensam planering</vt:lpstr>
      <vt:lpstr>Omfattning i gemensam planering</vt:lpstr>
      <vt:lpstr>Periodisk rapport </vt:lpstr>
      <vt:lpstr>Slutredovisning  </vt:lpstr>
      <vt:lpstr>Innehåll i slutredovisningen  </vt:lpstr>
      <vt:lpstr>Slutredovisning vid avslut eller avbrott</vt:lpstr>
      <vt:lpstr>Inleverans </vt:lpstr>
      <vt:lpstr>Inleverans – skapa självfakturaunderlag</vt:lpstr>
      <vt:lpstr>Inleverans – godkänn självfakturaunderlag</vt:lpstr>
      <vt:lpstr>Översiktsbild</vt:lpstr>
      <vt:lpstr>Del 2 – Orientering inför arbete </vt:lpstr>
      <vt:lpstr>Gemensam planering</vt:lpstr>
      <vt:lpstr>Innehåll i gemensam planering </vt:lpstr>
      <vt:lpstr>Aktiviteter i gemensam planering </vt:lpstr>
      <vt:lpstr>Omfattning i gemensam planering </vt:lpstr>
      <vt:lpstr>Periodisk rapport</vt:lpstr>
      <vt:lpstr>Skapa periodisk </vt:lpstr>
      <vt:lpstr>Inleverans</vt:lpstr>
      <vt:lpstr>Del 3 – Arbetsprövning  </vt:lpstr>
      <vt:lpstr>Gemensam planering </vt:lpstr>
      <vt:lpstr>Innehåll i gemensam planering</vt:lpstr>
      <vt:lpstr>Informativ rapport </vt:lpstr>
      <vt:lpstr>Arbetsprövningsintyg i informativ rapport </vt:lpstr>
      <vt:lpstr>Periodisk rapport </vt:lpstr>
      <vt:lpstr>Resultatrapport 1 </vt:lpstr>
      <vt:lpstr>Sommaruppehåll </vt:lpstr>
      <vt:lpstr>Slutredovisning </vt:lpstr>
      <vt:lpstr>Slutredovisning vid avslut eller avbrott </vt:lpstr>
      <vt:lpstr>Läs mer om tjänsten</vt:lpstr>
      <vt:lpstr>Bearbetande insatser  </vt:lpstr>
      <vt:lpstr>Inleverans – Bearbetande insatser </vt:lpstr>
      <vt:lpstr>Byte mellan Del 2 och Del 3 </vt:lpstr>
      <vt:lpstr>Versionshantering av handlingar </vt:lpstr>
      <vt:lpstr>Hantera omfattning  </vt:lpstr>
      <vt:lpstr>Problem vid inleveranser </vt:lpstr>
      <vt:lpstr>Avbrott </vt:lpstr>
      <vt:lpstr>Regler kring arbetsprövning  </vt:lpstr>
      <vt:lpstr>Avbruten arbetsprövning </vt:lpstr>
      <vt:lpstr>Uppföljningssamtal </vt:lpstr>
      <vt:lpstr>Bild – Processflöde </vt:lpstr>
      <vt:lpstr>Bild – Ekonomihantering </vt:lpstr>
      <vt:lpstr>Bild – Ekonomiflöde Del 1 Kartläggning</vt:lpstr>
      <vt:lpstr>Bild – Ekonomiflöde Del 2 Orientering inför arbete</vt:lpstr>
      <vt:lpstr>Bild – Ekonomiflöde Del 3 Arbetsprövning</vt:lpstr>
      <vt:lpstr>Bild – Organisation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introduktion till arbete (KA Webb)</dc:title>
  <dc:creator>Nina Gimerstedt</dc:creator>
  <cp:keywords>Användarstöd för introduktion till arbete (KA Webb)</cp:keywords>
  <dc:description>Af 00013 7.0 (2022-03-28)</dc:description>
  <cp:lastModifiedBy>Ulf Lindholm</cp:lastModifiedBy>
  <cp:revision>16</cp:revision>
  <dcterms:created xsi:type="dcterms:W3CDTF">2023-03-23T12:33:48Z</dcterms:created>
  <dcterms:modified xsi:type="dcterms:W3CDTF">2023-11-15T08:24:16Z</dcterms:modified>
  <cp:category>leverantorer -användarstöd-introduktion-arbete-ka-webb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