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6" r:id="rId4"/>
    <p:sldMasterId id="2147483700" r:id="rId5"/>
    <p:sldMasterId id="2147483719" r:id="rId6"/>
  </p:sldMasterIdLst>
  <p:notesMasterIdLst>
    <p:notesMasterId r:id="rId30"/>
  </p:notesMasterIdLst>
  <p:handoutMasterIdLst>
    <p:handoutMasterId r:id="rId31"/>
  </p:handoutMasterIdLst>
  <p:sldIdLst>
    <p:sldId id="287" r:id="rId7"/>
    <p:sldId id="349" r:id="rId8"/>
    <p:sldId id="377" r:id="rId9"/>
    <p:sldId id="288" r:id="rId10"/>
    <p:sldId id="289" r:id="rId11"/>
    <p:sldId id="290" r:id="rId12"/>
    <p:sldId id="291" r:id="rId13"/>
    <p:sldId id="379" r:id="rId14"/>
    <p:sldId id="311" r:id="rId15"/>
    <p:sldId id="378" r:id="rId16"/>
    <p:sldId id="314" r:id="rId17"/>
    <p:sldId id="313" r:id="rId18"/>
    <p:sldId id="315" r:id="rId19"/>
    <p:sldId id="309" r:id="rId20"/>
    <p:sldId id="316" r:id="rId21"/>
    <p:sldId id="317" r:id="rId22"/>
    <p:sldId id="318" r:id="rId23"/>
    <p:sldId id="319" r:id="rId24"/>
    <p:sldId id="321" r:id="rId25"/>
    <p:sldId id="322" r:id="rId26"/>
    <p:sldId id="380" r:id="rId27"/>
    <p:sldId id="381" r:id="rId28"/>
    <p:sldId id="382" r:id="rId29"/>
  </p:sldIdLst>
  <p:sldSz cx="9144000" cy="5143500" type="screen16x9"/>
  <p:notesSz cx="6858000" cy="9144000"/>
  <p:custDataLst>
    <p:tags r:id="rId32"/>
  </p:custDataLst>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11" userDrawn="1">
          <p15:clr>
            <a:srgbClr val="A4A3A4"/>
          </p15:clr>
        </p15:guide>
        <p15:guide id="2" pos="331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briella Bosticco" initials="GB" lastIdx="1" clrIdx="0">
    <p:extLst>
      <p:ext uri="{19B8F6BF-5375-455C-9EA6-DF929625EA0E}">
        <p15:presenceInfo xmlns:p15="http://schemas.microsoft.com/office/powerpoint/2012/main" userId="S::gabriella.bosticco@arbetsformedlingen.se::5f916e46-5a3c-48df-afdb-b716a452dcb0" providerId="AD"/>
      </p:ext>
    </p:extLst>
  </p:cmAuthor>
  <p:cmAuthor id="2" name="Erik Haglund" initials="EH" lastIdx="20" clrIdx="1">
    <p:extLst>
      <p:ext uri="{19B8F6BF-5375-455C-9EA6-DF929625EA0E}">
        <p15:presenceInfo xmlns:p15="http://schemas.microsoft.com/office/powerpoint/2012/main" userId="S::erik.haglund@arbetsformedlingen.se::583ced07-39a2-4a55-aa91-1eaad2c063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23D"/>
    <a:srgbClr val="00005A"/>
    <a:srgbClr val="EAF2D8"/>
    <a:srgbClr val="DA5187"/>
    <a:srgbClr val="D43372"/>
    <a:srgbClr val="BAD781"/>
    <a:srgbClr val="A5CB5A"/>
    <a:srgbClr val="595994"/>
    <a:srgbClr val="262673"/>
    <a:srgbClr val="E37A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8" autoAdjust="0"/>
    <p:restoredTop sz="86385" autoAdjust="0"/>
  </p:normalViewPr>
  <p:slideViewPr>
    <p:cSldViewPr snapToGrid="0">
      <p:cViewPr varScale="1">
        <p:scale>
          <a:sx n="122" d="100"/>
          <a:sy n="122" d="100"/>
        </p:scale>
        <p:origin x="120" y="234"/>
      </p:cViewPr>
      <p:guideLst>
        <p:guide orient="horz" pos="1711"/>
        <p:guide pos="3311"/>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4" d="100"/>
          <a:sy n="84" d="100"/>
        </p:scale>
        <p:origin x="304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34E04B-E651-4647-A300-2AFAE441B118}" type="datetimeFigureOut">
              <a:rPr lang="sv-SE" smtClean="0"/>
              <a:t>2023-10-31</a:t>
            </a:fld>
            <a:endParaRPr lang="sv-SE"/>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B27053-A168-41C7-8F57-9601F9EF8615}" type="slidenum">
              <a:rPr lang="sv-SE" smtClean="0"/>
              <a:t>‹#›</a:t>
            </a:fld>
            <a:endParaRPr lang="sv-SE"/>
          </a:p>
        </p:txBody>
      </p:sp>
    </p:spTree>
    <p:extLst>
      <p:ext uri="{BB962C8B-B14F-4D97-AF65-F5344CB8AC3E}">
        <p14:creationId xmlns:p14="http://schemas.microsoft.com/office/powerpoint/2010/main" val="1478300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96206B-CE5A-4CA3-BD34-3451FD0BA690}" type="datetimeFigureOut">
              <a:rPr lang="sv-SE" smtClean="0"/>
              <a:t>2023-10-31</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63CAE6-3546-4A01-BBE9-044D7CD2D89D}" type="slidenum">
              <a:rPr lang="sv-SE" smtClean="0"/>
              <a:t>‹#›</a:t>
            </a:fld>
            <a:endParaRPr lang="sv-SE"/>
          </a:p>
        </p:txBody>
      </p:sp>
    </p:spTree>
    <p:extLst>
      <p:ext uri="{BB962C8B-B14F-4D97-AF65-F5344CB8AC3E}">
        <p14:creationId xmlns:p14="http://schemas.microsoft.com/office/powerpoint/2010/main" val="150416155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a:t>
            </a:fld>
            <a:endParaRPr lang="sv-SE" dirty="0"/>
          </a:p>
        </p:txBody>
      </p:sp>
    </p:spTree>
    <p:extLst>
      <p:ext uri="{BB962C8B-B14F-4D97-AF65-F5344CB8AC3E}">
        <p14:creationId xmlns:p14="http://schemas.microsoft.com/office/powerpoint/2010/main" val="1875499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15</a:t>
            </a:fld>
            <a:endParaRPr lang="sv-SE"/>
          </a:p>
        </p:txBody>
      </p:sp>
    </p:spTree>
    <p:extLst>
      <p:ext uri="{BB962C8B-B14F-4D97-AF65-F5344CB8AC3E}">
        <p14:creationId xmlns:p14="http://schemas.microsoft.com/office/powerpoint/2010/main" val="39518623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r>
              <a:rPr lang="sv-SE"/>
              <a:t>Klicka på ikonen för att lägga till en bild</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2023-10-31</a:t>
            </a:fld>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5328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5328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noProof="0" dirty="0"/>
              <a:t>Klicka här för att ändra format på underrubrik i bakgrunden</a:t>
            </a:r>
          </a:p>
        </p:txBody>
      </p:sp>
      <p:sp>
        <p:nvSpPr>
          <p:cNvPr id="9" name="Rektangel">
            <a:extLst>
              <a:ext uri="{FF2B5EF4-FFF2-40B4-BE49-F238E27FC236}">
                <a16:creationId xmlns:a16="http://schemas.microsoft.com/office/drawing/2014/main" id="{760EBD53-0F55-48D8-828F-BADF317A0748}"/>
              </a:ext>
            </a:extLst>
          </p:cNvPr>
          <p:cNvSpPr/>
          <p:nvPr userDrawn="1"/>
        </p:nvSpPr>
        <p:spPr>
          <a:xfrm>
            <a:off x="0" y="0"/>
            <a:ext cx="145034" cy="5148000"/>
          </a:xfrm>
          <a:prstGeom prst="rect">
            <a:avLst/>
          </a:prstGeom>
          <a:solidFill>
            <a:srgbClr val="95C23D"/>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Tree>
    <p:extLst>
      <p:ext uri="{BB962C8B-B14F-4D97-AF65-F5344CB8AC3E}">
        <p14:creationId xmlns:p14="http://schemas.microsoft.com/office/powerpoint/2010/main" val="616414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2"/>
            <a:ext cx="4572000" cy="4680000"/>
          </a:xfrm>
          <a:prstGeom prst="rect">
            <a:avLst/>
          </a:prstGeom>
        </p:spPr>
        <p:txBody>
          <a:bodyPr/>
          <a:lstStyle/>
          <a:p>
            <a:r>
              <a:rPr lang="sv-SE"/>
              <a:t>Klicka på ikonen för att lägga till en bild</a:t>
            </a:r>
          </a:p>
        </p:txBody>
      </p:sp>
    </p:spTree>
    <p:extLst>
      <p:ext uri="{BB962C8B-B14F-4D97-AF65-F5344CB8AC3E}">
        <p14:creationId xmlns:p14="http://schemas.microsoft.com/office/powerpoint/2010/main" val="345417844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2023-10-31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1000844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2023-10-31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1095813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sp>
        <p:nvSpPr>
          <p:cNvPr id="8" name="Rectangle 17">
            <a:extLst>
              <a:ext uri="{FF2B5EF4-FFF2-40B4-BE49-F238E27FC236}">
                <a16:creationId xmlns:a16="http://schemas.microsoft.com/office/drawing/2014/main" id="{FB83FAFF-EED2-4BB2-B3CE-D5D395077B1C}"/>
              </a:ext>
            </a:extLst>
          </p:cNvPr>
          <p:cNvSpPr/>
          <p:nvPr userDrawn="1"/>
        </p:nvSpPr>
        <p:spPr>
          <a:xfrm>
            <a:off x="0" y="0"/>
            <a:ext cx="427155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 name="Rubrik 1"/>
          <p:cNvSpPr>
            <a:spLocks noGrp="1"/>
          </p:cNvSpPr>
          <p:nvPr>
            <p:ph type="title" hasCustomPrompt="1"/>
          </p:nvPr>
        </p:nvSpPr>
        <p:spPr>
          <a:xfrm>
            <a:off x="614230" y="2234250"/>
            <a:ext cx="3657323" cy="675000"/>
          </a:xfrm>
          <a:prstGeom prst="rect">
            <a:avLst/>
          </a:prstGeom>
        </p:spPr>
        <p:txBody>
          <a:bodyPr/>
          <a:lstStyle>
            <a:lvl1pPr>
              <a:defRPr>
                <a:solidFill>
                  <a:schemeClr val="bg1"/>
                </a:solidFill>
              </a:defRPr>
            </a:lvl1pPr>
          </a:lstStyle>
          <a:p>
            <a:r>
              <a:rPr lang="sv-SE" dirty="0"/>
              <a:t>Innehållsförteckning</a:t>
            </a:r>
          </a:p>
        </p:txBody>
      </p:sp>
      <p:sp>
        <p:nvSpPr>
          <p:cNvPr id="4" name="Platshållare för datum 3"/>
          <p:cNvSpPr>
            <a:spLocks noGrp="1"/>
          </p:cNvSpPr>
          <p:nvPr>
            <p:ph type="dt" sz="half" idx="10"/>
          </p:nvPr>
        </p:nvSpPr>
        <p:spPr/>
        <p:txBody>
          <a:bodyPr/>
          <a:lstStyle/>
          <a:p>
            <a:fld id="{1B8F8DFE-A200-45B5-B28F-687801E16029}" type="datetimeFigureOut">
              <a:rPr lang="sv-SE" smtClean="0"/>
              <a:t>2023-10-31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0"/>
            <a:ext cx="3629210" cy="4374000"/>
          </a:xfrm>
          <a:prstGeom prst="rect">
            <a:avLst/>
          </a:prstGeom>
        </p:spPr>
        <p:txBody>
          <a:bodyPr anchor="ct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Linje">
            <a:extLst>
              <a:ext uri="{FF2B5EF4-FFF2-40B4-BE49-F238E27FC236}">
                <a16:creationId xmlns:a16="http://schemas.microsoft.com/office/drawing/2014/main" id="{55D631E8-9485-45FA-8CC3-F420D736C613}"/>
              </a:ext>
            </a:extLst>
          </p:cNvPr>
          <p:cNvSpPr/>
          <p:nvPr userDrawn="1"/>
        </p:nvSpPr>
        <p:spPr>
          <a:xfrm>
            <a:off x="614230" y="2909250"/>
            <a:ext cx="3383004" cy="0"/>
          </a:xfrm>
          <a:prstGeom prst="line">
            <a:avLst/>
          </a:prstGeom>
          <a:ln w="79375">
            <a:solidFill>
              <a:srgbClr val="95C23D"/>
            </a:solidFill>
          </a:ln>
        </p:spPr>
        <p:txBody>
          <a:bodyPr lIns="17144" tIns="17144" rIns="17144" bIns="17144"/>
          <a:lstStyle/>
          <a:p>
            <a:pPr>
              <a:spcBef>
                <a:spcPts val="750"/>
              </a:spcBef>
              <a:defRPr sz="7500" b="0"/>
            </a:pPr>
            <a:endParaRPr sz="2813">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8622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2023-10-31</a:t>
            </a:fld>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5328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5328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noProof="0" dirty="0"/>
              <a:t>Klicka här för att ändra format på underrubrik i bakgrunden</a:t>
            </a:r>
          </a:p>
        </p:txBody>
      </p:sp>
      <p:sp>
        <p:nvSpPr>
          <p:cNvPr id="9" name="Rektangel">
            <a:extLst>
              <a:ext uri="{FF2B5EF4-FFF2-40B4-BE49-F238E27FC236}">
                <a16:creationId xmlns:a16="http://schemas.microsoft.com/office/drawing/2014/main" id="{760EBD53-0F55-48D8-828F-BADF317A0748}"/>
              </a:ext>
            </a:extLst>
          </p:cNvPr>
          <p:cNvSpPr/>
          <p:nvPr userDrawn="1"/>
        </p:nvSpPr>
        <p:spPr>
          <a:xfrm>
            <a:off x="0" y="0"/>
            <a:ext cx="145034" cy="5148000"/>
          </a:xfrm>
          <a:prstGeom prst="rect">
            <a:avLst/>
          </a:prstGeom>
          <a:solidFill>
            <a:srgbClr val="95C23D"/>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Tree>
    <p:extLst>
      <p:ext uri="{BB962C8B-B14F-4D97-AF65-F5344CB8AC3E}">
        <p14:creationId xmlns:p14="http://schemas.microsoft.com/office/powerpoint/2010/main" val="930055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2023-10-31</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381FC687-285F-4BC0-9D82-48F99C570DB9}"/>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2056231900"/>
      </p:ext>
    </p:extLst>
  </p:cSld>
  <p:clrMapOvr>
    <a:masterClrMapping/>
  </p:clrMapOvr>
  <p:extLst>
    <p:ext uri="{DCECCB84-F9BA-43D5-87BE-67443E8EF086}">
      <p15:sldGuideLst xmlns:p15="http://schemas.microsoft.com/office/powerpoint/2012/main">
        <p15:guide id="1" orient="horz" pos="1711"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2023-10-31</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49728020"/>
      </p:ext>
    </p:extLst>
  </p:cSld>
  <p:clrMapOvr>
    <a:masterClrMapping/>
  </p:clrMapOvr>
  <p:extLst>
    <p:ext uri="{DCECCB84-F9BA-43D5-87BE-67443E8EF086}">
      <p15:sldGuideLst xmlns:p15="http://schemas.microsoft.com/office/powerpoint/2012/main">
        <p15:guide id="1" orient="horz" pos="1711"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2023-10-31</a:t>
            </a:fld>
            <a:endParaRPr lang="sv-SE" dirty="0">
              <a:solidFill>
                <a:schemeClr val="tx1"/>
              </a:solidFill>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7" name="Af_logotyp_gron-bla_cmyk.pdf" descr="Logotyp Arbetsförmedlingen">
            <a:extLst>
              <a:ext uri="{FF2B5EF4-FFF2-40B4-BE49-F238E27FC236}">
                <a16:creationId xmlns:a16="http://schemas.microsoft.com/office/drawing/2014/main" id="{4C66E104-8012-4E04-8FB5-CF2BC8ED59B7}"/>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0" name="Rubrik 1">
            <a:extLst>
              <a:ext uri="{FF2B5EF4-FFF2-40B4-BE49-F238E27FC236}">
                <a16:creationId xmlns:a16="http://schemas.microsoft.com/office/drawing/2014/main" id="{5B67E80F-D6B7-4504-A852-22DBDB111525}"/>
              </a:ext>
            </a:extLst>
          </p:cNvPr>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tx1"/>
                </a:solidFill>
              </a:defRPr>
            </a:lvl1pPr>
          </a:lstStyle>
          <a:p>
            <a:r>
              <a:rPr lang="sv-SE" dirty="0"/>
              <a:t>Klicka här för att ändra format</a:t>
            </a:r>
          </a:p>
        </p:txBody>
      </p:sp>
      <p:sp>
        <p:nvSpPr>
          <p:cNvPr id="12" name="Underrubrik 2">
            <a:extLst>
              <a:ext uri="{FF2B5EF4-FFF2-40B4-BE49-F238E27FC236}">
                <a16:creationId xmlns:a16="http://schemas.microsoft.com/office/drawing/2014/main" id="{13DB928C-EB16-470A-B60F-FBB40AD6B043}"/>
              </a:ext>
            </a:extLst>
          </p:cNvPr>
          <p:cNvSpPr>
            <a:spLocks noGrp="1"/>
          </p:cNvSpPr>
          <p:nvPr>
            <p:ph type="subTitle" idx="1" hasCustomPrompt="1"/>
          </p:nvPr>
        </p:nvSpPr>
        <p:spPr>
          <a:xfrm>
            <a:off x="1750046" y="2833148"/>
            <a:ext cx="5750498" cy="774221"/>
          </a:xfrm>
          <a:prstGeom prst="rect">
            <a:avLst/>
          </a:prstGeom>
        </p:spPr>
        <p:txBody>
          <a:bodyPr>
            <a:noAutofit/>
          </a:bodyPr>
          <a:lstStyle>
            <a:lvl1pPr marL="0" indent="0" algn="ctr">
              <a:buNone/>
              <a:defRPr sz="2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14" name="Linje">
            <a:extLst>
              <a:ext uri="{FF2B5EF4-FFF2-40B4-BE49-F238E27FC236}">
                <a16:creationId xmlns:a16="http://schemas.microsoft.com/office/drawing/2014/main" id="{326BA6EA-4594-467D-8834-6E5F4807FFDB}"/>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21466552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2023-10-31</a:t>
            </a:fld>
            <a:endParaRPr lang="sv-SE" dirty="0">
              <a:solidFill>
                <a:schemeClr val="tx1"/>
              </a:solidFill>
            </a:endParaRP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Tree>
    <p:extLst>
      <p:ext uri="{BB962C8B-B14F-4D97-AF65-F5344CB8AC3E}">
        <p14:creationId xmlns:p14="http://schemas.microsoft.com/office/powerpoint/2010/main" val="1415059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dirty="0"/>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2023-10-31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7"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innehåll 2">
            <a:extLst>
              <a:ext uri="{FF2B5EF4-FFF2-40B4-BE49-F238E27FC236}">
                <a16:creationId xmlns:a16="http://schemas.microsoft.com/office/drawing/2014/main" id="{1ADA2774-EC9D-4E33-A1C8-81537CDAC07F}"/>
              </a:ext>
            </a:extLst>
          </p:cNvPr>
          <p:cNvSpPr>
            <a:spLocks noGrp="1"/>
          </p:cNvSpPr>
          <p:nvPr>
            <p:ph idx="14"/>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679006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2023-10-31</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381FC687-285F-4BC0-9D82-48F99C570DB9}"/>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76293729"/>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2023-10-31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3331807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2023-10-31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960861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2023-10-31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911783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2"/>
            <a:ext cx="4572000" cy="4680000"/>
          </a:xfrm>
          <a:prstGeom prst="rect">
            <a:avLst/>
          </a:prstGeom>
        </p:spPr>
        <p:txBody>
          <a:bodyPr/>
          <a:lstStyle/>
          <a:p>
            <a:endParaRPr lang="sv-SE"/>
          </a:p>
        </p:txBody>
      </p:sp>
    </p:spTree>
    <p:extLst>
      <p:ext uri="{BB962C8B-B14F-4D97-AF65-F5344CB8AC3E}">
        <p14:creationId xmlns:p14="http://schemas.microsoft.com/office/powerpoint/2010/main" val="7975512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2023-10-31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677987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2023-10-31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3918817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sp>
        <p:nvSpPr>
          <p:cNvPr id="8" name="Rectangle 17">
            <a:extLst>
              <a:ext uri="{FF2B5EF4-FFF2-40B4-BE49-F238E27FC236}">
                <a16:creationId xmlns:a16="http://schemas.microsoft.com/office/drawing/2014/main" id="{FB83FAFF-EED2-4BB2-B3CE-D5D395077B1C}"/>
              </a:ext>
            </a:extLst>
          </p:cNvPr>
          <p:cNvSpPr/>
          <p:nvPr userDrawn="1"/>
        </p:nvSpPr>
        <p:spPr>
          <a:xfrm>
            <a:off x="0" y="0"/>
            <a:ext cx="427155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 name="Rubrik 1"/>
          <p:cNvSpPr>
            <a:spLocks noGrp="1"/>
          </p:cNvSpPr>
          <p:nvPr>
            <p:ph type="title" hasCustomPrompt="1"/>
          </p:nvPr>
        </p:nvSpPr>
        <p:spPr>
          <a:xfrm>
            <a:off x="614230" y="2234250"/>
            <a:ext cx="3657323" cy="675000"/>
          </a:xfrm>
          <a:prstGeom prst="rect">
            <a:avLst/>
          </a:prstGeom>
        </p:spPr>
        <p:txBody>
          <a:bodyPr/>
          <a:lstStyle>
            <a:lvl1pPr>
              <a:defRPr>
                <a:solidFill>
                  <a:schemeClr val="bg1"/>
                </a:solidFill>
              </a:defRPr>
            </a:lvl1pPr>
          </a:lstStyle>
          <a:p>
            <a:r>
              <a:rPr lang="sv-SE" dirty="0"/>
              <a:t>Innehållsförteckning</a:t>
            </a:r>
          </a:p>
        </p:txBody>
      </p:sp>
      <p:sp>
        <p:nvSpPr>
          <p:cNvPr id="4" name="Platshållare för datum 3"/>
          <p:cNvSpPr>
            <a:spLocks noGrp="1"/>
          </p:cNvSpPr>
          <p:nvPr>
            <p:ph type="dt" sz="half" idx="10"/>
          </p:nvPr>
        </p:nvSpPr>
        <p:spPr/>
        <p:txBody>
          <a:bodyPr/>
          <a:lstStyle/>
          <a:p>
            <a:fld id="{1B8F8DFE-A200-45B5-B28F-687801E16029}" type="datetimeFigureOut">
              <a:rPr lang="sv-SE" smtClean="0"/>
              <a:t>2023-10-31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0"/>
            <a:ext cx="3629210" cy="4374000"/>
          </a:xfrm>
          <a:prstGeom prst="rect">
            <a:avLst/>
          </a:prstGeom>
        </p:spPr>
        <p:txBody>
          <a:bodyPr anchor="ct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Linje">
            <a:extLst>
              <a:ext uri="{FF2B5EF4-FFF2-40B4-BE49-F238E27FC236}">
                <a16:creationId xmlns:a16="http://schemas.microsoft.com/office/drawing/2014/main" id="{55D631E8-9485-45FA-8CC3-F420D736C613}"/>
              </a:ext>
            </a:extLst>
          </p:cNvPr>
          <p:cNvSpPr/>
          <p:nvPr userDrawn="1"/>
        </p:nvSpPr>
        <p:spPr>
          <a:xfrm>
            <a:off x="614230" y="2909250"/>
            <a:ext cx="3383004" cy="0"/>
          </a:xfrm>
          <a:prstGeom prst="line">
            <a:avLst/>
          </a:prstGeom>
          <a:ln w="79375">
            <a:solidFill>
              <a:srgbClr val="95C23D"/>
            </a:solidFill>
          </a:ln>
        </p:spPr>
        <p:txBody>
          <a:bodyPr lIns="17144" tIns="17144" rIns="17144" bIns="17144"/>
          <a:lstStyle/>
          <a:p>
            <a:pPr>
              <a:spcBef>
                <a:spcPts val="750"/>
              </a:spcBef>
              <a:defRPr sz="7500" b="0"/>
            </a:pPr>
            <a:endParaRPr sz="2813">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6565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bg1"/>
        </a:solidFill>
        <a:effectLst/>
      </p:bgPr>
    </p:bg>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2023-10-31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11" name="Rektangel">
            <a:extLst>
              <a:ext uri="{FF2B5EF4-FFF2-40B4-BE49-F238E27FC236}">
                <a16:creationId xmlns:a16="http://schemas.microsoft.com/office/drawing/2014/main" id="{09EEB4A7-73F5-424C-B9D8-171947E8F7C7}"/>
              </a:ext>
            </a:extLst>
          </p:cNvPr>
          <p:cNvSpPr/>
          <p:nvPr userDrawn="1"/>
        </p:nvSpPr>
        <p:spPr>
          <a:xfrm>
            <a:off x="-3175" y="-9525"/>
            <a:ext cx="145034" cy="5162550"/>
          </a:xfrm>
          <a:prstGeom prst="rect">
            <a:avLst/>
          </a:prstGeom>
          <a:solidFill>
            <a:schemeClr val="accent2"/>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6012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6012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Tree>
    <p:extLst>
      <p:ext uri="{BB962C8B-B14F-4D97-AF65-F5344CB8AC3E}">
        <p14:creationId xmlns:p14="http://schemas.microsoft.com/office/powerpoint/2010/main" val="21120896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2023-10-31</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2B5A4ED3-FEB3-47EA-BE93-5E7081E13E7D}"/>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296870036"/>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2023-10-31</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1149729227"/>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2023-10-31</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2461488391"/>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2023-10-31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34219735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2023-10-31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9221064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2023-10-31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0246078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2023-10-31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4660370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2023-10-31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8988476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lvl1pPr>
              <a:buClr>
                <a:srgbClr val="95C23D"/>
              </a:buClr>
              <a:defRPr/>
            </a:lvl1pPr>
            <a:lvl2pPr>
              <a:buClr>
                <a:srgbClr val="95C23D"/>
              </a:buClr>
              <a:defRPr/>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0"/>
            <a:ext cx="4572000" cy="4680000"/>
          </a:xfrm>
          <a:prstGeom prst="rect">
            <a:avLst/>
          </a:prstGeom>
        </p:spPr>
        <p:txBody>
          <a:bodyPr/>
          <a:lstStyle/>
          <a:p>
            <a:endParaRPr lang="sv-SE"/>
          </a:p>
        </p:txBody>
      </p:sp>
    </p:spTree>
    <p:extLst>
      <p:ext uri="{BB962C8B-B14F-4D97-AF65-F5344CB8AC3E}">
        <p14:creationId xmlns:p14="http://schemas.microsoft.com/office/powerpoint/2010/main" val="268389510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2023-10-31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35104608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2023-10-31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255422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2023-10-31</a:t>
            </a:fld>
            <a:endParaRPr lang="sv-SE" dirty="0">
              <a:solidFill>
                <a:schemeClr val="tx1"/>
              </a:solidFill>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7" name="Af_logotyp_gron-bla_cmyk.pdf" descr="Logotyp Arbetsförmedlingen">
            <a:extLst>
              <a:ext uri="{FF2B5EF4-FFF2-40B4-BE49-F238E27FC236}">
                <a16:creationId xmlns:a16="http://schemas.microsoft.com/office/drawing/2014/main" id="{4C66E104-8012-4E04-8FB5-CF2BC8ED59B7}"/>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0" name="Rubrik 1">
            <a:extLst>
              <a:ext uri="{FF2B5EF4-FFF2-40B4-BE49-F238E27FC236}">
                <a16:creationId xmlns:a16="http://schemas.microsoft.com/office/drawing/2014/main" id="{5B67E80F-D6B7-4504-A852-22DBDB111525}"/>
              </a:ext>
            </a:extLst>
          </p:cNvPr>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tx1"/>
                </a:solidFill>
              </a:defRPr>
            </a:lvl1pPr>
          </a:lstStyle>
          <a:p>
            <a:r>
              <a:rPr lang="sv-SE" dirty="0"/>
              <a:t>Klicka här för att ändra format</a:t>
            </a:r>
          </a:p>
        </p:txBody>
      </p:sp>
      <p:sp>
        <p:nvSpPr>
          <p:cNvPr id="12" name="Underrubrik 2">
            <a:extLst>
              <a:ext uri="{FF2B5EF4-FFF2-40B4-BE49-F238E27FC236}">
                <a16:creationId xmlns:a16="http://schemas.microsoft.com/office/drawing/2014/main" id="{13DB928C-EB16-470A-B60F-FBB40AD6B043}"/>
              </a:ext>
            </a:extLst>
          </p:cNvPr>
          <p:cNvSpPr>
            <a:spLocks noGrp="1"/>
          </p:cNvSpPr>
          <p:nvPr>
            <p:ph type="subTitle" idx="1" hasCustomPrompt="1"/>
          </p:nvPr>
        </p:nvSpPr>
        <p:spPr>
          <a:xfrm>
            <a:off x="1750046" y="2833148"/>
            <a:ext cx="5750498" cy="774221"/>
          </a:xfrm>
          <a:prstGeom prst="rect">
            <a:avLst/>
          </a:prstGeom>
        </p:spPr>
        <p:txBody>
          <a:bodyPr>
            <a:noAutofit/>
          </a:bodyPr>
          <a:lstStyle>
            <a:lvl1pPr marL="0" indent="0" algn="ctr">
              <a:buNone/>
              <a:defRPr sz="2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14" name="Linje">
            <a:extLst>
              <a:ext uri="{FF2B5EF4-FFF2-40B4-BE49-F238E27FC236}">
                <a16:creationId xmlns:a16="http://schemas.microsoft.com/office/drawing/2014/main" id="{326BA6EA-4594-467D-8834-6E5F4807FFDB}"/>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3347941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2023-10-31</a:t>
            </a:fld>
            <a:endParaRPr lang="sv-SE" dirty="0">
              <a:solidFill>
                <a:schemeClr val="tx1"/>
              </a:solidFill>
            </a:endParaRP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Tree>
    <p:extLst>
      <p:ext uri="{BB962C8B-B14F-4D97-AF65-F5344CB8AC3E}">
        <p14:creationId xmlns:p14="http://schemas.microsoft.com/office/powerpoint/2010/main" val="4235789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2023-10-31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7"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innehåll 2">
            <a:extLst>
              <a:ext uri="{FF2B5EF4-FFF2-40B4-BE49-F238E27FC236}">
                <a16:creationId xmlns:a16="http://schemas.microsoft.com/office/drawing/2014/main" id="{1ADA2774-EC9D-4E33-A1C8-81537CDAC07F}"/>
              </a:ext>
            </a:extLst>
          </p:cNvPr>
          <p:cNvSpPr>
            <a:spLocks noGrp="1"/>
          </p:cNvSpPr>
          <p:nvPr>
            <p:ph idx="14"/>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549376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2023-10-31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4938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2023-10-31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803755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2023-10-31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a:t>Klicka på ikonen för att lägga till en bild</a:t>
            </a:r>
            <a:endParaRPr lang="sv-SE" dirty="0"/>
          </a:p>
        </p:txBody>
      </p:sp>
    </p:spTree>
    <p:extLst>
      <p:ext uri="{BB962C8B-B14F-4D97-AF65-F5344CB8AC3E}">
        <p14:creationId xmlns:p14="http://schemas.microsoft.com/office/powerpoint/2010/main" val="1052719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2.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tx1"/>
                </a:solidFill>
              </a:defRPr>
            </a:lvl1pPr>
          </a:lstStyle>
          <a:p>
            <a:fld id="{1B8F8DFE-A200-45B5-B28F-687801E16029}" type="datetimeFigureOut">
              <a:rPr lang="sv-SE" smtClean="0"/>
              <a:pPr/>
              <a:t>2023-10-31</a:t>
            </a:fld>
            <a:endParaRPr lang="sv-SE" dirty="0">
              <a:solidFill>
                <a:schemeClr val="tx1"/>
              </a:solidFill>
            </a:endParaRPr>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tx1"/>
                </a:solidFill>
              </a:defRPr>
            </a:lvl1pPr>
          </a:lstStyle>
          <a:p>
            <a:fld id="{6CD02724-9D72-4716-953B-F44DD0BB2568}" type="slidenum">
              <a:rPr lang="sv-SE" smtClean="0"/>
              <a:pPr/>
              <a:t>‹#›</a:t>
            </a:fld>
            <a:endParaRPr lang="sv-SE" dirty="0">
              <a:solidFill>
                <a:schemeClr val="tx1"/>
              </a:solidFill>
            </a:endParaRPr>
          </a:p>
        </p:txBody>
      </p:sp>
      <p:pic>
        <p:nvPicPr>
          <p:cNvPr id="7" name="Af_logotyp_gron-bla_cmyk.pdf" descr="Logotyp Arbetsförmedlingen">
            <a:extLst>
              <a:ext uri="{FF2B5EF4-FFF2-40B4-BE49-F238E27FC236}">
                <a16:creationId xmlns:a16="http://schemas.microsoft.com/office/drawing/2014/main" id="{9B80D663-E96C-45DA-81AA-C4A145064B02}"/>
              </a:ext>
            </a:extLst>
          </p:cNvPr>
          <p:cNvPicPr>
            <a:picLocks noChangeAspect="1"/>
          </p:cNvPicPr>
          <p:nvPr userDrawn="1"/>
        </p:nvPicPr>
        <p:blipFill>
          <a:blip r:embed="rId15"/>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C5CB2548-7D24-4722-A3A5-DC2AE5CB3B14}"/>
              </a:ext>
            </a:extLst>
          </p:cNvPr>
          <p:cNvSpPr/>
          <p:nvPr userDrawn="1"/>
        </p:nvSpPr>
        <p:spPr>
          <a:xfrm>
            <a:off x="0" y="0"/>
            <a:ext cx="145034" cy="5148000"/>
          </a:xfrm>
          <a:prstGeom prst="rect">
            <a:avLst/>
          </a:prstGeom>
          <a:solidFill>
            <a:srgbClr val="95C23D"/>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Tree>
    <p:extLst>
      <p:ext uri="{BB962C8B-B14F-4D97-AF65-F5344CB8AC3E}">
        <p14:creationId xmlns:p14="http://schemas.microsoft.com/office/powerpoint/2010/main" val="1600409298"/>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Lst>
  <p:txStyles>
    <p:titleStyle>
      <a:lvl1pPr algn="l" defTabSz="685800" rtl="0" eaLnBrk="1" latinLnBrk="0" hangingPunct="1">
        <a:spcBef>
          <a:spcPct val="0"/>
        </a:spcBef>
        <a:buNone/>
        <a:defRPr sz="2700" b="1" kern="1200">
          <a:solidFill>
            <a:schemeClr val="accent1"/>
          </a:solidFill>
          <a:latin typeface="+mj-lt"/>
          <a:ea typeface="+mj-ea"/>
          <a:cs typeface="+mj-cs"/>
        </a:defRPr>
      </a:lvl1pPr>
    </p:titleStyle>
    <p:bodyStyle>
      <a:lvl1pPr marL="0" indent="0" algn="l" defTabSz="685800" rtl="0" eaLnBrk="1" latinLnBrk="0" hangingPunct="1">
        <a:lnSpc>
          <a:spcPct val="100000"/>
        </a:lnSpc>
        <a:spcBef>
          <a:spcPts val="525"/>
        </a:spcBef>
        <a:buClr>
          <a:schemeClr val="accent1"/>
        </a:buClr>
        <a:buSzPct val="100000"/>
        <a:buFont typeface="Arial" panose="020B0604020202020204" pitchFamily="34" charset="0"/>
        <a:buNone/>
        <a:defRPr sz="1800" kern="1200">
          <a:solidFill>
            <a:schemeClr val="tx1"/>
          </a:solidFill>
          <a:latin typeface="+mn-lt"/>
          <a:ea typeface="+mn-ea"/>
          <a:cs typeface="+mn-cs"/>
        </a:defRPr>
      </a:lvl1pPr>
      <a:lvl2pPr marL="342900" indent="0" algn="l" defTabSz="685800" rtl="0" eaLnBrk="1" latinLnBrk="0" hangingPunct="1">
        <a:lnSpc>
          <a:spcPct val="100000"/>
        </a:lnSpc>
        <a:spcBef>
          <a:spcPts val="450"/>
        </a:spcBef>
        <a:buClr>
          <a:schemeClr val="accent1"/>
        </a:buClr>
        <a:buSzPct val="110000"/>
        <a:buFont typeface="Arial" panose="020B0604020202020204" pitchFamily="34" charset="0"/>
        <a:buNone/>
        <a:defRPr sz="1500" kern="1200">
          <a:solidFill>
            <a:schemeClr val="tx1"/>
          </a:solidFill>
          <a:latin typeface="+mn-lt"/>
          <a:ea typeface="+mn-ea"/>
          <a:cs typeface="+mn-cs"/>
        </a:defRPr>
      </a:lvl2pPr>
      <a:lvl3pPr marL="6858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3pPr>
      <a:lvl4pPr marL="10287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4pPr>
      <a:lvl5pPr marL="13716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tx1"/>
                </a:solidFill>
              </a:defRPr>
            </a:lvl1pPr>
          </a:lstStyle>
          <a:p>
            <a:fld id="{1B8F8DFE-A200-45B5-B28F-687801E16029}" type="datetimeFigureOut">
              <a:rPr lang="sv-SE" smtClean="0"/>
              <a:pPr/>
              <a:t>2023-10-31</a:t>
            </a:fld>
            <a:endParaRPr lang="sv-SE" dirty="0">
              <a:solidFill>
                <a:schemeClr val="tx1"/>
              </a:solidFill>
            </a:endParaRPr>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tx1"/>
                </a:solidFill>
              </a:defRPr>
            </a:lvl1pPr>
          </a:lstStyle>
          <a:p>
            <a:fld id="{6CD02724-9D72-4716-953B-F44DD0BB2568}" type="slidenum">
              <a:rPr lang="sv-SE" smtClean="0"/>
              <a:pPr/>
              <a:t>‹#›</a:t>
            </a:fld>
            <a:endParaRPr lang="sv-SE" dirty="0">
              <a:solidFill>
                <a:schemeClr val="tx1"/>
              </a:solidFill>
            </a:endParaRPr>
          </a:p>
        </p:txBody>
      </p:sp>
      <p:pic>
        <p:nvPicPr>
          <p:cNvPr id="7" name="Af_logotyp_gron-bla_cmyk.pdf" descr="Logotyp Arbetsförmedlingen">
            <a:extLst>
              <a:ext uri="{FF2B5EF4-FFF2-40B4-BE49-F238E27FC236}">
                <a16:creationId xmlns:a16="http://schemas.microsoft.com/office/drawing/2014/main" id="{9B80D663-E96C-45DA-81AA-C4A145064B02}"/>
              </a:ext>
            </a:extLst>
          </p:cNvPr>
          <p:cNvPicPr>
            <a:picLocks noChangeAspect="1"/>
          </p:cNvPicPr>
          <p:nvPr userDrawn="1"/>
        </p:nvPicPr>
        <p:blipFill>
          <a:blip r:embed="rId15"/>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C5CB2548-7D24-4722-A3A5-DC2AE5CB3B14}"/>
              </a:ext>
            </a:extLst>
          </p:cNvPr>
          <p:cNvSpPr/>
          <p:nvPr userDrawn="1"/>
        </p:nvSpPr>
        <p:spPr>
          <a:xfrm>
            <a:off x="0" y="0"/>
            <a:ext cx="145034" cy="5148000"/>
          </a:xfrm>
          <a:prstGeom prst="rect">
            <a:avLst/>
          </a:prstGeom>
          <a:solidFill>
            <a:srgbClr val="95C23D"/>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Tree>
    <p:extLst>
      <p:ext uri="{BB962C8B-B14F-4D97-AF65-F5344CB8AC3E}">
        <p14:creationId xmlns:p14="http://schemas.microsoft.com/office/powerpoint/2010/main" val="146625431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32" r:id="rId3"/>
    <p:sldLayoutId id="2147483730" r:id="rId4"/>
    <p:sldLayoutId id="2147483704" r:id="rId5"/>
    <p:sldLayoutId id="2147483706" r:id="rId6"/>
    <p:sldLayoutId id="2147483717" r:id="rId7"/>
    <p:sldLayoutId id="2147483718" r:id="rId8"/>
    <p:sldLayoutId id="2147483711" r:id="rId9"/>
    <p:sldLayoutId id="2147483716" r:id="rId10"/>
    <p:sldLayoutId id="2147483708" r:id="rId11"/>
    <p:sldLayoutId id="2147483712" r:id="rId12"/>
    <p:sldLayoutId id="2147483731" r:id="rId13"/>
  </p:sldLayoutIdLst>
  <p:txStyles>
    <p:titleStyle>
      <a:lvl1pPr algn="l" defTabSz="685800" rtl="0" eaLnBrk="1" latinLnBrk="0" hangingPunct="1">
        <a:spcBef>
          <a:spcPct val="0"/>
        </a:spcBef>
        <a:buNone/>
        <a:defRPr sz="2700" b="1" kern="1200">
          <a:solidFill>
            <a:schemeClr val="accent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bg1"/>
                </a:solidFill>
              </a:defRPr>
            </a:lvl1pPr>
          </a:lstStyle>
          <a:p>
            <a:fld id="{1B8F8DFE-A200-45B5-B28F-687801E16029}" type="datetimeFigureOut">
              <a:rPr lang="sv-SE" smtClean="0"/>
              <a:pPr/>
              <a:t>2023-10-31</a:t>
            </a:fld>
            <a:endParaRPr lang="sv-SE" dirty="0"/>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bg1"/>
                </a:solidFill>
              </a:defRPr>
            </a:lvl1pPr>
          </a:lstStyle>
          <a:p>
            <a:endParaRPr lang="sv-SE" dirty="0"/>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bg1"/>
                </a:solidFill>
              </a:defRPr>
            </a:lvl1pPr>
          </a:lstStyle>
          <a:p>
            <a:fld id="{6CD02724-9D72-4716-953B-F44DD0BB2568}" type="slidenum">
              <a:rPr lang="sv-SE" smtClean="0"/>
              <a:pPr/>
              <a:t>‹#›</a:t>
            </a:fld>
            <a:endParaRPr lang="sv-SE" dirty="0"/>
          </a:p>
        </p:txBody>
      </p:sp>
      <p:pic>
        <p:nvPicPr>
          <p:cNvPr id="11" name="Af_logotyp_gron-vit_cmyk.pdf" descr="Logotyp Arbetsförmedlingen">
            <a:extLst>
              <a:ext uri="{FF2B5EF4-FFF2-40B4-BE49-F238E27FC236}">
                <a16:creationId xmlns:a16="http://schemas.microsoft.com/office/drawing/2014/main" id="{1FBA17CF-186C-451C-8524-366826CC61F4}"/>
              </a:ext>
            </a:extLst>
          </p:cNvPr>
          <p:cNvPicPr>
            <a:picLocks noChangeAspect="1"/>
          </p:cNvPicPr>
          <p:nvPr userDrawn="1"/>
        </p:nvPicPr>
        <p:blipFill>
          <a:blip r:embed="rId13"/>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8535617D-9B94-4F6D-9220-2325D3DFE4F4}"/>
              </a:ext>
            </a:extLst>
          </p:cNvPr>
          <p:cNvSpPr/>
          <p:nvPr userDrawn="1"/>
        </p:nvSpPr>
        <p:spPr>
          <a:xfrm>
            <a:off x="0" y="0"/>
            <a:ext cx="145034" cy="5148000"/>
          </a:xfrm>
          <a:prstGeom prst="rect">
            <a:avLst/>
          </a:prstGeom>
          <a:solidFill>
            <a:srgbClr val="95C23D"/>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Tree>
    <p:extLst>
      <p:ext uri="{BB962C8B-B14F-4D97-AF65-F5344CB8AC3E}">
        <p14:creationId xmlns:p14="http://schemas.microsoft.com/office/powerpoint/2010/main" val="4046883460"/>
      </p:ext>
    </p:extLst>
  </p:cSld>
  <p:clrMap bg1="lt1" tx1="dk1" bg2="lt2" tx2="dk2" accent1="accent1" accent2="accent2" accent3="accent3" accent4="accent4" accent5="accent5" accent6="accent6" hlink="hlink" folHlink="folHlink"/>
  <p:sldLayoutIdLst>
    <p:sldLayoutId id="2147483720" r:id="rId1"/>
    <p:sldLayoutId id="2147483733" r:id="rId2"/>
    <p:sldLayoutId id="2147483734"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685800" rtl="0" eaLnBrk="1" latinLnBrk="0" hangingPunct="1">
        <a:spcBef>
          <a:spcPct val="0"/>
        </a:spcBef>
        <a:buNone/>
        <a:defRPr sz="2700" b="1" kern="1200">
          <a:solidFill>
            <a:schemeClr val="bg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2"/>
        </a:buClr>
        <a:buSzPct val="100000"/>
        <a:buFont typeface="Arial" panose="020B0604020202020204" pitchFamily="34" charset="0"/>
        <a:buChar char="●"/>
        <a:defRPr sz="1800" kern="1200">
          <a:solidFill>
            <a:schemeClr val="bg1"/>
          </a:solidFill>
          <a:latin typeface="+mn-lt"/>
          <a:ea typeface="+mn-ea"/>
          <a:cs typeface="+mn-cs"/>
        </a:defRPr>
      </a:lvl1pPr>
      <a:lvl2pPr marL="557213" indent="-214313" algn="l" defTabSz="685800" rtl="0" eaLnBrk="1" latinLnBrk="0" hangingPunct="1">
        <a:lnSpc>
          <a:spcPct val="100000"/>
        </a:lnSpc>
        <a:spcBef>
          <a:spcPts val="450"/>
        </a:spcBef>
        <a:buClr>
          <a:schemeClr val="accent2"/>
        </a:buClr>
        <a:buSzPct val="110000"/>
        <a:buFont typeface="Courier New" panose="02070309020205020404" pitchFamily="49" charset="0"/>
        <a:buChar char="o"/>
        <a:defRPr sz="1500" kern="1200">
          <a:solidFill>
            <a:schemeClr val="bg1"/>
          </a:solidFill>
          <a:latin typeface="+mn-lt"/>
          <a:ea typeface="+mn-ea"/>
          <a:cs typeface="+mn-cs"/>
        </a:defRPr>
      </a:lvl2pPr>
      <a:lvl3pPr marL="8572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3pPr>
      <a:lvl4pPr marL="12001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4pPr>
      <a:lvl5pPr marL="15430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hyperlink" Target="https://arbetsformedlingen.se/om-oss/for-leverantorer/kontakt-for-dig-som-ar-leverantor/rapportera-franvaro-och-andra-avvikelser-till-arbetsformedlingen" TargetMode="External"/><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5.xml"/><Relationship Id="rId18" Type="http://schemas.openxmlformats.org/officeDocument/2006/relationships/slide" Target="slide20.xml"/><Relationship Id="rId3" Type="http://schemas.openxmlformats.org/officeDocument/2006/relationships/slide" Target="slide4.xml"/><Relationship Id="rId21" Type="http://schemas.openxmlformats.org/officeDocument/2006/relationships/slide" Target="slide23.xml"/><Relationship Id="rId7" Type="http://schemas.openxmlformats.org/officeDocument/2006/relationships/slide" Target="slide8.xml"/><Relationship Id="rId12" Type="http://schemas.openxmlformats.org/officeDocument/2006/relationships/slide" Target="slide14.xml"/><Relationship Id="rId17" Type="http://schemas.openxmlformats.org/officeDocument/2006/relationships/slide" Target="slide19.xml"/><Relationship Id="rId2" Type="http://schemas.openxmlformats.org/officeDocument/2006/relationships/notesSlide" Target="../notesSlides/notesSlide1.xml"/><Relationship Id="rId16" Type="http://schemas.openxmlformats.org/officeDocument/2006/relationships/slide" Target="slide18.xml"/><Relationship Id="rId20" Type="http://schemas.openxmlformats.org/officeDocument/2006/relationships/slide" Target="slide22.xml"/><Relationship Id="rId1" Type="http://schemas.openxmlformats.org/officeDocument/2006/relationships/slideLayout" Target="../slideLayouts/slideLayout19.xml"/><Relationship Id="rId6" Type="http://schemas.openxmlformats.org/officeDocument/2006/relationships/slide" Target="slide7.xml"/><Relationship Id="rId11" Type="http://schemas.openxmlformats.org/officeDocument/2006/relationships/slide" Target="slide13.xml"/><Relationship Id="rId5" Type="http://schemas.openxmlformats.org/officeDocument/2006/relationships/slide" Target="slide6.xml"/><Relationship Id="rId15" Type="http://schemas.openxmlformats.org/officeDocument/2006/relationships/slide" Target="slide17.xml"/><Relationship Id="rId10" Type="http://schemas.openxmlformats.org/officeDocument/2006/relationships/slide" Target="slide11.xml"/><Relationship Id="rId19" Type="http://schemas.openxmlformats.org/officeDocument/2006/relationships/slide" Target="slide21.xml"/><Relationship Id="rId4" Type="http://schemas.openxmlformats.org/officeDocument/2006/relationships/slide" Target="slide5.xml"/><Relationship Id="rId9" Type="http://schemas.openxmlformats.org/officeDocument/2006/relationships/slide" Target="slide12.xml"/><Relationship Id="rId14" Type="http://schemas.openxmlformats.org/officeDocument/2006/relationships/slide" Target="slide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En bild som visar en person inomhus som målar taklister.">
            <a:extLst>
              <a:ext uri="{FF2B5EF4-FFF2-40B4-BE49-F238E27FC236}">
                <a16:creationId xmlns:a16="http://schemas.microsoft.com/office/drawing/2014/main" id="{5B20F6E3-0BE6-632A-C9DE-2ADCB10ADFAC}"/>
              </a:ext>
            </a:extLst>
          </p:cNvPr>
          <p:cNvPicPr>
            <a:picLocks noChangeAspect="1"/>
          </p:cNvPicPr>
          <p:nvPr/>
        </p:nvPicPr>
        <p:blipFill>
          <a:blip r:embed="rId2"/>
          <a:stretch>
            <a:fillRect/>
          </a:stretch>
        </p:blipFill>
        <p:spPr>
          <a:xfrm>
            <a:off x="1612324" y="183505"/>
            <a:ext cx="6667500" cy="4448175"/>
          </a:xfrm>
          <a:prstGeom prst="rect">
            <a:avLst/>
          </a:prstGeom>
          <a:ln>
            <a:noFill/>
          </a:ln>
          <a:effectLst>
            <a:outerShdw blurRad="292100" dist="139700" dir="2700000" algn="tl" rotWithShape="0">
              <a:srgbClr val="333333">
                <a:alpha val="65000"/>
              </a:srgbClr>
            </a:outerShdw>
          </a:effectLst>
        </p:spPr>
      </p:pic>
      <p:sp>
        <p:nvSpPr>
          <p:cNvPr id="3" name="Rubrik 2">
            <a:extLst>
              <a:ext uri="{FF2B5EF4-FFF2-40B4-BE49-F238E27FC236}">
                <a16:creationId xmlns:a16="http://schemas.microsoft.com/office/drawing/2014/main" id="{E4D33628-C972-4223-B7F5-1E8074EA285B}"/>
              </a:ext>
            </a:extLst>
          </p:cNvPr>
          <p:cNvSpPr>
            <a:spLocks noGrp="1"/>
          </p:cNvSpPr>
          <p:nvPr>
            <p:ph type="ctrTitle"/>
          </p:nvPr>
        </p:nvSpPr>
        <p:spPr>
          <a:xfrm>
            <a:off x="141859" y="3117860"/>
            <a:ext cx="5328000" cy="756000"/>
          </a:xfrm>
        </p:spPr>
        <p:txBody>
          <a:bodyPr/>
          <a:lstStyle/>
          <a:p>
            <a:r>
              <a:rPr lang="sv-SE" sz="2800" dirty="0" err="1"/>
              <a:t>Arbetsintegrerande</a:t>
            </a:r>
            <a:r>
              <a:rPr lang="sv-SE" sz="2800" dirty="0"/>
              <a:t> övningsplatser</a:t>
            </a:r>
          </a:p>
        </p:txBody>
      </p:sp>
      <p:sp>
        <p:nvSpPr>
          <p:cNvPr id="4" name="Underrubrik 3">
            <a:extLst>
              <a:ext uri="{FF2B5EF4-FFF2-40B4-BE49-F238E27FC236}">
                <a16:creationId xmlns:a16="http://schemas.microsoft.com/office/drawing/2014/main" id="{2A889C2A-BC79-4C98-A073-B6ED4A97DA5E}"/>
              </a:ext>
            </a:extLst>
          </p:cNvPr>
          <p:cNvSpPr>
            <a:spLocks noGrp="1"/>
          </p:cNvSpPr>
          <p:nvPr>
            <p:ph type="subTitle" idx="1"/>
          </p:nvPr>
        </p:nvSpPr>
        <p:spPr/>
        <p:txBody>
          <a:bodyPr/>
          <a:lstStyle/>
          <a:p>
            <a:r>
              <a:rPr lang="sv-SE" altLang="sv-SE" dirty="0"/>
              <a:t>Leverantör</a:t>
            </a:r>
          </a:p>
          <a:p>
            <a:pPr marL="360000" marR="0" lvl="0" indent="0" algn="l" defTabSz="685800" rtl="0" eaLnBrk="1" fontAlgn="auto" latinLnBrk="0" hangingPunct="1">
              <a:lnSpc>
                <a:spcPct val="100000"/>
              </a:lnSpc>
              <a:spcBef>
                <a:spcPts val="0"/>
              </a:spcBef>
              <a:spcAft>
                <a:spcPts val="600"/>
              </a:spcAft>
              <a:buClr>
                <a:srgbClr val="00005A"/>
              </a:buClr>
              <a:buSzPct val="100000"/>
              <a:buFont typeface="Arial" panose="020B0604020202020204" pitchFamily="34" charset="0"/>
              <a:buNone/>
              <a:tabLst/>
              <a:defRPr/>
            </a:pPr>
            <a:r>
              <a:rPr kumimoji="0" lang="sv-SE" altLang="sv-SE" sz="1400" b="0" i="0" u="none" strike="noStrike" kern="1200" cap="none" spc="0" normalizeH="0" baseline="0" noProof="0" dirty="0">
                <a:ln>
                  <a:noFill/>
                </a:ln>
                <a:solidFill>
                  <a:prstClr val="white"/>
                </a:solidFill>
                <a:effectLst/>
                <a:uLnTx/>
                <a:uFill>
                  <a:solidFill>
                    <a:srgbClr val="95C23D"/>
                  </a:solidFill>
                </a:uFill>
                <a:latin typeface="Arial"/>
                <a:ea typeface="+mn-ea"/>
                <a:cs typeface="+mn-cs"/>
              </a:rPr>
              <a:t>Användarstöd uppdaterat </a:t>
            </a:r>
            <a:r>
              <a:rPr lang="sv-SE" altLang="sv-SE" sz="1400">
                <a:solidFill>
                  <a:prstClr val="white"/>
                </a:solidFill>
                <a:uFill>
                  <a:solidFill>
                    <a:srgbClr val="95C23D"/>
                  </a:solidFill>
                </a:uFill>
                <a:latin typeface="Arial"/>
              </a:rPr>
              <a:t>31/10</a:t>
            </a:r>
            <a:r>
              <a:rPr kumimoji="0" lang="sv-SE" altLang="sv-SE" sz="1400" b="0" i="0" u="none" strike="noStrike" kern="1200" cap="none" spc="0" normalizeH="0" baseline="0" noProof="0">
                <a:ln>
                  <a:noFill/>
                </a:ln>
                <a:solidFill>
                  <a:prstClr val="white"/>
                </a:solidFill>
                <a:effectLst/>
                <a:uLnTx/>
                <a:uFill>
                  <a:solidFill>
                    <a:srgbClr val="95C23D"/>
                  </a:solidFill>
                </a:uFill>
                <a:latin typeface="Arial"/>
                <a:ea typeface="+mn-ea"/>
                <a:cs typeface="+mn-cs"/>
              </a:rPr>
              <a:t> </a:t>
            </a:r>
            <a:r>
              <a:rPr kumimoji="0" lang="sv-SE" altLang="sv-SE" sz="1400" b="0" i="0" u="none" strike="noStrike" kern="1200" cap="none" spc="0" normalizeH="0" baseline="0" noProof="0" dirty="0">
                <a:ln>
                  <a:noFill/>
                </a:ln>
                <a:solidFill>
                  <a:prstClr val="white"/>
                </a:solidFill>
                <a:effectLst/>
                <a:uLnTx/>
                <a:uFill>
                  <a:solidFill>
                    <a:srgbClr val="95C23D"/>
                  </a:solidFill>
                </a:uFill>
                <a:latin typeface="Arial"/>
                <a:ea typeface="+mn-ea"/>
                <a:cs typeface="+mn-cs"/>
              </a:rPr>
              <a:t>2023</a:t>
            </a:r>
          </a:p>
          <a:p>
            <a:endParaRPr lang="sv-SE" altLang="sv-SE" dirty="0"/>
          </a:p>
        </p:txBody>
      </p:sp>
    </p:spTree>
    <p:extLst>
      <p:ext uri="{BB962C8B-B14F-4D97-AF65-F5344CB8AC3E}">
        <p14:creationId xmlns:p14="http://schemas.microsoft.com/office/powerpoint/2010/main" val="3122665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D3F59275-84D0-B9D1-502F-41A13CEAA687}"/>
              </a:ext>
            </a:extLst>
          </p:cNvPr>
          <p:cNvSpPr txBox="1">
            <a:spLocks noGrp="1"/>
          </p:cNvSpPr>
          <p:nvPr>
            <p:ph type="title"/>
          </p:nvPr>
        </p:nvSpPr>
        <p:spPr>
          <a:xfrm>
            <a:off x="381079" y="252365"/>
            <a:ext cx="7423150" cy="369332"/>
          </a:xfrm>
          <a:prstGeom prst="rect">
            <a:avLst/>
          </a:prstGeom>
          <a:noFill/>
        </p:spPr>
        <p:txBody>
          <a:bodyPr wrap="square">
            <a:spAutoFit/>
          </a:bodyPr>
          <a:lstStyle/>
          <a:p>
            <a:r>
              <a:rPr lang="sv-SE" sz="2400" dirty="0">
                <a:solidFill>
                  <a:srgbClr val="00005A"/>
                </a:solidFill>
                <a:latin typeface="Arial" panose="020B0604020202020204" pitchFamily="34" charset="0"/>
                <a:cs typeface="Arial" panose="020B0604020202020204" pitchFamily="34" charset="0"/>
              </a:rPr>
              <a:t>Gemensam planering att skicka in</a:t>
            </a:r>
          </a:p>
        </p:txBody>
      </p:sp>
      <p:pic>
        <p:nvPicPr>
          <p:cNvPr id="2" name="Bildobjekt 1" descr="Bilden är ett urklipp från IT systemet KA webb. Den visar fliken innehåll i gemenas planering.">
            <a:extLst>
              <a:ext uri="{FF2B5EF4-FFF2-40B4-BE49-F238E27FC236}">
                <a16:creationId xmlns:a16="http://schemas.microsoft.com/office/drawing/2014/main" id="{7712DA8E-3EF6-249C-FC0D-BB6C918D6E9E}"/>
              </a:ext>
            </a:extLst>
          </p:cNvPr>
          <p:cNvPicPr>
            <a:picLocks noChangeAspect="1"/>
          </p:cNvPicPr>
          <p:nvPr/>
        </p:nvPicPr>
        <p:blipFill>
          <a:blip r:embed="rId2"/>
          <a:stretch>
            <a:fillRect/>
          </a:stretch>
        </p:blipFill>
        <p:spPr>
          <a:xfrm>
            <a:off x="381079" y="734698"/>
            <a:ext cx="3391211" cy="4289593"/>
          </a:xfrm>
          <a:prstGeom prst="rect">
            <a:avLst/>
          </a:prstGeom>
          <a:ln>
            <a:noFill/>
          </a:ln>
          <a:effectLst>
            <a:outerShdw blurRad="292100" dist="139700" dir="2700000" algn="tl" rotWithShape="0">
              <a:srgbClr val="333333">
                <a:alpha val="65000"/>
              </a:srgbClr>
            </a:outerShdw>
          </a:effectLst>
        </p:spPr>
      </p:pic>
      <p:sp>
        <p:nvSpPr>
          <p:cNvPr id="7" name="textruta 6">
            <a:extLst>
              <a:ext uri="{FF2B5EF4-FFF2-40B4-BE49-F238E27FC236}">
                <a16:creationId xmlns:a16="http://schemas.microsoft.com/office/drawing/2014/main" id="{8077399B-8138-80AA-7C0C-4049A5B85C1C}"/>
              </a:ext>
            </a:extLst>
          </p:cNvPr>
          <p:cNvSpPr txBox="1"/>
          <p:nvPr/>
        </p:nvSpPr>
        <p:spPr>
          <a:xfrm>
            <a:off x="4572000" y="735105"/>
            <a:ext cx="3783666" cy="1569660"/>
          </a:xfrm>
          <a:prstGeom prst="rect">
            <a:avLst/>
          </a:prstGeom>
          <a:noFill/>
        </p:spPr>
        <p:txBody>
          <a:bodyPr wrap="square">
            <a:spAutoFit/>
          </a:bodyPr>
          <a:lstStyle/>
          <a:p>
            <a:pPr marL="0" indent="0" algn="l">
              <a:buNone/>
            </a:pPr>
            <a:r>
              <a:rPr lang="sv-SE" sz="1200" b="0" i="0" dirty="0">
                <a:solidFill>
                  <a:srgbClr val="323232"/>
                </a:solidFill>
                <a:effectLst/>
              </a:rPr>
              <a:t>När den gemensamma planeringen är färdig, trycker du på Skicka in för att </a:t>
            </a:r>
            <a:r>
              <a:rPr lang="sv-SE" sz="1200" b="1" i="0" dirty="0">
                <a:solidFill>
                  <a:srgbClr val="323232"/>
                </a:solidFill>
                <a:effectLst/>
              </a:rPr>
              <a:t>skapa planeringen </a:t>
            </a:r>
            <a:r>
              <a:rPr lang="sv-SE" sz="1200" b="0" i="0" dirty="0">
                <a:solidFill>
                  <a:srgbClr val="323232"/>
                </a:solidFill>
                <a:effectLst/>
              </a:rPr>
              <a:t>och </a:t>
            </a:r>
            <a:r>
              <a:rPr lang="sv-SE" sz="1200" b="1" i="0" dirty="0">
                <a:solidFill>
                  <a:srgbClr val="323232"/>
                </a:solidFill>
                <a:effectLst/>
              </a:rPr>
              <a:t>skicka in</a:t>
            </a:r>
            <a:r>
              <a:rPr lang="sv-SE" sz="1200" b="0" i="0" dirty="0">
                <a:solidFill>
                  <a:srgbClr val="323232"/>
                </a:solidFill>
                <a:effectLst/>
              </a:rPr>
              <a:t> den till Arbetsförmedlingen.</a:t>
            </a:r>
          </a:p>
          <a:p>
            <a:pPr marL="0" indent="0" algn="l">
              <a:buNone/>
            </a:pPr>
            <a:endParaRPr lang="sv-SE" sz="1200" dirty="0">
              <a:solidFill>
                <a:srgbClr val="323232"/>
              </a:solidFill>
            </a:endParaRPr>
          </a:p>
          <a:p>
            <a:r>
              <a:rPr lang="sv-SE" sz="1200" b="0" i="0" dirty="0">
                <a:solidFill>
                  <a:srgbClr val="323232"/>
                </a:solidFill>
                <a:effectLst/>
              </a:rPr>
              <a:t>När du har skickat in den gemensamma planeringen ska den granskas och bekräftas av en arbetsförmedlare.</a:t>
            </a:r>
          </a:p>
          <a:p>
            <a:pPr marL="0" indent="0" algn="l">
              <a:buNone/>
            </a:pPr>
            <a:endParaRPr lang="sv-SE" sz="1200" b="0" i="0" dirty="0">
              <a:solidFill>
                <a:srgbClr val="8A8A8A"/>
              </a:solidFill>
              <a:effectLst/>
            </a:endParaRPr>
          </a:p>
        </p:txBody>
      </p:sp>
    </p:spTree>
    <p:extLst>
      <p:ext uri="{BB962C8B-B14F-4D97-AF65-F5344CB8AC3E}">
        <p14:creationId xmlns:p14="http://schemas.microsoft.com/office/powerpoint/2010/main" val="3825071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67436E4-6B83-2726-A0DC-16581F53E1E1}"/>
              </a:ext>
            </a:extLst>
          </p:cNvPr>
          <p:cNvSpPr>
            <a:spLocks noGrp="1"/>
          </p:cNvSpPr>
          <p:nvPr>
            <p:ph type="title"/>
          </p:nvPr>
        </p:nvSpPr>
        <p:spPr>
          <a:xfrm>
            <a:off x="575043" y="64588"/>
            <a:ext cx="7422784" cy="422048"/>
          </a:xfrm>
        </p:spPr>
        <p:txBody>
          <a:bodyPr/>
          <a:lstStyle/>
          <a:p>
            <a:r>
              <a:rPr lang="sv-SE" sz="2400" b="1" i="0" dirty="0">
                <a:solidFill>
                  <a:srgbClr val="00005A"/>
                </a:solidFill>
                <a:effectLst/>
                <a:latin typeface="Arial "/>
              </a:rPr>
              <a:t>Periodisk rapport</a:t>
            </a:r>
            <a:br>
              <a:rPr lang="sv-SE" sz="2400" b="0" i="0" dirty="0">
                <a:solidFill>
                  <a:srgbClr val="8A8A8A"/>
                </a:solidFill>
                <a:effectLst/>
                <a:latin typeface="Arial "/>
              </a:rPr>
            </a:br>
            <a:endParaRPr lang="sv-SE" sz="2400" dirty="0">
              <a:latin typeface="Arial "/>
            </a:endParaRPr>
          </a:p>
        </p:txBody>
      </p:sp>
      <p:pic>
        <p:nvPicPr>
          <p:cNvPr id="6" name="Bildobjekt 5" descr="Bilden är ett urklipp från IT systemet KA webb. Den visar fliken innehåll i periodisk rapport">
            <a:extLst>
              <a:ext uri="{FF2B5EF4-FFF2-40B4-BE49-F238E27FC236}">
                <a16:creationId xmlns:a16="http://schemas.microsoft.com/office/drawing/2014/main" id="{89ECFB47-B12C-F31C-99C6-90465D5F11D7}"/>
              </a:ext>
            </a:extLst>
          </p:cNvPr>
          <p:cNvPicPr>
            <a:picLocks noChangeAspect="1"/>
          </p:cNvPicPr>
          <p:nvPr/>
        </p:nvPicPr>
        <p:blipFill>
          <a:blip r:embed="rId2"/>
          <a:stretch>
            <a:fillRect/>
          </a:stretch>
        </p:blipFill>
        <p:spPr>
          <a:xfrm>
            <a:off x="575043" y="554003"/>
            <a:ext cx="4047357" cy="4359044"/>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6BA14A9F-A16E-BF15-9F26-DF5BCD818A96}"/>
              </a:ext>
            </a:extLst>
          </p:cNvPr>
          <p:cNvSpPr>
            <a:spLocks noGrp="1"/>
          </p:cNvSpPr>
          <p:nvPr>
            <p:ph idx="1"/>
          </p:nvPr>
        </p:nvSpPr>
        <p:spPr>
          <a:xfrm>
            <a:off x="4917873" y="554956"/>
            <a:ext cx="3990600" cy="4033588"/>
          </a:xfrm>
        </p:spPr>
        <p:txBody>
          <a:bodyPr>
            <a:noAutofit/>
          </a:bodyPr>
          <a:lstStyle/>
          <a:p>
            <a:pPr marL="0" indent="0" algn="l">
              <a:buNone/>
            </a:pPr>
            <a:r>
              <a:rPr lang="sv-SE" sz="1200" b="0" i="0" dirty="0">
                <a:solidFill>
                  <a:srgbClr val="323232"/>
                </a:solidFill>
                <a:effectLst/>
              </a:rPr>
              <a:t>Efter varje månadsskifte ska en </a:t>
            </a:r>
            <a:r>
              <a:rPr lang="sv-SE" sz="1200" b="1" i="0" dirty="0">
                <a:solidFill>
                  <a:srgbClr val="323232"/>
                </a:solidFill>
                <a:effectLst/>
              </a:rPr>
              <a:t>periodisk rapport skickas in</a:t>
            </a:r>
            <a:r>
              <a:rPr lang="sv-SE" sz="1200" b="0" i="0" dirty="0">
                <a:solidFill>
                  <a:srgbClr val="323232"/>
                </a:solidFill>
                <a:effectLst/>
              </a:rPr>
              <a:t> till Arbetsförmedlingen. </a:t>
            </a:r>
          </a:p>
          <a:p>
            <a:pPr marL="0" indent="0" algn="l">
              <a:buNone/>
            </a:pPr>
            <a:r>
              <a:rPr lang="sv-SE" sz="1200" b="0" i="0" dirty="0">
                <a:solidFill>
                  <a:srgbClr val="323232"/>
                </a:solidFill>
                <a:effectLst/>
              </a:rPr>
              <a:t>Den periodiska rapporten sammanfattar de genomförda aktiviteterna inom perioden och hjälper Arbetsförmedlingen förstå det stöd som deltagaren får.</a:t>
            </a:r>
            <a:endParaRPr lang="sv-SE" sz="1200" b="0" i="0" dirty="0">
              <a:solidFill>
                <a:srgbClr val="8A8A8A"/>
              </a:solidFill>
              <a:effectLst/>
            </a:endParaRPr>
          </a:p>
          <a:p>
            <a:pPr marL="0" indent="0" algn="l">
              <a:buNone/>
            </a:pPr>
            <a:r>
              <a:rPr lang="sv-SE" sz="1200" b="0" i="0" dirty="0">
                <a:solidFill>
                  <a:srgbClr val="323232"/>
                </a:solidFill>
                <a:effectLst/>
              </a:rPr>
              <a:t>På sidan innehåll visas alla aktiviteter som hade planerats i den gemensamma planeringen. Dessa aktiviteter kan individuellt rapporteras för, samtidigt som du kan informera om deltagandet och skriva en eventuell kommentar, vilket är rekommenderat.</a:t>
            </a:r>
            <a:endParaRPr lang="sv-SE" sz="1200" b="0" i="0" dirty="0">
              <a:solidFill>
                <a:srgbClr val="8A8A8A"/>
              </a:solidFill>
              <a:effectLst/>
            </a:endParaRPr>
          </a:p>
          <a:p>
            <a:pPr marL="0" indent="0" algn="l">
              <a:buNone/>
            </a:pPr>
            <a:r>
              <a:rPr lang="sv-SE" sz="1200" b="0" i="0" dirty="0">
                <a:solidFill>
                  <a:srgbClr val="323232"/>
                </a:solidFill>
                <a:effectLst/>
              </a:rPr>
              <a:t>Den periodiska rapporten är ett krav innan dagersättningen för samma period kan inlevereras. Den periodiska rapporten godkänns av systemet automatiskt när den har skickats in. </a:t>
            </a:r>
            <a:endParaRPr lang="sv-SE" sz="1200" dirty="0">
              <a:solidFill>
                <a:srgbClr val="323232"/>
              </a:solidFill>
            </a:endParaRPr>
          </a:p>
          <a:p>
            <a:pPr marL="0" indent="0" algn="l">
              <a:buNone/>
            </a:pPr>
            <a:r>
              <a:rPr lang="sv-SE" sz="1200" b="0" i="0" dirty="0">
                <a:solidFill>
                  <a:srgbClr val="323232"/>
                </a:solidFill>
                <a:effectLst/>
              </a:rPr>
              <a:t>Detta innebär att Arbetsförmedlingen inte behöver hantera den manuellt och att du som leverantör kan påbörja inleveransen direkt efter att den periodiska rapporten har skickats in.</a:t>
            </a:r>
            <a:endParaRPr lang="sv-SE" sz="1200" b="0" i="0" dirty="0">
              <a:solidFill>
                <a:srgbClr val="8A8A8A"/>
              </a:solidFill>
              <a:effectLst/>
            </a:endParaRPr>
          </a:p>
          <a:p>
            <a:pPr marL="0" indent="0">
              <a:buNone/>
            </a:pPr>
            <a:endParaRPr lang="sv-SE" sz="1200" dirty="0"/>
          </a:p>
        </p:txBody>
      </p:sp>
    </p:spTree>
    <p:extLst>
      <p:ext uri="{BB962C8B-B14F-4D97-AF65-F5344CB8AC3E}">
        <p14:creationId xmlns:p14="http://schemas.microsoft.com/office/powerpoint/2010/main" val="4146294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11475C-92F1-0C60-9F85-6193702B2530}"/>
              </a:ext>
            </a:extLst>
          </p:cNvPr>
          <p:cNvSpPr>
            <a:spLocks noGrp="1"/>
          </p:cNvSpPr>
          <p:nvPr>
            <p:ph type="title"/>
          </p:nvPr>
        </p:nvSpPr>
        <p:spPr>
          <a:xfrm>
            <a:off x="311805" y="185407"/>
            <a:ext cx="7422784" cy="675000"/>
          </a:xfrm>
        </p:spPr>
        <p:txBody>
          <a:bodyPr/>
          <a:lstStyle/>
          <a:p>
            <a:r>
              <a:rPr lang="sv-SE" sz="2400" b="1" i="0" dirty="0">
                <a:solidFill>
                  <a:srgbClr val="00005A"/>
                </a:solidFill>
                <a:effectLst/>
                <a:latin typeface="Arial "/>
              </a:rPr>
              <a:t>Avvikelserapport</a:t>
            </a:r>
            <a:br>
              <a:rPr lang="sv-SE" sz="2400" b="0" i="0" dirty="0">
                <a:solidFill>
                  <a:srgbClr val="8A8A8A"/>
                </a:solidFill>
                <a:effectLst/>
                <a:latin typeface="Open sans Bold" panose="020B0806030504020204" pitchFamily="34" charset="0"/>
              </a:rPr>
            </a:br>
            <a:endParaRPr lang="sv-SE" sz="2400" dirty="0"/>
          </a:p>
        </p:txBody>
      </p:sp>
      <p:pic>
        <p:nvPicPr>
          <p:cNvPr id="6" name="Bildobjekt 5" descr="Bilden är ett urklipp från IT systemet KA webb. Den visar fliken innehåll i avvikelserapport.">
            <a:extLst>
              <a:ext uri="{FF2B5EF4-FFF2-40B4-BE49-F238E27FC236}">
                <a16:creationId xmlns:a16="http://schemas.microsoft.com/office/drawing/2014/main" id="{4045A161-46D0-6985-B626-6CB5EC0FD970}"/>
              </a:ext>
            </a:extLst>
          </p:cNvPr>
          <p:cNvPicPr>
            <a:picLocks noChangeAspect="1"/>
          </p:cNvPicPr>
          <p:nvPr/>
        </p:nvPicPr>
        <p:blipFill>
          <a:blip r:embed="rId2"/>
          <a:stretch>
            <a:fillRect/>
          </a:stretch>
        </p:blipFill>
        <p:spPr>
          <a:xfrm>
            <a:off x="311805" y="695121"/>
            <a:ext cx="3373504" cy="4320292"/>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1C778F77-AE55-D6F3-69F5-63FCF2A73258}"/>
              </a:ext>
            </a:extLst>
          </p:cNvPr>
          <p:cNvSpPr>
            <a:spLocks noGrp="1"/>
          </p:cNvSpPr>
          <p:nvPr>
            <p:ph idx="1"/>
          </p:nvPr>
        </p:nvSpPr>
        <p:spPr>
          <a:xfrm>
            <a:off x="4094018" y="695121"/>
            <a:ext cx="4738177" cy="4022910"/>
          </a:xfrm>
        </p:spPr>
        <p:txBody>
          <a:bodyPr>
            <a:normAutofit fontScale="85000" lnSpcReduction="20000"/>
          </a:bodyPr>
          <a:lstStyle/>
          <a:p>
            <a:pPr marL="0" indent="0">
              <a:buNone/>
            </a:pPr>
            <a:r>
              <a:rPr lang="sv-SE" sz="1400" b="0" i="0" dirty="0">
                <a:solidFill>
                  <a:srgbClr val="323232"/>
                </a:solidFill>
                <a:effectLst/>
              </a:rPr>
              <a:t>Om den arbetssökande inte följer sin planering eller missköter sig ska du skyndsamt registrera en </a:t>
            </a:r>
            <a:r>
              <a:rPr lang="sv-SE" sz="1400" b="1" i="0" dirty="0">
                <a:solidFill>
                  <a:srgbClr val="323232"/>
                </a:solidFill>
                <a:effectLst/>
              </a:rPr>
              <a:t>avvikelserapport</a:t>
            </a:r>
            <a:r>
              <a:rPr lang="sv-SE" sz="1400" b="0" i="0" dirty="0">
                <a:solidFill>
                  <a:srgbClr val="323232"/>
                </a:solidFill>
                <a:effectLst/>
              </a:rPr>
              <a:t>. </a:t>
            </a:r>
          </a:p>
          <a:p>
            <a:pPr marL="0" indent="0">
              <a:buNone/>
            </a:pPr>
            <a:r>
              <a:rPr lang="sv-SE" sz="1400" dirty="0">
                <a:solidFill>
                  <a:srgbClr val="323232"/>
                </a:solidFill>
              </a:rPr>
              <a:t>Under fliken Innehåll kan du välja en orsak samt fylla i en beskrivning. Ange därefter aktuellt datum eller period för händelsen.</a:t>
            </a:r>
            <a:endParaRPr lang="sv-SE" sz="1400" dirty="0">
              <a:solidFill>
                <a:srgbClr val="8A8A8A"/>
              </a:solidFill>
            </a:endParaRPr>
          </a:p>
          <a:p>
            <a:pPr marL="0" indent="0">
              <a:buNone/>
            </a:pPr>
            <a:r>
              <a:rPr lang="sv-SE" sz="1400" b="0" i="0" dirty="0">
                <a:solidFill>
                  <a:srgbClr val="323232"/>
                </a:solidFill>
                <a:effectLst/>
              </a:rPr>
              <a:t>Det kan exempelvis vara vid frånvaro från bokade möten eller planerade aktiviteter. Även sjukfrånvaro eller positiv frånvaro ska rapporteras i Avvikelserapporten. </a:t>
            </a:r>
            <a:r>
              <a:rPr lang="sv-SE" sz="1400" dirty="0">
                <a:solidFill>
                  <a:srgbClr val="323232"/>
                </a:solidFill>
              </a:rPr>
              <a:t>Exempel på positiv </a:t>
            </a:r>
            <a:r>
              <a:rPr lang="sv-SE" sz="1400" b="0" i="0" dirty="0">
                <a:solidFill>
                  <a:srgbClr val="323232"/>
                </a:solidFill>
                <a:effectLst/>
              </a:rPr>
              <a:t>frånvaro kan vara frånvaro pga. a</a:t>
            </a:r>
            <a:r>
              <a:rPr lang="sv-SE" sz="1400" dirty="0">
                <a:solidFill>
                  <a:srgbClr val="323232"/>
                </a:solidFill>
              </a:rPr>
              <a:t>rbetsintervju eller arbete. </a:t>
            </a:r>
            <a:r>
              <a:rPr lang="sv-SE" sz="1400" b="0" i="0" dirty="0">
                <a:solidFill>
                  <a:srgbClr val="323232"/>
                </a:solidFill>
                <a:effectLst/>
              </a:rPr>
              <a:t>Anledningen är att Arbetsförmedlingen vill samla all typ av frånvaro på ett och samma ställe.</a:t>
            </a:r>
            <a:endParaRPr lang="sv-SE" sz="1400" b="0" i="0" dirty="0">
              <a:solidFill>
                <a:srgbClr val="8A8A8A"/>
              </a:solidFill>
              <a:effectLst/>
            </a:endParaRPr>
          </a:p>
          <a:p>
            <a:pPr marL="0" indent="0" algn="l">
              <a:buNone/>
            </a:pPr>
            <a:r>
              <a:rPr lang="sv-SE" sz="1400" b="0" i="0" dirty="0">
                <a:solidFill>
                  <a:srgbClr val="323232"/>
                </a:solidFill>
                <a:effectLst/>
              </a:rPr>
              <a:t>Inkomna avvikelserapporter tas emot och hanteras centralt på Arbetsförmedlingen. Arbetsförmedlingen kan kontakta leverantören med anledning av avvikelserapporten, till exempel för komplettering av informationen eller om innehållet påverkar planeringen hos leverantören eller deltagarens rätt att kvarstå i tjänsten hos leverantören.</a:t>
            </a:r>
            <a:endParaRPr lang="sv-SE" sz="1400" b="0" i="0" dirty="0">
              <a:solidFill>
                <a:srgbClr val="8A8A8A"/>
              </a:solidFill>
              <a:effectLst/>
            </a:endParaRPr>
          </a:p>
          <a:p>
            <a:pPr marL="0" indent="0" algn="l">
              <a:buNone/>
            </a:pPr>
            <a:r>
              <a:rPr lang="sv-SE" sz="1400" b="0" i="0" dirty="0">
                <a:solidFill>
                  <a:srgbClr val="323232"/>
                </a:solidFill>
                <a:effectLst/>
              </a:rPr>
              <a:t>Om deltagaren meddelar sjukfrånvaro för flera dagar ska du endast skicka in en avvikelserapport. Du ska däremot skicka avvikelserapport vid varje enskilt tillfälle, samma dag, om deltagaren är frånvarande utan känd orsak eller uteblir från flera bokade möten. Om det är flera avvikelser på samma dag ska en separat avvikelserapport skickas för varje enskild avvikelse. Mer information om: </a:t>
            </a:r>
            <a:r>
              <a:rPr lang="sv-SE" sz="1400" dirty="0">
                <a:hlinkClick r:id="rId3"/>
              </a:rPr>
              <a:t>Rapportera frånvaro och andra avvikelser till Arbetsförmedlingen - Arbetsförmedlingen (arbetsformedlingen.se)</a:t>
            </a:r>
            <a:br>
              <a:rPr lang="sv-SE" sz="1400" b="0" i="0" dirty="0">
                <a:solidFill>
                  <a:srgbClr val="323232"/>
                </a:solidFill>
                <a:effectLst/>
              </a:rPr>
            </a:br>
            <a:br>
              <a:rPr lang="sv-SE" sz="1400" b="0" i="0" dirty="0">
                <a:solidFill>
                  <a:srgbClr val="323232"/>
                </a:solidFill>
                <a:effectLst/>
              </a:rPr>
            </a:br>
            <a:endParaRPr lang="sv-SE" sz="1000" dirty="0"/>
          </a:p>
        </p:txBody>
      </p:sp>
    </p:spTree>
    <p:extLst>
      <p:ext uri="{BB962C8B-B14F-4D97-AF65-F5344CB8AC3E}">
        <p14:creationId xmlns:p14="http://schemas.microsoft.com/office/powerpoint/2010/main" val="197505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63DEC2B-D671-638F-4BD6-37A466E37C39}"/>
              </a:ext>
            </a:extLst>
          </p:cNvPr>
          <p:cNvSpPr>
            <a:spLocks noGrp="1"/>
          </p:cNvSpPr>
          <p:nvPr>
            <p:ph type="title"/>
          </p:nvPr>
        </p:nvSpPr>
        <p:spPr>
          <a:xfrm>
            <a:off x="576002" y="124647"/>
            <a:ext cx="7422784" cy="386712"/>
          </a:xfrm>
        </p:spPr>
        <p:txBody>
          <a:bodyPr/>
          <a:lstStyle/>
          <a:p>
            <a:r>
              <a:rPr lang="sv-SE" sz="2400" b="1" i="0" dirty="0">
                <a:solidFill>
                  <a:srgbClr val="00005A"/>
                </a:solidFill>
                <a:effectLst/>
                <a:latin typeface="Arial "/>
              </a:rPr>
              <a:t>Slutredovisning</a:t>
            </a:r>
            <a:br>
              <a:rPr lang="sv-SE" sz="2400" b="0" i="0" dirty="0">
                <a:solidFill>
                  <a:srgbClr val="8A8A8A"/>
                </a:solidFill>
                <a:effectLst/>
                <a:latin typeface="Arial "/>
              </a:rPr>
            </a:br>
            <a:endParaRPr lang="sv-SE" sz="2400" dirty="0">
              <a:latin typeface="Arial "/>
            </a:endParaRPr>
          </a:p>
        </p:txBody>
      </p:sp>
      <p:pic>
        <p:nvPicPr>
          <p:cNvPr id="6" name="Bildobjekt 5" descr="Bilden är ett urklipp från IT systemet KA webb. Den visar fliken innehåll i slutredovisningen.">
            <a:extLst>
              <a:ext uri="{FF2B5EF4-FFF2-40B4-BE49-F238E27FC236}">
                <a16:creationId xmlns:a16="http://schemas.microsoft.com/office/drawing/2014/main" id="{CA99FFD0-3181-AF8D-0557-ABD5CBAA5832}"/>
              </a:ext>
            </a:extLst>
          </p:cNvPr>
          <p:cNvPicPr>
            <a:picLocks noChangeAspect="1"/>
          </p:cNvPicPr>
          <p:nvPr/>
        </p:nvPicPr>
        <p:blipFill>
          <a:blip r:embed="rId2"/>
          <a:stretch>
            <a:fillRect/>
          </a:stretch>
        </p:blipFill>
        <p:spPr>
          <a:xfrm>
            <a:off x="576002" y="597601"/>
            <a:ext cx="3012325" cy="4443403"/>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A61C9927-4064-A5D2-2689-97F85D1EDE49}"/>
              </a:ext>
            </a:extLst>
          </p:cNvPr>
          <p:cNvSpPr>
            <a:spLocks noGrp="1"/>
          </p:cNvSpPr>
          <p:nvPr>
            <p:ph idx="1"/>
          </p:nvPr>
        </p:nvSpPr>
        <p:spPr>
          <a:xfrm>
            <a:off x="4287394" y="597601"/>
            <a:ext cx="4375129" cy="4034540"/>
          </a:xfrm>
        </p:spPr>
        <p:txBody>
          <a:bodyPr>
            <a:normAutofit/>
          </a:bodyPr>
          <a:lstStyle/>
          <a:p>
            <a:pPr marL="0" indent="0" algn="l">
              <a:buNone/>
            </a:pPr>
            <a:r>
              <a:rPr lang="sv-SE" sz="1200" b="0" i="0" dirty="0">
                <a:solidFill>
                  <a:srgbClr val="000000"/>
                </a:solidFill>
                <a:effectLst/>
              </a:rPr>
              <a:t>Du ska </a:t>
            </a:r>
            <a:r>
              <a:rPr lang="sv-SE" sz="1200" b="1" i="0" dirty="0">
                <a:solidFill>
                  <a:srgbClr val="000000"/>
                </a:solidFill>
                <a:effectLst/>
              </a:rPr>
              <a:t>skicka in</a:t>
            </a:r>
            <a:r>
              <a:rPr lang="sv-SE" sz="1200" b="0" i="0" dirty="0">
                <a:solidFill>
                  <a:srgbClr val="000000"/>
                </a:solidFill>
                <a:effectLst/>
              </a:rPr>
              <a:t> en </a:t>
            </a:r>
            <a:r>
              <a:rPr lang="sv-SE" sz="1200" b="1" i="0" dirty="0">
                <a:solidFill>
                  <a:srgbClr val="000000"/>
                </a:solidFill>
                <a:effectLst/>
              </a:rPr>
              <a:t>slutredovisning</a:t>
            </a:r>
            <a:r>
              <a:rPr lang="sv-SE" sz="1200" b="0" i="0" dirty="0">
                <a:solidFill>
                  <a:srgbClr val="000000"/>
                </a:solidFill>
                <a:effectLst/>
              </a:rPr>
              <a:t> till Arbetsförmedlingen senast fyra (4) veckor efter att deltagaren avslutat tjänsten. </a:t>
            </a:r>
          </a:p>
          <a:p>
            <a:pPr marL="0" indent="0" algn="l">
              <a:buNone/>
            </a:pPr>
            <a:r>
              <a:rPr lang="sv-SE" sz="1200" b="0" i="0" dirty="0">
                <a:solidFill>
                  <a:srgbClr val="000000"/>
                </a:solidFill>
                <a:effectLst/>
              </a:rPr>
              <a:t>Slutredovisningen ska sammanfatta deltagarens aktiviteter och utveckling under tjänstens gång, samt även beskriva deltagarens eventuella begränsningar. </a:t>
            </a:r>
          </a:p>
          <a:p>
            <a:pPr marL="0" indent="0" algn="l">
              <a:buNone/>
            </a:pPr>
            <a:r>
              <a:rPr lang="sv-SE" sz="1200" b="0" i="0" dirty="0">
                <a:solidFill>
                  <a:srgbClr val="000000"/>
                </a:solidFill>
                <a:effectLst/>
              </a:rPr>
              <a:t>Arbetsförmedlingen ska kunna luta sig mot din bedömning och dina rekommendationer i slutredovisningen i den fortsatta planeringen för deltagaren. </a:t>
            </a:r>
            <a:endParaRPr lang="sv-SE" sz="1200" dirty="0">
              <a:solidFill>
                <a:srgbClr val="000000"/>
              </a:solidFill>
            </a:endParaRPr>
          </a:p>
          <a:p>
            <a:pPr marL="0" indent="0" algn="l">
              <a:buNone/>
            </a:pPr>
            <a:r>
              <a:rPr lang="sv-SE" sz="1200" b="0" i="0" dirty="0">
                <a:solidFill>
                  <a:srgbClr val="000000"/>
                </a:solidFill>
                <a:effectLst/>
              </a:rPr>
              <a:t>Observera att slutredovisningen även ska skickas in i de fall en deltagares pågående anvisningsperiod avbryts.</a:t>
            </a:r>
            <a:endParaRPr lang="sv-SE" sz="1200" b="0" i="0" dirty="0">
              <a:solidFill>
                <a:srgbClr val="8A8A8A"/>
              </a:solidFill>
              <a:effectLst/>
            </a:endParaRPr>
          </a:p>
          <a:p>
            <a:pPr marL="0" indent="0" algn="l">
              <a:buNone/>
            </a:pPr>
            <a:r>
              <a:rPr lang="sv-SE" sz="1200" b="0" i="0" dirty="0">
                <a:solidFill>
                  <a:srgbClr val="323232"/>
                </a:solidFill>
                <a:effectLst/>
              </a:rPr>
              <a:t>De uppgifter som är obligatoriska att fylla i är markerade med en röd asterisk.</a:t>
            </a:r>
            <a:endParaRPr lang="sv-SE" sz="1200" b="0" i="0" dirty="0">
              <a:solidFill>
                <a:srgbClr val="8A8A8A"/>
              </a:solidFill>
              <a:effectLst/>
            </a:endParaRPr>
          </a:p>
          <a:p>
            <a:pPr marL="0" indent="0">
              <a:buNone/>
            </a:pPr>
            <a:endParaRPr lang="sv-SE" sz="1200" dirty="0"/>
          </a:p>
        </p:txBody>
      </p:sp>
    </p:spTree>
    <p:extLst>
      <p:ext uri="{BB962C8B-B14F-4D97-AF65-F5344CB8AC3E}">
        <p14:creationId xmlns:p14="http://schemas.microsoft.com/office/powerpoint/2010/main" val="1416135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8A01026C-5D52-304F-21CA-F40F930FCA67}"/>
              </a:ext>
            </a:extLst>
          </p:cNvPr>
          <p:cNvSpPr txBox="1"/>
          <p:nvPr/>
        </p:nvSpPr>
        <p:spPr>
          <a:xfrm>
            <a:off x="4205340" y="461665"/>
            <a:ext cx="4781712" cy="4524315"/>
          </a:xfrm>
          <a:prstGeom prst="rect">
            <a:avLst/>
          </a:prstGeom>
          <a:noFill/>
        </p:spPr>
        <p:txBody>
          <a:bodyPr wrap="square">
            <a:spAutoFit/>
          </a:bodyPr>
          <a:lstStyle/>
          <a:p>
            <a:pPr marL="0" indent="0" algn="l">
              <a:buNone/>
            </a:pPr>
            <a:r>
              <a:rPr lang="sv-SE" sz="1200" b="0" i="0" dirty="0">
                <a:solidFill>
                  <a:srgbClr val="323232"/>
                </a:solidFill>
                <a:effectLst/>
              </a:rPr>
              <a:t>I e-handelsflödet är </a:t>
            </a:r>
            <a:r>
              <a:rPr lang="sv-SE" sz="1200" b="1" i="0" dirty="0" err="1">
                <a:solidFill>
                  <a:srgbClr val="323232"/>
                </a:solidFill>
                <a:effectLst/>
              </a:rPr>
              <a:t>inköpsordern</a:t>
            </a:r>
            <a:r>
              <a:rPr lang="sv-SE" sz="1200" b="0" i="0" dirty="0">
                <a:solidFill>
                  <a:srgbClr val="323232"/>
                </a:solidFill>
                <a:effectLst/>
              </a:rPr>
              <a:t> själva kärnan till hela ekonomiflödet, eftersom den innehåller tjänstens artiklar - dess priser och antal. Grunden till detta e-handelsflöde för upphandlade Arbetsförmedlingstjänster, är att en första gemensam planering alltid måste bli bekräftad, innan det blir en beställning av </a:t>
            </a:r>
            <a:r>
              <a:rPr lang="sv-SE" sz="1200" b="0" i="0" dirty="0" err="1">
                <a:solidFill>
                  <a:srgbClr val="323232"/>
                </a:solidFill>
                <a:effectLst/>
              </a:rPr>
              <a:t>inköpsordern</a:t>
            </a:r>
            <a:r>
              <a:rPr lang="sv-SE" sz="1200" b="0" i="0" dirty="0">
                <a:solidFill>
                  <a:srgbClr val="323232"/>
                </a:solidFill>
                <a:effectLst/>
              </a:rPr>
              <a:t>.</a:t>
            </a:r>
            <a:endParaRPr lang="sv-SE" sz="1200" b="0" i="0" dirty="0">
              <a:solidFill>
                <a:srgbClr val="8A8A8A"/>
              </a:solidFill>
              <a:effectLst/>
            </a:endParaRPr>
          </a:p>
          <a:p>
            <a:pPr marL="0" indent="0" algn="l">
              <a:buNone/>
            </a:pPr>
            <a:r>
              <a:rPr lang="sv-SE" sz="1200" b="0" i="0" dirty="0">
                <a:solidFill>
                  <a:srgbClr val="323232"/>
                </a:solidFill>
                <a:effectLst/>
              </a:rPr>
              <a:t>Olika status på </a:t>
            </a:r>
            <a:r>
              <a:rPr lang="sv-SE" sz="1200" b="0" i="0" dirty="0" err="1">
                <a:solidFill>
                  <a:srgbClr val="323232"/>
                </a:solidFill>
                <a:effectLst/>
              </a:rPr>
              <a:t>inköpsordern</a:t>
            </a:r>
            <a:r>
              <a:rPr lang="sv-SE" sz="1200" b="0" i="0" dirty="0">
                <a:solidFill>
                  <a:srgbClr val="323232"/>
                </a:solidFill>
                <a:effectLst/>
              </a:rPr>
              <a:t> visar på hur ett ärende har hanterats vid ett specifikt tillfälle:</a:t>
            </a:r>
            <a:endParaRPr lang="sv-SE" sz="1200" b="0" i="0" dirty="0">
              <a:solidFill>
                <a:srgbClr val="8A8A8A"/>
              </a:solidFill>
              <a:effectLst/>
            </a:endParaRPr>
          </a:p>
          <a:p>
            <a:pPr marL="0" indent="0" algn="l">
              <a:buNone/>
            </a:pPr>
            <a:r>
              <a:rPr lang="sv-SE" sz="1200" b="1" i="0" dirty="0">
                <a:solidFill>
                  <a:srgbClr val="323232"/>
                </a:solidFill>
                <a:effectLst/>
              </a:rPr>
              <a:t>Preliminär </a:t>
            </a:r>
            <a:r>
              <a:rPr lang="sv-SE" sz="1200" b="0" i="0" dirty="0" err="1">
                <a:solidFill>
                  <a:srgbClr val="323232"/>
                </a:solidFill>
                <a:effectLst/>
              </a:rPr>
              <a:t>Inköpsordern</a:t>
            </a:r>
            <a:r>
              <a:rPr lang="sv-SE" sz="1200" b="0" i="0" dirty="0">
                <a:solidFill>
                  <a:srgbClr val="323232"/>
                </a:solidFill>
                <a:effectLst/>
              </a:rPr>
              <a:t> har denna status när ett nytt beslut har tagits och innan en gemensam planering har bekräftats av Arbetsförmedlingen.</a:t>
            </a:r>
            <a:endParaRPr lang="sv-SE" sz="1200" b="0" i="0" dirty="0">
              <a:solidFill>
                <a:srgbClr val="8A8A8A"/>
              </a:solidFill>
              <a:effectLst/>
            </a:endParaRPr>
          </a:p>
          <a:p>
            <a:pPr marL="0" indent="0" algn="l">
              <a:buNone/>
            </a:pPr>
            <a:r>
              <a:rPr lang="sv-SE" sz="1200" b="1" i="0" dirty="0">
                <a:solidFill>
                  <a:srgbClr val="323232"/>
                </a:solidFill>
                <a:effectLst/>
              </a:rPr>
              <a:t>Beställd - väntar på attest </a:t>
            </a:r>
            <a:r>
              <a:rPr lang="sv-SE" sz="1200" b="0" i="0" dirty="0">
                <a:solidFill>
                  <a:srgbClr val="323232"/>
                </a:solidFill>
                <a:effectLst/>
              </a:rPr>
              <a:t>När en gemensam planering har blivit bekräftad, görs en beställning av </a:t>
            </a:r>
            <a:r>
              <a:rPr lang="sv-SE" sz="1200" b="0" i="0" dirty="0" err="1">
                <a:solidFill>
                  <a:srgbClr val="323232"/>
                </a:solidFill>
                <a:effectLst/>
              </a:rPr>
              <a:t>inköpsordern</a:t>
            </a:r>
            <a:r>
              <a:rPr lang="sv-SE" sz="1200" b="0" i="0" dirty="0">
                <a:solidFill>
                  <a:srgbClr val="323232"/>
                </a:solidFill>
                <a:effectLst/>
              </a:rPr>
              <a:t>. Innan </a:t>
            </a:r>
            <a:r>
              <a:rPr lang="sv-SE" sz="1200" b="0" i="0" dirty="0" err="1">
                <a:solidFill>
                  <a:srgbClr val="323232"/>
                </a:solidFill>
                <a:effectLst/>
              </a:rPr>
              <a:t>inköpsordern</a:t>
            </a:r>
            <a:r>
              <a:rPr lang="sv-SE" sz="1200" b="0" i="0" dirty="0">
                <a:solidFill>
                  <a:srgbClr val="323232"/>
                </a:solidFill>
                <a:effectLst/>
              </a:rPr>
              <a:t> blir godkänd behöver Arbetsförmedlingen attestera </a:t>
            </a:r>
            <a:r>
              <a:rPr lang="sv-SE" sz="1200" b="0" i="0" dirty="0" err="1">
                <a:solidFill>
                  <a:srgbClr val="323232"/>
                </a:solidFill>
                <a:effectLst/>
              </a:rPr>
              <a:t>inköpsordern</a:t>
            </a:r>
            <a:r>
              <a:rPr lang="sv-SE" sz="1200" b="0" i="0" dirty="0">
                <a:solidFill>
                  <a:srgbClr val="323232"/>
                </a:solidFill>
                <a:effectLst/>
              </a:rPr>
              <a:t>.</a:t>
            </a:r>
            <a:endParaRPr lang="sv-SE" sz="1200" b="0" i="0" dirty="0">
              <a:solidFill>
                <a:srgbClr val="8A8A8A"/>
              </a:solidFill>
              <a:effectLst/>
            </a:endParaRPr>
          </a:p>
          <a:p>
            <a:pPr marL="0" indent="0" algn="l">
              <a:buNone/>
            </a:pPr>
            <a:r>
              <a:rPr lang="sv-SE" sz="1200" b="1" i="0" dirty="0">
                <a:solidFill>
                  <a:srgbClr val="323232"/>
                </a:solidFill>
                <a:effectLst/>
              </a:rPr>
              <a:t>Godkänd </a:t>
            </a:r>
            <a:r>
              <a:rPr lang="sv-SE" sz="1200" b="0" i="0" dirty="0">
                <a:solidFill>
                  <a:srgbClr val="323232"/>
                </a:solidFill>
                <a:effectLst/>
              </a:rPr>
              <a:t>När </a:t>
            </a:r>
            <a:r>
              <a:rPr lang="sv-SE" sz="1200" b="0" i="0" dirty="0" err="1">
                <a:solidFill>
                  <a:srgbClr val="323232"/>
                </a:solidFill>
                <a:effectLst/>
              </a:rPr>
              <a:t>inköpsordern</a:t>
            </a:r>
            <a:r>
              <a:rPr lang="sv-SE" sz="1200" b="0" i="0" dirty="0">
                <a:solidFill>
                  <a:srgbClr val="323232"/>
                </a:solidFill>
                <a:effectLst/>
              </a:rPr>
              <a:t> får denna status, betyder det att den gemensamma planeringen är bekräftad och därefter har </a:t>
            </a:r>
            <a:r>
              <a:rPr lang="sv-SE" sz="1200" b="0" i="0" dirty="0" err="1">
                <a:solidFill>
                  <a:srgbClr val="323232"/>
                </a:solidFill>
                <a:effectLst/>
              </a:rPr>
              <a:t>inköpsordern</a:t>
            </a:r>
            <a:r>
              <a:rPr lang="sv-SE" sz="1200" b="0" i="0" dirty="0">
                <a:solidFill>
                  <a:srgbClr val="323232"/>
                </a:solidFill>
                <a:effectLst/>
              </a:rPr>
              <a:t> blivit attesterad av Arbetsförmedlingen. En godkänd </a:t>
            </a:r>
            <a:r>
              <a:rPr lang="sv-SE" sz="1200" b="0" i="0" dirty="0" err="1">
                <a:solidFill>
                  <a:srgbClr val="323232"/>
                </a:solidFill>
                <a:effectLst/>
              </a:rPr>
              <a:t>inköpsorder</a:t>
            </a:r>
            <a:r>
              <a:rPr lang="sv-SE" sz="1200" b="0" i="0" dirty="0">
                <a:solidFill>
                  <a:srgbClr val="323232"/>
                </a:solidFill>
                <a:effectLst/>
              </a:rPr>
              <a:t> är ett krav innan det är möjligt att fakturera en ersättning.</a:t>
            </a:r>
            <a:endParaRPr lang="sv-SE" sz="1200" b="0" i="0" dirty="0">
              <a:solidFill>
                <a:srgbClr val="8A8A8A"/>
              </a:solidFill>
              <a:effectLst/>
            </a:endParaRPr>
          </a:p>
          <a:p>
            <a:pPr marL="0" indent="0" algn="l">
              <a:buNone/>
            </a:pPr>
            <a:r>
              <a:rPr lang="sv-SE" sz="1200" b="1" i="0" dirty="0">
                <a:solidFill>
                  <a:srgbClr val="323232"/>
                </a:solidFill>
                <a:effectLst/>
              </a:rPr>
              <a:t>Uppdaterad - väntar på attest </a:t>
            </a:r>
            <a:r>
              <a:rPr lang="sv-SE" sz="1200" b="0" i="0" dirty="0">
                <a:solidFill>
                  <a:srgbClr val="323232"/>
                </a:solidFill>
                <a:effectLst/>
              </a:rPr>
              <a:t>Denna status visas när </a:t>
            </a:r>
            <a:r>
              <a:rPr lang="sv-SE" sz="1200" b="0" i="0" dirty="0" err="1">
                <a:solidFill>
                  <a:srgbClr val="323232"/>
                </a:solidFill>
                <a:effectLst/>
              </a:rPr>
              <a:t>inköpsordern</a:t>
            </a:r>
            <a:r>
              <a:rPr lang="sv-SE" sz="1200" b="0" i="0" dirty="0">
                <a:solidFill>
                  <a:srgbClr val="323232"/>
                </a:solidFill>
                <a:effectLst/>
              </a:rPr>
              <a:t> har uppdaterats och dess belopp har ökat. Det händer exempelvis när beslut för en ny placeringsperiod tas då ökar dagersättningen och fler dagar av den artikeln läggs till i </a:t>
            </a:r>
            <a:r>
              <a:rPr lang="sv-SE" sz="1200" b="0" i="0" dirty="0" err="1">
                <a:solidFill>
                  <a:srgbClr val="323232"/>
                </a:solidFill>
                <a:effectLst/>
              </a:rPr>
              <a:t>inköpsordern</a:t>
            </a:r>
            <a:r>
              <a:rPr lang="sv-SE" sz="1200" b="0" i="0" dirty="0">
                <a:solidFill>
                  <a:srgbClr val="323232"/>
                </a:solidFill>
                <a:effectLst/>
              </a:rPr>
              <a:t>. Eftersom inköpsorderns totalsumma har ökat, krävs en ny attest av Arbetsförmedlingen.</a:t>
            </a:r>
            <a:endParaRPr lang="sv-SE" sz="1200" b="0" i="0" dirty="0">
              <a:solidFill>
                <a:srgbClr val="8A8A8A"/>
              </a:solidFill>
              <a:effectLst/>
            </a:endParaRPr>
          </a:p>
        </p:txBody>
      </p:sp>
      <p:pic>
        <p:nvPicPr>
          <p:cNvPr id="4" name="Bildobjekt 3" descr="Bilden är ett urklipp från IT systemet KA webb. Den rubrikerna Inköpsorder, inleverans och självfaktura i ärendeöversikt.">
            <a:extLst>
              <a:ext uri="{FF2B5EF4-FFF2-40B4-BE49-F238E27FC236}">
                <a16:creationId xmlns:a16="http://schemas.microsoft.com/office/drawing/2014/main" id="{085F3BCA-74DD-917B-E798-5F590B11C473}"/>
              </a:ext>
            </a:extLst>
          </p:cNvPr>
          <p:cNvPicPr>
            <a:picLocks noChangeAspect="1"/>
          </p:cNvPicPr>
          <p:nvPr/>
        </p:nvPicPr>
        <p:blipFill>
          <a:blip r:embed="rId2"/>
          <a:stretch>
            <a:fillRect/>
          </a:stretch>
        </p:blipFill>
        <p:spPr>
          <a:xfrm>
            <a:off x="387839" y="461665"/>
            <a:ext cx="3390263" cy="4593451"/>
          </a:xfrm>
          <a:prstGeom prst="rect">
            <a:avLst/>
          </a:prstGeom>
          <a:ln>
            <a:noFill/>
          </a:ln>
          <a:effectLst>
            <a:outerShdw blurRad="292100" dist="139700" dir="2700000" algn="tl" rotWithShape="0">
              <a:srgbClr val="333333">
                <a:alpha val="65000"/>
              </a:srgbClr>
            </a:outerShdw>
          </a:effectLst>
        </p:spPr>
      </p:pic>
      <p:sp>
        <p:nvSpPr>
          <p:cNvPr id="6" name="Rubrik 5">
            <a:extLst>
              <a:ext uri="{FF2B5EF4-FFF2-40B4-BE49-F238E27FC236}">
                <a16:creationId xmlns:a16="http://schemas.microsoft.com/office/drawing/2014/main" id="{B2C3B180-681E-D444-2C12-56F4A17D3087}"/>
              </a:ext>
            </a:extLst>
          </p:cNvPr>
          <p:cNvSpPr>
            <a:spLocks noGrp="1"/>
          </p:cNvSpPr>
          <p:nvPr>
            <p:ph type="title" idx="4294967295"/>
          </p:nvPr>
        </p:nvSpPr>
        <p:spPr>
          <a:xfrm>
            <a:off x="493948" y="88384"/>
            <a:ext cx="7422784" cy="675000"/>
          </a:xfrm>
        </p:spPr>
        <p:txBody>
          <a:bodyPr/>
          <a:lstStyle/>
          <a:p>
            <a:r>
              <a:rPr lang="sv-SE" sz="2400" dirty="0" err="1"/>
              <a:t>Ekonomhantering</a:t>
            </a:r>
            <a:r>
              <a:rPr lang="sv-SE" sz="2400" dirty="0"/>
              <a:t> </a:t>
            </a:r>
          </a:p>
        </p:txBody>
      </p:sp>
    </p:spTree>
    <p:extLst>
      <p:ext uri="{BB962C8B-B14F-4D97-AF65-F5344CB8AC3E}">
        <p14:creationId xmlns:p14="http://schemas.microsoft.com/office/powerpoint/2010/main" val="1537555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EDFBA6-F192-C2DE-4D5C-0727039AAE6F}"/>
              </a:ext>
            </a:extLst>
          </p:cNvPr>
          <p:cNvSpPr>
            <a:spLocks noGrp="1"/>
          </p:cNvSpPr>
          <p:nvPr>
            <p:ph type="title"/>
          </p:nvPr>
        </p:nvSpPr>
        <p:spPr>
          <a:xfrm>
            <a:off x="429570" y="78034"/>
            <a:ext cx="7422784" cy="379166"/>
          </a:xfrm>
        </p:spPr>
        <p:txBody>
          <a:bodyPr/>
          <a:lstStyle/>
          <a:p>
            <a:r>
              <a:rPr lang="sv-SE" sz="2400" dirty="0" err="1">
                <a:solidFill>
                  <a:srgbClr val="00005A"/>
                </a:solidFill>
              </a:rPr>
              <a:t>Inköpsorder</a:t>
            </a:r>
            <a:r>
              <a:rPr lang="sv-SE" sz="2400" dirty="0">
                <a:solidFill>
                  <a:srgbClr val="00005A"/>
                </a:solidFill>
              </a:rPr>
              <a:t> </a:t>
            </a:r>
            <a:br>
              <a:rPr lang="sv-SE" sz="2400" b="0" i="0" dirty="0">
                <a:solidFill>
                  <a:srgbClr val="8A8A8A"/>
                </a:solidFill>
                <a:effectLst/>
              </a:rPr>
            </a:br>
            <a:endParaRPr lang="sv-SE" sz="2400" dirty="0"/>
          </a:p>
        </p:txBody>
      </p:sp>
      <p:pic>
        <p:nvPicPr>
          <p:cNvPr id="8" name="Bildobjekt 7" descr="Bilden är ett urklipp från IT systemet KA webb. Den visar rubriken inköpsorder i ärendeöversikt.">
            <a:extLst>
              <a:ext uri="{FF2B5EF4-FFF2-40B4-BE49-F238E27FC236}">
                <a16:creationId xmlns:a16="http://schemas.microsoft.com/office/drawing/2014/main" id="{EB917D1D-A471-2DE5-E52F-360A43699035}"/>
              </a:ext>
            </a:extLst>
          </p:cNvPr>
          <p:cNvPicPr>
            <a:picLocks noChangeAspect="1"/>
          </p:cNvPicPr>
          <p:nvPr/>
        </p:nvPicPr>
        <p:blipFill>
          <a:blip r:embed="rId3"/>
          <a:stretch>
            <a:fillRect/>
          </a:stretch>
        </p:blipFill>
        <p:spPr>
          <a:xfrm>
            <a:off x="429570" y="533400"/>
            <a:ext cx="3311157" cy="4507045"/>
          </a:xfrm>
          <a:prstGeom prst="rect">
            <a:avLst/>
          </a:prstGeom>
          <a:ln>
            <a:noFill/>
          </a:ln>
          <a:effectLst>
            <a:outerShdw blurRad="292100" dist="139700" dir="2700000" algn="tl" rotWithShape="0">
              <a:srgbClr val="333333">
                <a:alpha val="65000"/>
              </a:srgbClr>
            </a:outerShdw>
          </a:effectLst>
        </p:spPr>
      </p:pic>
      <p:sp>
        <p:nvSpPr>
          <p:cNvPr id="11" name="Platshållare för innehåll 2">
            <a:extLst>
              <a:ext uri="{FF2B5EF4-FFF2-40B4-BE49-F238E27FC236}">
                <a16:creationId xmlns:a16="http://schemas.microsoft.com/office/drawing/2014/main" id="{A1DBBFBD-591E-C38F-D4CC-634E52001757}"/>
              </a:ext>
            </a:extLst>
          </p:cNvPr>
          <p:cNvSpPr>
            <a:spLocks noGrp="1"/>
          </p:cNvSpPr>
          <p:nvPr>
            <p:ph idx="1"/>
          </p:nvPr>
        </p:nvSpPr>
        <p:spPr>
          <a:xfrm>
            <a:off x="4224088" y="605527"/>
            <a:ext cx="4537365" cy="3969529"/>
          </a:xfrm>
        </p:spPr>
        <p:txBody>
          <a:bodyPr>
            <a:noAutofit/>
          </a:bodyPr>
          <a:lstStyle/>
          <a:p>
            <a:pPr marL="0" indent="0">
              <a:buNone/>
            </a:pPr>
            <a:r>
              <a:rPr lang="sv-SE" sz="1200" b="0" i="0" dirty="0">
                <a:solidFill>
                  <a:srgbClr val="323232"/>
                </a:solidFill>
                <a:effectLst/>
              </a:rPr>
              <a:t>En </a:t>
            </a:r>
            <a:r>
              <a:rPr lang="sv-SE" sz="1200" b="1" i="0" dirty="0">
                <a:solidFill>
                  <a:srgbClr val="323232"/>
                </a:solidFill>
                <a:effectLst/>
              </a:rPr>
              <a:t>godkänd </a:t>
            </a:r>
            <a:r>
              <a:rPr lang="sv-SE" sz="1200" b="1" i="0" dirty="0" err="1">
                <a:solidFill>
                  <a:srgbClr val="323232"/>
                </a:solidFill>
                <a:effectLst/>
              </a:rPr>
              <a:t>inköpsorder</a:t>
            </a:r>
            <a:r>
              <a:rPr lang="sv-SE" sz="1200" b="1" i="0" dirty="0">
                <a:solidFill>
                  <a:srgbClr val="323232"/>
                </a:solidFill>
                <a:effectLst/>
              </a:rPr>
              <a:t> </a:t>
            </a:r>
            <a:r>
              <a:rPr lang="sv-SE" sz="1200" b="0" i="0" dirty="0">
                <a:solidFill>
                  <a:srgbClr val="323232"/>
                </a:solidFill>
                <a:effectLst/>
              </a:rPr>
              <a:t>är ett krav innan det är möjligt att fakturera en ersättning. När </a:t>
            </a:r>
            <a:r>
              <a:rPr lang="sv-SE" sz="1200" b="0" i="0" dirty="0" err="1">
                <a:solidFill>
                  <a:srgbClr val="323232"/>
                </a:solidFill>
                <a:effectLst/>
              </a:rPr>
              <a:t>inköpsordern</a:t>
            </a:r>
            <a:r>
              <a:rPr lang="sv-SE" sz="1200" b="0" i="0" dirty="0">
                <a:solidFill>
                  <a:srgbClr val="323232"/>
                </a:solidFill>
                <a:effectLst/>
              </a:rPr>
              <a:t> får status godkänd, betyder det att den gemensamma planeringen är bekräftad och därefter har </a:t>
            </a:r>
            <a:r>
              <a:rPr lang="sv-SE" sz="1200" b="0" i="0" dirty="0" err="1">
                <a:solidFill>
                  <a:srgbClr val="323232"/>
                </a:solidFill>
                <a:effectLst/>
              </a:rPr>
              <a:t>inköpsordern</a:t>
            </a:r>
            <a:r>
              <a:rPr lang="sv-SE" sz="1200" b="0" i="0" dirty="0">
                <a:solidFill>
                  <a:srgbClr val="323232"/>
                </a:solidFill>
                <a:effectLst/>
              </a:rPr>
              <a:t> blivit attesterad av Arbetsförmedlingen</a:t>
            </a:r>
            <a:r>
              <a:rPr lang="sv-SE" sz="1200" dirty="0">
                <a:solidFill>
                  <a:srgbClr val="323232"/>
                </a:solidFill>
              </a:rPr>
              <a:t>. Därmed blir knappen </a:t>
            </a:r>
            <a:r>
              <a:rPr lang="sv-SE" sz="1200" b="1" dirty="0">
                <a:solidFill>
                  <a:srgbClr val="323232"/>
                </a:solidFill>
              </a:rPr>
              <a:t>inleverera</a:t>
            </a:r>
            <a:r>
              <a:rPr lang="sv-SE" sz="1200" dirty="0">
                <a:solidFill>
                  <a:srgbClr val="323232"/>
                </a:solidFill>
              </a:rPr>
              <a:t> synlig.</a:t>
            </a:r>
          </a:p>
          <a:p>
            <a:pPr marL="0" indent="0" algn="l">
              <a:buNone/>
            </a:pPr>
            <a:r>
              <a:rPr lang="sv-SE" sz="1200" b="0" i="0" dirty="0">
                <a:solidFill>
                  <a:srgbClr val="323232"/>
                </a:solidFill>
                <a:effectLst/>
              </a:rPr>
              <a:t>Därefter finns det olika villkor som behöver vara uppfyllda innan de olika ersättningstyperna för tjänsten är möjliga att </a:t>
            </a:r>
            <a:r>
              <a:rPr lang="sv-SE" sz="1200" i="0" dirty="0">
                <a:solidFill>
                  <a:srgbClr val="323232"/>
                </a:solidFill>
                <a:effectLst/>
              </a:rPr>
              <a:t>inleverera</a:t>
            </a:r>
            <a:r>
              <a:rPr lang="sv-SE" sz="1200" b="0" i="0" dirty="0">
                <a:solidFill>
                  <a:srgbClr val="323232"/>
                </a:solidFill>
                <a:effectLst/>
              </a:rPr>
              <a:t> och </a:t>
            </a:r>
            <a:r>
              <a:rPr lang="sv-SE" sz="1200" i="0" dirty="0">
                <a:solidFill>
                  <a:srgbClr val="323232"/>
                </a:solidFill>
                <a:effectLst/>
              </a:rPr>
              <a:t>självfakturera</a:t>
            </a:r>
            <a:r>
              <a:rPr lang="sv-SE" sz="1200" b="0" i="0" dirty="0">
                <a:solidFill>
                  <a:srgbClr val="323232"/>
                </a:solidFill>
                <a:effectLst/>
              </a:rPr>
              <a:t>:</a:t>
            </a:r>
            <a:endParaRPr lang="sv-SE" sz="1200" b="0" i="0" dirty="0">
              <a:solidFill>
                <a:srgbClr val="8A8A8A"/>
              </a:solidFill>
              <a:effectLst/>
            </a:endParaRPr>
          </a:p>
          <a:p>
            <a:pPr marL="0" indent="0" algn="l">
              <a:buNone/>
            </a:pPr>
            <a:r>
              <a:rPr lang="sv-SE" sz="1200" b="0" i="0" dirty="0">
                <a:solidFill>
                  <a:srgbClr val="323232"/>
                </a:solidFill>
                <a:effectLst/>
              </a:rPr>
              <a:t>Det är möjligt att inleverera </a:t>
            </a:r>
            <a:r>
              <a:rPr lang="sv-SE" sz="1200" b="1" i="0" dirty="0">
                <a:solidFill>
                  <a:srgbClr val="323232"/>
                </a:solidFill>
                <a:effectLst/>
              </a:rPr>
              <a:t>startersättningen</a:t>
            </a:r>
            <a:r>
              <a:rPr lang="sv-SE" sz="1200" b="0" i="0" dirty="0">
                <a:solidFill>
                  <a:srgbClr val="323232"/>
                </a:solidFill>
                <a:effectLst/>
              </a:rPr>
              <a:t> direkt efter att inleverans-knappen aktiverats, eller i samband med inleverans av dagersättning för den första perioden.</a:t>
            </a:r>
            <a:endParaRPr lang="sv-SE" sz="1200" b="0" i="0" dirty="0">
              <a:solidFill>
                <a:srgbClr val="8A8A8A"/>
              </a:solidFill>
              <a:effectLst/>
            </a:endParaRPr>
          </a:p>
          <a:p>
            <a:pPr marL="0" indent="0" algn="l">
              <a:buNone/>
            </a:pPr>
            <a:r>
              <a:rPr lang="sv-SE" sz="1200" b="0" i="0" dirty="0">
                <a:solidFill>
                  <a:srgbClr val="323232"/>
                </a:solidFill>
                <a:effectLst/>
              </a:rPr>
              <a:t>Innan </a:t>
            </a:r>
            <a:r>
              <a:rPr lang="sv-SE" sz="1200" b="1" i="0" dirty="0">
                <a:solidFill>
                  <a:srgbClr val="323232"/>
                </a:solidFill>
                <a:effectLst/>
              </a:rPr>
              <a:t>dagersättningen</a:t>
            </a:r>
            <a:r>
              <a:rPr lang="sv-SE" sz="1200" b="0" i="0" dirty="0">
                <a:solidFill>
                  <a:srgbClr val="323232"/>
                </a:solidFill>
                <a:effectLst/>
              </a:rPr>
              <a:t> kan faktureras, är det ett krav att perioden som ersättningen avser ska vara passerad. Vanligtvis brukar en period vara en hel månad, exempelvis mars 2022, men en period kan också vara en del av en månad, till exempel om placeringen startar eller slutar mitt i en månad. Ett annat krav är att den periodiska rapporten som avser samma period måste ha skickats in till Arbetsförmedlingen. Den periodiska rapporten hanteras automatiskt av KA-systemet när den har skickats in.</a:t>
            </a:r>
            <a:endParaRPr lang="sv-SE" sz="1200" b="0" i="0" dirty="0">
              <a:solidFill>
                <a:srgbClr val="8A8A8A"/>
              </a:solidFill>
              <a:effectLst/>
            </a:endParaRPr>
          </a:p>
        </p:txBody>
      </p:sp>
    </p:spTree>
    <p:extLst>
      <p:ext uri="{BB962C8B-B14F-4D97-AF65-F5344CB8AC3E}">
        <p14:creationId xmlns:p14="http://schemas.microsoft.com/office/powerpoint/2010/main" val="1366505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872DE35-58F6-4DD4-24FF-C6A076BE5E5D}"/>
              </a:ext>
            </a:extLst>
          </p:cNvPr>
          <p:cNvSpPr>
            <a:spLocks noGrp="1"/>
          </p:cNvSpPr>
          <p:nvPr>
            <p:ph type="title"/>
          </p:nvPr>
        </p:nvSpPr>
        <p:spPr>
          <a:xfrm>
            <a:off x="576003" y="111652"/>
            <a:ext cx="7422784" cy="675000"/>
          </a:xfrm>
        </p:spPr>
        <p:txBody>
          <a:bodyPr/>
          <a:lstStyle/>
          <a:p>
            <a:r>
              <a:rPr lang="sv-SE" sz="2400" b="1" i="0" dirty="0">
                <a:solidFill>
                  <a:srgbClr val="00005A"/>
                </a:solidFill>
                <a:effectLst/>
                <a:latin typeface="Arial "/>
              </a:rPr>
              <a:t>Inleverans</a:t>
            </a:r>
            <a:br>
              <a:rPr lang="sv-SE" sz="2400" b="0" i="0" dirty="0">
                <a:solidFill>
                  <a:srgbClr val="8A8A8A"/>
                </a:solidFill>
                <a:effectLst/>
                <a:latin typeface="Open sans Bold" panose="020B0806030504020204" pitchFamily="34" charset="0"/>
              </a:rPr>
            </a:br>
            <a:endParaRPr lang="sv-SE" sz="2400" dirty="0"/>
          </a:p>
        </p:txBody>
      </p:sp>
      <p:pic>
        <p:nvPicPr>
          <p:cNvPr id="6" name="Bildobjekt 5" descr="Bilden är ett urklipp från IT systemet KA webb. Den visar inleveransen för avsed periodisk rapport.">
            <a:extLst>
              <a:ext uri="{FF2B5EF4-FFF2-40B4-BE49-F238E27FC236}">
                <a16:creationId xmlns:a16="http://schemas.microsoft.com/office/drawing/2014/main" id="{180593F3-4E9D-5829-64B9-FFE1A528DE34}"/>
              </a:ext>
            </a:extLst>
          </p:cNvPr>
          <p:cNvPicPr>
            <a:picLocks noChangeAspect="1"/>
          </p:cNvPicPr>
          <p:nvPr/>
        </p:nvPicPr>
        <p:blipFill>
          <a:blip r:embed="rId2"/>
          <a:stretch>
            <a:fillRect/>
          </a:stretch>
        </p:blipFill>
        <p:spPr>
          <a:xfrm>
            <a:off x="576003" y="705972"/>
            <a:ext cx="3995997" cy="4168586"/>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67EBA1B8-C52A-822D-74BA-3D8048C11009}"/>
              </a:ext>
            </a:extLst>
          </p:cNvPr>
          <p:cNvSpPr>
            <a:spLocks noGrp="1"/>
          </p:cNvSpPr>
          <p:nvPr>
            <p:ph idx="1"/>
          </p:nvPr>
        </p:nvSpPr>
        <p:spPr>
          <a:xfrm>
            <a:off x="4809603" y="898304"/>
            <a:ext cx="4181800" cy="4087905"/>
          </a:xfrm>
        </p:spPr>
        <p:txBody>
          <a:bodyPr>
            <a:normAutofit/>
          </a:bodyPr>
          <a:lstStyle/>
          <a:p>
            <a:pPr marL="0" indent="0">
              <a:buNone/>
            </a:pPr>
            <a:r>
              <a:rPr lang="sv-SE" sz="1200" dirty="0">
                <a:solidFill>
                  <a:srgbClr val="323232"/>
                </a:solidFill>
              </a:rPr>
              <a:t>I vyn </a:t>
            </a:r>
            <a:r>
              <a:rPr lang="sv-SE" sz="1200" b="1" dirty="0">
                <a:solidFill>
                  <a:srgbClr val="323232"/>
                </a:solidFill>
              </a:rPr>
              <a:t>inleverans</a:t>
            </a:r>
            <a:r>
              <a:rPr lang="sv-SE" sz="1200" dirty="0">
                <a:solidFill>
                  <a:srgbClr val="323232"/>
                </a:solidFill>
              </a:rPr>
              <a:t> visas informationen från den periodiska rapport som avser samma period som inleveransen. </a:t>
            </a:r>
          </a:p>
          <a:p>
            <a:pPr marL="0" indent="0">
              <a:buNone/>
            </a:pPr>
            <a:r>
              <a:rPr lang="sv-SE" sz="1200" b="0" i="0" dirty="0">
                <a:solidFill>
                  <a:srgbClr val="323232"/>
                </a:solidFill>
                <a:effectLst/>
              </a:rPr>
              <a:t>Du ser vad du rapporterat i den periodiska rapporten och kan verifiera det du håller på att inleverera och ska begära ersättning för.</a:t>
            </a:r>
          </a:p>
          <a:p>
            <a:pPr marL="0" indent="0">
              <a:buNone/>
            </a:pPr>
            <a:br>
              <a:rPr lang="sv-SE" sz="1200" b="0" i="0" dirty="0">
                <a:solidFill>
                  <a:srgbClr val="323232"/>
                </a:solidFill>
                <a:effectLst/>
              </a:rPr>
            </a:br>
            <a:r>
              <a:rPr lang="sv-SE" sz="1200" dirty="0">
                <a:solidFill>
                  <a:srgbClr val="323232"/>
                </a:solidFill>
              </a:rPr>
              <a:t>Det maximala antalet arbetsdagar som går att inleverera för perioden är förifyllt men det är möjligt att inleverera lägre antal dagar om så önskas.</a:t>
            </a:r>
            <a:endParaRPr lang="sv-SE" sz="1200" b="0" i="0" dirty="0">
              <a:solidFill>
                <a:srgbClr val="8A8A8A"/>
              </a:solidFill>
              <a:effectLst/>
            </a:endParaRPr>
          </a:p>
          <a:p>
            <a:pPr marL="0" indent="0" algn="l">
              <a:buNone/>
            </a:pPr>
            <a:r>
              <a:rPr lang="sv-SE" sz="1200" b="0" i="0" dirty="0">
                <a:solidFill>
                  <a:srgbClr val="323232"/>
                </a:solidFill>
                <a:effectLst/>
              </a:rPr>
              <a:t>Välj </a:t>
            </a:r>
            <a:r>
              <a:rPr lang="sv-SE" sz="1200" b="1" i="0" dirty="0">
                <a:solidFill>
                  <a:srgbClr val="323232"/>
                </a:solidFill>
                <a:effectLst/>
              </a:rPr>
              <a:t>spara</a:t>
            </a:r>
            <a:r>
              <a:rPr lang="sv-SE" sz="1200" b="0" i="0" dirty="0">
                <a:solidFill>
                  <a:srgbClr val="323232"/>
                </a:solidFill>
                <a:effectLst/>
              </a:rPr>
              <a:t> för att spara inleveransen.</a:t>
            </a:r>
            <a:endParaRPr lang="sv-SE" sz="1200" b="0" i="0" dirty="0">
              <a:solidFill>
                <a:srgbClr val="8A8A8A"/>
              </a:solidFill>
              <a:effectLst/>
            </a:endParaRPr>
          </a:p>
          <a:p>
            <a:pPr marL="0" indent="0">
              <a:buNone/>
            </a:pPr>
            <a:endParaRPr lang="sv-SE" sz="1200" dirty="0"/>
          </a:p>
        </p:txBody>
      </p:sp>
    </p:spTree>
    <p:extLst>
      <p:ext uri="{BB962C8B-B14F-4D97-AF65-F5344CB8AC3E}">
        <p14:creationId xmlns:p14="http://schemas.microsoft.com/office/powerpoint/2010/main" val="3911516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DA03DA-973F-E44B-5242-04BB0A00DD95}"/>
              </a:ext>
            </a:extLst>
          </p:cNvPr>
          <p:cNvSpPr>
            <a:spLocks noGrp="1"/>
          </p:cNvSpPr>
          <p:nvPr>
            <p:ph type="title"/>
          </p:nvPr>
        </p:nvSpPr>
        <p:spPr>
          <a:xfrm>
            <a:off x="575043" y="185611"/>
            <a:ext cx="7422784" cy="392613"/>
          </a:xfrm>
        </p:spPr>
        <p:txBody>
          <a:bodyPr/>
          <a:lstStyle/>
          <a:p>
            <a:r>
              <a:rPr lang="sv-SE" sz="2400" b="1" i="0" dirty="0">
                <a:solidFill>
                  <a:srgbClr val="00005A"/>
                </a:solidFill>
                <a:effectLst/>
                <a:latin typeface="Arial "/>
              </a:rPr>
              <a:t>Skapa</a:t>
            </a:r>
            <a:r>
              <a:rPr lang="sv-SE" sz="2400" b="1" i="0" dirty="0">
                <a:solidFill>
                  <a:srgbClr val="00005A"/>
                </a:solidFill>
                <a:effectLst/>
                <a:latin typeface="Open sans Bold" panose="020B0806030504020204" pitchFamily="34" charset="0"/>
              </a:rPr>
              <a:t> </a:t>
            </a:r>
            <a:r>
              <a:rPr lang="sv-SE" sz="2400" b="1" i="0" dirty="0">
                <a:solidFill>
                  <a:srgbClr val="00005A"/>
                </a:solidFill>
                <a:effectLst/>
                <a:latin typeface="Arial "/>
              </a:rPr>
              <a:t>självfakturaunderlag</a:t>
            </a:r>
            <a:br>
              <a:rPr lang="sv-SE" sz="2400" b="0" i="0" dirty="0">
                <a:solidFill>
                  <a:srgbClr val="8A8A8A"/>
                </a:solidFill>
                <a:effectLst/>
                <a:latin typeface="Open sans Bold" panose="020B0806030504020204" pitchFamily="34" charset="0"/>
              </a:rPr>
            </a:br>
            <a:endParaRPr lang="sv-SE" sz="2400" dirty="0"/>
          </a:p>
        </p:txBody>
      </p:sp>
      <p:pic>
        <p:nvPicPr>
          <p:cNvPr id="6" name="Bildobjekt 5" descr="Bilden är ett urklipp från IT systemet KA webb. Den visar inleverans av självfakturaunderlag.">
            <a:extLst>
              <a:ext uri="{FF2B5EF4-FFF2-40B4-BE49-F238E27FC236}">
                <a16:creationId xmlns:a16="http://schemas.microsoft.com/office/drawing/2014/main" id="{F973396E-1DB8-64CC-4F4C-D2CC2C008BA4}"/>
              </a:ext>
            </a:extLst>
          </p:cNvPr>
          <p:cNvPicPr>
            <a:picLocks noChangeAspect="1"/>
          </p:cNvPicPr>
          <p:nvPr/>
        </p:nvPicPr>
        <p:blipFill>
          <a:blip r:embed="rId2"/>
          <a:stretch>
            <a:fillRect/>
          </a:stretch>
        </p:blipFill>
        <p:spPr>
          <a:xfrm>
            <a:off x="575043" y="705601"/>
            <a:ext cx="4097810" cy="4252288"/>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C424AA30-76AD-852C-488C-F1EA87074788}"/>
              </a:ext>
            </a:extLst>
          </p:cNvPr>
          <p:cNvSpPr>
            <a:spLocks noGrp="1"/>
          </p:cNvSpPr>
          <p:nvPr>
            <p:ph idx="1"/>
          </p:nvPr>
        </p:nvSpPr>
        <p:spPr>
          <a:xfrm>
            <a:off x="4866663" y="705601"/>
            <a:ext cx="3995997" cy="3861954"/>
          </a:xfrm>
        </p:spPr>
        <p:txBody>
          <a:bodyPr>
            <a:normAutofit/>
          </a:bodyPr>
          <a:lstStyle/>
          <a:p>
            <a:pPr marL="0" indent="0">
              <a:buNone/>
            </a:pPr>
            <a:r>
              <a:rPr lang="sv-SE" sz="1200" b="0" i="0" dirty="0">
                <a:solidFill>
                  <a:srgbClr val="323232"/>
                </a:solidFill>
                <a:effectLst/>
              </a:rPr>
              <a:t>Det är endast möjligt att </a:t>
            </a:r>
            <a:r>
              <a:rPr lang="sv-SE" sz="1200" b="1" i="0" dirty="0">
                <a:solidFill>
                  <a:srgbClr val="323232"/>
                </a:solidFill>
                <a:effectLst/>
              </a:rPr>
              <a:t>skapa ett självfakturaunderlag </a:t>
            </a:r>
            <a:r>
              <a:rPr lang="sv-SE" sz="1200" b="0" i="0" dirty="0">
                <a:solidFill>
                  <a:srgbClr val="323232"/>
                </a:solidFill>
                <a:effectLst/>
              </a:rPr>
              <a:t>när inleveransen för samma period är gjord.</a:t>
            </a:r>
            <a:endParaRPr lang="sv-SE" sz="1200" b="0" i="0" dirty="0">
              <a:solidFill>
                <a:srgbClr val="8A8A8A"/>
              </a:solidFill>
              <a:effectLst/>
            </a:endParaRPr>
          </a:p>
          <a:p>
            <a:pPr marL="0" indent="0" algn="l">
              <a:buNone/>
            </a:pPr>
            <a:r>
              <a:rPr lang="sv-SE" sz="1200" b="0" i="0" dirty="0">
                <a:solidFill>
                  <a:srgbClr val="323232"/>
                </a:solidFill>
                <a:effectLst/>
              </a:rPr>
              <a:t>Självfakturaunderlaget är som en preliminär faktura där du som leverantör har möjlighet att förhandsgranska den ersättning som du vill begära. </a:t>
            </a:r>
            <a:endParaRPr lang="sv-SE" sz="1200" b="0" i="0" dirty="0">
              <a:solidFill>
                <a:srgbClr val="8A8A8A"/>
              </a:solidFill>
              <a:effectLst/>
            </a:endParaRPr>
          </a:p>
          <a:p>
            <a:pPr marL="0" indent="0" algn="l">
              <a:buNone/>
            </a:pPr>
            <a:r>
              <a:rPr lang="sv-SE" sz="1200" b="0" i="0" dirty="0">
                <a:solidFill>
                  <a:srgbClr val="323232"/>
                </a:solidFill>
                <a:effectLst/>
              </a:rPr>
              <a:t>I självfakturaunderlaget visas de aktiviteter som har rapporterats i den periodiska rapporten för samma månad.</a:t>
            </a:r>
            <a:endParaRPr lang="sv-SE" sz="1200" b="0" i="0" dirty="0">
              <a:solidFill>
                <a:srgbClr val="8A8A8A"/>
              </a:solidFill>
              <a:effectLst/>
            </a:endParaRPr>
          </a:p>
          <a:p>
            <a:pPr marL="0" indent="0" algn="l">
              <a:buNone/>
            </a:pPr>
            <a:r>
              <a:rPr lang="sv-SE" sz="1200" b="0" i="0" dirty="0">
                <a:solidFill>
                  <a:srgbClr val="323232"/>
                </a:solidFill>
                <a:effectLst/>
              </a:rPr>
              <a:t>Du kan välja </a:t>
            </a:r>
            <a:r>
              <a:rPr lang="sv-SE" sz="1200" b="1" dirty="0">
                <a:solidFill>
                  <a:srgbClr val="323232"/>
                </a:solidFill>
              </a:rPr>
              <a:t>ä</a:t>
            </a:r>
            <a:r>
              <a:rPr lang="sv-SE" sz="1200" b="1" i="0" dirty="0">
                <a:solidFill>
                  <a:srgbClr val="323232"/>
                </a:solidFill>
                <a:effectLst/>
              </a:rPr>
              <a:t>ndra inleverans</a:t>
            </a:r>
            <a:r>
              <a:rPr lang="sv-SE" sz="1200" b="0" i="0" dirty="0">
                <a:solidFill>
                  <a:srgbClr val="323232"/>
                </a:solidFill>
                <a:effectLst/>
              </a:rPr>
              <a:t> </a:t>
            </a:r>
            <a:r>
              <a:rPr lang="sv-SE" sz="1200" dirty="0">
                <a:solidFill>
                  <a:srgbClr val="323232"/>
                </a:solidFill>
              </a:rPr>
              <a:t>för att </a:t>
            </a:r>
            <a:r>
              <a:rPr lang="sv-SE" sz="1200" b="0" i="0" dirty="0">
                <a:solidFill>
                  <a:srgbClr val="323232"/>
                </a:solidFill>
                <a:effectLst/>
              </a:rPr>
              <a:t>gå tillbaka till inleveransen och göra om den. </a:t>
            </a:r>
          </a:p>
          <a:p>
            <a:pPr marL="0" indent="0">
              <a:buNone/>
            </a:pPr>
            <a:r>
              <a:rPr lang="sv-SE" sz="1200" dirty="0">
                <a:solidFill>
                  <a:srgbClr val="323232"/>
                </a:solidFill>
              </a:rPr>
              <a:t>Välja </a:t>
            </a:r>
            <a:r>
              <a:rPr lang="sv-SE" sz="1200" b="1" dirty="0">
                <a:solidFill>
                  <a:srgbClr val="323232"/>
                </a:solidFill>
              </a:rPr>
              <a:t>skapa självfakturaunderlag </a:t>
            </a:r>
            <a:r>
              <a:rPr lang="sv-SE" sz="1200" dirty="0">
                <a:solidFill>
                  <a:srgbClr val="323232"/>
                </a:solidFill>
              </a:rPr>
              <a:t>om självfakturaunderlagt </a:t>
            </a:r>
            <a:r>
              <a:rPr lang="sv-SE" sz="1200" i="0" dirty="0">
                <a:solidFill>
                  <a:srgbClr val="323232"/>
                </a:solidFill>
                <a:effectLst/>
              </a:rPr>
              <a:t>är korrekt.</a:t>
            </a:r>
            <a:endParaRPr lang="sv-SE" sz="1200" i="0" dirty="0">
              <a:solidFill>
                <a:srgbClr val="8A8A8A"/>
              </a:solidFill>
              <a:effectLst/>
            </a:endParaRPr>
          </a:p>
          <a:p>
            <a:pPr marL="0" indent="0">
              <a:buNone/>
            </a:pPr>
            <a:endParaRPr lang="sv-SE" dirty="0"/>
          </a:p>
        </p:txBody>
      </p:sp>
    </p:spTree>
    <p:extLst>
      <p:ext uri="{BB962C8B-B14F-4D97-AF65-F5344CB8AC3E}">
        <p14:creationId xmlns:p14="http://schemas.microsoft.com/office/powerpoint/2010/main" val="300629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69E3C0-0D27-194C-AFDB-E52434F128D0}"/>
              </a:ext>
            </a:extLst>
          </p:cNvPr>
          <p:cNvSpPr>
            <a:spLocks noGrp="1"/>
          </p:cNvSpPr>
          <p:nvPr>
            <p:ph type="title"/>
          </p:nvPr>
        </p:nvSpPr>
        <p:spPr>
          <a:xfrm>
            <a:off x="267738" y="246123"/>
            <a:ext cx="7422784" cy="471519"/>
          </a:xfrm>
        </p:spPr>
        <p:txBody>
          <a:bodyPr/>
          <a:lstStyle/>
          <a:p>
            <a:r>
              <a:rPr lang="sv-SE" sz="2400" b="1" i="0" dirty="0">
                <a:solidFill>
                  <a:srgbClr val="00005A"/>
                </a:solidFill>
                <a:effectLst/>
                <a:latin typeface="Arial "/>
              </a:rPr>
              <a:t>Hantera självfakturaunderlag</a:t>
            </a:r>
            <a:br>
              <a:rPr lang="sv-SE" sz="2400" b="0" i="0" dirty="0">
                <a:solidFill>
                  <a:srgbClr val="8A8A8A"/>
                </a:solidFill>
                <a:effectLst/>
                <a:latin typeface="Arial "/>
              </a:rPr>
            </a:br>
            <a:endParaRPr lang="sv-SE" sz="2400" dirty="0">
              <a:latin typeface="Arial "/>
            </a:endParaRPr>
          </a:p>
        </p:txBody>
      </p:sp>
      <p:pic>
        <p:nvPicPr>
          <p:cNvPr id="4" name="Bildobjekt 3" descr="Bilden är ett urklipp från IT systemet KA webb. Den visar självfakturaunderlag för avsed periodisk rapport.">
            <a:extLst>
              <a:ext uri="{FF2B5EF4-FFF2-40B4-BE49-F238E27FC236}">
                <a16:creationId xmlns:a16="http://schemas.microsoft.com/office/drawing/2014/main" id="{FC3A2DC1-8BFF-53FE-0561-55CAEBA64776}"/>
              </a:ext>
            </a:extLst>
          </p:cNvPr>
          <p:cNvPicPr>
            <a:picLocks noChangeAspect="1"/>
          </p:cNvPicPr>
          <p:nvPr/>
        </p:nvPicPr>
        <p:blipFill>
          <a:blip r:embed="rId2"/>
          <a:stretch>
            <a:fillRect/>
          </a:stretch>
        </p:blipFill>
        <p:spPr>
          <a:xfrm>
            <a:off x="267738" y="824141"/>
            <a:ext cx="4412857" cy="3954175"/>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8E674A56-D7EC-D5D4-61E1-8D70A8575961}"/>
              </a:ext>
            </a:extLst>
          </p:cNvPr>
          <p:cNvSpPr>
            <a:spLocks noGrp="1"/>
          </p:cNvSpPr>
          <p:nvPr>
            <p:ph idx="1"/>
          </p:nvPr>
        </p:nvSpPr>
        <p:spPr>
          <a:xfrm>
            <a:off x="4959927" y="824141"/>
            <a:ext cx="4045528" cy="3504735"/>
          </a:xfrm>
        </p:spPr>
        <p:txBody>
          <a:bodyPr>
            <a:noAutofit/>
          </a:bodyPr>
          <a:lstStyle/>
          <a:p>
            <a:pPr marL="0" indent="0">
              <a:buNone/>
            </a:pPr>
            <a:r>
              <a:rPr lang="sv-SE" sz="1200" b="0" i="0" dirty="0">
                <a:solidFill>
                  <a:srgbClr val="323232"/>
                </a:solidFill>
                <a:effectLst/>
              </a:rPr>
              <a:t>När självfakturaunderlaget är skapat kan det:</a:t>
            </a:r>
            <a:endParaRPr lang="sv-SE" sz="1200" dirty="0">
              <a:solidFill>
                <a:srgbClr val="8A8A8A"/>
              </a:solidFill>
            </a:endParaRPr>
          </a:p>
          <a:p>
            <a:pPr>
              <a:buFont typeface="Arial" panose="020B0604020202020204" pitchFamily="34" charset="0"/>
              <a:buChar char="•"/>
            </a:pPr>
            <a:r>
              <a:rPr lang="sv-SE" sz="1200" b="1" i="0" dirty="0">
                <a:solidFill>
                  <a:srgbClr val="323232"/>
                </a:solidFill>
                <a:effectLst/>
              </a:rPr>
              <a:t>tas bort </a:t>
            </a:r>
            <a:r>
              <a:rPr lang="sv-SE" sz="1200" b="0" i="0" dirty="0">
                <a:solidFill>
                  <a:srgbClr val="323232"/>
                </a:solidFill>
                <a:effectLst/>
              </a:rPr>
              <a:t>för att börja om med inleveransen</a:t>
            </a:r>
            <a:endParaRPr lang="sv-SE" sz="1200" dirty="0">
              <a:solidFill>
                <a:srgbClr val="8A8A8A"/>
              </a:solidFill>
            </a:endParaRPr>
          </a:p>
          <a:p>
            <a:pPr>
              <a:buFont typeface="Arial" panose="020B0604020202020204" pitchFamily="34" charset="0"/>
              <a:buChar char="•"/>
            </a:pPr>
            <a:r>
              <a:rPr lang="sv-SE" sz="1200" b="1" i="0" dirty="0">
                <a:solidFill>
                  <a:srgbClr val="323232"/>
                </a:solidFill>
                <a:effectLst/>
              </a:rPr>
              <a:t>underkännas</a:t>
            </a:r>
            <a:r>
              <a:rPr lang="sv-SE" sz="1200" b="0" i="0" dirty="0">
                <a:solidFill>
                  <a:srgbClr val="323232"/>
                </a:solidFill>
                <a:effectLst/>
              </a:rPr>
              <a:t> för att informera Arbetsförmedlingen om något fel med ekonomiflödet</a:t>
            </a:r>
            <a:endParaRPr lang="sv-SE" sz="1200" dirty="0">
              <a:solidFill>
                <a:srgbClr val="8A8A8A"/>
              </a:solidFill>
            </a:endParaRPr>
          </a:p>
          <a:p>
            <a:pPr>
              <a:buFont typeface="Arial" panose="020B0604020202020204" pitchFamily="34" charset="0"/>
              <a:buChar char="•"/>
            </a:pPr>
            <a:r>
              <a:rPr lang="sv-SE" sz="1200" b="1" i="0" dirty="0">
                <a:solidFill>
                  <a:srgbClr val="323232"/>
                </a:solidFill>
                <a:effectLst/>
              </a:rPr>
              <a:t>godkännas</a:t>
            </a:r>
            <a:r>
              <a:rPr lang="sv-SE" sz="1200" b="0" i="0" dirty="0">
                <a:solidFill>
                  <a:srgbClr val="323232"/>
                </a:solidFill>
                <a:effectLst/>
              </a:rPr>
              <a:t> för att skapa en självfaktura som genererar utbetalning av ersättning</a:t>
            </a:r>
            <a:endParaRPr lang="sv-SE" sz="1200" b="0" i="0" dirty="0">
              <a:solidFill>
                <a:srgbClr val="8A8A8A"/>
              </a:solidFill>
              <a:effectLst/>
            </a:endParaRPr>
          </a:p>
          <a:p>
            <a:pPr marL="0" indent="0">
              <a:buNone/>
            </a:pPr>
            <a:r>
              <a:rPr lang="sv-SE" sz="1200" b="0" i="0" dirty="0">
                <a:solidFill>
                  <a:srgbClr val="323232"/>
                </a:solidFill>
                <a:effectLst/>
              </a:rPr>
              <a:t>Om ett självfakturaunderlag underkänns, kommer ärendets ekonomiflöde låsas för utredning av Arbetsförmedlingen. När utredningen är färdig kan Arbetsförmedlingen låsa upp ekonomiflödet igen.</a:t>
            </a:r>
          </a:p>
          <a:p>
            <a:pPr marL="0" indent="0">
              <a:buNone/>
            </a:pPr>
            <a:r>
              <a:rPr lang="sv-SE" sz="1200" b="0" i="0" dirty="0">
                <a:solidFill>
                  <a:srgbClr val="323232"/>
                </a:solidFill>
                <a:effectLst/>
              </a:rPr>
              <a:t>När ett självfakturaunderlag har blivit godkänt, skapas en självfaktura. Detta innebär att KA-systemet skickat självfakturan till Arbetsförmedlingens ekonomisystem för utbetalning. </a:t>
            </a:r>
          </a:p>
          <a:p>
            <a:pPr marL="0" indent="0">
              <a:buNone/>
            </a:pPr>
            <a:r>
              <a:rPr lang="sv-SE" sz="1200" b="0" i="0" dirty="0">
                <a:solidFill>
                  <a:srgbClr val="323232"/>
                </a:solidFill>
                <a:effectLst/>
              </a:rPr>
              <a:t>När självfakturan har betalats ut kommer dess status ändras till </a:t>
            </a:r>
            <a:r>
              <a:rPr lang="sv-SE" sz="1200" b="1" dirty="0">
                <a:solidFill>
                  <a:srgbClr val="323232"/>
                </a:solidFill>
              </a:rPr>
              <a:t>u</a:t>
            </a:r>
            <a:r>
              <a:rPr lang="sv-SE" sz="1200" b="1" i="0" dirty="0">
                <a:solidFill>
                  <a:srgbClr val="323232"/>
                </a:solidFill>
                <a:effectLst/>
              </a:rPr>
              <a:t>tbetald</a:t>
            </a:r>
            <a:r>
              <a:rPr lang="sv-SE" sz="1200" b="0" i="0" dirty="0">
                <a:solidFill>
                  <a:srgbClr val="323232"/>
                </a:solidFill>
                <a:effectLst/>
              </a:rPr>
              <a:t> i ärendeöversikten.</a:t>
            </a:r>
            <a:endParaRPr lang="sv-SE" sz="1200" dirty="0"/>
          </a:p>
          <a:p>
            <a:pPr marL="0" indent="0">
              <a:buNone/>
            </a:pPr>
            <a:endParaRPr lang="sv-SE" sz="1200" b="0" i="0" dirty="0">
              <a:solidFill>
                <a:srgbClr val="8A8A8A"/>
              </a:solidFill>
              <a:effectLst/>
            </a:endParaRPr>
          </a:p>
          <a:p>
            <a:pPr marL="0" indent="0">
              <a:buNone/>
            </a:pPr>
            <a:endParaRPr lang="sv-SE" sz="1200" dirty="0"/>
          </a:p>
        </p:txBody>
      </p:sp>
    </p:spTree>
    <p:extLst>
      <p:ext uri="{BB962C8B-B14F-4D97-AF65-F5344CB8AC3E}">
        <p14:creationId xmlns:p14="http://schemas.microsoft.com/office/powerpoint/2010/main" val="3912394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58DA78-3A14-7B7D-B07A-3243C5AA5BC6}"/>
              </a:ext>
            </a:extLst>
          </p:cNvPr>
          <p:cNvSpPr>
            <a:spLocks noGrp="1"/>
          </p:cNvSpPr>
          <p:nvPr>
            <p:ph type="title"/>
          </p:nvPr>
        </p:nvSpPr>
        <p:spPr>
          <a:xfrm>
            <a:off x="318734" y="208800"/>
            <a:ext cx="7422784" cy="434013"/>
          </a:xfrm>
        </p:spPr>
        <p:txBody>
          <a:bodyPr/>
          <a:lstStyle/>
          <a:p>
            <a:r>
              <a:rPr lang="sv-SE" sz="2400" dirty="0">
                <a:solidFill>
                  <a:srgbClr val="00005A"/>
                </a:solidFill>
                <a:latin typeface="Arial "/>
              </a:rPr>
              <a:t>S</a:t>
            </a:r>
            <a:r>
              <a:rPr lang="sv-SE" sz="2400" b="1" i="0" dirty="0">
                <a:solidFill>
                  <a:srgbClr val="00005A"/>
                </a:solidFill>
                <a:effectLst/>
                <a:latin typeface="Arial "/>
              </a:rPr>
              <a:t>jälvfaktura</a:t>
            </a:r>
            <a:br>
              <a:rPr lang="sv-SE" sz="2400" b="0" i="0" dirty="0">
                <a:solidFill>
                  <a:srgbClr val="8A8A8A"/>
                </a:solidFill>
                <a:effectLst/>
                <a:latin typeface="Arial "/>
              </a:rPr>
            </a:br>
            <a:endParaRPr lang="sv-SE" sz="2400" dirty="0">
              <a:latin typeface="Arial "/>
            </a:endParaRPr>
          </a:p>
        </p:txBody>
      </p:sp>
      <p:pic>
        <p:nvPicPr>
          <p:cNvPr id="6" name="Bildobjekt 5" descr="Bilden är ett urklipp från IT systemet KA webb. Den visar självfaktura för vald fakturanummer.">
            <a:extLst>
              <a:ext uri="{FF2B5EF4-FFF2-40B4-BE49-F238E27FC236}">
                <a16:creationId xmlns:a16="http://schemas.microsoft.com/office/drawing/2014/main" id="{B815EF6F-2AA6-8CE9-B607-7D195D6BAEC0}"/>
              </a:ext>
            </a:extLst>
          </p:cNvPr>
          <p:cNvPicPr>
            <a:picLocks noChangeAspect="1"/>
          </p:cNvPicPr>
          <p:nvPr/>
        </p:nvPicPr>
        <p:blipFill>
          <a:blip r:embed="rId2"/>
          <a:stretch>
            <a:fillRect/>
          </a:stretch>
        </p:blipFill>
        <p:spPr>
          <a:xfrm>
            <a:off x="318734" y="772834"/>
            <a:ext cx="4135854" cy="4161866"/>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7D7FD4F2-5A1E-920B-EFB7-ECCC090FF81F}"/>
              </a:ext>
            </a:extLst>
          </p:cNvPr>
          <p:cNvSpPr>
            <a:spLocks noGrp="1"/>
          </p:cNvSpPr>
          <p:nvPr>
            <p:ph idx="1"/>
          </p:nvPr>
        </p:nvSpPr>
        <p:spPr>
          <a:xfrm>
            <a:off x="4689414" y="812223"/>
            <a:ext cx="4177532" cy="3519053"/>
          </a:xfrm>
        </p:spPr>
        <p:txBody>
          <a:bodyPr>
            <a:normAutofit/>
          </a:bodyPr>
          <a:lstStyle/>
          <a:p>
            <a:pPr marL="0" indent="0" algn="l">
              <a:buNone/>
            </a:pPr>
            <a:r>
              <a:rPr lang="sv-SE" sz="1200" b="0" i="0" dirty="0">
                <a:solidFill>
                  <a:srgbClr val="323232"/>
                </a:solidFill>
                <a:effectLst/>
              </a:rPr>
              <a:t>I e-handelsflödet finns det möjlighet att </a:t>
            </a:r>
            <a:r>
              <a:rPr lang="sv-SE" sz="1200" b="1" i="0" dirty="0">
                <a:solidFill>
                  <a:srgbClr val="323232"/>
                </a:solidFill>
                <a:effectLst/>
              </a:rPr>
              <a:t>kreditera en självfaktura</a:t>
            </a:r>
            <a:r>
              <a:rPr lang="sv-SE" sz="1200" b="0" i="0" dirty="0">
                <a:solidFill>
                  <a:srgbClr val="323232"/>
                </a:solidFill>
                <a:effectLst/>
              </a:rPr>
              <a:t>, exempelvis om man upptäckt att en ersättning blivit fel eller att man inlevererat för mycket/lite för en ersättning. </a:t>
            </a:r>
          </a:p>
          <a:p>
            <a:pPr marL="0" indent="0" algn="l">
              <a:buNone/>
            </a:pPr>
            <a:endParaRPr lang="sv-SE" sz="1200" dirty="0">
              <a:solidFill>
                <a:srgbClr val="323232"/>
              </a:solidFill>
            </a:endParaRPr>
          </a:p>
          <a:p>
            <a:pPr marL="0" indent="0" algn="l">
              <a:buNone/>
            </a:pPr>
            <a:r>
              <a:rPr lang="sv-SE" sz="1200" b="0" i="0" dirty="0">
                <a:solidFill>
                  <a:srgbClr val="323232"/>
                </a:solidFill>
                <a:effectLst/>
              </a:rPr>
              <a:t>Kreditering av en självfaktura görs genom att gå in på självfakturan via dess fakturanummer från </a:t>
            </a:r>
            <a:r>
              <a:rPr lang="sv-SE" sz="1200" b="1" i="0" dirty="0">
                <a:solidFill>
                  <a:srgbClr val="323232"/>
                </a:solidFill>
                <a:effectLst/>
              </a:rPr>
              <a:t>ärendeöversikten</a:t>
            </a:r>
            <a:r>
              <a:rPr lang="sv-SE" sz="1200" b="0" i="0" dirty="0">
                <a:solidFill>
                  <a:srgbClr val="323232"/>
                </a:solidFill>
                <a:effectLst/>
              </a:rPr>
              <a:t>.</a:t>
            </a:r>
            <a:endParaRPr lang="sv-SE" sz="1200" b="0" i="0" dirty="0">
              <a:solidFill>
                <a:srgbClr val="8A8A8A"/>
              </a:solidFill>
              <a:effectLst/>
            </a:endParaRPr>
          </a:p>
          <a:p>
            <a:pPr marL="0" indent="0" algn="l">
              <a:buNone/>
            </a:pPr>
            <a:endParaRPr lang="sv-SE" sz="1200" b="0" i="0" dirty="0">
              <a:solidFill>
                <a:srgbClr val="8A8A8A"/>
              </a:solidFill>
              <a:effectLst/>
            </a:endParaRPr>
          </a:p>
          <a:p>
            <a:pPr marL="0" indent="0" algn="l">
              <a:buNone/>
            </a:pPr>
            <a:r>
              <a:rPr lang="sv-SE" sz="1200" b="0" i="0" dirty="0">
                <a:solidFill>
                  <a:srgbClr val="323232"/>
                </a:solidFill>
                <a:effectLst/>
              </a:rPr>
              <a:t>Det är endast möjligt att kreditera självfakturor i omvänd ordning, det vill säga den senaste skapade självfakturan måste krediteras innan en tidigare faktura går att kreditera.</a:t>
            </a:r>
            <a:endParaRPr lang="sv-SE" sz="1200" b="0" i="0" dirty="0">
              <a:solidFill>
                <a:srgbClr val="8A8A8A"/>
              </a:solidFill>
              <a:effectLst/>
            </a:endParaRPr>
          </a:p>
          <a:p>
            <a:pPr marL="0" indent="0" algn="l">
              <a:buNone/>
            </a:pPr>
            <a:endParaRPr lang="sv-SE" sz="1100" b="0" i="0" dirty="0">
              <a:solidFill>
                <a:srgbClr val="8A8A8A"/>
              </a:solidFill>
              <a:effectLst/>
              <a:latin typeface="Open sans Bold" panose="020B0806030504020204" pitchFamily="34" charset="0"/>
            </a:endParaRPr>
          </a:p>
          <a:p>
            <a:pPr marL="0" indent="0">
              <a:buNone/>
            </a:pPr>
            <a:endParaRPr lang="sv-SE" sz="1100" dirty="0"/>
          </a:p>
        </p:txBody>
      </p:sp>
    </p:spTree>
    <p:extLst>
      <p:ext uri="{BB962C8B-B14F-4D97-AF65-F5344CB8AC3E}">
        <p14:creationId xmlns:p14="http://schemas.microsoft.com/office/powerpoint/2010/main" val="3966870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DD574E-AE6B-8E63-583F-DA3AFF46BF6E}"/>
              </a:ext>
            </a:extLst>
          </p:cNvPr>
          <p:cNvSpPr>
            <a:spLocks noGrp="1"/>
          </p:cNvSpPr>
          <p:nvPr>
            <p:ph type="title"/>
          </p:nvPr>
        </p:nvSpPr>
        <p:spPr/>
        <p:txBody>
          <a:bodyPr anchor="t">
            <a:normAutofit/>
          </a:bodyPr>
          <a:lstStyle/>
          <a:p>
            <a:pPr>
              <a:lnSpc>
                <a:spcPct val="90000"/>
              </a:lnSpc>
            </a:pPr>
            <a:r>
              <a:rPr lang="sv-SE" sz="2400" dirty="0"/>
              <a:t>Senaste uppdateringar i användarstödet</a:t>
            </a:r>
            <a:br>
              <a:rPr lang="sv-SE" sz="2400" dirty="0"/>
            </a:br>
            <a:endParaRPr lang="sv-SE" sz="2400" dirty="0"/>
          </a:p>
        </p:txBody>
      </p:sp>
    </p:spTree>
    <p:extLst>
      <p:ext uri="{BB962C8B-B14F-4D97-AF65-F5344CB8AC3E}">
        <p14:creationId xmlns:p14="http://schemas.microsoft.com/office/powerpoint/2010/main" val="3464664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E22BBF-55B4-4659-DBAE-AF678CA706C8}"/>
              </a:ext>
            </a:extLst>
          </p:cNvPr>
          <p:cNvSpPr>
            <a:spLocks noGrp="1"/>
          </p:cNvSpPr>
          <p:nvPr>
            <p:ph type="title"/>
          </p:nvPr>
        </p:nvSpPr>
        <p:spPr>
          <a:xfrm>
            <a:off x="297873" y="299911"/>
            <a:ext cx="7422784" cy="446401"/>
          </a:xfrm>
        </p:spPr>
        <p:txBody>
          <a:bodyPr/>
          <a:lstStyle/>
          <a:p>
            <a:r>
              <a:rPr lang="sv-SE" sz="2400" b="1" i="0" dirty="0">
                <a:solidFill>
                  <a:srgbClr val="00005A"/>
                </a:solidFill>
                <a:effectLst/>
                <a:latin typeface="Arial "/>
              </a:rPr>
              <a:t>Kreditera</a:t>
            </a:r>
            <a:r>
              <a:rPr lang="sv-SE" sz="2400" b="1" i="0" dirty="0">
                <a:solidFill>
                  <a:srgbClr val="00005A"/>
                </a:solidFill>
                <a:effectLst/>
                <a:latin typeface="Open sans Bold" panose="020B0806030504020204" pitchFamily="34" charset="0"/>
              </a:rPr>
              <a:t> självfaktura</a:t>
            </a:r>
            <a:endParaRPr lang="sv-SE" sz="2400" dirty="0"/>
          </a:p>
        </p:txBody>
      </p:sp>
      <p:pic>
        <p:nvPicPr>
          <p:cNvPr id="6" name="Bildobjekt 5" descr="Bilden är ett urklipp från IT systemet KA webb. Den visar en dialogruta kreditera självfaktura.">
            <a:extLst>
              <a:ext uri="{FF2B5EF4-FFF2-40B4-BE49-F238E27FC236}">
                <a16:creationId xmlns:a16="http://schemas.microsoft.com/office/drawing/2014/main" id="{9470BEB3-382D-50D9-4992-C918346D6758}"/>
              </a:ext>
            </a:extLst>
          </p:cNvPr>
          <p:cNvPicPr>
            <a:picLocks noChangeAspect="1"/>
          </p:cNvPicPr>
          <p:nvPr/>
        </p:nvPicPr>
        <p:blipFill rotWithShape="1">
          <a:blip r:embed="rId2"/>
          <a:srcRect l="966" t="9328" r="1628" b="3788"/>
          <a:stretch/>
        </p:blipFill>
        <p:spPr>
          <a:xfrm>
            <a:off x="297874" y="850570"/>
            <a:ext cx="4469724" cy="3226625"/>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D351DECB-1CC3-62B6-F6E1-F704691B290D}"/>
              </a:ext>
            </a:extLst>
          </p:cNvPr>
          <p:cNvSpPr>
            <a:spLocks noGrp="1"/>
          </p:cNvSpPr>
          <p:nvPr>
            <p:ph idx="1"/>
          </p:nvPr>
        </p:nvSpPr>
        <p:spPr>
          <a:xfrm>
            <a:off x="4921447" y="850570"/>
            <a:ext cx="3585651" cy="3226625"/>
          </a:xfrm>
        </p:spPr>
        <p:txBody>
          <a:bodyPr>
            <a:normAutofit/>
          </a:bodyPr>
          <a:lstStyle/>
          <a:p>
            <a:pPr marL="0" indent="0" algn="l">
              <a:buNone/>
            </a:pPr>
            <a:r>
              <a:rPr lang="sv-SE" sz="1200" b="0" i="0" dirty="0">
                <a:solidFill>
                  <a:srgbClr val="323232"/>
                </a:solidFill>
                <a:effectLst/>
              </a:rPr>
              <a:t>När du </a:t>
            </a:r>
            <a:r>
              <a:rPr lang="sv-SE" sz="1200" b="1" i="0" dirty="0">
                <a:solidFill>
                  <a:srgbClr val="323232"/>
                </a:solidFill>
                <a:effectLst/>
              </a:rPr>
              <a:t>väljer kreditera </a:t>
            </a:r>
            <a:r>
              <a:rPr lang="sv-SE" sz="1200" b="0" i="0" dirty="0">
                <a:solidFill>
                  <a:srgbClr val="323232"/>
                </a:solidFill>
                <a:effectLst/>
              </a:rPr>
              <a:t>visas en sammanfattning av det som du håller på att kreditera, alltså din självfaktura fast med minusbelopp. </a:t>
            </a:r>
          </a:p>
          <a:p>
            <a:pPr marL="0" indent="0" algn="l">
              <a:buNone/>
            </a:pPr>
            <a:r>
              <a:rPr lang="sv-SE" sz="1200" b="0" i="0" dirty="0">
                <a:solidFill>
                  <a:srgbClr val="323232"/>
                </a:solidFill>
                <a:effectLst/>
              </a:rPr>
              <a:t>När kreditsjälvfakturan har skapats gör Arbetsförmedlingen inget återkrav av pengar utan summan kommer istället att kvittas mot nästa utbetalning.</a:t>
            </a:r>
          </a:p>
          <a:p>
            <a:pPr marL="0" indent="0" algn="l">
              <a:buNone/>
            </a:pPr>
            <a:r>
              <a:rPr lang="sv-SE" sz="1200" dirty="0">
                <a:solidFill>
                  <a:srgbClr val="323232"/>
                </a:solidFill>
              </a:rPr>
              <a:t>Bekräfta genom att välja </a:t>
            </a:r>
            <a:r>
              <a:rPr lang="sv-SE" sz="1200" b="1" dirty="0">
                <a:solidFill>
                  <a:srgbClr val="323232"/>
                </a:solidFill>
              </a:rPr>
              <a:t>kreditera</a:t>
            </a:r>
            <a:r>
              <a:rPr lang="sv-SE" sz="1200" dirty="0">
                <a:solidFill>
                  <a:srgbClr val="323232"/>
                </a:solidFill>
              </a:rPr>
              <a:t> eller välj </a:t>
            </a:r>
            <a:r>
              <a:rPr lang="sv-SE" sz="1200" b="1" dirty="0">
                <a:solidFill>
                  <a:srgbClr val="323232"/>
                </a:solidFill>
              </a:rPr>
              <a:t>avbryt</a:t>
            </a:r>
            <a:r>
              <a:rPr lang="sv-SE" sz="1200" dirty="0">
                <a:solidFill>
                  <a:srgbClr val="323232"/>
                </a:solidFill>
              </a:rPr>
              <a:t>. </a:t>
            </a:r>
            <a:br>
              <a:rPr lang="sv-SE" sz="1200" dirty="0"/>
            </a:br>
            <a:endParaRPr lang="sv-SE" sz="1200" dirty="0"/>
          </a:p>
          <a:p>
            <a:endParaRPr lang="sv-SE" sz="1200" dirty="0"/>
          </a:p>
        </p:txBody>
      </p:sp>
    </p:spTree>
    <p:extLst>
      <p:ext uri="{BB962C8B-B14F-4D97-AF65-F5344CB8AC3E}">
        <p14:creationId xmlns:p14="http://schemas.microsoft.com/office/powerpoint/2010/main" val="3976226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C723AB-4B52-BEF7-55FA-0039D5D5447A}"/>
              </a:ext>
            </a:extLst>
          </p:cNvPr>
          <p:cNvSpPr>
            <a:spLocks noGrp="1"/>
          </p:cNvSpPr>
          <p:nvPr>
            <p:ph type="title"/>
          </p:nvPr>
        </p:nvSpPr>
        <p:spPr/>
        <p:txBody>
          <a:bodyPr/>
          <a:lstStyle/>
          <a:p>
            <a:r>
              <a:rPr lang="sv-SE" sz="2400" b="1" i="0" dirty="0">
                <a:solidFill>
                  <a:srgbClr val="00005A"/>
                </a:solidFill>
                <a:effectLst/>
                <a:latin typeface="+mj-lt"/>
              </a:rPr>
              <a:t>Processflöde från behov till start av tjänsten</a:t>
            </a:r>
            <a:br>
              <a:rPr lang="sv-SE" sz="2400" dirty="0">
                <a:latin typeface="+mj-lt"/>
              </a:rPr>
            </a:br>
            <a:endParaRPr lang="sv-SE" sz="2400" dirty="0"/>
          </a:p>
        </p:txBody>
      </p:sp>
      <p:pic>
        <p:nvPicPr>
          <p:cNvPr id="4" name="Bildobjekt 3" descr="Bilden visar processflödet i tjänsten fråns behov till start av tjänsten.">
            <a:extLst>
              <a:ext uri="{FF2B5EF4-FFF2-40B4-BE49-F238E27FC236}">
                <a16:creationId xmlns:a16="http://schemas.microsoft.com/office/drawing/2014/main" id="{453BD935-B7ED-D5B3-28E3-FBA190F6B8A9}"/>
              </a:ext>
            </a:extLst>
          </p:cNvPr>
          <p:cNvPicPr>
            <a:picLocks noChangeAspect="1"/>
          </p:cNvPicPr>
          <p:nvPr/>
        </p:nvPicPr>
        <p:blipFill>
          <a:blip r:embed="rId2"/>
          <a:stretch>
            <a:fillRect/>
          </a:stretch>
        </p:blipFill>
        <p:spPr>
          <a:xfrm>
            <a:off x="575044" y="790352"/>
            <a:ext cx="7743642" cy="39375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52354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9C7021-C296-FEA0-9F09-3C29D124D469}"/>
              </a:ext>
            </a:extLst>
          </p:cNvPr>
          <p:cNvSpPr>
            <a:spLocks noGrp="1"/>
          </p:cNvSpPr>
          <p:nvPr>
            <p:ph type="title"/>
          </p:nvPr>
        </p:nvSpPr>
        <p:spPr/>
        <p:txBody>
          <a:bodyPr/>
          <a:lstStyle/>
          <a:p>
            <a:r>
              <a:rPr lang="sv-SE" sz="2400" b="1" i="0" dirty="0">
                <a:solidFill>
                  <a:srgbClr val="00005A"/>
                </a:solidFill>
                <a:effectLst/>
                <a:latin typeface="+mj-lt"/>
              </a:rPr>
              <a:t>Processflöde från g</a:t>
            </a:r>
            <a:r>
              <a:rPr lang="sv-SE" sz="2400" b="1" i="0" dirty="0">
                <a:solidFill>
                  <a:srgbClr val="00005A"/>
                </a:solidFill>
                <a:effectLst/>
              </a:rPr>
              <a:t>enomförande till avslut av tjänsten</a:t>
            </a:r>
            <a:br>
              <a:rPr lang="sv-SE" sz="2400" dirty="0"/>
            </a:br>
            <a:endParaRPr lang="sv-SE" sz="2400" dirty="0"/>
          </a:p>
        </p:txBody>
      </p:sp>
      <p:pic>
        <p:nvPicPr>
          <p:cNvPr id="6" name="Bildobjekt 5" descr="Bilden visar processflödet i tjänsten fråns genomförande till avslut av tjänsten.">
            <a:extLst>
              <a:ext uri="{FF2B5EF4-FFF2-40B4-BE49-F238E27FC236}">
                <a16:creationId xmlns:a16="http://schemas.microsoft.com/office/drawing/2014/main" id="{AA8FE0CE-CC69-222D-A3BF-1C828975767C}"/>
              </a:ext>
            </a:extLst>
          </p:cNvPr>
          <p:cNvPicPr>
            <a:picLocks noChangeAspect="1"/>
          </p:cNvPicPr>
          <p:nvPr/>
        </p:nvPicPr>
        <p:blipFill>
          <a:blip r:embed="rId2"/>
          <a:stretch>
            <a:fillRect/>
          </a:stretch>
        </p:blipFill>
        <p:spPr>
          <a:xfrm>
            <a:off x="575043" y="761624"/>
            <a:ext cx="7978905" cy="39804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95633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73E737-E182-F8D0-28A1-3DDC88B877A9}"/>
              </a:ext>
            </a:extLst>
          </p:cNvPr>
          <p:cNvSpPr>
            <a:spLocks noGrp="1"/>
          </p:cNvSpPr>
          <p:nvPr>
            <p:ph type="title"/>
          </p:nvPr>
        </p:nvSpPr>
        <p:spPr/>
        <p:txBody>
          <a:bodyPr/>
          <a:lstStyle/>
          <a:p>
            <a:r>
              <a:rPr lang="sv-SE" sz="2400" dirty="0"/>
              <a:t>Organisation</a:t>
            </a:r>
          </a:p>
        </p:txBody>
      </p:sp>
      <p:sp>
        <p:nvSpPr>
          <p:cNvPr id="3" name="Platshållare för innehåll 2">
            <a:extLst>
              <a:ext uri="{FF2B5EF4-FFF2-40B4-BE49-F238E27FC236}">
                <a16:creationId xmlns:a16="http://schemas.microsoft.com/office/drawing/2014/main" id="{208F2F48-DC4B-3543-C1CD-1ACA4C2C4BD7}"/>
              </a:ext>
            </a:extLst>
          </p:cNvPr>
          <p:cNvSpPr>
            <a:spLocks noGrp="1"/>
          </p:cNvSpPr>
          <p:nvPr>
            <p:ph idx="1"/>
          </p:nvPr>
        </p:nvSpPr>
        <p:spPr>
          <a:xfrm>
            <a:off x="576002" y="861750"/>
            <a:ext cx="7421825" cy="3420000"/>
          </a:xfrm>
        </p:spPr>
        <p:txBody>
          <a:bodyPr/>
          <a:lstStyle/>
          <a:p>
            <a:pPr marL="0" indent="0">
              <a:buNone/>
            </a:pPr>
            <a:r>
              <a:rPr lang="sv-SE" sz="1200" b="0" i="0" dirty="0">
                <a:solidFill>
                  <a:srgbClr val="333333"/>
                </a:solidFill>
                <a:effectLst/>
              </a:rPr>
              <a:t>Den företagsinformation som kan registreras är:</a:t>
            </a:r>
            <a:endParaRPr lang="sv-SE" sz="1200" b="0" i="0" dirty="0">
              <a:solidFill>
                <a:srgbClr val="323232"/>
              </a:solidFill>
              <a:effectLst/>
            </a:endParaRPr>
          </a:p>
          <a:p>
            <a:pPr>
              <a:buFont typeface="Arial" panose="020B0604020202020204" pitchFamily="34" charset="0"/>
              <a:buChar char="•"/>
            </a:pPr>
            <a:r>
              <a:rPr lang="sv-SE" sz="1200" dirty="0">
                <a:solidFill>
                  <a:srgbClr val="323232"/>
                </a:solidFill>
              </a:rPr>
              <a:t>Kontaktperson</a:t>
            </a:r>
          </a:p>
          <a:p>
            <a:pPr>
              <a:buFont typeface="Arial" panose="020B0604020202020204" pitchFamily="34" charset="0"/>
              <a:buChar char="•"/>
            </a:pPr>
            <a:r>
              <a:rPr lang="sv-SE" sz="1200" dirty="0">
                <a:solidFill>
                  <a:srgbClr val="323232"/>
                </a:solidFill>
              </a:rPr>
              <a:t>Lokal kontaktperson</a:t>
            </a:r>
          </a:p>
          <a:p>
            <a:pPr>
              <a:buFont typeface="Arial" panose="020B0604020202020204" pitchFamily="34" charset="0"/>
              <a:buChar char="•"/>
            </a:pPr>
            <a:r>
              <a:rPr lang="sv-SE" sz="1200" dirty="0">
                <a:solidFill>
                  <a:srgbClr val="323232"/>
                </a:solidFill>
              </a:rPr>
              <a:t>Konto</a:t>
            </a:r>
          </a:p>
          <a:p>
            <a:pPr>
              <a:buFont typeface="Arial" panose="020B0604020202020204" pitchFamily="34" charset="0"/>
              <a:buChar char="•"/>
            </a:pPr>
            <a:r>
              <a:rPr lang="sv-SE" sz="1200" dirty="0">
                <a:solidFill>
                  <a:srgbClr val="323232"/>
                </a:solidFill>
              </a:rPr>
              <a:t>Utförande verksamhet (KA-nummer) och adress</a:t>
            </a:r>
          </a:p>
          <a:p>
            <a:pPr>
              <a:buFont typeface="Arial" panose="020B0604020202020204" pitchFamily="34" charset="0"/>
              <a:buChar char="•"/>
            </a:pPr>
            <a:r>
              <a:rPr lang="sv-SE" sz="1200" dirty="0">
                <a:solidFill>
                  <a:srgbClr val="323232"/>
                </a:solidFill>
              </a:rPr>
              <a:t>Tjänstedeklaration</a:t>
            </a:r>
          </a:p>
          <a:p>
            <a:pPr marL="0" indent="0" algn="l">
              <a:buNone/>
            </a:pPr>
            <a:r>
              <a:rPr lang="sv-SE" sz="1200" b="0" i="0" dirty="0">
                <a:solidFill>
                  <a:srgbClr val="333333"/>
                </a:solidFill>
                <a:effectLst/>
              </a:rPr>
              <a:t>Det är behörighetsrollerna behörighetsadministratör och tjänsteadministratör som kan hantera </a:t>
            </a:r>
            <a:r>
              <a:rPr lang="sv-SE" sz="1200" dirty="0">
                <a:solidFill>
                  <a:srgbClr val="323232"/>
                </a:solidFill>
              </a:rPr>
              <a:t>företagsinformation.</a:t>
            </a:r>
          </a:p>
          <a:p>
            <a:pPr marL="0" indent="0" algn="l">
              <a:buNone/>
            </a:pPr>
            <a:r>
              <a:rPr lang="sv-SE" sz="1200" dirty="0">
                <a:solidFill>
                  <a:srgbClr val="323232"/>
                </a:solidFill>
              </a:rPr>
              <a:t>En utförande verksamhet är kopplad till ett avtal. När du har skapat din utförande verksamhet får den ett KA-nummer. Det är den utförande verksamhetens unika identifikation och används av Arbetsförmedlingen för att avropa en plats på den utförande verksamheten.</a:t>
            </a:r>
          </a:p>
          <a:p>
            <a:pPr marL="0" indent="0" algn="l">
              <a:buNone/>
            </a:pPr>
            <a:r>
              <a:rPr lang="sv-SE" sz="1200" dirty="0">
                <a:solidFill>
                  <a:srgbClr val="323232"/>
                </a:solidFill>
              </a:rPr>
              <a:t>För att du ska kunna skapa en utförande verksamhet måste det finnas uppgifter om kontaktperson, konto och tjänstedeklaration att koppla till den. När du skapar den utförande verksamheten ska du ange den adress där du ska bedriva din verksamhet, det vill säga den adress där deltagarna ska vara.</a:t>
            </a:r>
          </a:p>
          <a:p>
            <a:pPr marL="0" indent="0" algn="l">
              <a:buNone/>
            </a:pPr>
            <a:r>
              <a:rPr lang="sv-SE" sz="1200" dirty="0">
                <a:solidFill>
                  <a:srgbClr val="323232"/>
                </a:solidFill>
              </a:rPr>
              <a:t>Fördjupad information inklusive bilder som visar hur du hanterar den företagsinformation som ska registreras och som behöver godkännas av Arbetsförmedlingen innan Arbetsförmedlingen kan skicka deltagare till er, hittar du i användarstödet för att hantera organisationsinformation.</a:t>
            </a:r>
          </a:p>
          <a:p>
            <a:pPr marL="0" indent="0">
              <a:buNone/>
            </a:pPr>
            <a:endParaRPr lang="sv-SE" sz="1200" dirty="0"/>
          </a:p>
        </p:txBody>
      </p:sp>
    </p:spTree>
    <p:extLst>
      <p:ext uri="{BB962C8B-B14F-4D97-AF65-F5344CB8AC3E}">
        <p14:creationId xmlns:p14="http://schemas.microsoft.com/office/powerpoint/2010/main" val="1699732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DC6BE0-6719-B77C-D57E-16D12CE1A418}"/>
              </a:ext>
            </a:extLst>
          </p:cNvPr>
          <p:cNvSpPr>
            <a:spLocks noGrp="1"/>
          </p:cNvSpPr>
          <p:nvPr>
            <p:ph type="title"/>
          </p:nvPr>
        </p:nvSpPr>
        <p:spPr>
          <a:xfrm>
            <a:off x="331203" y="91440"/>
            <a:ext cx="7422784" cy="675000"/>
          </a:xfrm>
        </p:spPr>
        <p:txBody>
          <a:bodyPr/>
          <a:lstStyle/>
          <a:p>
            <a:r>
              <a:rPr lang="sv-SE" sz="2400" dirty="0"/>
              <a:t>Avsnitt</a:t>
            </a:r>
          </a:p>
        </p:txBody>
      </p:sp>
      <p:sp>
        <p:nvSpPr>
          <p:cNvPr id="4" name="Platshållare för innehåll 3">
            <a:extLst>
              <a:ext uri="{FF2B5EF4-FFF2-40B4-BE49-F238E27FC236}">
                <a16:creationId xmlns:a16="http://schemas.microsoft.com/office/drawing/2014/main" id="{63287997-AA9A-0A89-D50B-1C9E21C8B48C}"/>
              </a:ext>
            </a:extLst>
          </p:cNvPr>
          <p:cNvSpPr>
            <a:spLocks noGrp="1"/>
          </p:cNvSpPr>
          <p:nvPr>
            <p:ph idx="14"/>
          </p:nvPr>
        </p:nvSpPr>
        <p:spPr>
          <a:xfrm>
            <a:off x="331203" y="795081"/>
            <a:ext cx="2823477" cy="4129276"/>
          </a:xfrm>
        </p:spPr>
        <p:txBody>
          <a:bodyPr/>
          <a:lstStyle/>
          <a:p>
            <a:pPr marL="0" indent="0">
              <a:buNone/>
            </a:pPr>
            <a:r>
              <a:rPr lang="sv-SE" sz="1200" dirty="0" err="1">
                <a:hlinkClick r:id="rId3" action="ppaction://hlinksldjump"/>
              </a:rPr>
              <a:t>Arbetsintegrerande</a:t>
            </a:r>
            <a:r>
              <a:rPr lang="sv-SE" sz="1200" dirty="0">
                <a:hlinkClick r:id="rId3" action="ppaction://hlinksldjump"/>
              </a:rPr>
              <a:t> övningsplatser</a:t>
            </a:r>
            <a:endParaRPr lang="sv-SE" sz="1200" dirty="0"/>
          </a:p>
          <a:p>
            <a:pPr marL="0" indent="0">
              <a:buNone/>
            </a:pPr>
            <a:r>
              <a:rPr lang="sv-SE" sz="1200" dirty="0">
                <a:hlinkClick r:id="rId4" action="ppaction://hlinksldjump"/>
              </a:rPr>
              <a:t>Översikt i KA Webb</a:t>
            </a:r>
            <a:endParaRPr lang="sv-SE" sz="1200" dirty="0"/>
          </a:p>
          <a:p>
            <a:pPr marL="0" indent="0">
              <a:buNone/>
            </a:pPr>
            <a:r>
              <a:rPr lang="sv-SE" sz="1200" dirty="0">
                <a:hlinkClick r:id="rId5" action="ppaction://hlinksldjump"/>
              </a:rPr>
              <a:t>Ärendeöversikt </a:t>
            </a:r>
            <a:endParaRPr lang="sv-SE" sz="1200" dirty="0"/>
          </a:p>
          <a:p>
            <a:pPr marL="0" indent="0">
              <a:buNone/>
            </a:pPr>
            <a:r>
              <a:rPr lang="sv-SE" sz="1200" dirty="0">
                <a:hlinkClick r:id="rId6" action="ppaction://hlinksldjump"/>
              </a:rPr>
              <a:t>Handlingar </a:t>
            </a:r>
            <a:endParaRPr lang="sv-SE" sz="1200" dirty="0"/>
          </a:p>
          <a:p>
            <a:pPr>
              <a:buFont typeface="Arial" panose="020B0604020202020204" pitchFamily="34" charset="0"/>
              <a:buChar char="•"/>
            </a:pPr>
            <a:r>
              <a:rPr lang="sv-SE" sz="1200" dirty="0">
                <a:hlinkClick r:id="rId7" action="ppaction://hlinksldjump"/>
              </a:rPr>
              <a:t>Gemensam planering att registrera</a:t>
            </a:r>
          </a:p>
          <a:p>
            <a:pPr>
              <a:buFont typeface="Arial" panose="020B0604020202020204" pitchFamily="34" charset="0"/>
              <a:buChar char="•"/>
            </a:pPr>
            <a:r>
              <a:rPr lang="sv-SE" sz="1200" dirty="0">
                <a:hlinkClick r:id="rId7" action="ppaction://hlinksldjump"/>
              </a:rPr>
              <a:t>Gemensam planering att upprätta</a:t>
            </a:r>
          </a:p>
          <a:p>
            <a:pPr>
              <a:buFont typeface="Arial" panose="020B0604020202020204" pitchFamily="34" charset="0"/>
              <a:buChar char="•"/>
            </a:pPr>
            <a:r>
              <a:rPr lang="sv-SE" sz="1200" dirty="0">
                <a:hlinkClick r:id="rId8" action="ppaction://hlinksldjump"/>
              </a:rPr>
              <a:t>G</a:t>
            </a:r>
            <a:r>
              <a:rPr lang="sv-SE" sz="1200" dirty="0">
                <a:hlinkClick r:id="rId7" action="ppaction://hlinksldjump"/>
              </a:rPr>
              <a:t>emensam planering att s</a:t>
            </a:r>
            <a:r>
              <a:rPr lang="sv-SE" sz="1200" dirty="0">
                <a:hlinkClick r:id="rId8" action="ppaction://hlinksldjump"/>
              </a:rPr>
              <a:t>kicka in</a:t>
            </a:r>
            <a:endParaRPr lang="sv-SE" sz="1200" dirty="0"/>
          </a:p>
          <a:p>
            <a:pPr>
              <a:buFont typeface="Arial" panose="020B0604020202020204" pitchFamily="34" charset="0"/>
              <a:buChar char="•"/>
            </a:pPr>
            <a:r>
              <a:rPr lang="sv-SE" sz="1200" dirty="0">
                <a:hlinkClick r:id="rId9" action="ppaction://hlinksldjump"/>
              </a:rPr>
              <a:t>Periodisk rapport</a:t>
            </a:r>
            <a:endParaRPr lang="sv-SE" sz="1200" dirty="0"/>
          </a:p>
          <a:p>
            <a:pPr>
              <a:buFont typeface="Arial" panose="020B0604020202020204" pitchFamily="34" charset="0"/>
              <a:buChar char="•"/>
            </a:pPr>
            <a:r>
              <a:rPr lang="sv-SE" sz="1200" dirty="0">
                <a:hlinkClick r:id="rId10" action="ppaction://hlinksldjump"/>
              </a:rPr>
              <a:t>Avvikelserapport</a:t>
            </a:r>
            <a:endParaRPr lang="sv-SE" sz="1200" dirty="0"/>
          </a:p>
          <a:p>
            <a:pPr>
              <a:buFont typeface="Arial" panose="020B0604020202020204" pitchFamily="34" charset="0"/>
              <a:buChar char="•"/>
            </a:pPr>
            <a:r>
              <a:rPr lang="sv-SE" sz="1200" dirty="0">
                <a:hlinkClick r:id="rId11" action="ppaction://hlinksldjump"/>
              </a:rPr>
              <a:t>Slutredovisning</a:t>
            </a:r>
            <a:endParaRPr lang="sv-SE" sz="1200" dirty="0"/>
          </a:p>
          <a:p>
            <a:pPr>
              <a:buFont typeface="Arial" panose="020B0604020202020204" pitchFamily="34" charset="0"/>
              <a:buChar char="•"/>
            </a:pPr>
            <a:endParaRPr lang="sv-SE" sz="1200" dirty="0"/>
          </a:p>
          <a:p>
            <a:pPr>
              <a:buFont typeface="Arial" panose="020B0604020202020204" pitchFamily="34" charset="0"/>
              <a:buChar char="•"/>
            </a:pPr>
            <a:endParaRPr lang="sv-SE" sz="1200" dirty="0"/>
          </a:p>
          <a:p>
            <a:pPr>
              <a:buFont typeface="Arial" panose="020B0604020202020204" pitchFamily="34" charset="0"/>
              <a:buChar char="•"/>
            </a:pPr>
            <a:endParaRPr lang="sv-SE" sz="1200" dirty="0"/>
          </a:p>
        </p:txBody>
      </p:sp>
      <p:sp>
        <p:nvSpPr>
          <p:cNvPr id="3" name="Platshållare för innehåll 2">
            <a:extLst>
              <a:ext uri="{FF2B5EF4-FFF2-40B4-BE49-F238E27FC236}">
                <a16:creationId xmlns:a16="http://schemas.microsoft.com/office/drawing/2014/main" id="{14DB0F11-43B5-E68A-DF07-88F2D223070B}"/>
              </a:ext>
            </a:extLst>
          </p:cNvPr>
          <p:cNvSpPr>
            <a:spLocks noGrp="1"/>
          </p:cNvSpPr>
          <p:nvPr>
            <p:ph idx="13"/>
          </p:nvPr>
        </p:nvSpPr>
        <p:spPr>
          <a:xfrm>
            <a:off x="3416119" y="762766"/>
            <a:ext cx="2519863" cy="4289294"/>
          </a:xfrm>
        </p:spPr>
        <p:txBody>
          <a:bodyPr/>
          <a:lstStyle/>
          <a:p>
            <a:pPr marL="0" indent="0">
              <a:buNone/>
            </a:pPr>
            <a:r>
              <a:rPr lang="sv-SE" sz="1200" dirty="0">
                <a:hlinkClick r:id="rId12" action="ppaction://hlinksldjump"/>
              </a:rPr>
              <a:t>Ekonomihantering</a:t>
            </a:r>
            <a:endParaRPr lang="sv-SE" sz="1200" dirty="0"/>
          </a:p>
          <a:p>
            <a:pPr>
              <a:buFont typeface="Arial" panose="020B0604020202020204" pitchFamily="34" charset="0"/>
              <a:buChar char="•"/>
            </a:pPr>
            <a:r>
              <a:rPr lang="sv-SE" sz="1200" dirty="0" err="1">
                <a:hlinkClick r:id="rId13" action="ppaction://hlinksldjump"/>
              </a:rPr>
              <a:t>Inköpsorder</a:t>
            </a:r>
            <a:endParaRPr lang="sv-SE" sz="1200" dirty="0"/>
          </a:p>
          <a:p>
            <a:pPr>
              <a:buFont typeface="Arial" panose="020B0604020202020204" pitchFamily="34" charset="0"/>
              <a:buChar char="•"/>
            </a:pPr>
            <a:r>
              <a:rPr lang="sv-SE" sz="1200" dirty="0">
                <a:hlinkClick r:id="rId14" action="ppaction://hlinksldjump"/>
              </a:rPr>
              <a:t>Inleverans</a:t>
            </a:r>
            <a:endParaRPr lang="sv-SE" sz="1200" dirty="0"/>
          </a:p>
          <a:p>
            <a:pPr>
              <a:buFont typeface="Arial" panose="020B0604020202020204" pitchFamily="34" charset="0"/>
              <a:buChar char="•"/>
            </a:pPr>
            <a:r>
              <a:rPr lang="sv-SE" sz="1200" dirty="0">
                <a:hlinkClick r:id="rId15" action="ppaction://hlinksldjump"/>
              </a:rPr>
              <a:t>Skapa självfakturaunderlag</a:t>
            </a:r>
            <a:endParaRPr lang="sv-SE" sz="1200" dirty="0"/>
          </a:p>
          <a:p>
            <a:pPr>
              <a:buFont typeface="Arial" panose="020B0604020202020204" pitchFamily="34" charset="0"/>
              <a:buChar char="•"/>
            </a:pPr>
            <a:r>
              <a:rPr lang="sv-SE" sz="1200" dirty="0">
                <a:hlinkClick r:id="rId16" action="ppaction://hlinksldjump"/>
              </a:rPr>
              <a:t>Hantera självfakturaunderlag</a:t>
            </a:r>
            <a:endParaRPr lang="sv-SE" sz="1200" dirty="0"/>
          </a:p>
          <a:p>
            <a:pPr>
              <a:buFont typeface="Arial" panose="020B0604020202020204" pitchFamily="34" charset="0"/>
              <a:buChar char="•"/>
            </a:pPr>
            <a:r>
              <a:rPr lang="sv-SE" sz="1200" dirty="0">
                <a:hlinkClick r:id="rId17" action="ppaction://hlinksldjump"/>
              </a:rPr>
              <a:t>Självfaktura</a:t>
            </a:r>
            <a:endParaRPr lang="sv-SE" sz="1200" dirty="0"/>
          </a:p>
          <a:p>
            <a:pPr>
              <a:buFont typeface="Arial" panose="020B0604020202020204" pitchFamily="34" charset="0"/>
              <a:buChar char="•"/>
            </a:pPr>
            <a:r>
              <a:rPr lang="sv-SE" sz="1200" dirty="0">
                <a:hlinkClick r:id="rId18" action="ppaction://hlinksldjump"/>
              </a:rPr>
              <a:t>Kreditera självfaktura</a:t>
            </a:r>
            <a:endParaRPr lang="sv-SE" sz="1200" dirty="0"/>
          </a:p>
          <a:p>
            <a:pPr marL="0" indent="0">
              <a:buNone/>
            </a:pPr>
            <a:r>
              <a:rPr lang="sv-SE" sz="1200" dirty="0">
                <a:hlinkClick r:id="rId19" action="ppaction://hlinksldjump"/>
              </a:rPr>
              <a:t>Processflöde från behov till start av tjänst</a:t>
            </a:r>
            <a:r>
              <a:rPr lang="sv-SE" sz="1200" dirty="0">
                <a:hlinkClick r:id="rId20" action="ppaction://hlinksldjump"/>
              </a:rPr>
              <a:t> </a:t>
            </a:r>
          </a:p>
          <a:p>
            <a:pPr marL="0" indent="0">
              <a:buNone/>
            </a:pPr>
            <a:r>
              <a:rPr lang="sv-SE" sz="1200" dirty="0">
                <a:hlinkClick r:id="rId20" action="ppaction://hlinksldjump"/>
              </a:rPr>
              <a:t>Processflöde från genomförande till avslut av tjänsten</a:t>
            </a:r>
            <a:endParaRPr lang="sv-SE" sz="1200" dirty="0"/>
          </a:p>
          <a:p>
            <a:pPr marL="0" indent="0">
              <a:buNone/>
            </a:pPr>
            <a:r>
              <a:rPr lang="sv-SE" sz="1200" dirty="0">
                <a:hlinkClick r:id="rId21" action="ppaction://hlinksldjump"/>
              </a:rPr>
              <a:t>Organisation</a:t>
            </a: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0" indent="0">
              <a:buNone/>
            </a:pPr>
            <a:endParaRPr lang="sv-SE" sz="1200" dirty="0"/>
          </a:p>
        </p:txBody>
      </p:sp>
    </p:spTree>
    <p:extLst>
      <p:ext uri="{BB962C8B-B14F-4D97-AF65-F5344CB8AC3E}">
        <p14:creationId xmlns:p14="http://schemas.microsoft.com/office/powerpoint/2010/main" val="251994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372995-0FA0-4747-0A4C-61A52550377C}"/>
              </a:ext>
            </a:extLst>
          </p:cNvPr>
          <p:cNvSpPr>
            <a:spLocks noGrp="1"/>
          </p:cNvSpPr>
          <p:nvPr>
            <p:ph type="title"/>
          </p:nvPr>
        </p:nvSpPr>
        <p:spPr>
          <a:xfrm>
            <a:off x="322729" y="100058"/>
            <a:ext cx="8088406" cy="266384"/>
          </a:xfrm>
        </p:spPr>
        <p:txBody>
          <a:bodyPr/>
          <a:lstStyle/>
          <a:p>
            <a:r>
              <a:rPr lang="sv-SE" sz="2400" b="1" i="0" dirty="0" err="1">
                <a:solidFill>
                  <a:srgbClr val="00005A"/>
                </a:solidFill>
                <a:effectLst/>
                <a:latin typeface="Arial "/>
              </a:rPr>
              <a:t>Arbetsintegrerande</a:t>
            </a:r>
            <a:r>
              <a:rPr lang="sv-SE" sz="2400" b="1" i="0">
                <a:solidFill>
                  <a:srgbClr val="00005A"/>
                </a:solidFill>
                <a:effectLst/>
              </a:rPr>
              <a:t> övningsplatser </a:t>
            </a:r>
            <a:br>
              <a:rPr lang="sv-SE" sz="2400" b="0" i="0" dirty="0">
                <a:solidFill>
                  <a:srgbClr val="8A8A8A"/>
                </a:solidFill>
                <a:effectLst/>
              </a:rPr>
            </a:br>
            <a:endParaRPr lang="sv-SE" sz="2400" dirty="0"/>
          </a:p>
        </p:txBody>
      </p:sp>
      <p:sp>
        <p:nvSpPr>
          <p:cNvPr id="3" name="Platshållare för innehåll 2">
            <a:extLst>
              <a:ext uri="{FF2B5EF4-FFF2-40B4-BE49-F238E27FC236}">
                <a16:creationId xmlns:a16="http://schemas.microsoft.com/office/drawing/2014/main" id="{EC28C6F9-72AD-07CA-7FE0-700791D9A19C}"/>
              </a:ext>
            </a:extLst>
          </p:cNvPr>
          <p:cNvSpPr>
            <a:spLocks noGrp="1"/>
          </p:cNvSpPr>
          <p:nvPr>
            <p:ph idx="1"/>
          </p:nvPr>
        </p:nvSpPr>
        <p:spPr>
          <a:xfrm>
            <a:off x="322729" y="568736"/>
            <a:ext cx="8737191" cy="4568535"/>
          </a:xfrm>
        </p:spPr>
        <p:txBody>
          <a:bodyPr>
            <a:noAutofit/>
          </a:bodyPr>
          <a:lstStyle/>
          <a:p>
            <a:pPr marL="0" indent="0" algn="l">
              <a:spcBef>
                <a:spcPts val="0"/>
              </a:spcBef>
              <a:buNone/>
            </a:pPr>
            <a:r>
              <a:rPr lang="sv-SE" sz="1200" b="0" i="0" dirty="0">
                <a:solidFill>
                  <a:srgbClr val="323232"/>
                </a:solidFill>
                <a:effectLst/>
              </a:rPr>
              <a:t>Syftet med arbetsintegrerade övningsplatser är att ge personer som står långt ifrån arbetsmarknaden möjlighet att komma in i arbetslivet med stöd av kontinuerlig och nära handledning</a:t>
            </a:r>
            <a:r>
              <a:rPr lang="sv-SE" sz="1200" dirty="0">
                <a:solidFill>
                  <a:srgbClr val="323232"/>
                </a:solidFill>
              </a:rPr>
              <a:t>.</a:t>
            </a:r>
            <a:r>
              <a:rPr lang="sv-SE" sz="1200" dirty="0">
                <a:solidFill>
                  <a:srgbClr val="8A8A8A"/>
                </a:solidFill>
              </a:rPr>
              <a:t> </a:t>
            </a:r>
            <a:r>
              <a:rPr lang="sv-SE" sz="1200" b="0" i="0" dirty="0">
                <a:solidFill>
                  <a:srgbClr val="323232"/>
                </a:solidFill>
                <a:effectLst/>
              </a:rPr>
              <a:t>Målet är att utveckla personens aktivitetsförmåga och på sikt att personen ska få möjlighet till någon form av anställning på den aktuella arbetsplatsen</a:t>
            </a:r>
            <a:r>
              <a:rPr lang="sv-SE" sz="1200" dirty="0">
                <a:solidFill>
                  <a:srgbClr val="323232"/>
                </a:solidFill>
              </a:rPr>
              <a:t>, </a:t>
            </a:r>
            <a:r>
              <a:rPr lang="sv-SE" sz="1200" b="0" i="0" dirty="0">
                <a:solidFill>
                  <a:srgbClr val="323232"/>
                </a:solidFill>
                <a:effectLst/>
              </a:rPr>
              <a:t>förberedas inför studier eller deltagande i något av Arbetsförmedlingens övriga program.</a:t>
            </a:r>
            <a:endParaRPr lang="sv-SE" sz="1200" dirty="0">
              <a:solidFill>
                <a:srgbClr val="8A8A8A"/>
              </a:solidFill>
            </a:endParaRPr>
          </a:p>
          <a:p>
            <a:pPr marL="0" indent="0" algn="l">
              <a:spcBef>
                <a:spcPts val="0"/>
              </a:spcBef>
              <a:buNone/>
            </a:pPr>
            <a:br>
              <a:rPr lang="sv-SE" sz="1200" b="0" i="0" dirty="0">
                <a:solidFill>
                  <a:srgbClr val="323232"/>
                </a:solidFill>
                <a:effectLst/>
              </a:rPr>
            </a:br>
            <a:r>
              <a:rPr lang="sv-SE" sz="1200" b="1" i="0" dirty="0">
                <a:solidFill>
                  <a:srgbClr val="323232"/>
                </a:solidFill>
                <a:effectLst/>
              </a:rPr>
              <a:t>Syfte med arbetsuppgifterna:</a:t>
            </a:r>
            <a:endParaRPr lang="sv-SE" sz="1200" b="1" i="0" dirty="0">
              <a:solidFill>
                <a:srgbClr val="8A8A8A"/>
              </a:solidFill>
              <a:effectLst/>
            </a:endParaRPr>
          </a:p>
          <a:p>
            <a:pPr marL="0" indent="0" algn="l">
              <a:buNone/>
            </a:pPr>
            <a:r>
              <a:rPr lang="sv-SE" sz="1200" b="0" i="0" dirty="0">
                <a:solidFill>
                  <a:srgbClr val="323232"/>
                </a:solidFill>
                <a:effectLst/>
              </a:rPr>
              <a:t>•     Att komma in i arbete genom faktiska arbetsuppgifter</a:t>
            </a:r>
            <a:endParaRPr lang="sv-SE" sz="1200" b="0" i="0" dirty="0">
              <a:solidFill>
                <a:srgbClr val="8A8A8A"/>
              </a:solidFill>
              <a:effectLst/>
            </a:endParaRPr>
          </a:p>
          <a:p>
            <a:pPr marL="0" indent="0" algn="l">
              <a:buNone/>
            </a:pPr>
            <a:r>
              <a:rPr lang="sv-SE" sz="1200" b="0" i="0" dirty="0">
                <a:solidFill>
                  <a:srgbClr val="323232"/>
                </a:solidFill>
                <a:effectLst/>
              </a:rPr>
              <a:t>•     Få stöd i att utföra ett arbete</a:t>
            </a:r>
            <a:endParaRPr lang="sv-SE" sz="1200" b="0" i="0" dirty="0">
              <a:solidFill>
                <a:srgbClr val="8A8A8A"/>
              </a:solidFill>
              <a:effectLst/>
            </a:endParaRPr>
          </a:p>
          <a:p>
            <a:pPr marL="0" indent="0" algn="l">
              <a:buNone/>
            </a:pPr>
            <a:r>
              <a:rPr lang="sv-SE" sz="1200" b="0" i="0" dirty="0">
                <a:solidFill>
                  <a:srgbClr val="323232"/>
                </a:solidFill>
                <a:effectLst/>
              </a:rPr>
              <a:t>•     Få hjälp med att öka tilltron till den egna förmågan</a:t>
            </a:r>
            <a:endParaRPr lang="sv-SE" sz="1200" b="0" i="0" dirty="0">
              <a:solidFill>
                <a:srgbClr val="8A8A8A"/>
              </a:solidFill>
              <a:effectLst/>
            </a:endParaRPr>
          </a:p>
          <a:p>
            <a:pPr marL="0" indent="0" algn="l">
              <a:buNone/>
            </a:pPr>
            <a:r>
              <a:rPr lang="sv-SE" sz="1200" b="0" i="0" dirty="0">
                <a:solidFill>
                  <a:srgbClr val="323232"/>
                </a:solidFill>
                <a:effectLst/>
              </a:rPr>
              <a:t>•     Möjlighet att prova på flera olika arbetsuppgifter utifrån sina egna förutsättningar och utveckling.</a:t>
            </a:r>
          </a:p>
          <a:p>
            <a:pPr marL="0" indent="0" algn="l">
              <a:buNone/>
            </a:pPr>
            <a:r>
              <a:rPr lang="sv-SE" sz="1200" b="1" i="0" dirty="0">
                <a:solidFill>
                  <a:srgbClr val="323232"/>
                </a:solidFill>
                <a:effectLst/>
              </a:rPr>
              <a:t>Tjänstens längd: </a:t>
            </a:r>
            <a:r>
              <a:rPr lang="sv-SE" sz="1200" b="0" i="0" dirty="0">
                <a:solidFill>
                  <a:srgbClr val="323232"/>
                </a:solidFill>
                <a:effectLst/>
              </a:rPr>
              <a:t>Deltagare kan anvisas i upp till fyra (4) perioder om vardera maximalt sex (6) månader. Den sammanlagda tiden i tjänsten kan därmed uppgå till maximalt två (2) år. Arbetsförmedlingen gör en individuell prövning inför varje beslut. </a:t>
            </a:r>
            <a:r>
              <a:rPr lang="sv-SE" sz="1200" dirty="0">
                <a:solidFill>
                  <a:srgbClr val="323232"/>
                </a:solidFill>
              </a:rPr>
              <a:t>Arbetsförmedlingen bedömer att de flesta i normalfallet kommer att delta i tjänsten under cirka två (2) sexmånadersperioder, ett (1) år.</a:t>
            </a:r>
          </a:p>
          <a:p>
            <a:pPr marL="0" indent="0" algn="l">
              <a:buNone/>
            </a:pPr>
            <a:r>
              <a:rPr lang="sv-SE" sz="1200" b="1" i="0" dirty="0">
                <a:solidFill>
                  <a:srgbClr val="323232"/>
                </a:solidFill>
                <a:effectLst/>
              </a:rPr>
              <a:t>Förutsättning för anvisning: </a:t>
            </a:r>
            <a:r>
              <a:rPr lang="sv-SE" sz="1200" b="0" i="0" dirty="0">
                <a:solidFill>
                  <a:srgbClr val="323232"/>
                </a:solidFill>
                <a:effectLst/>
              </a:rPr>
              <a:t>För att kunna anvisas till tjänsten ska deltagaren ha en aktivitetsförmåga motsvarande minst 8 timmar per vecka, varav minst 2 timmar per dag.</a:t>
            </a:r>
            <a:endParaRPr lang="sv-SE" sz="1200" b="0" i="0" dirty="0">
              <a:solidFill>
                <a:srgbClr val="8A8A8A"/>
              </a:solidFill>
              <a:effectLst/>
            </a:endParaRPr>
          </a:p>
          <a:p>
            <a:pPr marL="0" indent="0" algn="l">
              <a:buNone/>
            </a:pPr>
            <a:r>
              <a:rPr lang="sv-SE" sz="1200" b="1" i="0" dirty="0">
                <a:solidFill>
                  <a:srgbClr val="323232"/>
                </a:solidFill>
                <a:effectLst/>
              </a:rPr>
              <a:t>Uppstart och utförandetid: </a:t>
            </a:r>
            <a:r>
              <a:rPr lang="sv-SE" sz="1200" b="0" i="0" dirty="0">
                <a:solidFill>
                  <a:srgbClr val="323232"/>
                </a:solidFill>
                <a:effectLst/>
              </a:rPr>
              <a:t>Uppstart av tjänsten sker senast 21 kalenderdagar efter avrop. Tjänsten ska kunna utföras på heltid, det vill säga 40 timmar/vecka. Arbetsförmedlingen bedömer dock att de flesta kommer att delta på deltid. I den mån det är möjligt ska arbetstimmarna fördelas över hela veckan (måndag till fredag). Anvisningar till tjänsten sker löpande under hela avtalstiden.</a:t>
            </a:r>
            <a:endParaRPr lang="sv-SE" sz="1200" b="0" i="0" dirty="0">
              <a:solidFill>
                <a:srgbClr val="8A8A8A"/>
              </a:solidFill>
              <a:effectLst/>
            </a:endParaRPr>
          </a:p>
          <a:p>
            <a:pPr marL="0" indent="0" algn="l">
              <a:buNone/>
            </a:pPr>
            <a:r>
              <a:rPr lang="sv-SE" sz="1200" b="1" i="0" dirty="0">
                <a:solidFill>
                  <a:srgbClr val="323232"/>
                </a:solidFill>
                <a:effectLst/>
              </a:rPr>
              <a:t>Uppehåll:</a:t>
            </a:r>
            <a:r>
              <a:rPr lang="sv-SE" sz="1200" b="0" i="0" dirty="0">
                <a:solidFill>
                  <a:srgbClr val="323232"/>
                </a:solidFill>
                <a:effectLst/>
              </a:rPr>
              <a:t> Leverantören ska kunna genomföra tjänsten kontinuerligt, samtliga veckor under hela avtalstiden. Eventuella undantag beslutas av Arbetsförmedlingen</a:t>
            </a:r>
            <a:endParaRPr lang="sv-SE" sz="1200" b="0" i="0" dirty="0">
              <a:solidFill>
                <a:srgbClr val="8A8A8A"/>
              </a:solidFill>
              <a:effectLst/>
            </a:endParaRPr>
          </a:p>
        </p:txBody>
      </p:sp>
    </p:spTree>
    <p:extLst>
      <p:ext uri="{BB962C8B-B14F-4D97-AF65-F5344CB8AC3E}">
        <p14:creationId xmlns:p14="http://schemas.microsoft.com/office/powerpoint/2010/main" val="2102836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477DDB-3C65-E4C2-42CB-9ECA5DF3992B}"/>
              </a:ext>
            </a:extLst>
          </p:cNvPr>
          <p:cNvSpPr>
            <a:spLocks noGrp="1"/>
          </p:cNvSpPr>
          <p:nvPr>
            <p:ph type="title"/>
          </p:nvPr>
        </p:nvSpPr>
        <p:spPr>
          <a:xfrm>
            <a:off x="517072" y="215679"/>
            <a:ext cx="7422784" cy="434402"/>
          </a:xfrm>
        </p:spPr>
        <p:txBody>
          <a:bodyPr/>
          <a:lstStyle/>
          <a:p>
            <a:r>
              <a:rPr lang="sv-SE" sz="2400" b="1" i="0" dirty="0">
                <a:solidFill>
                  <a:srgbClr val="00005A"/>
                </a:solidFill>
                <a:effectLst/>
              </a:rPr>
              <a:t>Översikt</a:t>
            </a:r>
            <a:r>
              <a:rPr lang="sv-SE" sz="2400" b="1" i="0" dirty="0">
                <a:solidFill>
                  <a:srgbClr val="00005A"/>
                </a:solidFill>
                <a:effectLst/>
                <a:latin typeface="Open sans Bold" panose="020B0806030504020204" pitchFamily="34" charset="0"/>
              </a:rPr>
              <a:t> i KA </a:t>
            </a:r>
            <a:r>
              <a:rPr lang="sv-SE" sz="2400" b="1" i="0" dirty="0">
                <a:solidFill>
                  <a:srgbClr val="00005A"/>
                </a:solidFill>
                <a:effectLst/>
                <a:latin typeface="Arial" panose="020B0604020202020204" pitchFamily="34" charset="0"/>
                <a:cs typeface="Arial" panose="020B0604020202020204" pitchFamily="34" charset="0"/>
              </a:rPr>
              <a:t>Webb</a:t>
            </a:r>
            <a:br>
              <a:rPr lang="sv-SE" sz="2400" b="0" i="0" dirty="0">
                <a:solidFill>
                  <a:srgbClr val="8A8A8A"/>
                </a:solidFill>
                <a:effectLst/>
                <a:latin typeface="Open sans Bold" panose="020B0806030504020204" pitchFamily="34" charset="0"/>
              </a:rPr>
            </a:br>
            <a:endParaRPr lang="sv-SE" sz="2400" dirty="0"/>
          </a:p>
        </p:txBody>
      </p:sp>
      <p:pic>
        <p:nvPicPr>
          <p:cNvPr id="6" name="Platshållare för innehåll 5" descr="Bilden är ett urklipp från IT systemet KA webb. Den visar överikt i KA webb.">
            <a:extLst>
              <a:ext uri="{FF2B5EF4-FFF2-40B4-BE49-F238E27FC236}">
                <a16:creationId xmlns:a16="http://schemas.microsoft.com/office/drawing/2014/main" id="{5DEB12F8-D93C-185F-4F4B-F6A099B524E9}"/>
              </a:ext>
            </a:extLst>
          </p:cNvPr>
          <p:cNvPicPr>
            <a:picLocks noGrp="1" noChangeAspect="1"/>
          </p:cNvPicPr>
          <p:nvPr>
            <p:ph idx="1"/>
          </p:nvPr>
        </p:nvPicPr>
        <p:blipFill>
          <a:blip r:embed="rId2"/>
          <a:stretch>
            <a:fillRect/>
          </a:stretch>
        </p:blipFill>
        <p:spPr>
          <a:xfrm>
            <a:off x="517072" y="650081"/>
            <a:ext cx="4319622" cy="3270656"/>
          </a:xfrm>
          <a:prstGeom prst="rect">
            <a:avLst/>
          </a:prstGeom>
          <a:ln>
            <a:noFill/>
          </a:ln>
          <a:effectLst>
            <a:outerShdw blurRad="292100" dist="139700" dir="2700000" algn="tl" rotWithShape="0">
              <a:srgbClr val="333333">
                <a:alpha val="65000"/>
              </a:srgbClr>
            </a:outerShdw>
          </a:effectLst>
        </p:spPr>
      </p:pic>
      <p:sp>
        <p:nvSpPr>
          <p:cNvPr id="5" name="textruta 4">
            <a:extLst>
              <a:ext uri="{FF2B5EF4-FFF2-40B4-BE49-F238E27FC236}">
                <a16:creationId xmlns:a16="http://schemas.microsoft.com/office/drawing/2014/main" id="{6AB8AF51-1BE1-6E64-CFC4-5CFEBBE8CC0E}"/>
              </a:ext>
            </a:extLst>
          </p:cNvPr>
          <p:cNvSpPr txBox="1"/>
          <p:nvPr/>
        </p:nvSpPr>
        <p:spPr>
          <a:xfrm>
            <a:off x="5165558" y="650457"/>
            <a:ext cx="3533508" cy="1569660"/>
          </a:xfrm>
          <a:prstGeom prst="rect">
            <a:avLst/>
          </a:prstGeom>
          <a:noFill/>
        </p:spPr>
        <p:txBody>
          <a:bodyPr wrap="square">
            <a:spAutoFit/>
          </a:bodyPr>
          <a:lstStyle/>
          <a:p>
            <a:pPr algn="l"/>
            <a:r>
              <a:rPr lang="sv-SE" sz="1200" b="0" i="0" dirty="0">
                <a:solidFill>
                  <a:srgbClr val="323232"/>
                </a:solidFill>
                <a:effectLst/>
                <a:cs typeface="Arial" panose="020B0604020202020204" pitchFamily="34" charset="0"/>
              </a:rPr>
              <a:t>I översikten syns de aktuella ärendena på den utförande verksamhet du är inloggad på. </a:t>
            </a:r>
          </a:p>
          <a:p>
            <a:pPr algn="l"/>
            <a:endParaRPr lang="sv-SE" sz="1200" dirty="0">
              <a:solidFill>
                <a:srgbClr val="323232"/>
              </a:solidFill>
              <a:cs typeface="Arial" panose="020B0604020202020204" pitchFamily="34" charset="0"/>
            </a:endParaRPr>
          </a:p>
          <a:p>
            <a:pPr algn="l"/>
            <a:r>
              <a:rPr lang="sv-SE" sz="1200" b="0" i="0" dirty="0">
                <a:solidFill>
                  <a:srgbClr val="323232"/>
                </a:solidFill>
                <a:effectLst/>
                <a:cs typeface="Arial" panose="020B0604020202020204" pitchFamily="34" charset="0"/>
              </a:rPr>
              <a:t>Ett nytt ärende blir synligt i webbstödet efter ett beslut är beviljat på Arbetsförmedlingen. </a:t>
            </a:r>
          </a:p>
          <a:p>
            <a:pPr algn="l"/>
            <a:endParaRPr lang="sv-SE" sz="1200" dirty="0">
              <a:solidFill>
                <a:srgbClr val="323232"/>
              </a:solidFill>
              <a:cs typeface="Arial" panose="020B0604020202020204" pitchFamily="34" charset="0"/>
            </a:endParaRPr>
          </a:p>
          <a:p>
            <a:pPr algn="l"/>
            <a:r>
              <a:rPr lang="sv-SE" sz="1200" b="0" i="0" dirty="0">
                <a:solidFill>
                  <a:srgbClr val="323232"/>
                </a:solidFill>
                <a:effectLst/>
                <a:cs typeface="Arial" panose="020B0604020202020204" pitchFamily="34" charset="0"/>
              </a:rPr>
              <a:t>För att öppna ett ärende klickar du på dess ärendenummer.</a:t>
            </a:r>
            <a:endParaRPr lang="sv-SE" sz="1200" b="0" i="0" dirty="0">
              <a:solidFill>
                <a:srgbClr val="8A8A8A"/>
              </a:solidFill>
              <a:effectLst/>
              <a:cs typeface="Arial" panose="020B0604020202020204" pitchFamily="34" charset="0"/>
            </a:endParaRPr>
          </a:p>
        </p:txBody>
      </p:sp>
    </p:spTree>
    <p:extLst>
      <p:ext uri="{BB962C8B-B14F-4D97-AF65-F5344CB8AC3E}">
        <p14:creationId xmlns:p14="http://schemas.microsoft.com/office/powerpoint/2010/main" val="3584603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422CF62-3209-D8CA-EED8-FE09BC4CE8D3}"/>
              </a:ext>
            </a:extLst>
          </p:cNvPr>
          <p:cNvSpPr>
            <a:spLocks noGrp="1"/>
          </p:cNvSpPr>
          <p:nvPr>
            <p:ph type="title"/>
          </p:nvPr>
        </p:nvSpPr>
        <p:spPr>
          <a:xfrm>
            <a:off x="523703" y="133860"/>
            <a:ext cx="7422784" cy="371831"/>
          </a:xfrm>
        </p:spPr>
        <p:txBody>
          <a:bodyPr/>
          <a:lstStyle/>
          <a:p>
            <a:r>
              <a:rPr lang="sv-SE" sz="2400" b="1" i="0" dirty="0">
                <a:solidFill>
                  <a:srgbClr val="00005A"/>
                </a:solidFill>
                <a:effectLst/>
                <a:latin typeface="Arial" panose="020B0604020202020204" pitchFamily="34" charset="0"/>
                <a:cs typeface="Arial" panose="020B0604020202020204" pitchFamily="34" charset="0"/>
              </a:rPr>
              <a:t>Ärendeöversikt</a:t>
            </a:r>
            <a:br>
              <a:rPr lang="sv-SE" sz="2400" b="0" i="0" dirty="0">
                <a:solidFill>
                  <a:srgbClr val="8A8A8A"/>
                </a:solidFill>
                <a:effectLst/>
                <a:latin typeface="Open sans Bold" panose="020B0806030504020204" pitchFamily="34" charset="0"/>
              </a:rPr>
            </a:br>
            <a:endParaRPr lang="sv-SE" sz="2400" dirty="0"/>
          </a:p>
        </p:txBody>
      </p:sp>
      <p:pic>
        <p:nvPicPr>
          <p:cNvPr id="5" name="Bildobjekt 4" descr="Bilden är ett urklipp från IT systemet KA webb. Den visar ärendeöversikt.">
            <a:extLst>
              <a:ext uri="{FF2B5EF4-FFF2-40B4-BE49-F238E27FC236}">
                <a16:creationId xmlns:a16="http://schemas.microsoft.com/office/drawing/2014/main" id="{6B777A42-AEF9-89A6-E45C-9DAE47EF5728}"/>
              </a:ext>
            </a:extLst>
          </p:cNvPr>
          <p:cNvPicPr>
            <a:picLocks noChangeAspect="1"/>
          </p:cNvPicPr>
          <p:nvPr/>
        </p:nvPicPr>
        <p:blipFill>
          <a:blip r:embed="rId2"/>
          <a:stretch>
            <a:fillRect/>
          </a:stretch>
        </p:blipFill>
        <p:spPr>
          <a:xfrm>
            <a:off x="523703" y="557935"/>
            <a:ext cx="3386289" cy="4451705"/>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67BF41BB-F84F-E48A-BBF2-1284BAA6E290}"/>
              </a:ext>
            </a:extLst>
          </p:cNvPr>
          <p:cNvSpPr>
            <a:spLocks noGrp="1"/>
          </p:cNvSpPr>
          <p:nvPr>
            <p:ph idx="1"/>
          </p:nvPr>
        </p:nvSpPr>
        <p:spPr>
          <a:xfrm>
            <a:off x="4572000" y="557935"/>
            <a:ext cx="4377018" cy="3867805"/>
          </a:xfrm>
        </p:spPr>
        <p:txBody>
          <a:bodyPr>
            <a:normAutofit/>
          </a:bodyPr>
          <a:lstStyle/>
          <a:p>
            <a:pPr marL="0" indent="0" algn="l">
              <a:buNone/>
            </a:pPr>
            <a:r>
              <a:rPr lang="sv-SE" sz="1200" b="0" i="0" dirty="0">
                <a:solidFill>
                  <a:srgbClr val="323232"/>
                </a:solidFill>
                <a:effectLst/>
              </a:rPr>
              <a:t>I ärendeöversikten ser du detaljerad information om ett ärende. </a:t>
            </a:r>
          </a:p>
          <a:p>
            <a:pPr marL="0" indent="0" algn="l">
              <a:buNone/>
            </a:pPr>
            <a:r>
              <a:rPr lang="sv-SE" sz="1200" b="0" i="0" dirty="0">
                <a:solidFill>
                  <a:srgbClr val="323232"/>
                </a:solidFill>
                <a:effectLst/>
              </a:rPr>
              <a:t>Det är i ärendeöversikten som du registrerar, skapar och skickar in handlingar samt även här som du gör inleverans mot </a:t>
            </a:r>
            <a:r>
              <a:rPr lang="sv-SE" sz="1200" b="0" i="0" dirty="0" err="1">
                <a:solidFill>
                  <a:srgbClr val="323232"/>
                </a:solidFill>
                <a:effectLst/>
              </a:rPr>
              <a:t>inköpsordern</a:t>
            </a:r>
            <a:r>
              <a:rPr lang="sv-SE" sz="1200" b="0" i="0" dirty="0">
                <a:solidFill>
                  <a:srgbClr val="323232"/>
                </a:solidFill>
                <a:effectLst/>
              </a:rPr>
              <a:t> och sedan </a:t>
            </a:r>
            <a:r>
              <a:rPr lang="sv-SE" sz="1200" b="0" i="0" dirty="0" err="1">
                <a:solidFill>
                  <a:srgbClr val="323232"/>
                </a:solidFill>
                <a:effectLst/>
              </a:rPr>
              <a:t>självfakturerar</a:t>
            </a:r>
            <a:r>
              <a:rPr lang="sv-SE" sz="1200" b="0" i="0" dirty="0">
                <a:solidFill>
                  <a:srgbClr val="323232"/>
                </a:solidFill>
                <a:effectLst/>
              </a:rPr>
              <a:t> Arbetsförmedlingen.</a:t>
            </a:r>
            <a:endParaRPr lang="sv-SE" sz="1200" b="0" i="0" dirty="0">
              <a:solidFill>
                <a:srgbClr val="8A8A8A"/>
              </a:solidFill>
              <a:effectLst/>
            </a:endParaRPr>
          </a:p>
          <a:p>
            <a:pPr marL="0" indent="0" algn="l">
              <a:buNone/>
            </a:pPr>
            <a:r>
              <a:rPr lang="sv-SE" sz="1200" b="0" i="0" dirty="0">
                <a:solidFill>
                  <a:srgbClr val="323232"/>
                </a:solidFill>
                <a:effectLst/>
              </a:rPr>
              <a:t>Inleverans mot </a:t>
            </a:r>
            <a:r>
              <a:rPr lang="sv-SE" sz="1200" b="0" i="0" dirty="0" err="1">
                <a:solidFill>
                  <a:srgbClr val="323232"/>
                </a:solidFill>
                <a:effectLst/>
              </a:rPr>
              <a:t>inköpsorder</a:t>
            </a:r>
            <a:r>
              <a:rPr lang="sv-SE" sz="1200" b="0" i="0" dirty="0">
                <a:solidFill>
                  <a:srgbClr val="323232"/>
                </a:solidFill>
                <a:effectLst/>
              </a:rPr>
              <a:t> och självfaktura ingår i e-handelsflödet, där ett avrop alltid har en </a:t>
            </a:r>
            <a:r>
              <a:rPr lang="sv-SE" sz="1200" b="0" i="0" dirty="0" err="1">
                <a:solidFill>
                  <a:srgbClr val="323232"/>
                </a:solidFill>
                <a:effectLst/>
              </a:rPr>
              <a:t>inköpsorder</a:t>
            </a:r>
            <a:r>
              <a:rPr lang="sv-SE" sz="1200" b="0" i="0" dirty="0">
                <a:solidFill>
                  <a:srgbClr val="323232"/>
                </a:solidFill>
                <a:effectLst/>
              </a:rPr>
              <a:t>. </a:t>
            </a:r>
          </a:p>
          <a:p>
            <a:pPr marL="0" indent="0" algn="l">
              <a:buNone/>
            </a:pPr>
            <a:r>
              <a:rPr lang="sv-SE" sz="1200" b="0" i="0" dirty="0" err="1">
                <a:solidFill>
                  <a:srgbClr val="323232"/>
                </a:solidFill>
                <a:effectLst/>
              </a:rPr>
              <a:t>Inköpsordern</a:t>
            </a:r>
            <a:r>
              <a:rPr lang="sv-SE" sz="1200" b="0" i="0" dirty="0">
                <a:solidFill>
                  <a:srgbClr val="323232"/>
                </a:solidFill>
                <a:effectLst/>
              </a:rPr>
              <a:t> innehåller de artiklar som har upphandlats för en tjänst och som förväntas betalas från Arbetsförmedlingen till leverantören.</a:t>
            </a:r>
            <a:endParaRPr lang="sv-SE" sz="1200" b="0" i="0" dirty="0">
              <a:solidFill>
                <a:srgbClr val="8A8A8A"/>
              </a:solidFill>
              <a:effectLst/>
            </a:endParaRPr>
          </a:p>
          <a:p>
            <a:pPr marL="0" indent="0">
              <a:buNone/>
            </a:pPr>
            <a:endParaRPr lang="sv-SE" sz="1400" dirty="0"/>
          </a:p>
        </p:txBody>
      </p:sp>
    </p:spTree>
    <p:extLst>
      <p:ext uri="{BB962C8B-B14F-4D97-AF65-F5344CB8AC3E}">
        <p14:creationId xmlns:p14="http://schemas.microsoft.com/office/powerpoint/2010/main" val="1506931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F0DBB7-8B9F-5182-F1B0-2ABBD7A4D0EE}"/>
              </a:ext>
            </a:extLst>
          </p:cNvPr>
          <p:cNvSpPr>
            <a:spLocks noGrp="1"/>
          </p:cNvSpPr>
          <p:nvPr>
            <p:ph type="title"/>
          </p:nvPr>
        </p:nvSpPr>
        <p:spPr>
          <a:xfrm>
            <a:off x="322729" y="96067"/>
            <a:ext cx="7568956" cy="399234"/>
          </a:xfrm>
        </p:spPr>
        <p:txBody>
          <a:bodyPr/>
          <a:lstStyle/>
          <a:p>
            <a:r>
              <a:rPr lang="sv-SE" sz="2400" dirty="0">
                <a:solidFill>
                  <a:srgbClr val="00005A"/>
                </a:solidFill>
                <a:latin typeface="Arial" panose="020B0604020202020204" pitchFamily="34" charset="0"/>
                <a:cs typeface="Arial" panose="020B0604020202020204" pitchFamily="34" charset="0"/>
              </a:rPr>
              <a:t>Handlingar </a:t>
            </a:r>
            <a:br>
              <a:rPr lang="sv-SE" sz="2400" b="0" i="0" dirty="0">
                <a:solidFill>
                  <a:srgbClr val="8A8A8A"/>
                </a:solidFill>
                <a:effectLst/>
                <a:latin typeface="Open sans Bold" panose="020B0806030504020204" pitchFamily="34" charset="0"/>
              </a:rPr>
            </a:br>
            <a:endParaRPr lang="sv-SE" sz="2400" dirty="0"/>
          </a:p>
        </p:txBody>
      </p:sp>
      <p:pic>
        <p:nvPicPr>
          <p:cNvPr id="7" name="Bildobjekt 6" descr="Bilden är ett urklipp från IT systemet KA webb. Den visar rubriken handlingar i  ärendeöversikten.">
            <a:extLst>
              <a:ext uri="{FF2B5EF4-FFF2-40B4-BE49-F238E27FC236}">
                <a16:creationId xmlns:a16="http://schemas.microsoft.com/office/drawing/2014/main" id="{44939482-E90F-DC3A-FD74-99BC9339B3B5}"/>
              </a:ext>
            </a:extLst>
          </p:cNvPr>
          <p:cNvPicPr>
            <a:picLocks noChangeAspect="1"/>
          </p:cNvPicPr>
          <p:nvPr/>
        </p:nvPicPr>
        <p:blipFill rotWithShape="1">
          <a:blip r:embed="rId2"/>
          <a:srcRect r="834"/>
          <a:stretch/>
        </p:blipFill>
        <p:spPr>
          <a:xfrm>
            <a:off x="274238" y="495301"/>
            <a:ext cx="4117654" cy="3856089"/>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8DF6D4F7-9274-DB4A-DF85-8158D3FF056A}"/>
              </a:ext>
            </a:extLst>
          </p:cNvPr>
          <p:cNvSpPr>
            <a:spLocks noGrp="1"/>
          </p:cNvSpPr>
          <p:nvPr>
            <p:ph idx="1"/>
          </p:nvPr>
        </p:nvSpPr>
        <p:spPr>
          <a:xfrm>
            <a:off x="4752110" y="495301"/>
            <a:ext cx="4337992" cy="3932045"/>
          </a:xfrm>
        </p:spPr>
        <p:txBody>
          <a:bodyPr>
            <a:noAutofit/>
          </a:bodyPr>
          <a:lstStyle/>
          <a:p>
            <a:pPr marL="0" indent="0" algn="l">
              <a:buNone/>
            </a:pPr>
            <a:r>
              <a:rPr lang="sv-SE" sz="1200" i="0" dirty="0">
                <a:solidFill>
                  <a:srgbClr val="323232"/>
                </a:solidFill>
                <a:effectLst/>
              </a:rPr>
              <a:t>Registrera handlingar i ärendeöversikten. </a:t>
            </a:r>
          </a:p>
          <a:p>
            <a:pPr marL="0" indent="0" algn="l">
              <a:buNone/>
            </a:pPr>
            <a:r>
              <a:rPr lang="sv-SE" sz="1200" b="1" dirty="0"/>
              <a:t>Gemensam planering: </a:t>
            </a:r>
            <a:r>
              <a:rPr lang="sv-SE" sz="1200" dirty="0"/>
              <a:t>Leverantören ansvarar för att upprätta en gemensam planering i KA-webbstöd. Den gemensamma planeringen ska bekräftas av arbetsförmedlaren innan leverantören kan begära startersättningen. Den gemensamma planeringen ska uppdateras vid eventuella förändringar, till exempel med uppgifter från uppföljningssamtal, eventuella förändringar av deltagarens aktiviteter och tidsomfattning i tjänsten samt eventuella förlängningar av deltagarens anvisning.</a:t>
            </a:r>
          </a:p>
          <a:p>
            <a:pPr marL="0" indent="0" algn="l">
              <a:buNone/>
            </a:pPr>
            <a:r>
              <a:rPr lang="sv-SE" sz="1200" b="1" dirty="0"/>
              <a:t>Periodisk rapport: </a:t>
            </a:r>
            <a:r>
              <a:rPr lang="sv-SE" sz="1200" dirty="0"/>
              <a:t>Leverantören lämnar en periodisk rapport månadsvis under hela tjänstens gång. Rapporten bekräftar att deltagarens aktiviteter under föregående månad har genomförts. Den periodiska rapporten godkänns automatiskt i systemet och ligger till grund för dagersättning under perioden.</a:t>
            </a:r>
            <a:endParaRPr lang="sv-SE" sz="1200" b="1" dirty="0"/>
          </a:p>
          <a:p>
            <a:pPr marL="0" indent="0" algn="l">
              <a:buNone/>
            </a:pPr>
            <a:r>
              <a:rPr lang="sv-SE" sz="1200" b="1" dirty="0"/>
              <a:t>Avvikelserapport: </a:t>
            </a:r>
            <a:r>
              <a:rPr lang="sv-SE" sz="1200" dirty="0"/>
              <a:t>Leverantören skickar avvikelserapport om deltagaren avviker från sin planering.</a:t>
            </a:r>
          </a:p>
          <a:p>
            <a:pPr marL="0" indent="0" algn="l">
              <a:buNone/>
            </a:pPr>
            <a:r>
              <a:rPr lang="sv-SE" sz="1200" b="1" dirty="0"/>
              <a:t>Slutredovisning: </a:t>
            </a:r>
            <a:r>
              <a:rPr lang="sv-SE" sz="1200" dirty="0"/>
              <a:t>Senast fyra veckor efter deltagarens avslut i tjänsten ska leverantören skicka en slutredovisning till Arbetsförmedlingen som sammanfattar deltagarens aktiviteter och progression under tjänstens gång samt deltagarens förutsättningar för arbete och studier. </a:t>
            </a:r>
          </a:p>
          <a:p>
            <a:pPr marL="0" indent="0" algn="l">
              <a:buNone/>
            </a:pPr>
            <a:endParaRPr lang="sv-SE" sz="1200" dirty="0"/>
          </a:p>
        </p:txBody>
      </p:sp>
    </p:spTree>
    <p:extLst>
      <p:ext uri="{BB962C8B-B14F-4D97-AF65-F5344CB8AC3E}">
        <p14:creationId xmlns:p14="http://schemas.microsoft.com/office/powerpoint/2010/main" val="1989168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F0DBB7-8B9F-5182-F1B0-2ABBD7A4D0EE}"/>
              </a:ext>
            </a:extLst>
          </p:cNvPr>
          <p:cNvSpPr>
            <a:spLocks noGrp="1"/>
          </p:cNvSpPr>
          <p:nvPr>
            <p:ph type="title"/>
          </p:nvPr>
        </p:nvSpPr>
        <p:spPr>
          <a:xfrm>
            <a:off x="322728" y="96067"/>
            <a:ext cx="8114689" cy="399234"/>
          </a:xfrm>
        </p:spPr>
        <p:txBody>
          <a:bodyPr/>
          <a:lstStyle/>
          <a:p>
            <a:r>
              <a:rPr lang="sv-SE" sz="2400" dirty="0"/>
              <a:t>G</a:t>
            </a:r>
            <a:r>
              <a:rPr lang="sv-SE" sz="2400" b="1" i="0" dirty="0">
                <a:effectLst/>
              </a:rPr>
              <a:t>emensam planering att registrera</a:t>
            </a:r>
            <a:endParaRPr lang="sv-SE" sz="2400" dirty="0"/>
          </a:p>
        </p:txBody>
      </p:sp>
      <p:pic>
        <p:nvPicPr>
          <p:cNvPr id="6" name="Bildobjekt 5" descr="Bilden är ett urklipp från IT systemet KA webb. Den visar fliken medvarkande parter i gemensam planering.">
            <a:extLst>
              <a:ext uri="{FF2B5EF4-FFF2-40B4-BE49-F238E27FC236}">
                <a16:creationId xmlns:a16="http://schemas.microsoft.com/office/drawing/2014/main" id="{58B81785-0973-C27B-1E37-2FB847B36C5F}"/>
              </a:ext>
            </a:extLst>
          </p:cNvPr>
          <p:cNvPicPr>
            <a:picLocks noChangeAspect="1"/>
          </p:cNvPicPr>
          <p:nvPr/>
        </p:nvPicPr>
        <p:blipFill>
          <a:blip r:embed="rId2"/>
          <a:stretch>
            <a:fillRect/>
          </a:stretch>
        </p:blipFill>
        <p:spPr>
          <a:xfrm>
            <a:off x="323654" y="602876"/>
            <a:ext cx="4073642" cy="4079959"/>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8DF6D4F7-9274-DB4A-DF85-8158D3FF056A}"/>
              </a:ext>
            </a:extLst>
          </p:cNvPr>
          <p:cNvSpPr>
            <a:spLocks noGrp="1"/>
          </p:cNvSpPr>
          <p:nvPr>
            <p:ph idx="1"/>
          </p:nvPr>
        </p:nvSpPr>
        <p:spPr>
          <a:xfrm>
            <a:off x="4572000" y="605728"/>
            <a:ext cx="4262459" cy="3932044"/>
          </a:xfrm>
        </p:spPr>
        <p:txBody>
          <a:bodyPr>
            <a:normAutofit/>
          </a:bodyPr>
          <a:lstStyle/>
          <a:p>
            <a:pPr marL="0" indent="0">
              <a:buNone/>
            </a:pPr>
            <a:r>
              <a:rPr lang="sv-SE" sz="1200" b="0" i="0" dirty="0">
                <a:solidFill>
                  <a:srgbClr val="323232"/>
                </a:solidFill>
                <a:effectLst/>
              </a:rPr>
              <a:t>När deltagaren har valt eller blivit tilldelad en leverantör initierar Arbetsförmedlingen ett första startsamtal. </a:t>
            </a:r>
            <a:r>
              <a:rPr lang="sv-SE" sz="1200" dirty="0">
                <a:solidFill>
                  <a:srgbClr val="323232"/>
                </a:solidFill>
              </a:rPr>
              <a:t>Startsamtalet är ett flerpartsmöte mellan deltagaren, leverantören och Arbetsförmedlingen. </a:t>
            </a:r>
            <a:r>
              <a:rPr lang="sv-SE" sz="1200" dirty="0"/>
              <a:t>Vid flerpartsmötet innan tjänsten påbörjas ska leverantören tillsammans med deltagaren och arbetsförmedlaren planera för innehållet i tjänsten.</a:t>
            </a:r>
            <a:r>
              <a:rPr lang="sv-SE" sz="1200" i="0" dirty="0">
                <a:solidFill>
                  <a:srgbClr val="323232"/>
                </a:solidFill>
                <a:effectLst/>
              </a:rPr>
              <a:t> </a:t>
            </a:r>
            <a:r>
              <a:rPr lang="sv-SE" sz="1200" b="0" i="0" dirty="0">
                <a:solidFill>
                  <a:srgbClr val="323232"/>
                </a:solidFill>
                <a:effectLst/>
              </a:rPr>
              <a:t>Startsamtalet lägger grunden för upprättandet av deltagarens första gemensamma planering.</a:t>
            </a:r>
            <a:endParaRPr lang="sv-SE" sz="1200" b="0" i="0" dirty="0">
              <a:solidFill>
                <a:srgbClr val="8A8A8A"/>
              </a:solidFill>
              <a:effectLst/>
            </a:endParaRPr>
          </a:p>
          <a:p>
            <a:pPr marL="0" indent="0" algn="l">
              <a:buNone/>
            </a:pPr>
            <a:r>
              <a:rPr lang="sv-SE" sz="1200" b="0" i="0" dirty="0">
                <a:solidFill>
                  <a:srgbClr val="323232"/>
                </a:solidFill>
                <a:effectLst/>
              </a:rPr>
              <a:t>Den gemensamma planeringen börjar med fliken </a:t>
            </a:r>
            <a:r>
              <a:rPr lang="sv-SE" sz="1200" b="1" dirty="0">
                <a:solidFill>
                  <a:srgbClr val="323232"/>
                </a:solidFill>
              </a:rPr>
              <a:t>m</a:t>
            </a:r>
            <a:r>
              <a:rPr lang="sv-SE" sz="1200" b="1" i="0" dirty="0">
                <a:solidFill>
                  <a:srgbClr val="323232"/>
                </a:solidFill>
                <a:effectLst/>
              </a:rPr>
              <a:t>edverkande parter</a:t>
            </a:r>
            <a:r>
              <a:rPr lang="sv-SE" sz="1200" b="0" i="0" dirty="0">
                <a:solidFill>
                  <a:srgbClr val="323232"/>
                </a:solidFill>
                <a:effectLst/>
              </a:rPr>
              <a:t>. Komplettera de ifyllda uppgifterna med era leverantörsuppgifter och telefonnummer till deltagaren. Det är även möjligt att ange andra närvarande parter genom att markera i rutan och ett nytt fält visas. De uppgifter som är obligatoriska att fylla i är markerade med en röd asterisk.</a:t>
            </a:r>
            <a:endParaRPr lang="sv-SE" sz="1200" b="0" i="0" dirty="0">
              <a:solidFill>
                <a:srgbClr val="8A8A8A"/>
              </a:solidFill>
              <a:effectLst/>
            </a:endParaRPr>
          </a:p>
          <a:p>
            <a:pPr marL="0" indent="0">
              <a:buNone/>
            </a:pPr>
            <a:endParaRPr lang="sv-SE" sz="1200" dirty="0"/>
          </a:p>
        </p:txBody>
      </p:sp>
    </p:spTree>
    <p:extLst>
      <p:ext uri="{BB962C8B-B14F-4D97-AF65-F5344CB8AC3E}">
        <p14:creationId xmlns:p14="http://schemas.microsoft.com/office/powerpoint/2010/main" val="179167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337ECD-3B86-2992-77EF-39EE373243BF}"/>
              </a:ext>
            </a:extLst>
          </p:cNvPr>
          <p:cNvSpPr>
            <a:spLocks noGrp="1"/>
          </p:cNvSpPr>
          <p:nvPr>
            <p:ph type="title"/>
          </p:nvPr>
        </p:nvSpPr>
        <p:spPr>
          <a:xfrm>
            <a:off x="356444" y="199058"/>
            <a:ext cx="7642342" cy="345548"/>
          </a:xfrm>
        </p:spPr>
        <p:txBody>
          <a:bodyPr/>
          <a:lstStyle/>
          <a:p>
            <a:r>
              <a:rPr lang="sv-SE" sz="2400" dirty="0">
                <a:solidFill>
                  <a:srgbClr val="00005A"/>
                </a:solidFill>
                <a:latin typeface="Arial" panose="020B0604020202020204" pitchFamily="34" charset="0"/>
                <a:cs typeface="Arial" panose="020B0604020202020204" pitchFamily="34" charset="0"/>
              </a:rPr>
              <a:t>G</a:t>
            </a:r>
            <a:r>
              <a:rPr lang="sv-SE" sz="2400" b="1" i="0" dirty="0">
                <a:solidFill>
                  <a:srgbClr val="00005A"/>
                </a:solidFill>
                <a:effectLst/>
                <a:latin typeface="Arial" panose="020B0604020202020204" pitchFamily="34" charset="0"/>
                <a:cs typeface="Arial" panose="020B0604020202020204" pitchFamily="34" charset="0"/>
              </a:rPr>
              <a:t>emensam planering att upprätta</a:t>
            </a:r>
            <a:br>
              <a:rPr lang="sv-SE" sz="2400" b="0" i="0" dirty="0">
                <a:solidFill>
                  <a:srgbClr val="8A8A8A"/>
                </a:solidFill>
                <a:effectLst/>
                <a:latin typeface="Open sans Bold" panose="020B0806030504020204" pitchFamily="34" charset="0"/>
              </a:rPr>
            </a:br>
            <a:endParaRPr lang="sv-SE" sz="2400" dirty="0"/>
          </a:p>
        </p:txBody>
      </p:sp>
      <p:pic>
        <p:nvPicPr>
          <p:cNvPr id="6" name="Platshållare för innehåll 5" descr="Bilden är ett urklipp från IT systemet KA webb. Den visar fliken innehåll i gemenas planering.">
            <a:extLst>
              <a:ext uri="{FF2B5EF4-FFF2-40B4-BE49-F238E27FC236}">
                <a16:creationId xmlns:a16="http://schemas.microsoft.com/office/drawing/2014/main" id="{65CA9461-A7EF-003C-8DDD-0D3FE8ED7192}"/>
              </a:ext>
            </a:extLst>
          </p:cNvPr>
          <p:cNvPicPr>
            <a:picLocks noChangeAspect="1"/>
          </p:cNvPicPr>
          <p:nvPr/>
        </p:nvPicPr>
        <p:blipFill>
          <a:blip r:embed="rId2"/>
          <a:stretch>
            <a:fillRect/>
          </a:stretch>
        </p:blipFill>
        <p:spPr>
          <a:xfrm>
            <a:off x="356444" y="623455"/>
            <a:ext cx="3527224" cy="441960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53EA694A-FCBF-38E1-5461-6D4FBCC5BEC3}"/>
              </a:ext>
            </a:extLst>
          </p:cNvPr>
          <p:cNvSpPr>
            <a:spLocks noGrp="1"/>
          </p:cNvSpPr>
          <p:nvPr>
            <p:ph idx="1"/>
          </p:nvPr>
        </p:nvSpPr>
        <p:spPr>
          <a:xfrm>
            <a:off x="4572000" y="623455"/>
            <a:ext cx="3902703" cy="3973607"/>
          </a:xfrm>
        </p:spPr>
        <p:txBody>
          <a:bodyPr>
            <a:normAutofit/>
          </a:bodyPr>
          <a:lstStyle/>
          <a:p>
            <a:pPr marL="0" indent="0">
              <a:buNone/>
            </a:pPr>
            <a:r>
              <a:rPr lang="sv-SE" sz="1200" dirty="0">
                <a:solidFill>
                  <a:srgbClr val="323232"/>
                </a:solidFill>
              </a:rPr>
              <a:t>Under </a:t>
            </a:r>
            <a:r>
              <a:rPr lang="sv-SE" sz="1200" b="0" i="0" dirty="0">
                <a:solidFill>
                  <a:srgbClr val="323232"/>
                </a:solidFill>
                <a:effectLst/>
              </a:rPr>
              <a:t>fliken </a:t>
            </a:r>
            <a:r>
              <a:rPr lang="sv-SE" sz="1200" b="1" i="0" dirty="0">
                <a:solidFill>
                  <a:srgbClr val="323232"/>
                </a:solidFill>
                <a:effectLst/>
              </a:rPr>
              <a:t>Innehåll</a:t>
            </a:r>
            <a:r>
              <a:rPr lang="sv-SE" sz="1200" b="0" i="0" dirty="0">
                <a:solidFill>
                  <a:srgbClr val="323232"/>
                </a:solidFill>
                <a:effectLst/>
              </a:rPr>
              <a:t> anger du målsättningen med övningsplatsen. De uppgifter som är obligatoriska att fylla i är markerade med en röd asterisk.</a:t>
            </a:r>
            <a:endParaRPr lang="sv-SE" sz="1200" b="0" i="0" dirty="0">
              <a:solidFill>
                <a:srgbClr val="8A8A8A"/>
              </a:solidFill>
              <a:effectLst/>
            </a:endParaRPr>
          </a:p>
          <a:p>
            <a:pPr marL="0" indent="0" algn="l">
              <a:buNone/>
            </a:pPr>
            <a:r>
              <a:rPr lang="sv-SE" sz="1200" dirty="0">
                <a:solidFill>
                  <a:srgbClr val="323232"/>
                </a:solidFill>
              </a:rPr>
              <a:t>Välj aktivitet som ar</a:t>
            </a:r>
            <a:r>
              <a:rPr lang="sv-SE" sz="1200" b="0" i="0" dirty="0">
                <a:solidFill>
                  <a:srgbClr val="323232"/>
                </a:solidFill>
                <a:effectLst/>
              </a:rPr>
              <a:t>betsuppgifter, föreslagna aktiviteter på arbetsplatsen, omfattning i timmar per vecka och språkutveckling. </a:t>
            </a:r>
          </a:p>
          <a:p>
            <a:pPr marL="0" indent="0">
              <a:buNone/>
            </a:pPr>
            <a:r>
              <a:rPr lang="sv-SE" sz="1200" b="0" i="0" dirty="0">
                <a:solidFill>
                  <a:srgbClr val="323232"/>
                </a:solidFill>
                <a:effectLst/>
              </a:rPr>
              <a:t>När </a:t>
            </a:r>
            <a:r>
              <a:rPr lang="sv-SE" sz="1200" dirty="0">
                <a:solidFill>
                  <a:srgbClr val="323232"/>
                </a:solidFill>
              </a:rPr>
              <a:t>du väljer och skapar en aktivitet</a:t>
            </a:r>
            <a:r>
              <a:rPr lang="sv-SE" sz="1200" b="0" i="0" dirty="0">
                <a:solidFill>
                  <a:srgbClr val="323232"/>
                </a:solidFill>
                <a:effectLst/>
              </a:rPr>
              <a:t>, läggs den i rutan Sparade aktiviteter. </a:t>
            </a:r>
          </a:p>
          <a:p>
            <a:pPr marL="0" indent="0">
              <a:buNone/>
            </a:pPr>
            <a:r>
              <a:rPr lang="sv-SE" sz="1200" dirty="0">
                <a:solidFill>
                  <a:srgbClr val="323232"/>
                </a:solidFill>
              </a:rPr>
              <a:t>För varje aktivitet ska syfte och mål med aktiviteten beskrivas. </a:t>
            </a:r>
          </a:p>
          <a:p>
            <a:pPr marL="0" indent="0">
              <a:buNone/>
            </a:pPr>
            <a:r>
              <a:rPr lang="sv-SE" sz="1200" dirty="0">
                <a:solidFill>
                  <a:srgbClr val="323232"/>
                </a:solidFill>
              </a:rPr>
              <a:t>I rutan sparade aktiviteter kan en aktivitet granskas, redigeras eller tas bort.</a:t>
            </a:r>
            <a:endParaRPr lang="sv-SE" sz="1200" dirty="0">
              <a:solidFill>
                <a:srgbClr val="8A8A8A"/>
              </a:solidFill>
            </a:endParaRPr>
          </a:p>
          <a:p>
            <a:pPr marL="0" indent="0">
              <a:buNone/>
            </a:pPr>
            <a:endParaRPr lang="sv-SE" sz="1200" dirty="0">
              <a:solidFill>
                <a:srgbClr val="323232"/>
              </a:solidFill>
            </a:endParaRPr>
          </a:p>
          <a:p>
            <a:pPr marL="0" indent="0" algn="l">
              <a:buNone/>
            </a:pPr>
            <a:endParaRPr lang="sv-SE" sz="1200" b="0" i="0" dirty="0">
              <a:solidFill>
                <a:srgbClr val="323232"/>
              </a:solidFill>
              <a:effectLst/>
            </a:endParaRPr>
          </a:p>
          <a:p>
            <a:pPr marL="0" indent="0" algn="l">
              <a:buNone/>
            </a:pPr>
            <a:endParaRPr lang="sv-SE" b="0" i="0" dirty="0">
              <a:solidFill>
                <a:srgbClr val="8A8A8A"/>
              </a:solidFill>
              <a:effectLst/>
              <a:latin typeface="Open sans Bold" panose="020B0806030504020204" pitchFamily="34" charset="0"/>
            </a:endParaRPr>
          </a:p>
          <a:p>
            <a:pPr marL="0" indent="0">
              <a:buNone/>
            </a:pPr>
            <a:endParaRPr lang="sv-SE" dirty="0"/>
          </a:p>
        </p:txBody>
      </p:sp>
    </p:spTree>
    <p:extLst>
      <p:ext uri="{BB962C8B-B14F-4D97-AF65-F5344CB8AC3E}">
        <p14:creationId xmlns:p14="http://schemas.microsoft.com/office/powerpoint/2010/main" val="21006366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CCESSIBILITYFIXERID" val="d08718bb-3ea9-4237-9a9f-22959620cb11"/>
</p:tagLst>
</file>

<file path=ppt/theme/theme1.xml><?xml version="1.0" encoding="utf-8"?>
<a:theme xmlns:a="http://schemas.openxmlformats.org/drawingml/2006/main" name="Arbetsförmedlingen, vit utan punkter">
  <a:themeElements>
    <a:clrScheme name="Arbetsförmledlingen diagram">
      <a:dk1>
        <a:sysClr val="windowText" lastClr="000000"/>
      </a:dk1>
      <a:lt1>
        <a:sysClr val="window" lastClr="FFFFFF"/>
      </a:lt1>
      <a:dk2>
        <a:srgbClr val="262626"/>
      </a:dk2>
      <a:lt2>
        <a:srgbClr val="E7E6E6"/>
      </a:lt2>
      <a:accent1>
        <a:srgbClr val="00005A"/>
      </a:accent1>
      <a:accent2>
        <a:srgbClr val="4C6320"/>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id="{524FE8C7-9D49-43A5-B246-F8D159C3B5D9}" vid="{D18315EE-D8D8-4AA7-BE1C-E7E27A5DF302}"/>
    </a:ext>
  </a:extLst>
</a:theme>
</file>

<file path=ppt/theme/theme2.xml><?xml version="1.0" encoding="utf-8"?>
<a:theme xmlns:a="http://schemas.openxmlformats.org/drawingml/2006/main" name="Arbetsförmedlingen, vit">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id="{524FE8C7-9D49-43A5-B246-F8D159C3B5D9}" vid="{25A8992D-B864-4B94-AABF-0AB485395EE0}"/>
    </a:ext>
  </a:extLst>
</a:theme>
</file>

<file path=ppt/theme/theme3.xml><?xml version="1.0" encoding="utf-8"?>
<a:theme xmlns:a="http://schemas.openxmlformats.org/drawingml/2006/main" name="Arbetsförmedlingen, blå">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id="{524FE8C7-9D49-43A5-B246-F8D159C3B5D9}" vid="{A6C0C079-2E9B-487F-BBC8-58AF86AD0447}"/>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b38c114153344b4a8ac01227a633d83 xmlns="23572236-d65e-4be7-8d6c-17d526057777">
      <Terms xmlns="http://schemas.microsoft.com/office/infopath/2007/PartnerControls">
        <TermInfo xmlns="http://schemas.microsoft.com/office/infopath/2007/PartnerControls">
          <TermName xmlns="http://schemas.microsoft.com/office/infopath/2007/PartnerControls">Ej klassificerat</TermName>
          <TermId xmlns="http://schemas.microsoft.com/office/infopath/2007/PartnerControls">af58f676-4977-4985-be48-d437ae84df6d</TermId>
        </TermInfo>
      </Terms>
    </pb38c114153344b4a8ac01227a633d83>
    <TaxCatchAll xmlns="23572236-d65e-4be7-8d6c-17d526057777">
      <Value>2</Value>
      <Value>1</Value>
    </TaxCatchAll>
    <pc5989269dd348b6b1b5ccb18f16fed3 xmlns="23572236-d65e-4be7-8d6c-17d526057777">
      <Terms xmlns="http://schemas.microsoft.com/office/infopath/2007/PartnerControls">
        <TermInfo xmlns="http://schemas.microsoft.com/office/infopath/2007/PartnerControls">
          <TermName xmlns="http://schemas.microsoft.com/office/infopath/2007/PartnerControls">Utkast</TermName>
          <TermId xmlns="http://schemas.microsoft.com/office/infopath/2007/PartnerControls">4fd34bca-3b4e-4a5b-88f2-24ba8985d36d</TermId>
        </TermInfo>
      </Terms>
    </pc5989269dd348b6b1b5ccb18f16fed3>
    <Skyddsvarde xmlns="23572236-d65e-4be7-8d6c-17d526057777">🔏 Medel</Skyddsvarde>
    <Gallringsbar xmlns="23572236-d65e-4be7-8d6c-17d526057777">Ja</Gallringsbar>
  </documentManagement>
</p:properties>
</file>

<file path=customXml/item2.xml><?xml version="1.0" encoding="utf-8"?>
<ct:contentTypeSchema xmlns:ct="http://schemas.microsoft.com/office/2006/metadata/contentType" xmlns:ma="http://schemas.microsoft.com/office/2006/metadata/properties/metaAttributes" ct:_="" ma:_="" ma:contentTypeName="AF_Dokument" ma:contentTypeID="0x010100A02DDA50EAF5694691AE7F5CDAE6806B00A9698069FEBFA24A871F929096964E14" ma:contentTypeVersion="7" ma:contentTypeDescription="Standard för säkra webbplatser" ma:contentTypeScope="" ma:versionID="e2e223610e622a8b3d2758da97426699">
  <xsd:schema xmlns:xsd="http://www.w3.org/2001/XMLSchema" xmlns:xs="http://www.w3.org/2001/XMLSchema" xmlns:p="http://schemas.microsoft.com/office/2006/metadata/properties" xmlns:ns2="23572236-d65e-4be7-8d6c-17d526057777" targetNamespace="http://schemas.microsoft.com/office/2006/metadata/properties" ma:root="true" ma:fieldsID="00f11c4989c0f3d53a1a2f2458d136df" ns2:_="">
    <xsd:import namespace="23572236-d65e-4be7-8d6c-17d526057777"/>
    <xsd:element name="properties">
      <xsd:complexType>
        <xsd:sequence>
          <xsd:element name="documentManagement">
            <xsd:complexType>
              <xsd:all>
                <xsd:element ref="ns2:pc5989269dd348b6b1b5ccb18f16fed3" minOccurs="0"/>
                <xsd:element ref="ns2:TaxCatchAll" minOccurs="0"/>
                <xsd:element ref="ns2:TaxCatchAllLabel" minOccurs="0"/>
                <xsd:element ref="ns2:pb38c114153344b4a8ac01227a633d83" minOccurs="0"/>
                <xsd:element ref="ns2:Gallringsbar" minOccurs="0"/>
                <xsd:element ref="ns2:Skyddsvar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572236-d65e-4be7-8d6c-17d526057777" elementFormDefault="qualified">
    <xsd:import namespace="http://schemas.microsoft.com/office/2006/documentManagement/types"/>
    <xsd:import namespace="http://schemas.microsoft.com/office/infopath/2007/PartnerControls"/>
    <xsd:element name="pc5989269dd348b6b1b5ccb18f16fed3" ma:index="8" nillable="true" ma:taxonomy="true" ma:internalName="pc5989269dd348b6b1b5ccb18f16fed3" ma:taxonomyFieldName="Dokumentstatus" ma:displayName="Dokumentstatus" ma:default="1;#Utkast|4fd34bca-3b4e-4a5b-88f2-24ba8985d36d" ma:fieldId="{9c598926-9dd3-48b6-b1b5-ccb18f16fed3}" ma:sspId="93b5fa16-33f7-4e0d-9c60-e37e052098b6" ma:termSetId="b2d44d14-e970-4bd9-b606-a8f608d268b2" ma:anchorId="a1a796ae-097c-4b94-b5b0-85256fa492ce" ma:open="false" ma:isKeyword="false">
      <xsd:complexType>
        <xsd:sequence>
          <xsd:element ref="pc:Terms" minOccurs="0" maxOccurs="1"/>
        </xsd:sequence>
      </xsd:complexType>
    </xsd:element>
    <xsd:element name="TaxCatchAll" ma:index="9" nillable="true" ma:displayName="Taxonomy Catch All Column" ma:hidden="true" ma:list="{c2b0cf36-1125-4c0d-bcda-8c59bd5b638d}" ma:internalName="TaxCatchAll" ma:showField="CatchAllData" ma:web="23572236-d65e-4be7-8d6c-17d52605777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c2b0cf36-1125-4c0d-bcda-8c59bd5b638d}" ma:internalName="TaxCatchAllLabel" ma:readOnly="true" ma:showField="CatchAllDataLabel" ma:web="23572236-d65e-4be7-8d6c-17d526057777">
      <xsd:complexType>
        <xsd:complexContent>
          <xsd:extension base="dms:MultiChoiceLookup">
            <xsd:sequence>
              <xsd:element name="Value" type="dms:Lookup" maxOccurs="unbounded" minOccurs="0" nillable="true"/>
            </xsd:sequence>
          </xsd:extension>
        </xsd:complexContent>
      </xsd:complexType>
    </xsd:element>
    <xsd:element name="pb38c114153344b4a8ac01227a633d83" ma:index="12" nillable="true" ma:taxonomy="true" ma:internalName="pb38c114153344b4a8ac01227a633d83" ma:taxonomyFieldName="Dokumenttyp" ma:displayName="Dokumenttyp" ma:default="6;#Ej klassificerat|af58f676-4977-4985-be48-d437ae84df6d" ma:fieldId="{9b38c114-1533-44b4-a8ac-01227a633d83}" ma:sspId="93b5fa16-33f7-4e0d-9c60-e37e052098b6" ma:termSetId="b2d44d14-e970-4bd9-b606-a8f608d268b2" ma:anchorId="1faec79e-05e2-4ca8-80e6-d2239223a758" ma:open="false" ma:isKeyword="false">
      <xsd:complexType>
        <xsd:sequence>
          <xsd:element ref="pc:Terms" minOccurs="0" maxOccurs="1"/>
        </xsd:sequence>
      </xsd:complexType>
    </xsd:element>
    <xsd:element name="Gallringsbar" ma:index="14" nillable="true" ma:displayName="Gallringsbar" ma:default="Ja" ma:format="Dropdown" ma:internalName="Gallringsbar">
      <xsd:simpleType>
        <xsd:restriction base="dms:Choice">
          <xsd:enumeration value="Ja"/>
          <xsd:enumeration value="Nej"/>
        </xsd:restriction>
      </xsd:simpleType>
    </xsd:element>
    <xsd:element name="Skyddsvarde" ma:index="15" nillable="true" ma:displayName="Skyddsvärde" ma:default="🔏 Medel" ma:description="Vilken typ av tillfällig hantering innehåller dokumentet?" ma:format="Dropdown" ma:internalName="Skyddsvarde" ma:readOnly="false">
      <xsd:simpleType>
        <xsd:restriction base="dms:Choice">
          <xsd:enumeration value="🔏 Medel"/>
          <xsd:enumeration value="🛑 Hög"/>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93A69C-8054-4F18-9A59-59E57B6F8CFF}">
  <ds:schemaRefs>
    <ds:schemaRef ds:uri="http://purl.org/dc/terms/"/>
    <ds:schemaRef ds:uri="http://www.w3.org/XML/1998/namespace"/>
    <ds:schemaRef ds:uri="http://purl.org/dc/elements/1.1/"/>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23572236-d65e-4be7-8d6c-17d526057777"/>
    <ds:schemaRef ds:uri="http://schemas.microsoft.com/office/2006/metadata/properties"/>
  </ds:schemaRefs>
</ds:datastoreItem>
</file>

<file path=customXml/itemProps2.xml><?xml version="1.0" encoding="utf-8"?>
<ds:datastoreItem xmlns:ds="http://schemas.openxmlformats.org/officeDocument/2006/customXml" ds:itemID="{2FD9CFCA-B7B8-4E76-BA67-7B8ED7E9B2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572236-d65e-4be7-8d6c-17d5260577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409128-747D-4C9C-9E93-11A88EFCFE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Template>
  <TotalTime>978</TotalTime>
  <Words>2277</Words>
  <Application>Microsoft Office PowerPoint</Application>
  <PresentationFormat>Bildspel på skärmen (16:9)</PresentationFormat>
  <Paragraphs>150</Paragraphs>
  <Slides>23</Slides>
  <Notes>2</Notes>
  <HiddenSlides>0</HiddenSlides>
  <MMClips>0</MMClips>
  <ScaleCrop>false</ScaleCrop>
  <HeadingPairs>
    <vt:vector size="6" baseType="variant">
      <vt:variant>
        <vt:lpstr>Använt teckensnitt</vt:lpstr>
      </vt:variant>
      <vt:variant>
        <vt:i4>6</vt:i4>
      </vt:variant>
      <vt:variant>
        <vt:lpstr>Tema</vt:lpstr>
      </vt:variant>
      <vt:variant>
        <vt:i4>3</vt:i4>
      </vt:variant>
      <vt:variant>
        <vt:lpstr>Bildrubriker</vt:lpstr>
      </vt:variant>
      <vt:variant>
        <vt:i4>23</vt:i4>
      </vt:variant>
    </vt:vector>
  </HeadingPairs>
  <TitlesOfParts>
    <vt:vector size="32" baseType="lpstr">
      <vt:lpstr>Arial</vt:lpstr>
      <vt:lpstr>Arial </vt:lpstr>
      <vt:lpstr>Calibri</vt:lpstr>
      <vt:lpstr>Courier New</vt:lpstr>
      <vt:lpstr>Helvetica Neue Medium</vt:lpstr>
      <vt:lpstr>Open sans Bold</vt:lpstr>
      <vt:lpstr>Arbetsförmedlingen, vit utan punkter</vt:lpstr>
      <vt:lpstr>Arbetsförmedlingen, vit</vt:lpstr>
      <vt:lpstr>Arbetsförmedlingen, blå</vt:lpstr>
      <vt:lpstr>Arbetsintegrerande övningsplatser</vt:lpstr>
      <vt:lpstr>Senaste uppdateringar i användarstödet </vt:lpstr>
      <vt:lpstr>Avsnitt</vt:lpstr>
      <vt:lpstr>Arbetsintegrerande övningsplatser  </vt:lpstr>
      <vt:lpstr>Översikt i KA Webb </vt:lpstr>
      <vt:lpstr>Ärendeöversikt </vt:lpstr>
      <vt:lpstr>Handlingar  </vt:lpstr>
      <vt:lpstr>Gemensam planering att registrera</vt:lpstr>
      <vt:lpstr>Gemensam planering att upprätta </vt:lpstr>
      <vt:lpstr>Gemensam planering att skicka in</vt:lpstr>
      <vt:lpstr>Periodisk rapport </vt:lpstr>
      <vt:lpstr>Avvikelserapport </vt:lpstr>
      <vt:lpstr>Slutredovisning </vt:lpstr>
      <vt:lpstr>Ekonomhantering </vt:lpstr>
      <vt:lpstr>Inköpsorder  </vt:lpstr>
      <vt:lpstr>Inleverans </vt:lpstr>
      <vt:lpstr>Skapa självfakturaunderlag </vt:lpstr>
      <vt:lpstr>Hantera självfakturaunderlag </vt:lpstr>
      <vt:lpstr>Självfaktura </vt:lpstr>
      <vt:lpstr>Kreditera självfaktura</vt:lpstr>
      <vt:lpstr>Processflöde från behov till start av tjänsten </vt:lpstr>
      <vt:lpstr>Processflöde från genomförande till avslut av tjänsten </vt:lpstr>
      <vt:lpstr>Organisation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Användarstöd för arbetsintegrerande övningsplatser (KA Webb)</dc:title>
  <dc:creator>Nina Gimerstedt</dc:creator>
  <cp:keywords>Användarstöd för arbetsintegrerande övningsplatser (KA Webb)</cp:keywords>
  <dc:description>Af 00013 7.0 (2022-03-28)</dc:description>
  <cp:lastModifiedBy>Louiza Asoyan</cp:lastModifiedBy>
  <cp:revision>4</cp:revision>
  <dcterms:created xsi:type="dcterms:W3CDTF">2023-03-23T08:17:35Z</dcterms:created>
  <dcterms:modified xsi:type="dcterms:W3CDTF">2023-10-31T13:40:19Z</dcterms:modified>
  <cp:category>användarstöd-arbetsintegrerande-övningsplatser-ka-webb</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oudStatistics_StoryID">
    <vt:lpwstr>88cc774a-4e14-4f10-9ecd-9d90ec222c7f</vt:lpwstr>
  </property>
  <property fmtid="{D5CDD505-2E9C-101B-9397-08002B2CF9AE}" pid="3" name="ContentTypeId">
    <vt:lpwstr>0x010100A02DDA50EAF5694691AE7F5CDAE6806B00A9698069FEBFA24A871F929096964E14</vt:lpwstr>
  </property>
  <property fmtid="{D5CDD505-2E9C-101B-9397-08002B2CF9AE}" pid="4" name="Dokumentstatus">
    <vt:lpwstr>1;#Utkast|4fd34bca-3b4e-4a5b-88f2-24ba8985d36d</vt:lpwstr>
  </property>
  <property fmtid="{D5CDD505-2E9C-101B-9397-08002B2CF9AE}" pid="5" name="Dokumenttyp">
    <vt:lpwstr>2;#Ej klassificerat|af58f676-4977-4985-be48-d437ae84df6d</vt:lpwstr>
  </property>
</Properties>
</file>