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104"/>
  </p:notesMasterIdLst>
  <p:handoutMasterIdLst>
    <p:handoutMasterId r:id="rId105"/>
  </p:handoutMasterIdLst>
  <p:sldIdLst>
    <p:sldId id="287" r:id="rId7"/>
    <p:sldId id="2147328896" r:id="rId8"/>
    <p:sldId id="2147481282" r:id="rId9"/>
    <p:sldId id="2147481225" r:id="rId10"/>
    <p:sldId id="2147472215" r:id="rId11"/>
    <p:sldId id="2147481246" r:id="rId12"/>
    <p:sldId id="2147471981" r:id="rId13"/>
    <p:sldId id="2147480885" r:id="rId14"/>
    <p:sldId id="2147481299" r:id="rId15"/>
    <p:sldId id="2147480883" r:id="rId16"/>
    <p:sldId id="2147481300" r:id="rId17"/>
    <p:sldId id="2147481228" r:id="rId18"/>
    <p:sldId id="2147481261" r:id="rId19"/>
    <p:sldId id="2147481301" r:id="rId20"/>
    <p:sldId id="292" r:id="rId21"/>
    <p:sldId id="2147481302" r:id="rId22"/>
    <p:sldId id="2147480889" r:id="rId23"/>
    <p:sldId id="2147481303" r:id="rId24"/>
    <p:sldId id="2147480896" r:id="rId25"/>
    <p:sldId id="2147481304" r:id="rId26"/>
    <p:sldId id="291" r:id="rId27"/>
    <p:sldId id="2147481305" r:id="rId28"/>
    <p:sldId id="2147481224" r:id="rId29"/>
    <p:sldId id="2147481306" r:id="rId30"/>
    <p:sldId id="2147481229" r:id="rId31"/>
    <p:sldId id="2147481236" r:id="rId32"/>
    <p:sldId id="2147481281" r:id="rId33"/>
    <p:sldId id="2147481237" r:id="rId34"/>
    <p:sldId id="2147481280" r:id="rId35"/>
    <p:sldId id="2147481279" r:id="rId36"/>
    <p:sldId id="2147481264" r:id="rId37"/>
    <p:sldId id="2147481267" r:id="rId38"/>
    <p:sldId id="2147481265" r:id="rId39"/>
    <p:sldId id="2147481269" r:id="rId40"/>
    <p:sldId id="2147481310" r:id="rId41"/>
    <p:sldId id="2147481270" r:id="rId42"/>
    <p:sldId id="2147481311" r:id="rId43"/>
    <p:sldId id="2147481266" r:id="rId44"/>
    <p:sldId id="2147481268" r:id="rId45"/>
    <p:sldId id="2147481271" r:id="rId46"/>
    <p:sldId id="2147481272" r:id="rId47"/>
    <p:sldId id="2147481273" r:id="rId48"/>
    <p:sldId id="2147481274" r:id="rId49"/>
    <p:sldId id="2147481275" r:id="rId50"/>
    <p:sldId id="2147481276" r:id="rId51"/>
    <p:sldId id="2147481277" r:id="rId52"/>
    <p:sldId id="2147481278" r:id="rId53"/>
    <p:sldId id="2147481231" r:id="rId54"/>
    <p:sldId id="2147481235" r:id="rId55"/>
    <p:sldId id="446" r:id="rId56"/>
    <p:sldId id="2147328884" r:id="rId57"/>
    <p:sldId id="2147481307" r:id="rId58"/>
    <p:sldId id="2147481263" r:id="rId59"/>
    <p:sldId id="2147481308" r:id="rId60"/>
    <p:sldId id="459" r:id="rId61"/>
    <p:sldId id="2147481309" r:id="rId62"/>
    <p:sldId id="288" r:id="rId63"/>
    <p:sldId id="455" r:id="rId64"/>
    <p:sldId id="419" r:id="rId65"/>
    <p:sldId id="467" r:id="rId66"/>
    <p:sldId id="2147481312" r:id="rId67"/>
    <p:sldId id="468" r:id="rId68"/>
    <p:sldId id="2147481313" r:id="rId69"/>
    <p:sldId id="2147328885" r:id="rId70"/>
    <p:sldId id="2147328877" r:id="rId71"/>
    <p:sldId id="439" r:id="rId72"/>
    <p:sldId id="2147481314" r:id="rId73"/>
    <p:sldId id="470" r:id="rId74"/>
    <p:sldId id="2147481315" r:id="rId75"/>
    <p:sldId id="456" r:id="rId76"/>
    <p:sldId id="457" r:id="rId77"/>
    <p:sldId id="2147481316" r:id="rId78"/>
    <p:sldId id="293" r:id="rId79"/>
    <p:sldId id="435" r:id="rId80"/>
    <p:sldId id="2147481317" r:id="rId81"/>
    <p:sldId id="2147328878" r:id="rId82"/>
    <p:sldId id="2147328890" r:id="rId83"/>
    <p:sldId id="2147328889" r:id="rId84"/>
    <p:sldId id="2147328886" r:id="rId85"/>
    <p:sldId id="2147328888" r:id="rId86"/>
    <p:sldId id="471" r:id="rId87"/>
    <p:sldId id="2147481318" r:id="rId88"/>
    <p:sldId id="2147481230" r:id="rId89"/>
    <p:sldId id="2147471718" r:id="rId90"/>
    <p:sldId id="2147481232" r:id="rId91"/>
    <p:sldId id="2147481233" r:id="rId92"/>
    <p:sldId id="2147481319" r:id="rId93"/>
    <p:sldId id="2147481219" r:id="rId94"/>
    <p:sldId id="2147480892" r:id="rId95"/>
    <p:sldId id="2147481320" r:id="rId96"/>
    <p:sldId id="2147481223" r:id="rId97"/>
    <p:sldId id="2147328873" r:id="rId98"/>
    <p:sldId id="2147481254" r:id="rId99"/>
    <p:sldId id="2147481321" r:id="rId100"/>
    <p:sldId id="2147481220" r:id="rId101"/>
    <p:sldId id="2147480898" r:id="rId102"/>
    <p:sldId id="2147481322" r:id="rId103"/>
  </p:sldIdLst>
  <p:sldSz cx="9144000" cy="5143500" type="screen16x9"/>
  <p:notesSz cx="6858000" cy="9144000"/>
  <p:custDataLst>
    <p:tags r:id="rId106"/>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BAD781"/>
    <a:srgbClr val="00005A"/>
    <a:srgbClr val="EAF2D8"/>
    <a:srgbClr val="DA5187"/>
    <a:srgbClr val="D43372"/>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36925" autoAdjust="0"/>
  </p:normalViewPr>
  <p:slideViewPr>
    <p:cSldViewPr snapToGrid="0">
      <p:cViewPr varScale="1">
        <p:scale>
          <a:sx n="49" d="100"/>
          <a:sy n="49" d="100"/>
        </p:scale>
        <p:origin x="2550" y="36"/>
      </p:cViewPr>
      <p:guideLst>
        <p:guide orient="horz" pos="1711"/>
        <p:guide pos="3311"/>
      </p:guideLst>
    </p:cSldViewPr>
  </p:slideViewPr>
  <p:outlineViewPr>
    <p:cViewPr>
      <p:scale>
        <a:sx n="33" d="100"/>
        <a:sy n="33" d="100"/>
      </p:scale>
      <p:origin x="0" y="-4458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commentAuthors" Target="commentAuthor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41A42-72C3-475F-943A-00A7098F5C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3002720-69D8-4883-9A12-CC84D26CEFE5}">
      <dgm:prSet/>
      <dgm:spPr/>
      <dgm:t>
        <a:bodyPr/>
        <a:lstStyle/>
        <a:p>
          <a:r>
            <a:rPr lang="en-US" dirty="0"/>
            <a:t>Vi </a:t>
          </a:r>
          <a:r>
            <a:rPr lang="en-US" dirty="0" err="1"/>
            <a:t>inleder</a:t>
          </a:r>
          <a:r>
            <a:rPr lang="en-US" dirty="0"/>
            <a:t> med </a:t>
          </a:r>
          <a:r>
            <a:rPr lang="en-US" dirty="0" err="1"/>
            <a:t>en</a:t>
          </a:r>
          <a:r>
            <a:rPr lang="en-US" dirty="0"/>
            <a:t> presentation och demo </a:t>
          </a:r>
          <a:r>
            <a:rPr lang="en-US" dirty="0" err="1"/>
            <a:t>på</a:t>
          </a:r>
          <a:r>
            <a:rPr lang="en-US" dirty="0"/>
            <a:t> </a:t>
          </a:r>
          <a:r>
            <a:rPr lang="en-US" dirty="0" err="1"/>
            <a:t>cirka</a:t>
          </a:r>
          <a:r>
            <a:rPr lang="en-US" dirty="0"/>
            <a:t> </a:t>
          </a:r>
          <a:r>
            <a:rPr lang="en-US" dirty="0" err="1"/>
            <a:t>en</a:t>
          </a:r>
          <a:r>
            <a:rPr lang="en-US" dirty="0"/>
            <a:t> </a:t>
          </a:r>
          <a:r>
            <a:rPr lang="en-US" dirty="0" err="1"/>
            <a:t>timme</a:t>
          </a:r>
          <a:r>
            <a:rPr lang="en-US" dirty="0"/>
            <a:t>.</a:t>
          </a:r>
        </a:p>
      </dgm:t>
    </dgm:pt>
    <dgm:pt modelId="{58BA6B26-D60B-4ECD-92E4-E7802E4D714D}" type="parTrans" cxnId="{E4ADDDBE-FB29-4DE0-AF0C-0BE7C20CDC71}">
      <dgm:prSet/>
      <dgm:spPr/>
      <dgm:t>
        <a:bodyPr/>
        <a:lstStyle/>
        <a:p>
          <a:endParaRPr lang="en-US"/>
        </a:p>
      </dgm:t>
    </dgm:pt>
    <dgm:pt modelId="{7F1F40A6-27FE-4E42-BB43-5E1578DBA6A7}" type="sibTrans" cxnId="{E4ADDDBE-FB29-4DE0-AF0C-0BE7C20CDC71}">
      <dgm:prSet/>
      <dgm:spPr/>
      <dgm:t>
        <a:bodyPr/>
        <a:lstStyle/>
        <a:p>
          <a:endParaRPr lang="en-US"/>
        </a:p>
      </dgm:t>
    </dgm:pt>
    <dgm:pt modelId="{AB33549B-1C16-4258-8467-289458CAA051}">
      <dgm:prSet/>
      <dgm:spPr/>
      <dgm:t>
        <a:bodyPr/>
        <a:lstStyle/>
        <a:p>
          <a:r>
            <a:rPr lang="en-US" dirty="0"/>
            <a:t>Chatten </a:t>
          </a:r>
          <a:r>
            <a:rPr lang="en-US" dirty="0" err="1"/>
            <a:t>hålls</a:t>
          </a:r>
          <a:r>
            <a:rPr lang="en-US" dirty="0"/>
            <a:t> </a:t>
          </a:r>
          <a:r>
            <a:rPr lang="en-US" dirty="0" err="1"/>
            <a:t>stängd</a:t>
          </a:r>
          <a:r>
            <a:rPr lang="en-US" dirty="0"/>
            <a:t> under </a:t>
          </a:r>
          <a:r>
            <a:rPr lang="en-US" dirty="0" err="1"/>
            <a:t>presentationen</a:t>
          </a:r>
          <a:r>
            <a:rPr lang="en-US" dirty="0"/>
            <a:t> och </a:t>
          </a:r>
          <a:r>
            <a:rPr lang="en-US" dirty="0" err="1"/>
            <a:t>öppnas</a:t>
          </a:r>
          <a:r>
            <a:rPr lang="en-US" dirty="0"/>
            <a:t> för </a:t>
          </a:r>
          <a:r>
            <a:rPr lang="en-US" dirty="0" err="1"/>
            <a:t>frågor</a:t>
          </a:r>
          <a:r>
            <a:rPr lang="en-US" dirty="0"/>
            <a:t> </a:t>
          </a:r>
          <a:r>
            <a:rPr lang="en-US" dirty="0" err="1"/>
            <a:t>efteråt</a:t>
          </a:r>
          <a:r>
            <a:rPr lang="en-US" dirty="0"/>
            <a:t>. </a:t>
          </a:r>
        </a:p>
      </dgm:t>
    </dgm:pt>
    <dgm:pt modelId="{DE568C8A-FF52-43AB-B306-6D878CD254A7}" type="parTrans" cxnId="{00ED8543-F084-4F35-AE4A-5580D0FB1540}">
      <dgm:prSet/>
      <dgm:spPr/>
      <dgm:t>
        <a:bodyPr/>
        <a:lstStyle/>
        <a:p>
          <a:endParaRPr lang="en-US"/>
        </a:p>
      </dgm:t>
    </dgm:pt>
    <dgm:pt modelId="{C259DA3D-3805-4938-BA5A-66504C45E9F1}" type="sibTrans" cxnId="{00ED8543-F084-4F35-AE4A-5580D0FB1540}">
      <dgm:prSet/>
      <dgm:spPr/>
      <dgm:t>
        <a:bodyPr/>
        <a:lstStyle/>
        <a:p>
          <a:endParaRPr lang="en-US"/>
        </a:p>
      </dgm:t>
    </dgm:pt>
    <dgm:pt modelId="{54E25C33-5077-478F-B5A2-0A3DB3A8C123}">
      <dgm:prSet/>
      <dgm:spPr/>
      <dgm:t>
        <a:bodyPr/>
        <a:lstStyle/>
        <a:p>
          <a:r>
            <a:rPr lang="en-US" dirty="0" err="1"/>
            <a:t>Bildspel</a:t>
          </a:r>
          <a:r>
            <a:rPr lang="en-US" dirty="0"/>
            <a:t> </a:t>
          </a:r>
          <a:r>
            <a:rPr lang="en-US" dirty="0" err="1"/>
            <a:t>kommer</a:t>
          </a:r>
          <a:r>
            <a:rPr lang="en-US" dirty="0"/>
            <a:t> </a:t>
          </a:r>
          <a:r>
            <a:rPr lang="en-US" dirty="0" err="1"/>
            <a:t>läggas</a:t>
          </a:r>
          <a:r>
            <a:rPr lang="en-US" dirty="0"/>
            <a:t> </a:t>
          </a:r>
          <a:r>
            <a:rPr lang="en-US" dirty="0" err="1"/>
            <a:t>ut</a:t>
          </a:r>
          <a:r>
            <a:rPr lang="en-US" dirty="0"/>
            <a:t> </a:t>
          </a:r>
          <a:r>
            <a:rPr lang="en-US" dirty="0" err="1"/>
            <a:t>på</a:t>
          </a:r>
          <a:r>
            <a:rPr lang="en-US" dirty="0"/>
            <a:t> externa </a:t>
          </a:r>
          <a:r>
            <a:rPr lang="en-US" dirty="0" err="1"/>
            <a:t>webben</a:t>
          </a:r>
          <a:r>
            <a:rPr lang="en-US" dirty="0"/>
            <a:t> under Nyheter för leverantörer </a:t>
          </a:r>
        </a:p>
      </dgm:t>
    </dgm:pt>
    <dgm:pt modelId="{F43FA4DA-6080-401F-BA0C-D857831AA0C1}" type="parTrans" cxnId="{9BFDC88F-957A-44E9-BE75-327D2226567E}">
      <dgm:prSet/>
      <dgm:spPr/>
      <dgm:t>
        <a:bodyPr/>
        <a:lstStyle/>
        <a:p>
          <a:endParaRPr lang="en-US"/>
        </a:p>
      </dgm:t>
    </dgm:pt>
    <dgm:pt modelId="{E5C733FD-F924-485E-9F74-4ABBB503BA75}" type="sibTrans" cxnId="{9BFDC88F-957A-44E9-BE75-327D2226567E}">
      <dgm:prSet/>
      <dgm:spPr/>
      <dgm:t>
        <a:bodyPr/>
        <a:lstStyle/>
        <a:p>
          <a:endParaRPr lang="en-US"/>
        </a:p>
      </dgm:t>
    </dgm:pt>
    <dgm:pt modelId="{85874CB6-CDAE-4E9B-96A6-CA322FBE346A}" type="pres">
      <dgm:prSet presAssocID="{0BF41A42-72C3-475F-943A-00A7098F5CF2}" presName="root" presStyleCnt="0">
        <dgm:presLayoutVars>
          <dgm:dir/>
          <dgm:resizeHandles val="exact"/>
        </dgm:presLayoutVars>
      </dgm:prSet>
      <dgm:spPr/>
    </dgm:pt>
    <dgm:pt modelId="{0251B2FF-DA43-4FAC-86B7-DFCBBFE73FC8}" type="pres">
      <dgm:prSet presAssocID="{03002720-69D8-4883-9A12-CC84D26CEFE5}" presName="compNode" presStyleCnt="0"/>
      <dgm:spPr/>
    </dgm:pt>
    <dgm:pt modelId="{0276DAC6-F00D-425C-A63B-BE0740ABB2D4}" type="pres">
      <dgm:prSet presAssocID="{03002720-69D8-4883-9A12-CC84D26CEFE5}" presName="bgRect" presStyleLbl="bgShp" presStyleIdx="0" presStyleCnt="3"/>
      <dgm:spPr/>
    </dgm:pt>
    <dgm:pt modelId="{C56D7585-A2A2-4A61-9DF2-C144F4B9EBA2}" type="pres">
      <dgm:prSet presAssocID="{03002720-69D8-4883-9A12-CC84D26CEF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t"/>
        </a:ext>
      </dgm:extLst>
    </dgm:pt>
    <dgm:pt modelId="{0E6949A3-3C74-4641-BF73-C703C11136B3}" type="pres">
      <dgm:prSet presAssocID="{03002720-69D8-4883-9A12-CC84D26CEFE5}" presName="spaceRect" presStyleCnt="0"/>
      <dgm:spPr/>
    </dgm:pt>
    <dgm:pt modelId="{4F77F4C0-9B9E-4644-9F07-BD8BEF08DFF7}" type="pres">
      <dgm:prSet presAssocID="{03002720-69D8-4883-9A12-CC84D26CEFE5}" presName="parTx" presStyleLbl="revTx" presStyleIdx="0" presStyleCnt="3">
        <dgm:presLayoutVars>
          <dgm:chMax val="0"/>
          <dgm:chPref val="0"/>
        </dgm:presLayoutVars>
      </dgm:prSet>
      <dgm:spPr/>
    </dgm:pt>
    <dgm:pt modelId="{FA7F001D-27A0-4F51-A801-CB6BD896B725}" type="pres">
      <dgm:prSet presAssocID="{7F1F40A6-27FE-4E42-BB43-5E1578DBA6A7}" presName="sibTrans" presStyleCnt="0"/>
      <dgm:spPr/>
    </dgm:pt>
    <dgm:pt modelId="{EE8E0342-B481-4A5D-ADCA-EC04AA9485FF}" type="pres">
      <dgm:prSet presAssocID="{AB33549B-1C16-4258-8467-289458CAA051}" presName="compNode" presStyleCnt="0"/>
      <dgm:spPr/>
    </dgm:pt>
    <dgm:pt modelId="{C5F6EBD5-DF18-435F-9539-14688D2B1E55}" type="pres">
      <dgm:prSet presAssocID="{AB33549B-1C16-4258-8467-289458CAA051}" presName="bgRect" presStyleLbl="bgShp" presStyleIdx="1" presStyleCnt="3"/>
      <dgm:spPr/>
    </dgm:pt>
    <dgm:pt modelId="{EE50C4FA-9AFB-499D-BD3B-45D3EF19BED8}" type="pres">
      <dgm:prSet presAssocID="{AB33549B-1C16-4258-8467-289458CAA0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53AA54D9-01DC-4BAF-8FC1-2F0A00B1A51C}" type="pres">
      <dgm:prSet presAssocID="{AB33549B-1C16-4258-8467-289458CAA051}" presName="spaceRect" presStyleCnt="0"/>
      <dgm:spPr/>
    </dgm:pt>
    <dgm:pt modelId="{ABAB2BFE-0324-4322-8E63-1AB3628760F8}" type="pres">
      <dgm:prSet presAssocID="{AB33549B-1C16-4258-8467-289458CAA051}" presName="parTx" presStyleLbl="revTx" presStyleIdx="1" presStyleCnt="3">
        <dgm:presLayoutVars>
          <dgm:chMax val="0"/>
          <dgm:chPref val="0"/>
        </dgm:presLayoutVars>
      </dgm:prSet>
      <dgm:spPr/>
    </dgm:pt>
    <dgm:pt modelId="{5427FB16-9990-4901-8D59-52441529E7F4}" type="pres">
      <dgm:prSet presAssocID="{C259DA3D-3805-4938-BA5A-66504C45E9F1}" presName="sibTrans" presStyleCnt="0"/>
      <dgm:spPr/>
    </dgm:pt>
    <dgm:pt modelId="{6550E3E6-64C4-4C7E-BD6F-3D5D9FA1F7E8}" type="pres">
      <dgm:prSet presAssocID="{54E25C33-5077-478F-B5A2-0A3DB3A8C123}" presName="compNode" presStyleCnt="0"/>
      <dgm:spPr/>
    </dgm:pt>
    <dgm:pt modelId="{B38D99B0-EB6D-4878-AAFB-9774E42ECD6C}" type="pres">
      <dgm:prSet presAssocID="{54E25C33-5077-478F-B5A2-0A3DB3A8C123}" presName="bgRect" presStyleLbl="bgShp" presStyleIdx="2" presStyleCnt="3"/>
      <dgm:spPr/>
    </dgm:pt>
    <dgm:pt modelId="{27973534-CFA2-49CC-BEF4-C1645157DA5A}" type="pres">
      <dgm:prSet presAssocID="{54E25C33-5077-478F-B5A2-0A3DB3A8C1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05215EB9-EA46-456A-8315-DA6F652962AD}" type="pres">
      <dgm:prSet presAssocID="{54E25C33-5077-478F-B5A2-0A3DB3A8C123}" presName="spaceRect" presStyleCnt="0"/>
      <dgm:spPr/>
    </dgm:pt>
    <dgm:pt modelId="{F3F7CC0E-34B7-4EF6-A3A9-639B6732A9C8}" type="pres">
      <dgm:prSet presAssocID="{54E25C33-5077-478F-B5A2-0A3DB3A8C123}" presName="parTx" presStyleLbl="revTx" presStyleIdx="2" presStyleCnt="3">
        <dgm:presLayoutVars>
          <dgm:chMax val="0"/>
          <dgm:chPref val="0"/>
        </dgm:presLayoutVars>
      </dgm:prSet>
      <dgm:spPr/>
    </dgm:pt>
  </dgm:ptLst>
  <dgm:cxnLst>
    <dgm:cxn modelId="{091B1416-52FC-4D4C-9133-23D5F754D85D}" type="presOf" srcId="{AB33549B-1C16-4258-8467-289458CAA051}" destId="{ABAB2BFE-0324-4322-8E63-1AB3628760F8}" srcOrd="0" destOrd="0" presId="urn:microsoft.com/office/officeart/2018/2/layout/IconVerticalSolidList"/>
    <dgm:cxn modelId="{63B6732E-B71E-4639-B742-C6925B111EFC}" type="presOf" srcId="{03002720-69D8-4883-9A12-CC84D26CEFE5}" destId="{4F77F4C0-9B9E-4644-9F07-BD8BEF08DFF7}" srcOrd="0" destOrd="0" presId="urn:microsoft.com/office/officeart/2018/2/layout/IconVerticalSolidList"/>
    <dgm:cxn modelId="{00ED8543-F084-4F35-AE4A-5580D0FB1540}" srcId="{0BF41A42-72C3-475F-943A-00A7098F5CF2}" destId="{AB33549B-1C16-4258-8467-289458CAA051}" srcOrd="1" destOrd="0" parTransId="{DE568C8A-FF52-43AB-B306-6D878CD254A7}" sibTransId="{C259DA3D-3805-4938-BA5A-66504C45E9F1}"/>
    <dgm:cxn modelId="{4E2D4B51-007C-4BF7-B04E-7B092EB40B3C}" type="presOf" srcId="{54E25C33-5077-478F-B5A2-0A3DB3A8C123}" destId="{F3F7CC0E-34B7-4EF6-A3A9-639B6732A9C8}" srcOrd="0" destOrd="0" presId="urn:microsoft.com/office/officeart/2018/2/layout/IconVerticalSolidList"/>
    <dgm:cxn modelId="{9BFDC88F-957A-44E9-BE75-327D2226567E}" srcId="{0BF41A42-72C3-475F-943A-00A7098F5CF2}" destId="{54E25C33-5077-478F-B5A2-0A3DB3A8C123}" srcOrd="2" destOrd="0" parTransId="{F43FA4DA-6080-401F-BA0C-D857831AA0C1}" sibTransId="{E5C733FD-F924-485E-9F74-4ABBB503BA75}"/>
    <dgm:cxn modelId="{E4ADDDBE-FB29-4DE0-AF0C-0BE7C20CDC71}" srcId="{0BF41A42-72C3-475F-943A-00A7098F5CF2}" destId="{03002720-69D8-4883-9A12-CC84D26CEFE5}" srcOrd="0" destOrd="0" parTransId="{58BA6B26-D60B-4ECD-92E4-E7802E4D714D}" sibTransId="{7F1F40A6-27FE-4E42-BB43-5E1578DBA6A7}"/>
    <dgm:cxn modelId="{DD9980FC-9088-494E-BF5C-769B8C757609}" type="presOf" srcId="{0BF41A42-72C3-475F-943A-00A7098F5CF2}" destId="{85874CB6-CDAE-4E9B-96A6-CA322FBE346A}" srcOrd="0" destOrd="0" presId="urn:microsoft.com/office/officeart/2018/2/layout/IconVerticalSolidList"/>
    <dgm:cxn modelId="{1F02F70D-2532-46FA-AF21-6F83E7091AEB}" type="presParOf" srcId="{85874CB6-CDAE-4E9B-96A6-CA322FBE346A}" destId="{0251B2FF-DA43-4FAC-86B7-DFCBBFE73FC8}" srcOrd="0" destOrd="0" presId="urn:microsoft.com/office/officeart/2018/2/layout/IconVerticalSolidList"/>
    <dgm:cxn modelId="{C3C48E43-7737-486A-8B48-B3B1604DCDBF}" type="presParOf" srcId="{0251B2FF-DA43-4FAC-86B7-DFCBBFE73FC8}" destId="{0276DAC6-F00D-425C-A63B-BE0740ABB2D4}" srcOrd="0" destOrd="0" presId="urn:microsoft.com/office/officeart/2018/2/layout/IconVerticalSolidList"/>
    <dgm:cxn modelId="{0DC899D4-B270-4EAC-BAE8-101D0AB04445}" type="presParOf" srcId="{0251B2FF-DA43-4FAC-86B7-DFCBBFE73FC8}" destId="{C56D7585-A2A2-4A61-9DF2-C144F4B9EBA2}" srcOrd="1" destOrd="0" presId="urn:microsoft.com/office/officeart/2018/2/layout/IconVerticalSolidList"/>
    <dgm:cxn modelId="{32E7A201-A4FF-4C17-A001-66321ABB7F2A}" type="presParOf" srcId="{0251B2FF-DA43-4FAC-86B7-DFCBBFE73FC8}" destId="{0E6949A3-3C74-4641-BF73-C703C11136B3}" srcOrd="2" destOrd="0" presId="urn:microsoft.com/office/officeart/2018/2/layout/IconVerticalSolidList"/>
    <dgm:cxn modelId="{2A128CFE-96E3-4876-BA30-61AA48ABCFCA}" type="presParOf" srcId="{0251B2FF-DA43-4FAC-86B7-DFCBBFE73FC8}" destId="{4F77F4C0-9B9E-4644-9F07-BD8BEF08DFF7}" srcOrd="3" destOrd="0" presId="urn:microsoft.com/office/officeart/2018/2/layout/IconVerticalSolidList"/>
    <dgm:cxn modelId="{8EE3CE84-D98B-429B-90CA-F2A6ADB462CE}" type="presParOf" srcId="{85874CB6-CDAE-4E9B-96A6-CA322FBE346A}" destId="{FA7F001D-27A0-4F51-A801-CB6BD896B725}" srcOrd="1" destOrd="0" presId="urn:microsoft.com/office/officeart/2018/2/layout/IconVerticalSolidList"/>
    <dgm:cxn modelId="{BA3ED50E-687D-48BF-9579-5E96C91588DB}" type="presParOf" srcId="{85874CB6-CDAE-4E9B-96A6-CA322FBE346A}" destId="{EE8E0342-B481-4A5D-ADCA-EC04AA9485FF}" srcOrd="2" destOrd="0" presId="urn:microsoft.com/office/officeart/2018/2/layout/IconVerticalSolidList"/>
    <dgm:cxn modelId="{CD3D217C-1FAD-4DF9-8CF0-A6A670AA8E83}" type="presParOf" srcId="{EE8E0342-B481-4A5D-ADCA-EC04AA9485FF}" destId="{C5F6EBD5-DF18-435F-9539-14688D2B1E55}" srcOrd="0" destOrd="0" presId="urn:microsoft.com/office/officeart/2018/2/layout/IconVerticalSolidList"/>
    <dgm:cxn modelId="{1AA9F304-E042-4CB4-A691-F184F64A6255}" type="presParOf" srcId="{EE8E0342-B481-4A5D-ADCA-EC04AA9485FF}" destId="{EE50C4FA-9AFB-499D-BD3B-45D3EF19BED8}" srcOrd="1" destOrd="0" presId="urn:microsoft.com/office/officeart/2018/2/layout/IconVerticalSolidList"/>
    <dgm:cxn modelId="{9F81DA62-0A32-4892-94D2-F6244B4FC9BB}" type="presParOf" srcId="{EE8E0342-B481-4A5D-ADCA-EC04AA9485FF}" destId="{53AA54D9-01DC-4BAF-8FC1-2F0A00B1A51C}" srcOrd="2" destOrd="0" presId="urn:microsoft.com/office/officeart/2018/2/layout/IconVerticalSolidList"/>
    <dgm:cxn modelId="{BCC801AB-2D74-4E57-886F-C82BF9F68F05}" type="presParOf" srcId="{EE8E0342-B481-4A5D-ADCA-EC04AA9485FF}" destId="{ABAB2BFE-0324-4322-8E63-1AB3628760F8}" srcOrd="3" destOrd="0" presId="urn:microsoft.com/office/officeart/2018/2/layout/IconVerticalSolidList"/>
    <dgm:cxn modelId="{31502075-64EC-43BF-92A2-A4D511FA77DE}" type="presParOf" srcId="{85874CB6-CDAE-4E9B-96A6-CA322FBE346A}" destId="{5427FB16-9990-4901-8D59-52441529E7F4}" srcOrd="3" destOrd="0" presId="urn:microsoft.com/office/officeart/2018/2/layout/IconVerticalSolidList"/>
    <dgm:cxn modelId="{A1D9C538-D330-4C02-878E-69EC65E3446F}" type="presParOf" srcId="{85874CB6-CDAE-4E9B-96A6-CA322FBE346A}" destId="{6550E3E6-64C4-4C7E-BD6F-3D5D9FA1F7E8}" srcOrd="4" destOrd="0" presId="urn:microsoft.com/office/officeart/2018/2/layout/IconVerticalSolidList"/>
    <dgm:cxn modelId="{C29E63FF-A5EC-43B4-A562-9676FFE8CE8A}" type="presParOf" srcId="{6550E3E6-64C4-4C7E-BD6F-3D5D9FA1F7E8}" destId="{B38D99B0-EB6D-4878-AAFB-9774E42ECD6C}" srcOrd="0" destOrd="0" presId="urn:microsoft.com/office/officeart/2018/2/layout/IconVerticalSolidList"/>
    <dgm:cxn modelId="{5B0B063B-220F-4F40-8E54-661CB4CFC7CE}" type="presParOf" srcId="{6550E3E6-64C4-4C7E-BD6F-3D5D9FA1F7E8}" destId="{27973534-CFA2-49CC-BEF4-C1645157DA5A}" srcOrd="1" destOrd="0" presId="urn:microsoft.com/office/officeart/2018/2/layout/IconVerticalSolidList"/>
    <dgm:cxn modelId="{F20905DF-299E-4FB9-9592-1F0B80027623}" type="presParOf" srcId="{6550E3E6-64C4-4C7E-BD6F-3D5D9FA1F7E8}" destId="{05215EB9-EA46-456A-8315-DA6F652962AD}" srcOrd="2" destOrd="0" presId="urn:microsoft.com/office/officeart/2018/2/layout/IconVerticalSolidList"/>
    <dgm:cxn modelId="{3FA6757F-AD3F-4B5B-84F3-DC9523315B17}" type="presParOf" srcId="{6550E3E6-64C4-4C7E-BD6F-3D5D9FA1F7E8}" destId="{F3F7CC0E-34B7-4EF6-A3A9-639B6732A9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10661-0017-4014-93AE-EBB925B22F4D}" type="doc">
      <dgm:prSet loTypeId="urn:microsoft.com/office/officeart/2005/8/layout/process1" loCatId="process" qsTypeId="urn:microsoft.com/office/officeart/2005/8/quickstyle/simple1" qsCatId="simple" csTypeId="urn:microsoft.com/office/officeart/2005/8/colors/accent1_2" csCatId="accent1" phldr="1"/>
      <dgm:spPr/>
    </dgm:pt>
    <dgm:pt modelId="{178FB9D7-E96B-41D4-BAC7-05B6A7C17C56}">
      <dgm:prSet phldrT="[Text]" custT="1"/>
      <dgm:spPr/>
      <dgm:t>
        <a:bodyPr/>
        <a:lstStyle/>
        <a:p>
          <a:r>
            <a:rPr lang="sv-SE" sz="1600" dirty="0"/>
            <a:t>Kontrollera att nödvändiga rapporter är godkända i Mina sidor för fristående aktör</a:t>
          </a:r>
        </a:p>
      </dgm:t>
      <dgm:extLst>
        <a:ext uri="{E40237B7-FDA0-4F09-8148-C483321AD2D9}">
          <dgm14:cNvPr xmlns:dgm14="http://schemas.microsoft.com/office/drawing/2010/diagram" id="0" name="" descr="Process för korrekt fakturering:&#10;Kontrollera att nödvändiga rapporter är godkända i systemstödet Mina sidor för fristående aktör.&#10;Kontrollera att det finns en order för ersättningen.&#10;Kontrollera att fakturans kvantitet överensstämmer med det ni har rätt till."/>
        </a:ext>
      </dgm:extLst>
    </dgm:pt>
    <dgm:pt modelId="{BB514225-D3C0-441E-BE6A-70B0E2DB57AB}" type="parTrans" cxnId="{41E85819-B2AC-43F6-8505-2D542875B510}">
      <dgm:prSet/>
      <dgm:spPr/>
      <dgm:t>
        <a:bodyPr/>
        <a:lstStyle/>
        <a:p>
          <a:endParaRPr lang="sv-SE" sz="1600"/>
        </a:p>
      </dgm:t>
    </dgm:pt>
    <dgm:pt modelId="{8C5DC47E-C013-45CC-968B-143298E1C17A}" type="sibTrans" cxnId="{41E85819-B2AC-43F6-8505-2D542875B510}">
      <dgm:prSet custT="1"/>
      <dgm:spPr/>
      <dgm:t>
        <a:bodyPr/>
        <a:lstStyle/>
        <a:p>
          <a:endParaRPr lang="sv-SE" sz="1600"/>
        </a:p>
      </dgm:t>
    </dgm:pt>
    <dgm:pt modelId="{DBDB595D-FEFD-4266-8F01-9F3BB64248E7}">
      <dgm:prSet phldrT="[Text]" custT="1"/>
      <dgm:spPr/>
      <dgm:t>
        <a:bodyPr/>
        <a:lstStyle/>
        <a:p>
          <a:r>
            <a:rPr lang="sv-SE" sz="1600" dirty="0"/>
            <a:t>Kontrollera att ni har fått en order för ersättningen till er e-handelsanslutning</a:t>
          </a:r>
        </a:p>
      </dgm:t>
      <dgm:extLst>
        <a:ext uri="{E40237B7-FDA0-4F09-8148-C483321AD2D9}">
          <dgm14:cNvPr xmlns:dgm14="http://schemas.microsoft.com/office/drawing/2010/diagram" id="0" name="" descr="Process för korrekt fakturering:&#10;Kontrollera att nödvändiga rapporter är godkända i systemstödet Mina sidor för fristående aktör.&#10;Kontrollera att det finns en order för ersättningen.&#10;Kontrollera att fakturans kvantitet överensstämmer med det ni har rätt till."/>
        </a:ext>
      </dgm:extLst>
    </dgm:pt>
    <dgm:pt modelId="{BD3D669D-72E3-41DA-AC7A-A90A119D0D0F}" type="parTrans" cxnId="{7A163511-CBA0-4655-957C-1A3E112D38AB}">
      <dgm:prSet/>
      <dgm:spPr/>
      <dgm:t>
        <a:bodyPr/>
        <a:lstStyle/>
        <a:p>
          <a:endParaRPr lang="sv-SE" sz="1600"/>
        </a:p>
      </dgm:t>
    </dgm:pt>
    <dgm:pt modelId="{79FD8318-5F35-431D-8382-FDB197576507}" type="sibTrans" cxnId="{7A163511-CBA0-4655-957C-1A3E112D38AB}">
      <dgm:prSet custT="1"/>
      <dgm:spPr/>
      <dgm:t>
        <a:bodyPr/>
        <a:lstStyle/>
        <a:p>
          <a:endParaRPr lang="sv-SE" sz="1600"/>
        </a:p>
      </dgm:t>
    </dgm:pt>
    <dgm:pt modelId="{715E3218-C440-40F4-B83A-4CC6ACC51651}">
      <dgm:prSet phldrT="[Text]" custT="1"/>
      <dgm:spPr/>
      <dgm:t>
        <a:bodyPr/>
        <a:lstStyle/>
        <a:p>
          <a:r>
            <a:rPr lang="sv-SE" sz="1600" dirty="0"/>
            <a:t>Innan ni skickar fakturan, kontrollera att fakturans kvantitet överensstämmer med det ni har rätt till</a:t>
          </a:r>
        </a:p>
      </dgm:t>
      <dgm:extLst>
        <a:ext uri="{E40237B7-FDA0-4F09-8148-C483321AD2D9}">
          <dgm14:cNvPr xmlns:dgm14="http://schemas.microsoft.com/office/drawing/2010/diagram" id="0" name="" descr="Process för korrekt fakturering:&#10;Kontrollera att nödvändiga rapporter är godkända i systemstödet Mina sidor för fristående aktör.&#10;Kontrollera att det finns en order för ersättningen.&#10;Kontrollera att fakturans kvantitet överensstämmer med det ni har rätt till."/>
        </a:ext>
      </dgm:extLst>
    </dgm:pt>
    <dgm:pt modelId="{14E71873-74C6-4C56-8FA3-1E68D2886AF5}" type="parTrans" cxnId="{4646BB29-90FA-44E6-A316-F2893F4FA57E}">
      <dgm:prSet/>
      <dgm:spPr/>
      <dgm:t>
        <a:bodyPr/>
        <a:lstStyle/>
        <a:p>
          <a:endParaRPr lang="sv-SE" sz="1600"/>
        </a:p>
      </dgm:t>
    </dgm:pt>
    <dgm:pt modelId="{8669696B-BB96-433D-B246-37E0FA3BC599}" type="sibTrans" cxnId="{4646BB29-90FA-44E6-A316-F2893F4FA57E}">
      <dgm:prSet/>
      <dgm:spPr/>
      <dgm:t>
        <a:bodyPr/>
        <a:lstStyle/>
        <a:p>
          <a:endParaRPr lang="sv-SE" sz="1600"/>
        </a:p>
      </dgm:t>
    </dgm:pt>
    <dgm:pt modelId="{E5356243-63EA-49AB-9AA8-3E6D2656A709}" type="pres">
      <dgm:prSet presAssocID="{67010661-0017-4014-93AE-EBB925B22F4D}" presName="Name0" presStyleCnt="0">
        <dgm:presLayoutVars>
          <dgm:dir/>
          <dgm:resizeHandles val="exact"/>
        </dgm:presLayoutVars>
      </dgm:prSet>
      <dgm:spPr/>
    </dgm:pt>
    <dgm:pt modelId="{E799D775-431E-47C4-93FD-C10C80F39A19}" type="pres">
      <dgm:prSet presAssocID="{178FB9D7-E96B-41D4-BAC7-05B6A7C17C56}" presName="node" presStyleLbl="node1" presStyleIdx="0" presStyleCnt="3">
        <dgm:presLayoutVars>
          <dgm:bulletEnabled val="1"/>
        </dgm:presLayoutVars>
      </dgm:prSet>
      <dgm:spPr/>
    </dgm:pt>
    <dgm:pt modelId="{7C6ECCBE-F33F-422C-90E1-2AB97BA12ACF}" type="pres">
      <dgm:prSet presAssocID="{8C5DC47E-C013-45CC-968B-143298E1C17A}" presName="sibTrans" presStyleLbl="sibTrans2D1" presStyleIdx="0" presStyleCnt="2"/>
      <dgm:spPr/>
    </dgm:pt>
    <dgm:pt modelId="{165F3985-A37B-4717-9F26-5B25A90F1C05}" type="pres">
      <dgm:prSet presAssocID="{8C5DC47E-C013-45CC-968B-143298E1C17A}" presName="connectorText" presStyleLbl="sibTrans2D1" presStyleIdx="0" presStyleCnt="2"/>
      <dgm:spPr/>
    </dgm:pt>
    <dgm:pt modelId="{15CF46EB-7D79-4479-834F-FC3D7C2A5194}" type="pres">
      <dgm:prSet presAssocID="{DBDB595D-FEFD-4266-8F01-9F3BB64248E7}" presName="node" presStyleLbl="node1" presStyleIdx="1" presStyleCnt="3">
        <dgm:presLayoutVars>
          <dgm:bulletEnabled val="1"/>
        </dgm:presLayoutVars>
      </dgm:prSet>
      <dgm:spPr/>
    </dgm:pt>
    <dgm:pt modelId="{2C0E2B4C-9C37-4D99-8A85-D2097B9FE444}" type="pres">
      <dgm:prSet presAssocID="{79FD8318-5F35-431D-8382-FDB197576507}" presName="sibTrans" presStyleLbl="sibTrans2D1" presStyleIdx="1" presStyleCnt="2"/>
      <dgm:spPr/>
    </dgm:pt>
    <dgm:pt modelId="{A169E5DB-2AAF-4084-A184-CEFA1E95B2B4}" type="pres">
      <dgm:prSet presAssocID="{79FD8318-5F35-431D-8382-FDB197576507}" presName="connectorText" presStyleLbl="sibTrans2D1" presStyleIdx="1" presStyleCnt="2"/>
      <dgm:spPr/>
    </dgm:pt>
    <dgm:pt modelId="{A9BD1F92-CF24-424E-9571-2ECBD1442B25}" type="pres">
      <dgm:prSet presAssocID="{715E3218-C440-40F4-B83A-4CC6ACC51651}" presName="node" presStyleLbl="node1" presStyleIdx="2" presStyleCnt="3">
        <dgm:presLayoutVars>
          <dgm:bulletEnabled val="1"/>
        </dgm:presLayoutVars>
      </dgm:prSet>
      <dgm:spPr/>
    </dgm:pt>
  </dgm:ptLst>
  <dgm:cxnLst>
    <dgm:cxn modelId="{7A163511-CBA0-4655-957C-1A3E112D38AB}" srcId="{67010661-0017-4014-93AE-EBB925B22F4D}" destId="{DBDB595D-FEFD-4266-8F01-9F3BB64248E7}" srcOrd="1" destOrd="0" parTransId="{BD3D669D-72E3-41DA-AC7A-A90A119D0D0F}" sibTransId="{79FD8318-5F35-431D-8382-FDB197576507}"/>
    <dgm:cxn modelId="{41E85819-B2AC-43F6-8505-2D542875B510}" srcId="{67010661-0017-4014-93AE-EBB925B22F4D}" destId="{178FB9D7-E96B-41D4-BAC7-05B6A7C17C56}" srcOrd="0" destOrd="0" parTransId="{BB514225-D3C0-441E-BE6A-70B0E2DB57AB}" sibTransId="{8C5DC47E-C013-45CC-968B-143298E1C17A}"/>
    <dgm:cxn modelId="{31DC8727-DB92-4647-BACC-1087E97C5734}" type="presOf" srcId="{178FB9D7-E96B-41D4-BAC7-05B6A7C17C56}" destId="{E799D775-431E-47C4-93FD-C10C80F39A19}" srcOrd="0" destOrd="0" presId="urn:microsoft.com/office/officeart/2005/8/layout/process1"/>
    <dgm:cxn modelId="{4646BB29-90FA-44E6-A316-F2893F4FA57E}" srcId="{67010661-0017-4014-93AE-EBB925B22F4D}" destId="{715E3218-C440-40F4-B83A-4CC6ACC51651}" srcOrd="2" destOrd="0" parTransId="{14E71873-74C6-4C56-8FA3-1E68D2886AF5}" sibTransId="{8669696B-BB96-433D-B246-37E0FA3BC599}"/>
    <dgm:cxn modelId="{7AE1EE7E-6741-4991-9269-0FE20866C3BD}" type="presOf" srcId="{8C5DC47E-C013-45CC-968B-143298E1C17A}" destId="{7C6ECCBE-F33F-422C-90E1-2AB97BA12ACF}" srcOrd="0" destOrd="0" presId="urn:microsoft.com/office/officeart/2005/8/layout/process1"/>
    <dgm:cxn modelId="{BD598F93-574D-4CC2-BB06-3BBA0639379E}" type="presOf" srcId="{DBDB595D-FEFD-4266-8F01-9F3BB64248E7}" destId="{15CF46EB-7D79-4479-834F-FC3D7C2A5194}" srcOrd="0" destOrd="0" presId="urn:microsoft.com/office/officeart/2005/8/layout/process1"/>
    <dgm:cxn modelId="{C7A4D996-A403-4785-9227-33FC7D6515C6}" type="presOf" srcId="{79FD8318-5F35-431D-8382-FDB197576507}" destId="{A169E5DB-2AAF-4084-A184-CEFA1E95B2B4}" srcOrd="1" destOrd="0" presId="urn:microsoft.com/office/officeart/2005/8/layout/process1"/>
    <dgm:cxn modelId="{66BD9CAF-A3AD-44ED-9AAA-356AA4CCDDA3}" type="presOf" srcId="{8C5DC47E-C013-45CC-968B-143298E1C17A}" destId="{165F3985-A37B-4717-9F26-5B25A90F1C05}" srcOrd="1" destOrd="0" presId="urn:microsoft.com/office/officeart/2005/8/layout/process1"/>
    <dgm:cxn modelId="{279797BF-1361-4771-BCEB-463B5F55B494}" type="presOf" srcId="{67010661-0017-4014-93AE-EBB925B22F4D}" destId="{E5356243-63EA-49AB-9AA8-3E6D2656A709}" srcOrd="0" destOrd="0" presId="urn:microsoft.com/office/officeart/2005/8/layout/process1"/>
    <dgm:cxn modelId="{58823CD3-7A75-4FC1-97DC-B08706D17C87}" type="presOf" srcId="{79FD8318-5F35-431D-8382-FDB197576507}" destId="{2C0E2B4C-9C37-4D99-8A85-D2097B9FE444}" srcOrd="0" destOrd="0" presId="urn:microsoft.com/office/officeart/2005/8/layout/process1"/>
    <dgm:cxn modelId="{3A8766ED-432E-40DF-80FA-FFA62B387D9A}" type="presOf" srcId="{715E3218-C440-40F4-B83A-4CC6ACC51651}" destId="{A9BD1F92-CF24-424E-9571-2ECBD1442B25}" srcOrd="0" destOrd="0" presId="urn:microsoft.com/office/officeart/2005/8/layout/process1"/>
    <dgm:cxn modelId="{7A62A20F-FDD5-450C-9F6A-8AA8072546BA}" type="presParOf" srcId="{E5356243-63EA-49AB-9AA8-3E6D2656A709}" destId="{E799D775-431E-47C4-93FD-C10C80F39A19}" srcOrd="0" destOrd="0" presId="urn:microsoft.com/office/officeart/2005/8/layout/process1"/>
    <dgm:cxn modelId="{AB120CA3-F6AB-4B3C-86FA-400E3783153C}" type="presParOf" srcId="{E5356243-63EA-49AB-9AA8-3E6D2656A709}" destId="{7C6ECCBE-F33F-422C-90E1-2AB97BA12ACF}" srcOrd="1" destOrd="0" presId="urn:microsoft.com/office/officeart/2005/8/layout/process1"/>
    <dgm:cxn modelId="{F2045F40-C370-4698-8E68-837A37FC6DBE}" type="presParOf" srcId="{7C6ECCBE-F33F-422C-90E1-2AB97BA12ACF}" destId="{165F3985-A37B-4717-9F26-5B25A90F1C05}" srcOrd="0" destOrd="0" presId="urn:microsoft.com/office/officeart/2005/8/layout/process1"/>
    <dgm:cxn modelId="{A5581896-7C9E-491B-86CC-A7FB2126E55C}" type="presParOf" srcId="{E5356243-63EA-49AB-9AA8-3E6D2656A709}" destId="{15CF46EB-7D79-4479-834F-FC3D7C2A5194}" srcOrd="2" destOrd="0" presId="urn:microsoft.com/office/officeart/2005/8/layout/process1"/>
    <dgm:cxn modelId="{05F444B1-1FF5-44E7-B10C-A06B4084286D}" type="presParOf" srcId="{E5356243-63EA-49AB-9AA8-3E6D2656A709}" destId="{2C0E2B4C-9C37-4D99-8A85-D2097B9FE444}" srcOrd="3" destOrd="0" presId="urn:microsoft.com/office/officeart/2005/8/layout/process1"/>
    <dgm:cxn modelId="{AE88E252-AF7F-4F3B-9226-56302F202F10}" type="presParOf" srcId="{2C0E2B4C-9C37-4D99-8A85-D2097B9FE444}" destId="{A169E5DB-2AAF-4084-A184-CEFA1E95B2B4}" srcOrd="0" destOrd="0" presId="urn:microsoft.com/office/officeart/2005/8/layout/process1"/>
    <dgm:cxn modelId="{D5233D15-C5AC-4057-A6AF-2CE2617525FE}" type="presParOf" srcId="{E5356243-63EA-49AB-9AA8-3E6D2656A709}" destId="{A9BD1F92-CF24-424E-9571-2ECBD1442B2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84213-6AF1-4B0F-BFE8-6647C192294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sv-SE"/>
        </a:p>
      </dgm:t>
    </dgm:pt>
    <dgm:pt modelId="{3F4A87F1-D1BD-4995-91BE-7E9566CFAFC4}">
      <dgm:prSet phldrT="[Text]" custT="1"/>
      <dgm:spPr>
        <a:solidFill>
          <a:schemeClr val="accent2"/>
        </a:solidFill>
      </dgm:spPr>
      <dgm:t>
        <a:bodyPr/>
        <a:lstStyle/>
        <a:p>
          <a:r>
            <a:rPr lang="sv-SE" sz="1100" dirty="0">
              <a:solidFill>
                <a:sysClr val="windowText" lastClr="000000"/>
              </a:solidFill>
              <a:latin typeface="+mn-lt"/>
              <a:cs typeface="Arial"/>
            </a:rPr>
            <a:t>Beslut och leverantörsavrop, deltagaren anvisas till er som leverantör.</a:t>
          </a:r>
          <a:endParaRPr lang="sv-SE" sz="1100" dirty="0">
            <a:solidFill>
              <a:sysClr val="windowText" lastClr="000000"/>
            </a:solidFill>
            <a:latin typeface="+mn-lt"/>
          </a:endParaRPr>
        </a:p>
      </dgm:t>
    </dgm:pt>
    <dgm:pt modelId="{44E2EDB9-C433-4CB2-B3C2-5F1DB24097D5}" type="parTrans" cxnId="{0087BE00-FA4C-43CB-B5C5-5D1810B05632}">
      <dgm:prSet/>
      <dgm:spPr/>
      <dgm:t>
        <a:bodyPr/>
        <a:lstStyle/>
        <a:p>
          <a:endParaRPr lang="sv-SE"/>
        </a:p>
      </dgm:t>
    </dgm:pt>
    <dgm:pt modelId="{6FDDE253-CB39-4393-ADD2-EADA1C1FD94A}" type="sibTrans" cxnId="{0087BE00-FA4C-43CB-B5C5-5D1810B05632}">
      <dgm:prSet custT="1"/>
      <dgm:spPr/>
      <dgm:t>
        <a:bodyPr/>
        <a:lstStyle/>
        <a:p>
          <a:endParaRPr lang="sv-SE" sz="1100"/>
        </a:p>
      </dgm:t>
    </dgm:pt>
    <dgm:pt modelId="{C05E9DEC-D710-478A-97BE-E808028D6A29}">
      <dgm:prSet phldrT="[Text]" custT="1"/>
      <dgm:spPr/>
      <dgm:t>
        <a:bodyPr/>
        <a:lstStyle/>
        <a:p>
          <a:r>
            <a:rPr lang="sv-SE" sz="1100" b="0" dirty="0">
              <a:solidFill>
                <a:schemeClr val="bg1"/>
              </a:solidFill>
              <a:latin typeface="+mn-lt"/>
              <a:cs typeface="Arial"/>
            </a:rPr>
            <a:t>Första möte med deltagare.</a:t>
          </a:r>
          <a:endParaRPr lang="sv-SE" sz="1100" b="0" dirty="0">
            <a:latin typeface="+mn-lt"/>
          </a:endParaRPr>
        </a:p>
      </dgm:t>
    </dgm:pt>
    <dgm:pt modelId="{9B8E415D-90FF-4F53-8211-F800B00B2BB6}" type="parTrans" cxnId="{149EF550-5ADE-4578-A7D9-3779C2541879}">
      <dgm:prSet/>
      <dgm:spPr/>
      <dgm:t>
        <a:bodyPr/>
        <a:lstStyle/>
        <a:p>
          <a:endParaRPr lang="sv-SE"/>
        </a:p>
      </dgm:t>
    </dgm:pt>
    <dgm:pt modelId="{8BC236D7-264A-4E80-B574-7774825EE188}" type="sibTrans" cxnId="{149EF550-5ADE-4578-A7D9-3779C2541879}">
      <dgm:prSet custT="1"/>
      <dgm:spPr/>
      <dgm:t>
        <a:bodyPr/>
        <a:lstStyle/>
        <a:p>
          <a:endParaRPr lang="sv-SE" sz="1100"/>
        </a:p>
      </dgm:t>
    </dgm:pt>
    <dgm:pt modelId="{A80393F6-6FD2-4409-93AA-71B8B78B0607}">
      <dgm:prSet phldrT="[Text]" custT="1"/>
      <dgm:spPr/>
      <dgm:t>
        <a:bodyPr/>
        <a:lstStyle/>
        <a:p>
          <a:r>
            <a:rPr lang="sv-SE" sz="1100" dirty="0">
              <a:solidFill>
                <a:schemeClr val="bg1"/>
              </a:solidFill>
              <a:latin typeface="+mn-lt"/>
              <a:cs typeface="Arial"/>
            </a:rPr>
            <a:t>Skicka in Gemensam planering i MSFA.</a:t>
          </a:r>
          <a:endParaRPr lang="sv-SE" sz="1100" dirty="0">
            <a:latin typeface="+mn-lt"/>
          </a:endParaRPr>
        </a:p>
      </dgm:t>
    </dgm:pt>
    <dgm:pt modelId="{0DEEBD6F-A5BF-4D75-8D4E-623701D05C0E}" type="parTrans" cxnId="{C8B5AC38-298D-4D47-B325-0B5302657BA7}">
      <dgm:prSet/>
      <dgm:spPr/>
      <dgm:t>
        <a:bodyPr/>
        <a:lstStyle/>
        <a:p>
          <a:endParaRPr lang="sv-SE"/>
        </a:p>
      </dgm:t>
    </dgm:pt>
    <dgm:pt modelId="{03290752-DC84-4C94-8535-D36BA7497F27}" type="sibTrans" cxnId="{C8B5AC38-298D-4D47-B325-0B5302657BA7}">
      <dgm:prSet custT="1"/>
      <dgm:spPr/>
      <dgm:t>
        <a:bodyPr/>
        <a:lstStyle/>
        <a:p>
          <a:endParaRPr lang="sv-SE" sz="1100"/>
        </a:p>
      </dgm:t>
    </dgm:pt>
    <dgm:pt modelId="{0531D67C-CEB5-49CA-805F-47FF1B6E4865}">
      <dgm:prSet phldrT="[Text]" custT="1"/>
      <dgm:spPr>
        <a:solidFill>
          <a:schemeClr val="accent2"/>
        </a:solidFill>
      </dgm:spPr>
      <dgm:t>
        <a:bodyPr/>
        <a:lstStyle/>
        <a:p>
          <a:r>
            <a:rPr lang="sv-SE" sz="1100" dirty="0">
              <a:solidFill>
                <a:sysClr val="windowText" lastClr="000000"/>
              </a:solidFill>
              <a:latin typeface="+mn-lt"/>
            </a:rPr>
            <a:t>Order för Löpande ersättning skickas ut om rapporten är godkänd.</a:t>
          </a:r>
        </a:p>
      </dgm:t>
    </dgm:pt>
    <dgm:pt modelId="{72A5E02C-581B-4281-ABCF-831B7E89ECC8}" type="parTrans" cxnId="{5700EE6A-8D46-44AB-A453-3F7A5EC467B4}">
      <dgm:prSet/>
      <dgm:spPr/>
      <dgm:t>
        <a:bodyPr/>
        <a:lstStyle/>
        <a:p>
          <a:endParaRPr lang="sv-SE"/>
        </a:p>
      </dgm:t>
    </dgm:pt>
    <dgm:pt modelId="{5942D3EF-B133-4273-B444-C72D13192245}" type="sibTrans" cxnId="{5700EE6A-8D46-44AB-A453-3F7A5EC467B4}">
      <dgm:prSet custT="1"/>
      <dgm:spPr/>
      <dgm:t>
        <a:bodyPr/>
        <a:lstStyle/>
        <a:p>
          <a:endParaRPr lang="sv-SE" sz="1100"/>
        </a:p>
      </dgm:t>
    </dgm:pt>
    <dgm:pt modelId="{C90E4115-0D9F-4588-8F7C-954BDDA6FC57}">
      <dgm:prSet phldrT="[Text]" custT="1"/>
      <dgm:spPr/>
      <dgm:t>
        <a:bodyPr/>
        <a:lstStyle/>
        <a:p>
          <a:r>
            <a:rPr lang="sv-SE" sz="1100" dirty="0">
              <a:solidFill>
                <a:schemeClr val="bg1"/>
              </a:solidFill>
              <a:latin typeface="+mn-lt"/>
              <a:cs typeface="Arial"/>
            </a:rPr>
            <a:t>Skicka in Periodisk Rapport (PR) för passerad månad. </a:t>
          </a:r>
          <a:endParaRPr lang="sv-SE" sz="1100" dirty="0">
            <a:latin typeface="+mn-lt"/>
          </a:endParaRPr>
        </a:p>
      </dgm:t>
    </dgm:pt>
    <dgm:pt modelId="{CA323C69-DE6A-4673-9D38-3FF0C45EBA03}" type="parTrans" cxnId="{9260FAB3-5939-4115-ACAF-47E51F164D4A}">
      <dgm:prSet/>
      <dgm:spPr/>
      <dgm:t>
        <a:bodyPr/>
        <a:lstStyle/>
        <a:p>
          <a:endParaRPr lang="sv-SE"/>
        </a:p>
      </dgm:t>
    </dgm:pt>
    <dgm:pt modelId="{66889963-847D-46E1-B8B7-9D1C9BED3D63}" type="sibTrans" cxnId="{9260FAB3-5939-4115-ACAF-47E51F164D4A}">
      <dgm:prSet custT="1"/>
      <dgm:spPr/>
      <dgm:t>
        <a:bodyPr/>
        <a:lstStyle/>
        <a:p>
          <a:endParaRPr lang="sv-SE" sz="1100"/>
        </a:p>
      </dgm:t>
    </dgm:pt>
    <dgm:pt modelId="{AA962649-C209-4A04-996F-D2986210FBA8}">
      <dgm:prSet custT="1"/>
      <dgm:spPr>
        <a:solidFill>
          <a:schemeClr val="accent2"/>
        </a:solidFill>
      </dgm:spPr>
      <dgm:t>
        <a:bodyPr/>
        <a:lstStyle/>
        <a:p>
          <a:r>
            <a:rPr lang="sv-SE" sz="1100" dirty="0">
              <a:solidFill>
                <a:sysClr val="windowText" lastClr="000000"/>
              </a:solidFill>
              <a:latin typeface="+mn-lt"/>
              <a:cs typeface="Arial"/>
            </a:rPr>
            <a:t>Utbetalning sker 30 dagar efter  mottagen konstaterat korrekt faktura.</a:t>
          </a:r>
        </a:p>
      </dgm:t>
    </dgm:pt>
    <dgm:pt modelId="{1FAE8C43-DA26-480C-8A5A-CBEC91545493}" type="parTrans" cxnId="{945E37C3-BA4D-4647-8261-0D31EE240E34}">
      <dgm:prSet/>
      <dgm:spPr/>
      <dgm:t>
        <a:bodyPr/>
        <a:lstStyle/>
        <a:p>
          <a:endParaRPr lang="sv-SE"/>
        </a:p>
      </dgm:t>
    </dgm:pt>
    <dgm:pt modelId="{E44A544F-7BC5-4FC0-BF34-0128DBA67F0C}" type="sibTrans" cxnId="{945E37C3-BA4D-4647-8261-0D31EE240E34}">
      <dgm:prSet/>
      <dgm:spPr/>
      <dgm:t>
        <a:bodyPr/>
        <a:lstStyle/>
        <a:p>
          <a:endParaRPr lang="sv-SE"/>
        </a:p>
      </dgm:t>
    </dgm:pt>
    <dgm:pt modelId="{9F1A7755-1ADC-4C6C-877C-96C16481472F}">
      <dgm:prSet custT="1"/>
      <dgm:spPr>
        <a:solidFill>
          <a:schemeClr val="accent2"/>
        </a:solidFill>
      </dgm:spPr>
      <dgm:t>
        <a:bodyPr/>
        <a:lstStyle/>
        <a:p>
          <a:r>
            <a:rPr lang="sv-SE" sz="1100" dirty="0">
              <a:solidFill>
                <a:sysClr val="windowText" lastClr="000000"/>
              </a:solidFill>
              <a:latin typeface="+mn-lt"/>
              <a:cs typeface="Arial"/>
            </a:rPr>
            <a:t>Kontroll av PR som blir godkänd eller ej godkänd.</a:t>
          </a:r>
        </a:p>
      </dgm:t>
    </dgm:pt>
    <dgm:pt modelId="{9AF2C20C-025F-4727-9927-EF235A9AEEE4}" type="parTrans" cxnId="{745B5797-B49A-4504-8DB9-3CD750EF3007}">
      <dgm:prSet/>
      <dgm:spPr/>
      <dgm:t>
        <a:bodyPr/>
        <a:lstStyle/>
        <a:p>
          <a:endParaRPr lang="sv-SE"/>
        </a:p>
      </dgm:t>
    </dgm:pt>
    <dgm:pt modelId="{B58515E2-F4F2-4FC5-8BB0-48CAD2A72AD9}" type="sibTrans" cxnId="{745B5797-B49A-4504-8DB9-3CD750EF3007}">
      <dgm:prSet custT="1"/>
      <dgm:spPr/>
      <dgm:t>
        <a:bodyPr/>
        <a:lstStyle/>
        <a:p>
          <a:endParaRPr lang="sv-SE" sz="1100"/>
        </a:p>
      </dgm:t>
    </dgm:pt>
    <dgm:pt modelId="{B576807C-8315-4474-9857-5BCD1EF26B6B}">
      <dgm:prSet custT="1"/>
      <dgm:spPr/>
      <dgm:t>
        <a:bodyPr/>
        <a:lstStyle/>
        <a:p>
          <a:r>
            <a:rPr lang="sv-SE" sz="1100" dirty="0">
              <a:solidFill>
                <a:schemeClr val="bg1"/>
              </a:solidFill>
              <a:latin typeface="+mn-lt"/>
              <a:cs typeface="Arial"/>
            </a:rPr>
            <a:t>Skicka faktura för passerad månad när PR godkänts.</a:t>
          </a:r>
        </a:p>
      </dgm:t>
    </dgm:pt>
    <dgm:pt modelId="{CA5C0F56-A94D-4B51-ADC7-7A074D6E777F}" type="parTrans" cxnId="{94512B7A-12B2-4D39-9818-4AA2A981568F}">
      <dgm:prSet/>
      <dgm:spPr/>
      <dgm:t>
        <a:bodyPr/>
        <a:lstStyle/>
        <a:p>
          <a:endParaRPr lang="sv-SE"/>
        </a:p>
      </dgm:t>
    </dgm:pt>
    <dgm:pt modelId="{3F6635F8-A60E-4E3F-9D96-30782D11E36D}" type="sibTrans" cxnId="{94512B7A-12B2-4D39-9818-4AA2A981568F}">
      <dgm:prSet custT="1"/>
      <dgm:spPr/>
      <dgm:t>
        <a:bodyPr/>
        <a:lstStyle/>
        <a:p>
          <a:endParaRPr lang="sv-SE" sz="1100"/>
        </a:p>
      </dgm:t>
    </dgm:pt>
    <dgm:pt modelId="{EED48C86-8470-456E-9E2C-9B7A1C614F4C}">
      <dgm:prSet custT="1"/>
      <dgm:spPr>
        <a:solidFill>
          <a:schemeClr val="accent2"/>
        </a:solidFill>
      </dgm:spPr>
      <dgm:t>
        <a:bodyPr/>
        <a:lstStyle/>
        <a:p>
          <a:r>
            <a:rPr lang="sv-SE" sz="1100" dirty="0">
              <a:solidFill>
                <a:sysClr val="windowText" lastClr="000000"/>
              </a:solidFill>
              <a:latin typeface="+mn-lt"/>
              <a:cs typeface="Arial"/>
            </a:rPr>
            <a:t>Faktura kontrolleras mot korrekt antal dagar och godkänd PR.</a:t>
          </a:r>
        </a:p>
      </dgm:t>
    </dgm:pt>
    <dgm:pt modelId="{251260E9-9C87-4C52-B0F8-BA8508F839B5}" type="parTrans" cxnId="{2B400603-1D40-4FAF-8BF9-BBF01B10BC1E}">
      <dgm:prSet/>
      <dgm:spPr/>
      <dgm:t>
        <a:bodyPr/>
        <a:lstStyle/>
        <a:p>
          <a:endParaRPr lang="sv-SE"/>
        </a:p>
      </dgm:t>
    </dgm:pt>
    <dgm:pt modelId="{B817590F-FD2D-4AAB-B954-B2EAD1B78F9E}" type="sibTrans" cxnId="{2B400603-1D40-4FAF-8BF9-BBF01B10BC1E}">
      <dgm:prSet custT="1"/>
      <dgm:spPr/>
      <dgm:t>
        <a:bodyPr/>
        <a:lstStyle/>
        <a:p>
          <a:endParaRPr lang="sv-SE" sz="1100"/>
        </a:p>
      </dgm:t>
    </dgm:pt>
    <dgm:pt modelId="{F80AE138-03A0-43EA-B865-9CC4053DFB5D}">
      <dgm:prSet phldrT="[Text]" custT="1"/>
      <dgm:spPr/>
      <dgm:t>
        <a:bodyPr/>
        <a:lstStyle/>
        <a:p>
          <a:r>
            <a:rPr lang="sv-SE" sz="1100" dirty="0">
              <a:latin typeface="+mn-lt"/>
            </a:rPr>
            <a:t>Genomför utbildningen med deltagaren.</a:t>
          </a:r>
        </a:p>
      </dgm:t>
    </dgm:pt>
    <dgm:pt modelId="{558FCDBB-E355-4E3A-A38F-BA23734C09D4}" type="parTrans" cxnId="{82E8DD6B-54BE-40C9-97BD-D15E1CB3C23B}">
      <dgm:prSet/>
      <dgm:spPr/>
      <dgm:t>
        <a:bodyPr/>
        <a:lstStyle/>
        <a:p>
          <a:endParaRPr lang="sv-SE"/>
        </a:p>
      </dgm:t>
    </dgm:pt>
    <dgm:pt modelId="{A8B77770-B5DA-43FE-BB16-3511475DB16E}" type="sibTrans" cxnId="{82E8DD6B-54BE-40C9-97BD-D15E1CB3C23B}">
      <dgm:prSet/>
      <dgm:spPr/>
      <dgm:t>
        <a:bodyPr/>
        <a:lstStyle/>
        <a:p>
          <a:endParaRPr lang="sv-SE"/>
        </a:p>
      </dgm:t>
    </dgm:pt>
    <dgm:pt modelId="{13837661-BB6C-4411-AE18-D9A07AD1BB00}" type="pres">
      <dgm:prSet presAssocID="{73884213-6AF1-4B0F-BFE8-6647C192294D}" presName="diagram" presStyleCnt="0">
        <dgm:presLayoutVars>
          <dgm:dir/>
          <dgm:resizeHandles val="exact"/>
        </dgm:presLayoutVars>
      </dgm:prSet>
      <dgm:spPr/>
    </dgm:pt>
    <dgm:pt modelId="{FFD86A35-57B5-4DE7-983B-5A00150940E3}" type="pres">
      <dgm:prSet presAssocID="{3F4A87F1-D1BD-4995-91BE-7E9566CFAFC4}" presName="node" presStyleLbl="node1" presStyleIdx="0" presStyleCnt="10">
        <dgm:presLayoutVars>
          <dgm:bulletEnabled val="1"/>
        </dgm:presLayoutVars>
      </dgm:prSet>
      <dgm:spPr/>
    </dgm:pt>
    <dgm:pt modelId="{F64ACC28-5A1A-41E1-AC96-F3002DCA98CA}" type="pres">
      <dgm:prSet presAssocID="{6FDDE253-CB39-4393-ADD2-EADA1C1FD94A}" presName="sibTrans" presStyleLbl="sibTrans2D1" presStyleIdx="0" presStyleCnt="9"/>
      <dgm:spPr/>
    </dgm:pt>
    <dgm:pt modelId="{5BF9D669-36DA-4187-B0E3-18B6B43D5A23}" type="pres">
      <dgm:prSet presAssocID="{6FDDE253-CB39-4393-ADD2-EADA1C1FD94A}" presName="connectorText" presStyleLbl="sibTrans2D1" presStyleIdx="0" presStyleCnt="9"/>
      <dgm:spPr/>
    </dgm:pt>
    <dgm:pt modelId="{F10B0FE0-FD23-4CAF-8AD6-DE4FE9A18E32}" type="pres">
      <dgm:prSet presAssocID="{C05E9DEC-D710-478A-97BE-E808028D6A29}" presName="node" presStyleLbl="node1" presStyleIdx="1" presStyleCnt="10">
        <dgm:presLayoutVars>
          <dgm:bulletEnabled val="1"/>
        </dgm:presLayoutVars>
      </dgm:prSet>
      <dgm:spPr/>
    </dgm:pt>
    <dgm:pt modelId="{67134410-3890-40C2-925F-2FD5C05C3CD3}" type="pres">
      <dgm:prSet presAssocID="{8BC236D7-264A-4E80-B574-7774825EE188}" presName="sibTrans" presStyleLbl="sibTrans2D1" presStyleIdx="1" presStyleCnt="9"/>
      <dgm:spPr/>
    </dgm:pt>
    <dgm:pt modelId="{0E6B673A-EB1B-4A8B-882C-AE788DE6A753}" type="pres">
      <dgm:prSet presAssocID="{8BC236D7-264A-4E80-B574-7774825EE188}" presName="connectorText" presStyleLbl="sibTrans2D1" presStyleIdx="1" presStyleCnt="9"/>
      <dgm:spPr/>
    </dgm:pt>
    <dgm:pt modelId="{667F3D2F-6512-4C64-9726-02D2FAFEDA18}" type="pres">
      <dgm:prSet presAssocID="{A80393F6-6FD2-4409-93AA-71B8B78B0607}" presName="node" presStyleLbl="node1" presStyleIdx="2" presStyleCnt="10">
        <dgm:presLayoutVars>
          <dgm:bulletEnabled val="1"/>
        </dgm:presLayoutVars>
      </dgm:prSet>
      <dgm:spPr/>
    </dgm:pt>
    <dgm:pt modelId="{ECCC8CFF-87BA-4900-BE96-F3F32857BC09}" type="pres">
      <dgm:prSet presAssocID="{03290752-DC84-4C94-8535-D36BA7497F27}" presName="sibTrans" presStyleLbl="sibTrans2D1" presStyleIdx="2" presStyleCnt="9"/>
      <dgm:spPr/>
    </dgm:pt>
    <dgm:pt modelId="{E43E3835-0A74-4E40-8C14-76885044909B}" type="pres">
      <dgm:prSet presAssocID="{03290752-DC84-4C94-8535-D36BA7497F27}" presName="connectorText" presStyleLbl="sibTrans2D1" presStyleIdx="2" presStyleCnt="9"/>
      <dgm:spPr/>
    </dgm:pt>
    <dgm:pt modelId="{9ED9EEAC-B309-4192-A2FA-6FE3251E0E6E}" type="pres">
      <dgm:prSet presAssocID="{0531D67C-CEB5-49CA-805F-47FF1B6E4865}" presName="node" presStyleLbl="node1" presStyleIdx="3" presStyleCnt="10">
        <dgm:presLayoutVars>
          <dgm:bulletEnabled val="1"/>
        </dgm:presLayoutVars>
      </dgm:prSet>
      <dgm:spPr/>
    </dgm:pt>
    <dgm:pt modelId="{D54A9A47-3FB5-4B0C-91DD-121949FE1C54}" type="pres">
      <dgm:prSet presAssocID="{5942D3EF-B133-4273-B444-C72D13192245}" presName="sibTrans" presStyleLbl="sibTrans2D1" presStyleIdx="3" presStyleCnt="9"/>
      <dgm:spPr/>
    </dgm:pt>
    <dgm:pt modelId="{D606F012-A4E0-43E7-B4B7-70EF689FCC74}" type="pres">
      <dgm:prSet presAssocID="{5942D3EF-B133-4273-B444-C72D13192245}" presName="connectorText" presStyleLbl="sibTrans2D1" presStyleIdx="3" presStyleCnt="9"/>
      <dgm:spPr/>
    </dgm:pt>
    <dgm:pt modelId="{F80C222A-A779-40D3-B960-53342F1CC20D}" type="pres">
      <dgm:prSet presAssocID="{F80AE138-03A0-43EA-B865-9CC4053DFB5D}" presName="node" presStyleLbl="node1" presStyleIdx="4" presStyleCnt="10">
        <dgm:presLayoutVars>
          <dgm:bulletEnabled val="1"/>
        </dgm:presLayoutVars>
      </dgm:prSet>
      <dgm:spPr/>
    </dgm:pt>
    <dgm:pt modelId="{9C8E9A4D-98A0-4273-82D2-7F80A04D79F6}" type="pres">
      <dgm:prSet presAssocID="{A8B77770-B5DA-43FE-BB16-3511475DB16E}" presName="sibTrans" presStyleLbl="sibTrans2D1" presStyleIdx="4" presStyleCnt="9"/>
      <dgm:spPr/>
    </dgm:pt>
    <dgm:pt modelId="{9E96676D-CE5E-469B-BC15-D155440145A0}" type="pres">
      <dgm:prSet presAssocID="{A8B77770-B5DA-43FE-BB16-3511475DB16E}" presName="connectorText" presStyleLbl="sibTrans2D1" presStyleIdx="4" presStyleCnt="9"/>
      <dgm:spPr/>
    </dgm:pt>
    <dgm:pt modelId="{0408286B-ED83-4D34-96E9-6BD9B5B5CCE9}" type="pres">
      <dgm:prSet presAssocID="{C90E4115-0D9F-4588-8F7C-954BDDA6FC57}" presName="node" presStyleLbl="node1" presStyleIdx="5" presStyleCnt="10">
        <dgm:presLayoutVars>
          <dgm:bulletEnabled val="1"/>
        </dgm:presLayoutVars>
      </dgm:prSet>
      <dgm:spPr/>
    </dgm:pt>
    <dgm:pt modelId="{56A24030-DD88-49C7-9F9F-CD234A84431F}" type="pres">
      <dgm:prSet presAssocID="{66889963-847D-46E1-B8B7-9D1C9BED3D63}" presName="sibTrans" presStyleLbl="sibTrans2D1" presStyleIdx="5" presStyleCnt="9"/>
      <dgm:spPr/>
    </dgm:pt>
    <dgm:pt modelId="{CE59BF4A-48CB-4D8E-B5D6-96CB0E7911A4}" type="pres">
      <dgm:prSet presAssocID="{66889963-847D-46E1-B8B7-9D1C9BED3D63}" presName="connectorText" presStyleLbl="sibTrans2D1" presStyleIdx="5" presStyleCnt="9"/>
      <dgm:spPr/>
    </dgm:pt>
    <dgm:pt modelId="{C9D2E63B-1D4D-476D-9E2B-33DB26CF1C85}" type="pres">
      <dgm:prSet presAssocID="{9F1A7755-1ADC-4C6C-877C-96C16481472F}" presName="node" presStyleLbl="node1" presStyleIdx="6" presStyleCnt="10">
        <dgm:presLayoutVars>
          <dgm:bulletEnabled val="1"/>
        </dgm:presLayoutVars>
      </dgm:prSet>
      <dgm:spPr/>
    </dgm:pt>
    <dgm:pt modelId="{67B968D8-3450-4E0B-9499-5D9BD8C53EE4}" type="pres">
      <dgm:prSet presAssocID="{B58515E2-F4F2-4FC5-8BB0-48CAD2A72AD9}" presName="sibTrans" presStyleLbl="sibTrans2D1" presStyleIdx="6" presStyleCnt="9"/>
      <dgm:spPr/>
    </dgm:pt>
    <dgm:pt modelId="{76C56D79-330E-4283-97CD-AB7C03691475}" type="pres">
      <dgm:prSet presAssocID="{B58515E2-F4F2-4FC5-8BB0-48CAD2A72AD9}" presName="connectorText" presStyleLbl="sibTrans2D1" presStyleIdx="6" presStyleCnt="9"/>
      <dgm:spPr/>
    </dgm:pt>
    <dgm:pt modelId="{66479AB4-8D3A-46A1-8878-CD34D403EE3B}" type="pres">
      <dgm:prSet presAssocID="{B576807C-8315-4474-9857-5BCD1EF26B6B}" presName="node" presStyleLbl="node1" presStyleIdx="7" presStyleCnt="10" custLinFactX="40848" custLinFactY="67999" custLinFactNeighborX="100000" custLinFactNeighborY="100000">
        <dgm:presLayoutVars>
          <dgm:bulletEnabled val="1"/>
        </dgm:presLayoutVars>
      </dgm:prSet>
      <dgm:spPr/>
    </dgm:pt>
    <dgm:pt modelId="{29952CEA-27EF-4BD7-88E0-B223D952CEB5}" type="pres">
      <dgm:prSet presAssocID="{3F6635F8-A60E-4E3F-9D96-30782D11E36D}" presName="sibTrans" presStyleLbl="sibTrans2D1" presStyleIdx="7" presStyleCnt="9"/>
      <dgm:spPr/>
    </dgm:pt>
    <dgm:pt modelId="{07ED9728-9BDD-431D-8ACE-9AD9B68E156E}" type="pres">
      <dgm:prSet presAssocID="{3F6635F8-A60E-4E3F-9D96-30782D11E36D}" presName="connectorText" presStyleLbl="sibTrans2D1" presStyleIdx="7" presStyleCnt="9"/>
      <dgm:spPr/>
    </dgm:pt>
    <dgm:pt modelId="{B31AE52C-8E20-4668-9D5C-80BAA747AB4E}" type="pres">
      <dgm:prSet presAssocID="{EED48C86-8470-456E-9E2C-9B7A1C614F4C}" presName="node" presStyleLbl="node1" presStyleIdx="8" presStyleCnt="10" custLinFactX="100000" custLinFactNeighborX="179127" custLinFactNeighborY="-808">
        <dgm:presLayoutVars>
          <dgm:bulletEnabled val="1"/>
        </dgm:presLayoutVars>
      </dgm:prSet>
      <dgm:spPr/>
    </dgm:pt>
    <dgm:pt modelId="{54151638-0DCD-4EBE-ABD5-A7811B8D5A78}" type="pres">
      <dgm:prSet presAssocID="{B817590F-FD2D-4AAB-B954-B2EAD1B78F9E}" presName="sibTrans" presStyleLbl="sibTrans2D1" presStyleIdx="8" presStyleCnt="9"/>
      <dgm:spPr/>
    </dgm:pt>
    <dgm:pt modelId="{D37DAFF7-7054-41CD-89CE-13341D16825A}" type="pres">
      <dgm:prSet presAssocID="{B817590F-FD2D-4AAB-B954-B2EAD1B78F9E}" presName="connectorText" presStyleLbl="sibTrans2D1" presStyleIdx="8" presStyleCnt="9"/>
      <dgm:spPr/>
    </dgm:pt>
    <dgm:pt modelId="{E2410BE8-7788-42D3-BBBC-2998E9097D3B}" type="pres">
      <dgm:prSet presAssocID="{AA962649-C209-4A04-996F-D2986210FBA8}" presName="node" presStyleLbl="node1" presStyleIdx="9" presStyleCnt="10" custLinFactX="100000" custLinFactNeighborX="178094" custLinFactNeighborY="26">
        <dgm:presLayoutVars>
          <dgm:bulletEnabled val="1"/>
        </dgm:presLayoutVars>
      </dgm:prSet>
      <dgm:spPr/>
    </dgm:pt>
  </dgm:ptLst>
  <dgm:cxnLst>
    <dgm:cxn modelId="{0087BE00-FA4C-43CB-B5C5-5D1810B05632}" srcId="{73884213-6AF1-4B0F-BFE8-6647C192294D}" destId="{3F4A87F1-D1BD-4995-91BE-7E9566CFAFC4}" srcOrd="0" destOrd="0" parTransId="{44E2EDB9-C433-4CB2-B3C2-5F1DB24097D5}" sibTransId="{6FDDE253-CB39-4393-ADD2-EADA1C1FD94A}"/>
    <dgm:cxn modelId="{6CE0AA01-AC8E-4751-98CB-A6068C8E83D4}" type="presOf" srcId="{8BC236D7-264A-4E80-B574-7774825EE188}" destId="{0E6B673A-EB1B-4A8B-882C-AE788DE6A753}" srcOrd="1" destOrd="0" presId="urn:microsoft.com/office/officeart/2005/8/layout/process5"/>
    <dgm:cxn modelId="{2B400603-1D40-4FAF-8BF9-BBF01B10BC1E}" srcId="{73884213-6AF1-4B0F-BFE8-6647C192294D}" destId="{EED48C86-8470-456E-9E2C-9B7A1C614F4C}" srcOrd="8" destOrd="0" parTransId="{251260E9-9C87-4C52-B0F8-BA8508F839B5}" sibTransId="{B817590F-FD2D-4AAB-B954-B2EAD1B78F9E}"/>
    <dgm:cxn modelId="{77E18E07-0419-4F1C-B7FB-9A687C4E4C7A}" type="presOf" srcId="{0531D67C-CEB5-49CA-805F-47FF1B6E4865}" destId="{9ED9EEAC-B309-4192-A2FA-6FE3251E0E6E}" srcOrd="0" destOrd="0" presId="urn:microsoft.com/office/officeart/2005/8/layout/process5"/>
    <dgm:cxn modelId="{34FFED08-A94F-4A6E-8DCD-F5666927C8E0}" type="presOf" srcId="{6FDDE253-CB39-4393-ADD2-EADA1C1FD94A}" destId="{5BF9D669-36DA-4187-B0E3-18B6B43D5A23}" srcOrd="1" destOrd="0" presId="urn:microsoft.com/office/officeart/2005/8/layout/process5"/>
    <dgm:cxn modelId="{33EED511-BBF4-4528-8FDF-D314A868D3B6}" type="presOf" srcId="{66889963-847D-46E1-B8B7-9D1C9BED3D63}" destId="{CE59BF4A-48CB-4D8E-B5D6-96CB0E7911A4}" srcOrd="1" destOrd="0" presId="urn:microsoft.com/office/officeart/2005/8/layout/process5"/>
    <dgm:cxn modelId="{2EB54019-1970-44DF-86CC-5A09C3BBA5E7}" type="presOf" srcId="{5942D3EF-B133-4273-B444-C72D13192245}" destId="{D54A9A47-3FB5-4B0C-91DD-121949FE1C54}" srcOrd="0" destOrd="0" presId="urn:microsoft.com/office/officeart/2005/8/layout/process5"/>
    <dgm:cxn modelId="{AD8C2332-FC57-49C5-BEE8-AD84FDBB2D68}" type="presOf" srcId="{B58515E2-F4F2-4FC5-8BB0-48CAD2A72AD9}" destId="{67B968D8-3450-4E0B-9499-5D9BD8C53EE4}" srcOrd="0" destOrd="0" presId="urn:microsoft.com/office/officeart/2005/8/layout/process5"/>
    <dgm:cxn modelId="{3E9EC033-DF04-47B0-8345-B3213EBE6402}" type="presOf" srcId="{B817590F-FD2D-4AAB-B954-B2EAD1B78F9E}" destId="{54151638-0DCD-4EBE-ABD5-A7811B8D5A78}" srcOrd="0" destOrd="0" presId="urn:microsoft.com/office/officeart/2005/8/layout/process5"/>
    <dgm:cxn modelId="{7A87C734-A258-409D-ABD8-BA1421902FB6}" type="presOf" srcId="{A8B77770-B5DA-43FE-BB16-3511475DB16E}" destId="{9E96676D-CE5E-469B-BC15-D155440145A0}" srcOrd="1" destOrd="0" presId="urn:microsoft.com/office/officeart/2005/8/layout/process5"/>
    <dgm:cxn modelId="{C8B5AC38-298D-4D47-B325-0B5302657BA7}" srcId="{73884213-6AF1-4B0F-BFE8-6647C192294D}" destId="{A80393F6-6FD2-4409-93AA-71B8B78B0607}" srcOrd="2" destOrd="0" parTransId="{0DEEBD6F-A5BF-4D75-8D4E-623701D05C0E}" sibTransId="{03290752-DC84-4C94-8535-D36BA7497F27}"/>
    <dgm:cxn modelId="{D906105D-DBD5-4DF9-9F9B-7F21B97E9643}" type="presOf" srcId="{5942D3EF-B133-4273-B444-C72D13192245}" destId="{D606F012-A4E0-43E7-B4B7-70EF689FCC74}" srcOrd="1" destOrd="0" presId="urn:microsoft.com/office/officeart/2005/8/layout/process5"/>
    <dgm:cxn modelId="{2EC69A61-279D-439A-B872-DC5C9938C336}" type="presOf" srcId="{8BC236D7-264A-4E80-B574-7774825EE188}" destId="{67134410-3890-40C2-925F-2FD5C05C3CD3}" srcOrd="0" destOrd="0" presId="urn:microsoft.com/office/officeart/2005/8/layout/process5"/>
    <dgm:cxn modelId="{9EC4C14A-2227-4134-804D-F9D92521F487}" type="presOf" srcId="{B576807C-8315-4474-9857-5BCD1EF26B6B}" destId="{66479AB4-8D3A-46A1-8878-CD34D403EE3B}" srcOrd="0" destOrd="0" presId="urn:microsoft.com/office/officeart/2005/8/layout/process5"/>
    <dgm:cxn modelId="{5700EE6A-8D46-44AB-A453-3F7A5EC467B4}" srcId="{73884213-6AF1-4B0F-BFE8-6647C192294D}" destId="{0531D67C-CEB5-49CA-805F-47FF1B6E4865}" srcOrd="3" destOrd="0" parTransId="{72A5E02C-581B-4281-ABCF-831B7E89ECC8}" sibTransId="{5942D3EF-B133-4273-B444-C72D13192245}"/>
    <dgm:cxn modelId="{82E8DD6B-54BE-40C9-97BD-D15E1CB3C23B}" srcId="{73884213-6AF1-4B0F-BFE8-6647C192294D}" destId="{F80AE138-03A0-43EA-B865-9CC4053DFB5D}" srcOrd="4" destOrd="0" parTransId="{558FCDBB-E355-4E3A-A38F-BA23734C09D4}" sibTransId="{A8B77770-B5DA-43FE-BB16-3511475DB16E}"/>
    <dgm:cxn modelId="{17806B4E-635D-44C6-B522-BA381B004119}" type="presOf" srcId="{3F6635F8-A60E-4E3F-9D96-30782D11E36D}" destId="{07ED9728-9BDD-431D-8ACE-9AD9B68E156E}" srcOrd="1" destOrd="0" presId="urn:microsoft.com/office/officeart/2005/8/layout/process5"/>
    <dgm:cxn modelId="{149EF550-5ADE-4578-A7D9-3779C2541879}" srcId="{73884213-6AF1-4B0F-BFE8-6647C192294D}" destId="{C05E9DEC-D710-478A-97BE-E808028D6A29}" srcOrd="1" destOrd="0" parTransId="{9B8E415D-90FF-4F53-8211-F800B00B2BB6}" sibTransId="{8BC236D7-264A-4E80-B574-7774825EE188}"/>
    <dgm:cxn modelId="{8B01BA51-7BE6-480F-8BC5-6BE61CDAEBFE}" type="presOf" srcId="{3F6635F8-A60E-4E3F-9D96-30782D11E36D}" destId="{29952CEA-27EF-4BD7-88E0-B223D952CEB5}" srcOrd="0" destOrd="0" presId="urn:microsoft.com/office/officeart/2005/8/layout/process5"/>
    <dgm:cxn modelId="{94512B7A-12B2-4D39-9818-4AA2A981568F}" srcId="{73884213-6AF1-4B0F-BFE8-6647C192294D}" destId="{B576807C-8315-4474-9857-5BCD1EF26B6B}" srcOrd="7" destOrd="0" parTransId="{CA5C0F56-A94D-4B51-ADC7-7A074D6E777F}" sibTransId="{3F6635F8-A60E-4E3F-9D96-30782D11E36D}"/>
    <dgm:cxn modelId="{E205F78C-ED65-4106-9296-6EC6605FF922}" type="presOf" srcId="{A80393F6-6FD2-4409-93AA-71B8B78B0607}" destId="{667F3D2F-6512-4C64-9726-02D2FAFEDA18}" srcOrd="0" destOrd="0" presId="urn:microsoft.com/office/officeart/2005/8/layout/process5"/>
    <dgm:cxn modelId="{BB908E93-87BD-44CB-AC86-8AECB5BBB98E}" type="presOf" srcId="{03290752-DC84-4C94-8535-D36BA7497F27}" destId="{ECCC8CFF-87BA-4900-BE96-F3F32857BC09}" srcOrd="0" destOrd="0" presId="urn:microsoft.com/office/officeart/2005/8/layout/process5"/>
    <dgm:cxn modelId="{745B5797-B49A-4504-8DB9-3CD750EF3007}" srcId="{73884213-6AF1-4B0F-BFE8-6647C192294D}" destId="{9F1A7755-1ADC-4C6C-877C-96C16481472F}" srcOrd="6" destOrd="0" parTransId="{9AF2C20C-025F-4727-9927-EF235A9AEEE4}" sibTransId="{B58515E2-F4F2-4FC5-8BB0-48CAD2A72AD9}"/>
    <dgm:cxn modelId="{144B2F9D-1BAF-4256-A884-4AF192B7C12A}" type="presOf" srcId="{C90E4115-0D9F-4588-8F7C-954BDDA6FC57}" destId="{0408286B-ED83-4D34-96E9-6BD9B5B5CCE9}" srcOrd="0" destOrd="0" presId="urn:microsoft.com/office/officeart/2005/8/layout/process5"/>
    <dgm:cxn modelId="{3834AEA4-326E-4F21-A191-AC9B4FB5D246}" type="presOf" srcId="{9F1A7755-1ADC-4C6C-877C-96C16481472F}" destId="{C9D2E63B-1D4D-476D-9E2B-33DB26CF1C85}" srcOrd="0" destOrd="0" presId="urn:microsoft.com/office/officeart/2005/8/layout/process5"/>
    <dgm:cxn modelId="{CC74E3B3-51DA-45C6-8948-678669B51FA1}" type="presOf" srcId="{3F4A87F1-D1BD-4995-91BE-7E9566CFAFC4}" destId="{FFD86A35-57B5-4DE7-983B-5A00150940E3}" srcOrd="0" destOrd="0" presId="urn:microsoft.com/office/officeart/2005/8/layout/process5"/>
    <dgm:cxn modelId="{9260FAB3-5939-4115-ACAF-47E51F164D4A}" srcId="{73884213-6AF1-4B0F-BFE8-6647C192294D}" destId="{C90E4115-0D9F-4588-8F7C-954BDDA6FC57}" srcOrd="5" destOrd="0" parTransId="{CA323C69-DE6A-4673-9D38-3FF0C45EBA03}" sibTransId="{66889963-847D-46E1-B8B7-9D1C9BED3D63}"/>
    <dgm:cxn modelId="{D43C8FB7-2B46-428C-A5FC-69ECC17E70B0}" type="presOf" srcId="{AA962649-C209-4A04-996F-D2986210FBA8}" destId="{E2410BE8-7788-42D3-BBBC-2998E9097D3B}" srcOrd="0" destOrd="0" presId="urn:microsoft.com/office/officeart/2005/8/layout/process5"/>
    <dgm:cxn modelId="{B6994AB8-26B4-49D5-A9ED-B1A1F1F989F7}" type="presOf" srcId="{6FDDE253-CB39-4393-ADD2-EADA1C1FD94A}" destId="{F64ACC28-5A1A-41E1-AC96-F3002DCA98CA}" srcOrd="0" destOrd="0" presId="urn:microsoft.com/office/officeart/2005/8/layout/process5"/>
    <dgm:cxn modelId="{F7E7B4B8-9780-48F2-99F7-D54106F89E34}" type="presOf" srcId="{B58515E2-F4F2-4FC5-8BB0-48CAD2A72AD9}" destId="{76C56D79-330E-4283-97CD-AB7C03691475}" srcOrd="1" destOrd="0" presId="urn:microsoft.com/office/officeart/2005/8/layout/process5"/>
    <dgm:cxn modelId="{D3465BB9-C023-4F4B-8771-806085DEBA3F}" type="presOf" srcId="{73884213-6AF1-4B0F-BFE8-6647C192294D}" destId="{13837661-BB6C-4411-AE18-D9A07AD1BB00}" srcOrd="0" destOrd="0" presId="urn:microsoft.com/office/officeart/2005/8/layout/process5"/>
    <dgm:cxn modelId="{945E37C3-BA4D-4647-8261-0D31EE240E34}" srcId="{73884213-6AF1-4B0F-BFE8-6647C192294D}" destId="{AA962649-C209-4A04-996F-D2986210FBA8}" srcOrd="9" destOrd="0" parTransId="{1FAE8C43-DA26-480C-8A5A-CBEC91545493}" sibTransId="{E44A544F-7BC5-4FC0-BF34-0128DBA67F0C}"/>
    <dgm:cxn modelId="{8BF4BDC3-F2BC-4666-A972-366A539588CB}" type="presOf" srcId="{A8B77770-B5DA-43FE-BB16-3511475DB16E}" destId="{9C8E9A4D-98A0-4273-82D2-7F80A04D79F6}" srcOrd="0" destOrd="0" presId="urn:microsoft.com/office/officeart/2005/8/layout/process5"/>
    <dgm:cxn modelId="{426983C9-9F65-47D1-9933-DD9641468C20}" type="presOf" srcId="{03290752-DC84-4C94-8535-D36BA7497F27}" destId="{E43E3835-0A74-4E40-8C14-76885044909B}" srcOrd="1" destOrd="0" presId="urn:microsoft.com/office/officeart/2005/8/layout/process5"/>
    <dgm:cxn modelId="{A5C14ACC-7077-41FF-BF12-7CD14091B694}" type="presOf" srcId="{C05E9DEC-D710-478A-97BE-E808028D6A29}" destId="{F10B0FE0-FD23-4CAF-8AD6-DE4FE9A18E32}" srcOrd="0" destOrd="0" presId="urn:microsoft.com/office/officeart/2005/8/layout/process5"/>
    <dgm:cxn modelId="{BB51C9ED-CF22-48AA-8700-DA367F11D010}" type="presOf" srcId="{F80AE138-03A0-43EA-B865-9CC4053DFB5D}" destId="{F80C222A-A779-40D3-B960-53342F1CC20D}" srcOrd="0" destOrd="0" presId="urn:microsoft.com/office/officeart/2005/8/layout/process5"/>
    <dgm:cxn modelId="{D5C96FF7-2AEE-4C7A-BFE9-ADA7B366C9BA}" type="presOf" srcId="{B817590F-FD2D-4AAB-B954-B2EAD1B78F9E}" destId="{D37DAFF7-7054-41CD-89CE-13341D16825A}" srcOrd="1" destOrd="0" presId="urn:microsoft.com/office/officeart/2005/8/layout/process5"/>
    <dgm:cxn modelId="{DD0639FD-EE2C-4E0C-8F1B-65BFB3EBB673}" type="presOf" srcId="{EED48C86-8470-456E-9E2C-9B7A1C614F4C}" destId="{B31AE52C-8E20-4668-9D5C-80BAA747AB4E}" srcOrd="0" destOrd="0" presId="urn:microsoft.com/office/officeart/2005/8/layout/process5"/>
    <dgm:cxn modelId="{AAED79FF-A7FF-4869-85EB-51DA2A344045}" type="presOf" srcId="{66889963-847D-46E1-B8B7-9D1C9BED3D63}" destId="{56A24030-DD88-49C7-9F9F-CD234A84431F}" srcOrd="0" destOrd="0" presId="urn:microsoft.com/office/officeart/2005/8/layout/process5"/>
    <dgm:cxn modelId="{8F4EDAB4-E9FF-44DF-BA6B-C597A81CADC9}" type="presParOf" srcId="{13837661-BB6C-4411-AE18-D9A07AD1BB00}" destId="{FFD86A35-57B5-4DE7-983B-5A00150940E3}" srcOrd="0" destOrd="0" presId="urn:microsoft.com/office/officeart/2005/8/layout/process5"/>
    <dgm:cxn modelId="{E559CC0A-4578-4FBD-A308-940DE4B41350}" type="presParOf" srcId="{13837661-BB6C-4411-AE18-D9A07AD1BB00}" destId="{F64ACC28-5A1A-41E1-AC96-F3002DCA98CA}" srcOrd="1" destOrd="0" presId="urn:microsoft.com/office/officeart/2005/8/layout/process5"/>
    <dgm:cxn modelId="{4A45E91A-A282-4D32-9165-75E52E9E3CD1}" type="presParOf" srcId="{F64ACC28-5A1A-41E1-AC96-F3002DCA98CA}" destId="{5BF9D669-36DA-4187-B0E3-18B6B43D5A23}" srcOrd="0" destOrd="0" presId="urn:microsoft.com/office/officeart/2005/8/layout/process5"/>
    <dgm:cxn modelId="{D837BDDF-DA0E-40C9-B108-02F5656AB4A7}" type="presParOf" srcId="{13837661-BB6C-4411-AE18-D9A07AD1BB00}" destId="{F10B0FE0-FD23-4CAF-8AD6-DE4FE9A18E32}" srcOrd="2" destOrd="0" presId="urn:microsoft.com/office/officeart/2005/8/layout/process5"/>
    <dgm:cxn modelId="{D2A6849B-8495-4018-9B1F-F6ECBBEEEA2B}" type="presParOf" srcId="{13837661-BB6C-4411-AE18-D9A07AD1BB00}" destId="{67134410-3890-40C2-925F-2FD5C05C3CD3}" srcOrd="3" destOrd="0" presId="urn:microsoft.com/office/officeart/2005/8/layout/process5"/>
    <dgm:cxn modelId="{16A79372-50D9-46AB-A149-381349E0EAB8}" type="presParOf" srcId="{67134410-3890-40C2-925F-2FD5C05C3CD3}" destId="{0E6B673A-EB1B-4A8B-882C-AE788DE6A753}" srcOrd="0" destOrd="0" presId="urn:microsoft.com/office/officeart/2005/8/layout/process5"/>
    <dgm:cxn modelId="{03873A83-A8C9-456F-8C40-1BB136EEB9EF}" type="presParOf" srcId="{13837661-BB6C-4411-AE18-D9A07AD1BB00}" destId="{667F3D2F-6512-4C64-9726-02D2FAFEDA18}" srcOrd="4" destOrd="0" presId="urn:microsoft.com/office/officeart/2005/8/layout/process5"/>
    <dgm:cxn modelId="{C673C482-3448-4260-BAD7-CE2A3A738186}" type="presParOf" srcId="{13837661-BB6C-4411-AE18-D9A07AD1BB00}" destId="{ECCC8CFF-87BA-4900-BE96-F3F32857BC09}" srcOrd="5" destOrd="0" presId="urn:microsoft.com/office/officeart/2005/8/layout/process5"/>
    <dgm:cxn modelId="{7D06B80C-EE25-42E1-A9EA-B8C6B4CA8314}" type="presParOf" srcId="{ECCC8CFF-87BA-4900-BE96-F3F32857BC09}" destId="{E43E3835-0A74-4E40-8C14-76885044909B}" srcOrd="0" destOrd="0" presId="urn:microsoft.com/office/officeart/2005/8/layout/process5"/>
    <dgm:cxn modelId="{204C5EE2-5866-4773-ABB0-9B086C619D8B}" type="presParOf" srcId="{13837661-BB6C-4411-AE18-D9A07AD1BB00}" destId="{9ED9EEAC-B309-4192-A2FA-6FE3251E0E6E}" srcOrd="6" destOrd="0" presId="urn:microsoft.com/office/officeart/2005/8/layout/process5"/>
    <dgm:cxn modelId="{A204F974-F445-435F-ABB5-2B067AC67391}" type="presParOf" srcId="{13837661-BB6C-4411-AE18-D9A07AD1BB00}" destId="{D54A9A47-3FB5-4B0C-91DD-121949FE1C54}" srcOrd="7" destOrd="0" presId="urn:microsoft.com/office/officeart/2005/8/layout/process5"/>
    <dgm:cxn modelId="{54B2BAA7-3051-4A86-9BBC-64F6E57CC2E0}" type="presParOf" srcId="{D54A9A47-3FB5-4B0C-91DD-121949FE1C54}" destId="{D606F012-A4E0-43E7-B4B7-70EF689FCC74}" srcOrd="0" destOrd="0" presId="urn:microsoft.com/office/officeart/2005/8/layout/process5"/>
    <dgm:cxn modelId="{2D94FC9E-6A1C-462F-862F-DA315A793AF5}" type="presParOf" srcId="{13837661-BB6C-4411-AE18-D9A07AD1BB00}" destId="{F80C222A-A779-40D3-B960-53342F1CC20D}" srcOrd="8" destOrd="0" presId="urn:microsoft.com/office/officeart/2005/8/layout/process5"/>
    <dgm:cxn modelId="{4D3D11A0-9CEB-410C-A732-0FE13C81C20C}" type="presParOf" srcId="{13837661-BB6C-4411-AE18-D9A07AD1BB00}" destId="{9C8E9A4D-98A0-4273-82D2-7F80A04D79F6}" srcOrd="9" destOrd="0" presId="urn:microsoft.com/office/officeart/2005/8/layout/process5"/>
    <dgm:cxn modelId="{9E27ECE6-841F-42E1-A46D-8F737475FC14}" type="presParOf" srcId="{9C8E9A4D-98A0-4273-82D2-7F80A04D79F6}" destId="{9E96676D-CE5E-469B-BC15-D155440145A0}" srcOrd="0" destOrd="0" presId="urn:microsoft.com/office/officeart/2005/8/layout/process5"/>
    <dgm:cxn modelId="{F4623CC2-D47D-446B-890E-40D6939C41D3}" type="presParOf" srcId="{13837661-BB6C-4411-AE18-D9A07AD1BB00}" destId="{0408286B-ED83-4D34-96E9-6BD9B5B5CCE9}" srcOrd="10" destOrd="0" presId="urn:microsoft.com/office/officeart/2005/8/layout/process5"/>
    <dgm:cxn modelId="{DFA1B824-9DBF-407C-A2A8-5B278EB0C6E0}" type="presParOf" srcId="{13837661-BB6C-4411-AE18-D9A07AD1BB00}" destId="{56A24030-DD88-49C7-9F9F-CD234A84431F}" srcOrd="11" destOrd="0" presId="urn:microsoft.com/office/officeart/2005/8/layout/process5"/>
    <dgm:cxn modelId="{49714731-5EA6-4868-8145-06D54FF3A5E9}" type="presParOf" srcId="{56A24030-DD88-49C7-9F9F-CD234A84431F}" destId="{CE59BF4A-48CB-4D8E-B5D6-96CB0E7911A4}" srcOrd="0" destOrd="0" presId="urn:microsoft.com/office/officeart/2005/8/layout/process5"/>
    <dgm:cxn modelId="{BAB8A667-F2D7-4CD8-91EB-1E09408B1F02}" type="presParOf" srcId="{13837661-BB6C-4411-AE18-D9A07AD1BB00}" destId="{C9D2E63B-1D4D-476D-9E2B-33DB26CF1C85}" srcOrd="12" destOrd="0" presId="urn:microsoft.com/office/officeart/2005/8/layout/process5"/>
    <dgm:cxn modelId="{91235C99-8BCB-4A4F-A1F9-0BEC4C7F8EFA}" type="presParOf" srcId="{13837661-BB6C-4411-AE18-D9A07AD1BB00}" destId="{67B968D8-3450-4E0B-9499-5D9BD8C53EE4}" srcOrd="13" destOrd="0" presId="urn:microsoft.com/office/officeart/2005/8/layout/process5"/>
    <dgm:cxn modelId="{F17528D7-A963-406C-839A-0CCCFFE0E87D}" type="presParOf" srcId="{67B968D8-3450-4E0B-9499-5D9BD8C53EE4}" destId="{76C56D79-330E-4283-97CD-AB7C03691475}" srcOrd="0" destOrd="0" presId="urn:microsoft.com/office/officeart/2005/8/layout/process5"/>
    <dgm:cxn modelId="{EA562444-734D-4CFF-AF74-5FA4A4D67FDF}" type="presParOf" srcId="{13837661-BB6C-4411-AE18-D9A07AD1BB00}" destId="{66479AB4-8D3A-46A1-8878-CD34D403EE3B}" srcOrd="14" destOrd="0" presId="urn:microsoft.com/office/officeart/2005/8/layout/process5"/>
    <dgm:cxn modelId="{05DCFE63-536E-4EAF-A51F-50311BFDF7BA}" type="presParOf" srcId="{13837661-BB6C-4411-AE18-D9A07AD1BB00}" destId="{29952CEA-27EF-4BD7-88E0-B223D952CEB5}" srcOrd="15" destOrd="0" presId="urn:microsoft.com/office/officeart/2005/8/layout/process5"/>
    <dgm:cxn modelId="{8DB00CEA-331B-47F4-B7AE-9800A83E853E}" type="presParOf" srcId="{29952CEA-27EF-4BD7-88E0-B223D952CEB5}" destId="{07ED9728-9BDD-431D-8ACE-9AD9B68E156E}" srcOrd="0" destOrd="0" presId="urn:microsoft.com/office/officeart/2005/8/layout/process5"/>
    <dgm:cxn modelId="{9134B16B-068E-47F4-9042-6A6C3524451C}" type="presParOf" srcId="{13837661-BB6C-4411-AE18-D9A07AD1BB00}" destId="{B31AE52C-8E20-4668-9D5C-80BAA747AB4E}" srcOrd="16" destOrd="0" presId="urn:microsoft.com/office/officeart/2005/8/layout/process5"/>
    <dgm:cxn modelId="{72EC4341-D3F2-4BDF-9359-78437725E6EE}" type="presParOf" srcId="{13837661-BB6C-4411-AE18-D9A07AD1BB00}" destId="{54151638-0DCD-4EBE-ABD5-A7811B8D5A78}" srcOrd="17" destOrd="0" presId="urn:microsoft.com/office/officeart/2005/8/layout/process5"/>
    <dgm:cxn modelId="{F96830C4-B02D-478F-8280-D64A425269CC}" type="presParOf" srcId="{54151638-0DCD-4EBE-ABD5-A7811B8D5A78}" destId="{D37DAFF7-7054-41CD-89CE-13341D16825A}" srcOrd="0" destOrd="0" presId="urn:microsoft.com/office/officeart/2005/8/layout/process5"/>
    <dgm:cxn modelId="{E100DFA6-9538-46E3-BE78-AF8AD8510963}" type="presParOf" srcId="{13837661-BB6C-4411-AE18-D9A07AD1BB00}" destId="{E2410BE8-7788-42D3-BBBC-2998E9097D3B}"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AE7766-DF8D-4CAE-BBDD-D0CD0EEDB0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sv-SE"/>
        </a:p>
      </dgm:t>
    </dgm:pt>
    <dgm:pt modelId="{F7DF3A42-0D27-4CEE-A1CE-C0D2D93F0B4C}">
      <dgm:prSet phldrT="[Text]" custT="1"/>
      <dgm:spPr/>
      <dgm:t>
        <a:bodyPr/>
        <a:lstStyle/>
        <a:p>
          <a:r>
            <a:rPr lang="sv-SE" sz="1100" dirty="0"/>
            <a:t>Kontrollera att Periodisk rapport för månaden är inskickad och godkänd i Mina sidor (MSFA)</a:t>
          </a:r>
        </a:p>
      </dgm:t>
    </dgm:pt>
    <dgm:pt modelId="{EA0DE14D-1E7B-4D2D-8AF3-27842BB631E4}" type="parTrans" cxnId="{AF52FAC5-944A-4A84-A20F-3A310470A515}">
      <dgm:prSet/>
      <dgm:spPr/>
      <dgm:t>
        <a:bodyPr/>
        <a:lstStyle/>
        <a:p>
          <a:endParaRPr lang="sv-SE"/>
        </a:p>
      </dgm:t>
    </dgm:pt>
    <dgm:pt modelId="{D080D7D1-A8AA-439E-AA98-169F77667ACC}" type="sibTrans" cxnId="{AF52FAC5-944A-4A84-A20F-3A310470A515}">
      <dgm:prSet custT="1"/>
      <dgm:spPr/>
      <dgm:t>
        <a:bodyPr/>
        <a:lstStyle/>
        <a:p>
          <a:endParaRPr lang="sv-SE" sz="1100"/>
        </a:p>
      </dgm:t>
    </dgm:pt>
    <dgm:pt modelId="{011F185D-7DEC-4DA3-9B38-A659CC7765E4}">
      <dgm:prSet phldrT="[Text]" custT="1"/>
      <dgm:spPr/>
      <dgm:t>
        <a:bodyPr/>
        <a:lstStyle/>
        <a:p>
          <a:r>
            <a:rPr lang="sv-SE" sz="1100" dirty="0"/>
            <a:t>Kontrollera om det finns ett avbrott på leverantörsavropet i Mina sidor (MSFA)</a:t>
          </a:r>
        </a:p>
      </dgm:t>
    </dgm:pt>
    <dgm:pt modelId="{12C31B34-E76B-46F6-84B6-2DF785BA64B5}" type="parTrans" cxnId="{A4E19A52-AFDE-4187-83D7-D17C03B2D2DD}">
      <dgm:prSet/>
      <dgm:spPr/>
      <dgm:t>
        <a:bodyPr/>
        <a:lstStyle/>
        <a:p>
          <a:endParaRPr lang="sv-SE"/>
        </a:p>
      </dgm:t>
    </dgm:pt>
    <dgm:pt modelId="{912A3AFB-F804-4772-BB5A-6FA11E385745}" type="sibTrans" cxnId="{A4E19A52-AFDE-4187-83D7-D17C03B2D2DD}">
      <dgm:prSet custT="1"/>
      <dgm:spPr/>
      <dgm:t>
        <a:bodyPr/>
        <a:lstStyle/>
        <a:p>
          <a:endParaRPr lang="sv-SE" sz="1100"/>
        </a:p>
      </dgm:t>
    </dgm:pt>
    <dgm:pt modelId="{62118B44-B128-49EE-83AB-4A65B80C88BB}">
      <dgm:prSet phldrT="[Text]" custT="1"/>
      <dgm:spPr/>
      <dgm:t>
        <a:bodyPr/>
        <a:lstStyle/>
        <a:p>
          <a:r>
            <a:rPr lang="sv-SE" sz="1100" dirty="0"/>
            <a:t>Ändra fakturan till korrekt antal dagar om det finns ett avbrottsdatum på leverantörsavropet</a:t>
          </a:r>
        </a:p>
      </dgm:t>
    </dgm:pt>
    <dgm:pt modelId="{1889D83C-4ED4-4857-8D0E-63E90E287187}" type="parTrans" cxnId="{14F9357A-4759-4C6F-988D-4C0F56B68C35}">
      <dgm:prSet/>
      <dgm:spPr/>
      <dgm:t>
        <a:bodyPr/>
        <a:lstStyle/>
        <a:p>
          <a:endParaRPr lang="sv-SE"/>
        </a:p>
      </dgm:t>
    </dgm:pt>
    <dgm:pt modelId="{62D45C6D-5B68-4572-A2AC-6AE8E85634C8}" type="sibTrans" cxnId="{14F9357A-4759-4C6F-988D-4C0F56B68C35}">
      <dgm:prSet custT="1"/>
      <dgm:spPr/>
      <dgm:t>
        <a:bodyPr/>
        <a:lstStyle/>
        <a:p>
          <a:endParaRPr lang="sv-SE" sz="1100"/>
        </a:p>
      </dgm:t>
    </dgm:pt>
    <dgm:pt modelId="{1FF5D168-17CF-4F15-9ED7-12D351CA15C6}">
      <dgm:prSet phldrT="[Text]" custT="1"/>
      <dgm:spPr/>
      <dgm:t>
        <a:bodyPr/>
        <a:lstStyle/>
        <a:p>
          <a:r>
            <a:rPr lang="sv-SE" sz="1100" dirty="0"/>
            <a:t>Skicka fakturan för månadens löpande ersättning</a:t>
          </a:r>
        </a:p>
      </dgm:t>
    </dgm:pt>
    <dgm:pt modelId="{4C5AE1D3-4BDE-4BA0-8335-76CE426CB99B}" type="parTrans" cxnId="{842928C2-6BE6-4F9B-989F-393DDE46F247}">
      <dgm:prSet/>
      <dgm:spPr/>
      <dgm:t>
        <a:bodyPr/>
        <a:lstStyle/>
        <a:p>
          <a:endParaRPr lang="sv-SE"/>
        </a:p>
      </dgm:t>
    </dgm:pt>
    <dgm:pt modelId="{623BEC49-EA81-48B8-BE06-78716E0D3C1E}" type="sibTrans" cxnId="{842928C2-6BE6-4F9B-989F-393DDE46F247}">
      <dgm:prSet/>
      <dgm:spPr/>
      <dgm:t>
        <a:bodyPr/>
        <a:lstStyle/>
        <a:p>
          <a:endParaRPr lang="sv-SE"/>
        </a:p>
      </dgm:t>
    </dgm:pt>
    <dgm:pt modelId="{842DCB06-8C64-4715-8E32-5C1E569F4FFE}" type="pres">
      <dgm:prSet presAssocID="{08AE7766-DF8D-4CAE-BBDD-D0CD0EEDB06C}" presName="diagram" presStyleCnt="0">
        <dgm:presLayoutVars>
          <dgm:dir/>
          <dgm:resizeHandles val="exact"/>
        </dgm:presLayoutVars>
      </dgm:prSet>
      <dgm:spPr/>
    </dgm:pt>
    <dgm:pt modelId="{94873DF4-9689-4535-9AF0-4F987E65AD1F}" type="pres">
      <dgm:prSet presAssocID="{F7DF3A42-0D27-4CEE-A1CE-C0D2D93F0B4C}" presName="node" presStyleLbl="node1" presStyleIdx="0" presStyleCnt="4">
        <dgm:presLayoutVars>
          <dgm:bulletEnabled val="1"/>
        </dgm:presLayoutVars>
      </dgm:prSet>
      <dgm:spPr/>
    </dgm:pt>
    <dgm:pt modelId="{204FB9F7-0F60-4158-9B40-D15067841173}" type="pres">
      <dgm:prSet presAssocID="{D080D7D1-A8AA-439E-AA98-169F77667ACC}" presName="sibTrans" presStyleLbl="sibTrans2D1" presStyleIdx="0" presStyleCnt="3"/>
      <dgm:spPr/>
    </dgm:pt>
    <dgm:pt modelId="{F77C977E-BC88-40C1-91D9-0545D55DEC43}" type="pres">
      <dgm:prSet presAssocID="{D080D7D1-A8AA-439E-AA98-169F77667ACC}" presName="connectorText" presStyleLbl="sibTrans2D1" presStyleIdx="0" presStyleCnt="3"/>
      <dgm:spPr/>
    </dgm:pt>
    <dgm:pt modelId="{8B768491-7953-4C45-A1AC-7C56C053C70C}" type="pres">
      <dgm:prSet presAssocID="{011F185D-7DEC-4DA3-9B38-A659CC7765E4}" presName="node" presStyleLbl="node1" presStyleIdx="1" presStyleCnt="4">
        <dgm:presLayoutVars>
          <dgm:bulletEnabled val="1"/>
        </dgm:presLayoutVars>
      </dgm:prSet>
      <dgm:spPr/>
    </dgm:pt>
    <dgm:pt modelId="{7DC78EB8-6D95-4EC4-8476-7F19AB5AEAF7}" type="pres">
      <dgm:prSet presAssocID="{912A3AFB-F804-4772-BB5A-6FA11E385745}" presName="sibTrans" presStyleLbl="sibTrans2D1" presStyleIdx="1" presStyleCnt="3"/>
      <dgm:spPr/>
    </dgm:pt>
    <dgm:pt modelId="{464BBA6B-67FE-46DD-85CE-1DD5DF041AC1}" type="pres">
      <dgm:prSet presAssocID="{912A3AFB-F804-4772-BB5A-6FA11E385745}" presName="connectorText" presStyleLbl="sibTrans2D1" presStyleIdx="1" presStyleCnt="3"/>
      <dgm:spPr/>
    </dgm:pt>
    <dgm:pt modelId="{5C033A07-E86B-49B8-879D-4C0E957D347D}" type="pres">
      <dgm:prSet presAssocID="{62118B44-B128-49EE-83AB-4A65B80C88BB}" presName="node" presStyleLbl="node1" presStyleIdx="2" presStyleCnt="4">
        <dgm:presLayoutVars>
          <dgm:bulletEnabled val="1"/>
        </dgm:presLayoutVars>
      </dgm:prSet>
      <dgm:spPr/>
    </dgm:pt>
    <dgm:pt modelId="{B7F88300-3559-4186-B9D7-A050EC7D2E9E}" type="pres">
      <dgm:prSet presAssocID="{62D45C6D-5B68-4572-A2AC-6AE8E85634C8}" presName="sibTrans" presStyleLbl="sibTrans2D1" presStyleIdx="2" presStyleCnt="3"/>
      <dgm:spPr/>
    </dgm:pt>
    <dgm:pt modelId="{7347F5A8-EE57-4CD0-85EC-A8AC7913C97E}" type="pres">
      <dgm:prSet presAssocID="{62D45C6D-5B68-4572-A2AC-6AE8E85634C8}" presName="connectorText" presStyleLbl="sibTrans2D1" presStyleIdx="2" presStyleCnt="3"/>
      <dgm:spPr/>
    </dgm:pt>
    <dgm:pt modelId="{6C0B80CC-F040-4CEA-8DB5-355290EE6AEF}" type="pres">
      <dgm:prSet presAssocID="{1FF5D168-17CF-4F15-9ED7-12D351CA15C6}" presName="node" presStyleLbl="node1" presStyleIdx="3" presStyleCnt="4">
        <dgm:presLayoutVars>
          <dgm:bulletEnabled val="1"/>
        </dgm:presLayoutVars>
      </dgm:prSet>
      <dgm:spPr/>
    </dgm:pt>
  </dgm:ptLst>
  <dgm:cxnLst>
    <dgm:cxn modelId="{D6F4F614-5D98-4D6B-86BA-29622EFD4F62}" type="presOf" srcId="{1FF5D168-17CF-4F15-9ED7-12D351CA15C6}" destId="{6C0B80CC-F040-4CEA-8DB5-355290EE6AEF}" srcOrd="0" destOrd="0" presId="urn:microsoft.com/office/officeart/2005/8/layout/process5"/>
    <dgm:cxn modelId="{19A4E419-65FB-41B2-9E62-24380BD2633D}" type="presOf" srcId="{62D45C6D-5B68-4572-A2AC-6AE8E85634C8}" destId="{7347F5A8-EE57-4CD0-85EC-A8AC7913C97E}" srcOrd="1" destOrd="0" presId="urn:microsoft.com/office/officeart/2005/8/layout/process5"/>
    <dgm:cxn modelId="{AEC97E2F-A41C-4078-B735-0EE5E499AAF1}" type="presOf" srcId="{912A3AFB-F804-4772-BB5A-6FA11E385745}" destId="{464BBA6B-67FE-46DD-85CE-1DD5DF041AC1}" srcOrd="1" destOrd="0" presId="urn:microsoft.com/office/officeart/2005/8/layout/process5"/>
    <dgm:cxn modelId="{80BC1632-A658-43DF-968D-067DD54E026D}" type="presOf" srcId="{912A3AFB-F804-4772-BB5A-6FA11E385745}" destId="{7DC78EB8-6D95-4EC4-8476-7F19AB5AEAF7}" srcOrd="0" destOrd="0" presId="urn:microsoft.com/office/officeart/2005/8/layout/process5"/>
    <dgm:cxn modelId="{80766842-4F7B-4085-BA88-3E0BAD91BAFC}" type="presOf" srcId="{08AE7766-DF8D-4CAE-BBDD-D0CD0EEDB06C}" destId="{842DCB06-8C64-4715-8E32-5C1E569F4FFE}" srcOrd="0" destOrd="0" presId="urn:microsoft.com/office/officeart/2005/8/layout/process5"/>
    <dgm:cxn modelId="{A1F4B865-F31C-48FE-9803-BA6211957E24}" type="presOf" srcId="{011F185D-7DEC-4DA3-9B38-A659CC7765E4}" destId="{8B768491-7953-4C45-A1AC-7C56C053C70C}" srcOrd="0" destOrd="0" presId="urn:microsoft.com/office/officeart/2005/8/layout/process5"/>
    <dgm:cxn modelId="{A5018B6F-DFC5-47D7-82EF-6682741DB632}" type="presOf" srcId="{62D45C6D-5B68-4572-A2AC-6AE8E85634C8}" destId="{B7F88300-3559-4186-B9D7-A050EC7D2E9E}" srcOrd="0" destOrd="0" presId="urn:microsoft.com/office/officeart/2005/8/layout/process5"/>
    <dgm:cxn modelId="{A4E19A52-AFDE-4187-83D7-D17C03B2D2DD}" srcId="{08AE7766-DF8D-4CAE-BBDD-D0CD0EEDB06C}" destId="{011F185D-7DEC-4DA3-9B38-A659CC7765E4}" srcOrd="1" destOrd="0" parTransId="{12C31B34-E76B-46F6-84B6-2DF785BA64B5}" sibTransId="{912A3AFB-F804-4772-BB5A-6FA11E385745}"/>
    <dgm:cxn modelId="{86789A54-A4EA-4BFB-9294-9033DD4A6166}" type="presOf" srcId="{62118B44-B128-49EE-83AB-4A65B80C88BB}" destId="{5C033A07-E86B-49B8-879D-4C0E957D347D}" srcOrd="0" destOrd="0" presId="urn:microsoft.com/office/officeart/2005/8/layout/process5"/>
    <dgm:cxn modelId="{5964E659-FE8B-4528-8A0D-8415DE74D61C}" type="presOf" srcId="{F7DF3A42-0D27-4CEE-A1CE-C0D2D93F0B4C}" destId="{94873DF4-9689-4535-9AF0-4F987E65AD1F}" srcOrd="0" destOrd="0" presId="urn:microsoft.com/office/officeart/2005/8/layout/process5"/>
    <dgm:cxn modelId="{14F9357A-4759-4C6F-988D-4C0F56B68C35}" srcId="{08AE7766-DF8D-4CAE-BBDD-D0CD0EEDB06C}" destId="{62118B44-B128-49EE-83AB-4A65B80C88BB}" srcOrd="2" destOrd="0" parTransId="{1889D83C-4ED4-4857-8D0E-63E90E287187}" sibTransId="{62D45C6D-5B68-4572-A2AC-6AE8E85634C8}"/>
    <dgm:cxn modelId="{842928C2-6BE6-4F9B-989F-393DDE46F247}" srcId="{08AE7766-DF8D-4CAE-BBDD-D0CD0EEDB06C}" destId="{1FF5D168-17CF-4F15-9ED7-12D351CA15C6}" srcOrd="3" destOrd="0" parTransId="{4C5AE1D3-4BDE-4BA0-8335-76CE426CB99B}" sibTransId="{623BEC49-EA81-48B8-BE06-78716E0D3C1E}"/>
    <dgm:cxn modelId="{3E7967C4-FC6A-46AB-8F74-C943292D044C}" type="presOf" srcId="{D080D7D1-A8AA-439E-AA98-169F77667ACC}" destId="{F77C977E-BC88-40C1-91D9-0545D55DEC43}" srcOrd="1" destOrd="0" presId="urn:microsoft.com/office/officeart/2005/8/layout/process5"/>
    <dgm:cxn modelId="{AF52FAC5-944A-4A84-A20F-3A310470A515}" srcId="{08AE7766-DF8D-4CAE-BBDD-D0CD0EEDB06C}" destId="{F7DF3A42-0D27-4CEE-A1CE-C0D2D93F0B4C}" srcOrd="0" destOrd="0" parTransId="{EA0DE14D-1E7B-4D2D-8AF3-27842BB631E4}" sibTransId="{D080D7D1-A8AA-439E-AA98-169F77667ACC}"/>
    <dgm:cxn modelId="{7629F8FD-76A5-45FC-AE23-1495F5F35CAF}" type="presOf" srcId="{D080D7D1-A8AA-439E-AA98-169F77667ACC}" destId="{204FB9F7-0F60-4158-9B40-D15067841173}" srcOrd="0" destOrd="0" presId="urn:microsoft.com/office/officeart/2005/8/layout/process5"/>
    <dgm:cxn modelId="{4C52F814-7EAF-432B-B192-11147F443FC3}" type="presParOf" srcId="{842DCB06-8C64-4715-8E32-5C1E569F4FFE}" destId="{94873DF4-9689-4535-9AF0-4F987E65AD1F}" srcOrd="0" destOrd="0" presId="urn:microsoft.com/office/officeart/2005/8/layout/process5"/>
    <dgm:cxn modelId="{AF662982-DA1E-49A3-A6A9-F619EB102497}" type="presParOf" srcId="{842DCB06-8C64-4715-8E32-5C1E569F4FFE}" destId="{204FB9F7-0F60-4158-9B40-D15067841173}" srcOrd="1" destOrd="0" presId="urn:microsoft.com/office/officeart/2005/8/layout/process5"/>
    <dgm:cxn modelId="{87C30AF1-B817-430C-905E-040FB604F465}" type="presParOf" srcId="{204FB9F7-0F60-4158-9B40-D15067841173}" destId="{F77C977E-BC88-40C1-91D9-0545D55DEC43}" srcOrd="0" destOrd="0" presId="urn:microsoft.com/office/officeart/2005/8/layout/process5"/>
    <dgm:cxn modelId="{DE55A232-D3E5-4183-B6C6-24D2FD51EEBC}" type="presParOf" srcId="{842DCB06-8C64-4715-8E32-5C1E569F4FFE}" destId="{8B768491-7953-4C45-A1AC-7C56C053C70C}" srcOrd="2" destOrd="0" presId="urn:microsoft.com/office/officeart/2005/8/layout/process5"/>
    <dgm:cxn modelId="{07C210EA-71D5-489D-9900-E342C790CB30}" type="presParOf" srcId="{842DCB06-8C64-4715-8E32-5C1E569F4FFE}" destId="{7DC78EB8-6D95-4EC4-8476-7F19AB5AEAF7}" srcOrd="3" destOrd="0" presId="urn:microsoft.com/office/officeart/2005/8/layout/process5"/>
    <dgm:cxn modelId="{6B7096CB-96F3-4787-AF0B-091CC4EC6864}" type="presParOf" srcId="{7DC78EB8-6D95-4EC4-8476-7F19AB5AEAF7}" destId="{464BBA6B-67FE-46DD-85CE-1DD5DF041AC1}" srcOrd="0" destOrd="0" presId="urn:microsoft.com/office/officeart/2005/8/layout/process5"/>
    <dgm:cxn modelId="{F18F6530-E3C0-45E6-8C4E-85629426DA31}" type="presParOf" srcId="{842DCB06-8C64-4715-8E32-5C1E569F4FFE}" destId="{5C033A07-E86B-49B8-879D-4C0E957D347D}" srcOrd="4" destOrd="0" presId="urn:microsoft.com/office/officeart/2005/8/layout/process5"/>
    <dgm:cxn modelId="{BFA97FED-C1F6-4E4C-9C76-E2E51BFA4866}" type="presParOf" srcId="{842DCB06-8C64-4715-8E32-5C1E569F4FFE}" destId="{B7F88300-3559-4186-B9D7-A050EC7D2E9E}" srcOrd="5" destOrd="0" presId="urn:microsoft.com/office/officeart/2005/8/layout/process5"/>
    <dgm:cxn modelId="{D0A801EC-6E57-488C-B0F7-1E1582802BCF}" type="presParOf" srcId="{B7F88300-3559-4186-B9D7-A050EC7D2E9E}" destId="{7347F5A8-EE57-4CD0-85EC-A8AC7913C97E}" srcOrd="0" destOrd="0" presId="urn:microsoft.com/office/officeart/2005/8/layout/process5"/>
    <dgm:cxn modelId="{D3A91A36-9CC5-4AA9-A02A-DD1BA404CC99}" type="presParOf" srcId="{842DCB06-8C64-4715-8E32-5C1E569F4FFE}" destId="{6C0B80CC-F040-4CEA-8DB5-355290EE6AEF}"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05BCE0-2C63-4C10-BBB7-419F3E42910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sv-SE"/>
        </a:p>
      </dgm:t>
    </dgm:pt>
    <dgm:pt modelId="{EC39B36C-E2B3-450A-B446-11C6E1A54FE2}">
      <dgm:prSet phldrT="[Text]" custT="1"/>
      <dgm:spPr>
        <a:solidFill>
          <a:srgbClr val="00005A"/>
        </a:solidFill>
      </dgm:spPr>
      <dgm:t>
        <a:bodyPr/>
        <a:lstStyle/>
        <a:p>
          <a:r>
            <a:rPr lang="sv-SE" sz="1100" dirty="0">
              <a:solidFill>
                <a:schemeClr val="bg1"/>
              </a:solidFill>
              <a:latin typeface="+mn-lt"/>
            </a:rPr>
            <a:t>Deltagaren genomför prov och certifieringar innan anvisning avslutas.</a:t>
          </a:r>
        </a:p>
      </dgm:t>
    </dgm:pt>
    <dgm:pt modelId="{EB4130F3-3FF9-4355-B795-D485D5297996}" type="parTrans" cxnId="{24A915F8-294D-4BC5-AF64-63C5FF228411}">
      <dgm:prSet/>
      <dgm:spPr/>
      <dgm:t>
        <a:bodyPr/>
        <a:lstStyle/>
        <a:p>
          <a:endParaRPr lang="sv-SE"/>
        </a:p>
      </dgm:t>
    </dgm:pt>
    <dgm:pt modelId="{16B39AA0-FB9E-49BA-AB44-696FCC2A53DB}" type="sibTrans" cxnId="{24A915F8-294D-4BC5-AF64-63C5FF228411}">
      <dgm:prSet custT="1"/>
      <dgm:spPr>
        <a:solidFill>
          <a:srgbClr val="AAAAB5"/>
        </a:solidFill>
      </dgm:spPr>
      <dgm:t>
        <a:bodyPr/>
        <a:lstStyle/>
        <a:p>
          <a:endParaRPr lang="sv-SE" sz="1100"/>
        </a:p>
      </dgm:t>
    </dgm:pt>
    <dgm:pt modelId="{67B608C2-062C-4231-9C78-8497FE71D779}">
      <dgm:prSet phldrT="[Text]" custT="1"/>
      <dgm:spPr>
        <a:solidFill>
          <a:srgbClr val="00005A"/>
        </a:solidFill>
      </dgm:spPr>
      <dgm:t>
        <a:bodyPr/>
        <a:lstStyle/>
        <a:p>
          <a:r>
            <a:rPr lang="sv-SE" sz="1100" dirty="0">
              <a:solidFill>
                <a:schemeClr val="bg1"/>
              </a:solidFill>
              <a:latin typeface="+mn-lt"/>
            </a:rPr>
            <a:t>Anvisning avslutas.</a:t>
          </a:r>
        </a:p>
        <a:p>
          <a:r>
            <a:rPr lang="sv-SE" sz="1100" dirty="0">
              <a:solidFill>
                <a:schemeClr val="bg1"/>
              </a:solidFill>
              <a:latin typeface="+mn-lt"/>
            </a:rPr>
            <a:t>Skicka in resultatredovisning för prov och certifieringar som genererar Certifikatersättning.</a:t>
          </a:r>
        </a:p>
      </dgm:t>
    </dgm:pt>
    <dgm:pt modelId="{06E1BE22-29F9-47B0-B0E4-63EE7F63C256}" type="parTrans" cxnId="{94CE721E-C49E-4709-A7F6-0D2F982C3A7B}">
      <dgm:prSet/>
      <dgm:spPr/>
      <dgm:t>
        <a:bodyPr/>
        <a:lstStyle/>
        <a:p>
          <a:endParaRPr lang="sv-SE"/>
        </a:p>
      </dgm:t>
    </dgm:pt>
    <dgm:pt modelId="{7CBDFE99-92A5-42F4-9099-277F937F0348}" type="sibTrans" cxnId="{94CE721E-C49E-4709-A7F6-0D2F982C3A7B}">
      <dgm:prSet custT="1"/>
      <dgm:spPr/>
      <dgm:t>
        <a:bodyPr/>
        <a:lstStyle/>
        <a:p>
          <a:endParaRPr lang="sv-SE" sz="1100"/>
        </a:p>
      </dgm:t>
    </dgm:pt>
    <dgm:pt modelId="{1447BD8E-4856-4978-8462-479D8E7286E8}">
      <dgm:prSet phldrT="[Text]" custT="1"/>
      <dgm:spPr>
        <a:solidFill>
          <a:srgbClr val="95C23D"/>
        </a:solidFill>
      </dgm:spPr>
      <dgm:t>
        <a:bodyPr/>
        <a:lstStyle/>
        <a:p>
          <a:r>
            <a:rPr lang="sv-SE" sz="1100" dirty="0">
              <a:solidFill>
                <a:schemeClr val="tx1"/>
              </a:solidFill>
              <a:latin typeface="+mn-lt"/>
            </a:rPr>
            <a:t>Order skickas ut om rapporten är godkänd.</a:t>
          </a:r>
        </a:p>
      </dgm:t>
    </dgm:pt>
    <dgm:pt modelId="{CAD96D65-BCD5-4A71-8D53-00D461556F18}" type="parTrans" cxnId="{A5BED4C0-83E1-4909-8A50-BA33F3763871}">
      <dgm:prSet/>
      <dgm:spPr/>
      <dgm:t>
        <a:bodyPr/>
        <a:lstStyle/>
        <a:p>
          <a:endParaRPr lang="sv-SE"/>
        </a:p>
      </dgm:t>
    </dgm:pt>
    <dgm:pt modelId="{863789DD-4A76-4EAB-84C2-9542D2EFB476}" type="sibTrans" cxnId="{A5BED4C0-83E1-4909-8A50-BA33F3763871}">
      <dgm:prSet custT="1"/>
      <dgm:spPr/>
      <dgm:t>
        <a:bodyPr/>
        <a:lstStyle/>
        <a:p>
          <a:endParaRPr lang="sv-SE" sz="1100"/>
        </a:p>
      </dgm:t>
    </dgm:pt>
    <dgm:pt modelId="{BD6E2EA5-CCE7-4ACA-A034-63018E233AFD}">
      <dgm:prSet phldrT="[Text]" custT="1"/>
      <dgm:spPr/>
      <dgm:t>
        <a:bodyPr/>
        <a:lstStyle/>
        <a:p>
          <a:r>
            <a:rPr lang="sv-SE" sz="1100" dirty="0">
              <a:latin typeface="+mn-lt"/>
            </a:rPr>
            <a:t>Om rapporten är godkänd och order mottagits, skicka faktura för Certifikatersättning.</a:t>
          </a:r>
        </a:p>
      </dgm:t>
    </dgm:pt>
    <dgm:pt modelId="{D0DBE89B-7207-47ED-BF4C-98B1492C9CF6}" type="parTrans" cxnId="{903F1CC5-8092-48FC-A721-DFB3649659BA}">
      <dgm:prSet/>
      <dgm:spPr/>
      <dgm:t>
        <a:bodyPr/>
        <a:lstStyle/>
        <a:p>
          <a:endParaRPr lang="sv-SE"/>
        </a:p>
      </dgm:t>
    </dgm:pt>
    <dgm:pt modelId="{B9D1A403-7008-43D2-B43D-B1C6142C0FC1}" type="sibTrans" cxnId="{903F1CC5-8092-48FC-A721-DFB3649659BA}">
      <dgm:prSet custT="1"/>
      <dgm:spPr/>
      <dgm:t>
        <a:bodyPr/>
        <a:lstStyle/>
        <a:p>
          <a:endParaRPr lang="sv-SE" sz="1100"/>
        </a:p>
      </dgm:t>
    </dgm:pt>
    <dgm:pt modelId="{189992E6-3CDE-4280-ABA4-8410D63FE9ED}">
      <dgm:prSet phldrT="[Text]" custT="1"/>
      <dgm:spPr>
        <a:solidFill>
          <a:srgbClr val="95C23D"/>
        </a:solidFill>
      </dgm:spPr>
      <dgm:t>
        <a:bodyPr/>
        <a:lstStyle/>
        <a:p>
          <a:pPr>
            <a:buClrTx/>
            <a:buSzTx/>
            <a:buFontTx/>
            <a:buNone/>
          </a:pPr>
          <a:r>
            <a:rPr lang="sv-SE" sz="1100" dirty="0">
              <a:solidFill>
                <a:sysClr val="windowText" lastClr="000000"/>
              </a:solidFill>
              <a:latin typeface="+mn-lt"/>
              <a:cs typeface="Arial"/>
            </a:rPr>
            <a:t>Utbetalning sker 30 dagar efter mottagen konstaterat korrekt faktura.</a:t>
          </a:r>
          <a:endParaRPr lang="sv-SE" sz="1100" dirty="0">
            <a:latin typeface="+mn-lt"/>
          </a:endParaRPr>
        </a:p>
      </dgm:t>
    </dgm:pt>
    <dgm:pt modelId="{1C92B0A7-16A1-4C85-BAA1-6C763F37DB1C}" type="parTrans" cxnId="{09D66010-E573-4CCC-A18E-87403D5F1585}">
      <dgm:prSet/>
      <dgm:spPr/>
      <dgm:t>
        <a:bodyPr/>
        <a:lstStyle/>
        <a:p>
          <a:endParaRPr lang="sv-SE"/>
        </a:p>
      </dgm:t>
    </dgm:pt>
    <dgm:pt modelId="{39FECBC4-EA80-4010-91C8-8B3FDBAB9639}" type="sibTrans" cxnId="{09D66010-E573-4CCC-A18E-87403D5F1585}">
      <dgm:prSet/>
      <dgm:spPr/>
      <dgm:t>
        <a:bodyPr/>
        <a:lstStyle/>
        <a:p>
          <a:endParaRPr lang="sv-SE"/>
        </a:p>
      </dgm:t>
    </dgm:pt>
    <dgm:pt modelId="{74E3602B-2A01-40C6-AF56-6B1395373602}">
      <dgm:prSet phldrT="[Text]" custT="1"/>
      <dgm:spPr>
        <a:solidFill>
          <a:srgbClr val="00005A"/>
        </a:solidFill>
      </dgm:spPr>
      <dgm:t>
        <a:bodyPr/>
        <a:lstStyle/>
        <a:p>
          <a:r>
            <a:rPr lang="sv-SE" sz="1100" dirty="0">
              <a:solidFill>
                <a:schemeClr val="bg1"/>
              </a:solidFill>
              <a:latin typeface="+mn-lt"/>
            </a:rPr>
            <a:t>Leverantören fyller i planerade certifikat i GP.</a:t>
          </a:r>
        </a:p>
      </dgm:t>
    </dgm:pt>
    <dgm:pt modelId="{609DD5E7-908B-4BF6-80DF-F8F0DBB3FF0B}" type="parTrans" cxnId="{6CB9D222-8864-4E7C-A3AD-02C89AB2207B}">
      <dgm:prSet/>
      <dgm:spPr/>
      <dgm:t>
        <a:bodyPr/>
        <a:lstStyle/>
        <a:p>
          <a:endParaRPr lang="sv-SE"/>
        </a:p>
      </dgm:t>
    </dgm:pt>
    <dgm:pt modelId="{7578E77E-1049-43CE-9666-D33F81AB0D22}" type="sibTrans" cxnId="{6CB9D222-8864-4E7C-A3AD-02C89AB2207B}">
      <dgm:prSet/>
      <dgm:spPr/>
      <dgm:t>
        <a:bodyPr/>
        <a:lstStyle/>
        <a:p>
          <a:endParaRPr lang="sv-SE"/>
        </a:p>
      </dgm:t>
    </dgm:pt>
    <dgm:pt modelId="{10BF752A-1218-4B4E-A054-55EBA411D7D7}" type="pres">
      <dgm:prSet presAssocID="{0105BCE0-2C63-4C10-BBB7-419F3E42910D}" presName="diagram" presStyleCnt="0">
        <dgm:presLayoutVars>
          <dgm:dir/>
          <dgm:resizeHandles val="exact"/>
        </dgm:presLayoutVars>
      </dgm:prSet>
      <dgm:spPr/>
    </dgm:pt>
    <dgm:pt modelId="{80E8350A-4AFD-416C-87DC-74FFBE25AD5D}" type="pres">
      <dgm:prSet presAssocID="{74E3602B-2A01-40C6-AF56-6B1395373602}" presName="node" presStyleLbl="node1" presStyleIdx="0" presStyleCnt="6">
        <dgm:presLayoutVars>
          <dgm:bulletEnabled val="1"/>
        </dgm:presLayoutVars>
      </dgm:prSet>
      <dgm:spPr/>
    </dgm:pt>
    <dgm:pt modelId="{B0773252-81D4-4C80-BE62-79D1F4F929D4}" type="pres">
      <dgm:prSet presAssocID="{7578E77E-1049-43CE-9666-D33F81AB0D22}" presName="sibTrans" presStyleLbl="sibTrans2D1" presStyleIdx="0" presStyleCnt="5"/>
      <dgm:spPr/>
    </dgm:pt>
    <dgm:pt modelId="{4CBA9270-2B59-4788-AC24-D2F316372E0B}" type="pres">
      <dgm:prSet presAssocID="{7578E77E-1049-43CE-9666-D33F81AB0D22}" presName="connectorText" presStyleLbl="sibTrans2D1" presStyleIdx="0" presStyleCnt="5"/>
      <dgm:spPr/>
    </dgm:pt>
    <dgm:pt modelId="{321E12A7-4D1D-423F-9E6A-6C7C528C0D62}" type="pres">
      <dgm:prSet presAssocID="{EC39B36C-E2B3-450A-B446-11C6E1A54FE2}" presName="node" presStyleLbl="node1" presStyleIdx="1" presStyleCnt="6">
        <dgm:presLayoutVars>
          <dgm:bulletEnabled val="1"/>
        </dgm:presLayoutVars>
      </dgm:prSet>
      <dgm:spPr/>
    </dgm:pt>
    <dgm:pt modelId="{4DE89BBD-AE79-4BA2-BB7C-C7083F900550}" type="pres">
      <dgm:prSet presAssocID="{16B39AA0-FB9E-49BA-AB44-696FCC2A53DB}" presName="sibTrans" presStyleLbl="sibTrans2D1" presStyleIdx="1" presStyleCnt="5"/>
      <dgm:spPr/>
    </dgm:pt>
    <dgm:pt modelId="{E6B65231-6799-4CE9-828F-81B2C7808C04}" type="pres">
      <dgm:prSet presAssocID="{16B39AA0-FB9E-49BA-AB44-696FCC2A53DB}" presName="connectorText" presStyleLbl="sibTrans2D1" presStyleIdx="1" presStyleCnt="5"/>
      <dgm:spPr/>
    </dgm:pt>
    <dgm:pt modelId="{DEBB2D82-F1CF-4A93-B338-7E46034C3FB4}" type="pres">
      <dgm:prSet presAssocID="{67B608C2-062C-4231-9C78-8497FE71D779}" presName="node" presStyleLbl="node1" presStyleIdx="2" presStyleCnt="6" custScaleX="94284">
        <dgm:presLayoutVars>
          <dgm:bulletEnabled val="1"/>
        </dgm:presLayoutVars>
      </dgm:prSet>
      <dgm:spPr/>
    </dgm:pt>
    <dgm:pt modelId="{EABAA457-8299-4337-8129-80BAF48FE15B}" type="pres">
      <dgm:prSet presAssocID="{7CBDFE99-92A5-42F4-9099-277F937F0348}" presName="sibTrans" presStyleLbl="sibTrans2D1" presStyleIdx="2" presStyleCnt="5"/>
      <dgm:spPr/>
    </dgm:pt>
    <dgm:pt modelId="{4FFCAD7C-BE56-4EC0-8B5F-72AB26859DF0}" type="pres">
      <dgm:prSet presAssocID="{7CBDFE99-92A5-42F4-9099-277F937F0348}" presName="connectorText" presStyleLbl="sibTrans2D1" presStyleIdx="2" presStyleCnt="5"/>
      <dgm:spPr/>
    </dgm:pt>
    <dgm:pt modelId="{26C6DA49-5036-4F52-84F0-B5E32F8D808A}" type="pres">
      <dgm:prSet presAssocID="{1447BD8E-4856-4978-8462-479D8E7286E8}" presName="node" presStyleLbl="node1" presStyleIdx="3" presStyleCnt="6" custLinFactNeighborX="359" custLinFactNeighborY="96">
        <dgm:presLayoutVars>
          <dgm:bulletEnabled val="1"/>
        </dgm:presLayoutVars>
      </dgm:prSet>
      <dgm:spPr/>
    </dgm:pt>
    <dgm:pt modelId="{A2F130A1-F8C5-46A9-BB2E-6D2B6B4C298C}" type="pres">
      <dgm:prSet presAssocID="{863789DD-4A76-4EAB-84C2-9542D2EFB476}" presName="sibTrans" presStyleLbl="sibTrans2D1" presStyleIdx="3" presStyleCnt="5"/>
      <dgm:spPr/>
    </dgm:pt>
    <dgm:pt modelId="{9686210E-512B-44EC-9097-5CD6D42E4574}" type="pres">
      <dgm:prSet presAssocID="{863789DD-4A76-4EAB-84C2-9542D2EFB476}" presName="connectorText" presStyleLbl="sibTrans2D1" presStyleIdx="3" presStyleCnt="5"/>
      <dgm:spPr/>
    </dgm:pt>
    <dgm:pt modelId="{175604B1-102A-4730-A6F7-80B20164F251}" type="pres">
      <dgm:prSet presAssocID="{BD6E2EA5-CCE7-4ACA-A034-63018E233AFD}" presName="node" presStyleLbl="node1" presStyleIdx="4" presStyleCnt="6" custLinFactNeighborX="2225">
        <dgm:presLayoutVars>
          <dgm:bulletEnabled val="1"/>
        </dgm:presLayoutVars>
      </dgm:prSet>
      <dgm:spPr/>
    </dgm:pt>
    <dgm:pt modelId="{E035776B-CD7D-468D-9A24-AF7942C75C9B}" type="pres">
      <dgm:prSet presAssocID="{B9D1A403-7008-43D2-B43D-B1C6142C0FC1}" presName="sibTrans" presStyleLbl="sibTrans2D1" presStyleIdx="4" presStyleCnt="5"/>
      <dgm:spPr/>
    </dgm:pt>
    <dgm:pt modelId="{AA11472F-E2AF-4B7F-9AF0-C7A85D2949EF}" type="pres">
      <dgm:prSet presAssocID="{B9D1A403-7008-43D2-B43D-B1C6142C0FC1}" presName="connectorText" presStyleLbl="sibTrans2D1" presStyleIdx="4" presStyleCnt="5"/>
      <dgm:spPr/>
    </dgm:pt>
    <dgm:pt modelId="{EE5C35DE-44E2-419D-AB55-0A83C10E4FB0}" type="pres">
      <dgm:prSet presAssocID="{189992E6-3CDE-4280-ABA4-8410D63FE9ED}" presName="node" presStyleLbl="node1" presStyleIdx="5" presStyleCnt="6" custLinFactNeighborX="2225">
        <dgm:presLayoutVars>
          <dgm:bulletEnabled val="1"/>
        </dgm:presLayoutVars>
      </dgm:prSet>
      <dgm:spPr/>
    </dgm:pt>
  </dgm:ptLst>
  <dgm:cxnLst>
    <dgm:cxn modelId="{09D66010-E573-4CCC-A18E-87403D5F1585}" srcId="{0105BCE0-2C63-4C10-BBB7-419F3E42910D}" destId="{189992E6-3CDE-4280-ABA4-8410D63FE9ED}" srcOrd="5" destOrd="0" parTransId="{1C92B0A7-16A1-4C85-BAA1-6C763F37DB1C}" sibTransId="{39FECBC4-EA80-4010-91C8-8B3FDBAB9639}"/>
    <dgm:cxn modelId="{94CE721E-C49E-4709-A7F6-0D2F982C3A7B}" srcId="{0105BCE0-2C63-4C10-BBB7-419F3E42910D}" destId="{67B608C2-062C-4231-9C78-8497FE71D779}" srcOrd="2" destOrd="0" parTransId="{06E1BE22-29F9-47B0-B0E4-63EE7F63C256}" sibTransId="{7CBDFE99-92A5-42F4-9099-277F937F0348}"/>
    <dgm:cxn modelId="{6CB9D222-8864-4E7C-A3AD-02C89AB2207B}" srcId="{0105BCE0-2C63-4C10-BBB7-419F3E42910D}" destId="{74E3602B-2A01-40C6-AF56-6B1395373602}" srcOrd="0" destOrd="0" parTransId="{609DD5E7-908B-4BF6-80DF-F8F0DBB3FF0B}" sibTransId="{7578E77E-1049-43CE-9666-D33F81AB0D22}"/>
    <dgm:cxn modelId="{BDB06B28-FFDA-4D1F-987E-E8EBA822B141}" type="presOf" srcId="{EC39B36C-E2B3-450A-B446-11C6E1A54FE2}" destId="{321E12A7-4D1D-423F-9E6A-6C7C528C0D62}" srcOrd="0" destOrd="0" presId="urn:microsoft.com/office/officeart/2005/8/layout/process5"/>
    <dgm:cxn modelId="{0BD9B42E-1403-4E0B-9327-CD743641828B}" type="presOf" srcId="{74E3602B-2A01-40C6-AF56-6B1395373602}" destId="{80E8350A-4AFD-416C-87DC-74FFBE25AD5D}" srcOrd="0" destOrd="0" presId="urn:microsoft.com/office/officeart/2005/8/layout/process5"/>
    <dgm:cxn modelId="{D026E561-19B8-47B5-9B54-824D92DD6A92}" type="presOf" srcId="{67B608C2-062C-4231-9C78-8497FE71D779}" destId="{DEBB2D82-F1CF-4A93-B338-7E46034C3FB4}" srcOrd="0" destOrd="0" presId="urn:microsoft.com/office/officeart/2005/8/layout/process5"/>
    <dgm:cxn modelId="{5247434E-ABC0-4837-AA8A-FF0330AFDC6D}" type="presOf" srcId="{189992E6-3CDE-4280-ABA4-8410D63FE9ED}" destId="{EE5C35DE-44E2-419D-AB55-0A83C10E4FB0}" srcOrd="0" destOrd="0" presId="urn:microsoft.com/office/officeart/2005/8/layout/process5"/>
    <dgm:cxn modelId="{C8FE5350-E8F4-4A91-923D-B068DCD92F13}" type="presOf" srcId="{0105BCE0-2C63-4C10-BBB7-419F3E42910D}" destId="{10BF752A-1218-4B4E-A054-55EBA411D7D7}" srcOrd="0" destOrd="0" presId="urn:microsoft.com/office/officeart/2005/8/layout/process5"/>
    <dgm:cxn modelId="{A58F2677-6A8A-4F7E-A9D6-2CD3B3F40936}" type="presOf" srcId="{7578E77E-1049-43CE-9666-D33F81AB0D22}" destId="{B0773252-81D4-4C80-BE62-79D1F4F929D4}" srcOrd="0" destOrd="0" presId="urn:microsoft.com/office/officeart/2005/8/layout/process5"/>
    <dgm:cxn modelId="{90F71759-05BD-4854-9729-C2213068AB94}" type="presOf" srcId="{7CBDFE99-92A5-42F4-9099-277F937F0348}" destId="{4FFCAD7C-BE56-4EC0-8B5F-72AB26859DF0}" srcOrd="1" destOrd="0" presId="urn:microsoft.com/office/officeart/2005/8/layout/process5"/>
    <dgm:cxn modelId="{6767187E-D4FD-470E-B98B-BAD830D6ADAD}" type="presOf" srcId="{BD6E2EA5-CCE7-4ACA-A034-63018E233AFD}" destId="{175604B1-102A-4730-A6F7-80B20164F251}" srcOrd="0" destOrd="0" presId="urn:microsoft.com/office/officeart/2005/8/layout/process5"/>
    <dgm:cxn modelId="{C5AADA7E-2864-456B-B275-DBE8833A47E6}" type="presOf" srcId="{1447BD8E-4856-4978-8462-479D8E7286E8}" destId="{26C6DA49-5036-4F52-84F0-B5E32F8D808A}" srcOrd="0" destOrd="0" presId="urn:microsoft.com/office/officeart/2005/8/layout/process5"/>
    <dgm:cxn modelId="{B3B04087-9E1F-4004-86D7-65399B4C1125}" type="presOf" srcId="{B9D1A403-7008-43D2-B43D-B1C6142C0FC1}" destId="{AA11472F-E2AF-4B7F-9AF0-C7A85D2949EF}" srcOrd="1" destOrd="0" presId="urn:microsoft.com/office/officeart/2005/8/layout/process5"/>
    <dgm:cxn modelId="{69B0D987-53DB-44E3-B268-5C52B6C31E88}" type="presOf" srcId="{7578E77E-1049-43CE-9666-D33F81AB0D22}" destId="{4CBA9270-2B59-4788-AC24-D2F316372E0B}" srcOrd="1" destOrd="0" presId="urn:microsoft.com/office/officeart/2005/8/layout/process5"/>
    <dgm:cxn modelId="{CB85BC90-9A37-466A-98A8-1A4BB7152048}" type="presOf" srcId="{B9D1A403-7008-43D2-B43D-B1C6142C0FC1}" destId="{E035776B-CD7D-468D-9A24-AF7942C75C9B}" srcOrd="0" destOrd="0" presId="urn:microsoft.com/office/officeart/2005/8/layout/process5"/>
    <dgm:cxn modelId="{B5A9759A-F6EE-4F37-8B16-7D82C7F54B48}" type="presOf" srcId="{863789DD-4A76-4EAB-84C2-9542D2EFB476}" destId="{A2F130A1-F8C5-46A9-BB2E-6D2B6B4C298C}" srcOrd="0" destOrd="0" presId="urn:microsoft.com/office/officeart/2005/8/layout/process5"/>
    <dgm:cxn modelId="{994453B0-996A-4218-9590-4946B49269E2}" type="presOf" srcId="{7CBDFE99-92A5-42F4-9099-277F937F0348}" destId="{EABAA457-8299-4337-8129-80BAF48FE15B}" srcOrd="0" destOrd="0" presId="urn:microsoft.com/office/officeart/2005/8/layout/process5"/>
    <dgm:cxn modelId="{0B32AAB6-B998-4E40-A13F-18B1A8B44D9E}" type="presOf" srcId="{16B39AA0-FB9E-49BA-AB44-696FCC2A53DB}" destId="{4DE89BBD-AE79-4BA2-BB7C-C7083F900550}" srcOrd="0" destOrd="0" presId="urn:microsoft.com/office/officeart/2005/8/layout/process5"/>
    <dgm:cxn modelId="{8E3E6ABA-4F5B-485B-A698-71190DE40B7C}" type="presOf" srcId="{16B39AA0-FB9E-49BA-AB44-696FCC2A53DB}" destId="{E6B65231-6799-4CE9-828F-81B2C7808C04}" srcOrd="1" destOrd="0" presId="urn:microsoft.com/office/officeart/2005/8/layout/process5"/>
    <dgm:cxn modelId="{A5BED4C0-83E1-4909-8A50-BA33F3763871}" srcId="{0105BCE0-2C63-4C10-BBB7-419F3E42910D}" destId="{1447BD8E-4856-4978-8462-479D8E7286E8}" srcOrd="3" destOrd="0" parTransId="{CAD96D65-BCD5-4A71-8D53-00D461556F18}" sibTransId="{863789DD-4A76-4EAB-84C2-9542D2EFB476}"/>
    <dgm:cxn modelId="{903F1CC5-8092-48FC-A721-DFB3649659BA}" srcId="{0105BCE0-2C63-4C10-BBB7-419F3E42910D}" destId="{BD6E2EA5-CCE7-4ACA-A034-63018E233AFD}" srcOrd="4" destOrd="0" parTransId="{D0DBE89B-7207-47ED-BF4C-98B1492C9CF6}" sibTransId="{B9D1A403-7008-43D2-B43D-B1C6142C0FC1}"/>
    <dgm:cxn modelId="{68FE2BEA-1AFB-4981-9C51-47A9D747EFED}" type="presOf" srcId="{863789DD-4A76-4EAB-84C2-9542D2EFB476}" destId="{9686210E-512B-44EC-9097-5CD6D42E4574}" srcOrd="1" destOrd="0" presId="urn:microsoft.com/office/officeart/2005/8/layout/process5"/>
    <dgm:cxn modelId="{24A915F8-294D-4BC5-AF64-63C5FF228411}" srcId="{0105BCE0-2C63-4C10-BBB7-419F3E42910D}" destId="{EC39B36C-E2B3-450A-B446-11C6E1A54FE2}" srcOrd="1" destOrd="0" parTransId="{EB4130F3-3FF9-4355-B795-D485D5297996}" sibTransId="{16B39AA0-FB9E-49BA-AB44-696FCC2A53DB}"/>
    <dgm:cxn modelId="{FB3B3691-99A8-436B-A64F-EDB6984805F6}" type="presParOf" srcId="{10BF752A-1218-4B4E-A054-55EBA411D7D7}" destId="{80E8350A-4AFD-416C-87DC-74FFBE25AD5D}" srcOrd="0" destOrd="0" presId="urn:microsoft.com/office/officeart/2005/8/layout/process5"/>
    <dgm:cxn modelId="{CE6F7BD0-BB51-42C8-99FB-889E21799B83}" type="presParOf" srcId="{10BF752A-1218-4B4E-A054-55EBA411D7D7}" destId="{B0773252-81D4-4C80-BE62-79D1F4F929D4}" srcOrd="1" destOrd="0" presId="urn:microsoft.com/office/officeart/2005/8/layout/process5"/>
    <dgm:cxn modelId="{B4303F7D-E321-4B0D-B817-69BA3DD1214C}" type="presParOf" srcId="{B0773252-81D4-4C80-BE62-79D1F4F929D4}" destId="{4CBA9270-2B59-4788-AC24-D2F316372E0B}" srcOrd="0" destOrd="0" presId="urn:microsoft.com/office/officeart/2005/8/layout/process5"/>
    <dgm:cxn modelId="{DD895868-83D9-4BEA-BF09-A27F8A9AB5FC}" type="presParOf" srcId="{10BF752A-1218-4B4E-A054-55EBA411D7D7}" destId="{321E12A7-4D1D-423F-9E6A-6C7C528C0D62}" srcOrd="2" destOrd="0" presId="urn:microsoft.com/office/officeart/2005/8/layout/process5"/>
    <dgm:cxn modelId="{21863EAF-B733-4A1E-BD48-C011F57DF930}" type="presParOf" srcId="{10BF752A-1218-4B4E-A054-55EBA411D7D7}" destId="{4DE89BBD-AE79-4BA2-BB7C-C7083F900550}" srcOrd="3" destOrd="0" presId="urn:microsoft.com/office/officeart/2005/8/layout/process5"/>
    <dgm:cxn modelId="{F171505B-4C60-4B20-B83A-1BCFA5B2794D}" type="presParOf" srcId="{4DE89BBD-AE79-4BA2-BB7C-C7083F900550}" destId="{E6B65231-6799-4CE9-828F-81B2C7808C04}" srcOrd="0" destOrd="0" presId="urn:microsoft.com/office/officeart/2005/8/layout/process5"/>
    <dgm:cxn modelId="{ACB1208D-F12F-438A-AE44-411B2582D0CF}" type="presParOf" srcId="{10BF752A-1218-4B4E-A054-55EBA411D7D7}" destId="{DEBB2D82-F1CF-4A93-B338-7E46034C3FB4}" srcOrd="4" destOrd="0" presId="urn:microsoft.com/office/officeart/2005/8/layout/process5"/>
    <dgm:cxn modelId="{0BD2CDDD-542C-41CB-B856-841C96ACE362}" type="presParOf" srcId="{10BF752A-1218-4B4E-A054-55EBA411D7D7}" destId="{EABAA457-8299-4337-8129-80BAF48FE15B}" srcOrd="5" destOrd="0" presId="urn:microsoft.com/office/officeart/2005/8/layout/process5"/>
    <dgm:cxn modelId="{0C5D5403-CE49-4037-B737-E35434DC8CEE}" type="presParOf" srcId="{EABAA457-8299-4337-8129-80BAF48FE15B}" destId="{4FFCAD7C-BE56-4EC0-8B5F-72AB26859DF0}" srcOrd="0" destOrd="0" presId="urn:microsoft.com/office/officeart/2005/8/layout/process5"/>
    <dgm:cxn modelId="{E4DBB358-7202-4ECF-9FCA-5AF00ECD1338}" type="presParOf" srcId="{10BF752A-1218-4B4E-A054-55EBA411D7D7}" destId="{26C6DA49-5036-4F52-84F0-B5E32F8D808A}" srcOrd="6" destOrd="0" presId="urn:microsoft.com/office/officeart/2005/8/layout/process5"/>
    <dgm:cxn modelId="{769F7037-3944-49C2-9BC4-77FFE6E27B01}" type="presParOf" srcId="{10BF752A-1218-4B4E-A054-55EBA411D7D7}" destId="{A2F130A1-F8C5-46A9-BB2E-6D2B6B4C298C}" srcOrd="7" destOrd="0" presId="urn:microsoft.com/office/officeart/2005/8/layout/process5"/>
    <dgm:cxn modelId="{4CE0E92D-5544-4FFE-BDCD-13690A8290DE}" type="presParOf" srcId="{A2F130A1-F8C5-46A9-BB2E-6D2B6B4C298C}" destId="{9686210E-512B-44EC-9097-5CD6D42E4574}" srcOrd="0" destOrd="0" presId="urn:microsoft.com/office/officeart/2005/8/layout/process5"/>
    <dgm:cxn modelId="{E8E11511-2F7F-458D-A7FA-2C0AEEDB24B1}" type="presParOf" srcId="{10BF752A-1218-4B4E-A054-55EBA411D7D7}" destId="{175604B1-102A-4730-A6F7-80B20164F251}" srcOrd="8" destOrd="0" presId="urn:microsoft.com/office/officeart/2005/8/layout/process5"/>
    <dgm:cxn modelId="{148CCA51-EE47-46A9-AA7D-9F1C2F8CA9CD}" type="presParOf" srcId="{10BF752A-1218-4B4E-A054-55EBA411D7D7}" destId="{E035776B-CD7D-468D-9A24-AF7942C75C9B}" srcOrd="9" destOrd="0" presId="urn:microsoft.com/office/officeart/2005/8/layout/process5"/>
    <dgm:cxn modelId="{0F4C166F-14AF-4142-9EBF-AC4DC3D8A1FC}" type="presParOf" srcId="{E035776B-CD7D-468D-9A24-AF7942C75C9B}" destId="{AA11472F-E2AF-4B7F-9AF0-C7A85D2949EF}" srcOrd="0" destOrd="0" presId="urn:microsoft.com/office/officeart/2005/8/layout/process5"/>
    <dgm:cxn modelId="{6AD87C98-C492-479A-825E-AC1B3109E3C0}" type="presParOf" srcId="{10BF752A-1218-4B4E-A054-55EBA411D7D7}" destId="{EE5C35DE-44E2-419D-AB55-0A83C10E4FB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540FF5-9F98-48F9-84C6-31D0C691A5A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sv-SE"/>
        </a:p>
      </dgm:t>
    </dgm:pt>
    <dgm:pt modelId="{661C5858-4884-41D6-BA9D-25D3EBD61AB7}">
      <dgm:prSet/>
      <dgm:spPr>
        <a:solidFill>
          <a:schemeClr val="accent2">
            <a:lumMod val="75000"/>
          </a:schemeClr>
        </a:solidFill>
      </dgm:spPr>
      <dgm:t>
        <a:bodyPr/>
        <a:lstStyle/>
        <a:p>
          <a:r>
            <a:rPr lang="sv-SE" dirty="0"/>
            <a:t>Uppdatera GUP om behov av förlängning i KA. Tänk på att GUP  behöver komma in i god tid till Af så att det inte blir glapp i utbildning för deltagaren.</a:t>
          </a:r>
        </a:p>
      </dgm:t>
    </dgm:pt>
    <dgm:pt modelId="{3BE64E80-3537-4FD8-A4D3-E290D2AECE8C}" type="parTrans" cxnId="{EACC0F3D-8854-4D6B-BE5F-9599A804D21A}">
      <dgm:prSet/>
      <dgm:spPr/>
      <dgm:t>
        <a:bodyPr/>
        <a:lstStyle/>
        <a:p>
          <a:endParaRPr lang="sv-SE"/>
        </a:p>
      </dgm:t>
    </dgm:pt>
    <dgm:pt modelId="{F61A0095-9E7B-4B16-8286-BAE2B9D56A31}" type="sibTrans" cxnId="{EACC0F3D-8854-4D6B-BE5F-9599A804D21A}">
      <dgm:prSet/>
      <dgm:spPr/>
      <dgm:t>
        <a:bodyPr/>
        <a:lstStyle/>
        <a:p>
          <a:endParaRPr lang="sv-SE"/>
        </a:p>
      </dgm:t>
    </dgm:pt>
    <dgm:pt modelId="{9F040784-BE76-48F8-A877-6D67EE96E10C}">
      <dgm:prSet/>
      <dgm:spPr>
        <a:solidFill>
          <a:schemeClr val="accent2"/>
        </a:solidFill>
      </dgm:spPr>
      <dgm:t>
        <a:bodyPr/>
        <a:lstStyle/>
        <a:p>
          <a:r>
            <a:rPr lang="sv-SE" dirty="0"/>
            <a:t>Af bedömer behovet av förlängning och fattar därefter nytt beslut i BÄR/MSFA på ett succesivt tillfälle ”Övergång från KA”.</a:t>
          </a:r>
        </a:p>
      </dgm:t>
    </dgm:pt>
    <dgm:pt modelId="{BE4FE79A-0ADB-4760-A97C-0F7AB07B8484}" type="parTrans" cxnId="{3F30A65E-0B3E-420B-9CFD-5AD6C0E9EC92}">
      <dgm:prSet/>
      <dgm:spPr/>
      <dgm:t>
        <a:bodyPr/>
        <a:lstStyle/>
        <a:p>
          <a:endParaRPr lang="sv-SE"/>
        </a:p>
      </dgm:t>
    </dgm:pt>
    <dgm:pt modelId="{B73142A0-98C7-451A-A3EE-846099D484B2}" type="sibTrans" cxnId="{3F30A65E-0B3E-420B-9CFD-5AD6C0E9EC92}">
      <dgm:prSet/>
      <dgm:spPr/>
      <dgm:t>
        <a:bodyPr/>
        <a:lstStyle/>
        <a:p>
          <a:endParaRPr lang="sv-SE"/>
        </a:p>
      </dgm:t>
    </dgm:pt>
    <dgm:pt modelId="{32B055E2-8EDE-42E2-A4CD-88CFD7EEB1A8}">
      <dgm:prSet/>
      <dgm:spPr>
        <a:solidFill>
          <a:srgbClr val="BAD781"/>
        </a:solidFill>
      </dgm:spPr>
      <dgm:t>
        <a:bodyPr/>
        <a:lstStyle/>
        <a:p>
          <a:r>
            <a:rPr lang="sv-SE" dirty="0"/>
            <a:t>Leverantör tar emot nytt avrop i MSFA och skickar in en ny GP inom 5 dagar utifrån uppgiftsskyldigheten</a:t>
          </a:r>
        </a:p>
      </dgm:t>
    </dgm:pt>
    <dgm:pt modelId="{AD89B52E-935D-4B4B-AF36-9B4A6D646B99}" type="parTrans" cxnId="{44175B61-E6F2-45D7-BE3E-0D349FE05880}">
      <dgm:prSet/>
      <dgm:spPr/>
      <dgm:t>
        <a:bodyPr/>
        <a:lstStyle/>
        <a:p>
          <a:endParaRPr lang="sv-SE"/>
        </a:p>
      </dgm:t>
    </dgm:pt>
    <dgm:pt modelId="{587A35C8-BE4D-4DAD-AD23-233E5DA33968}" type="sibTrans" cxnId="{44175B61-E6F2-45D7-BE3E-0D349FE05880}">
      <dgm:prSet/>
      <dgm:spPr/>
      <dgm:t>
        <a:bodyPr/>
        <a:lstStyle/>
        <a:p>
          <a:endParaRPr lang="sv-SE"/>
        </a:p>
      </dgm:t>
    </dgm:pt>
    <dgm:pt modelId="{85358C97-4E6B-4AA9-B879-850D941E7051}" type="pres">
      <dgm:prSet presAssocID="{EA540FF5-9F98-48F9-84C6-31D0C691A5AA}" presName="outerComposite" presStyleCnt="0">
        <dgm:presLayoutVars>
          <dgm:chMax val="5"/>
          <dgm:dir/>
          <dgm:resizeHandles val="exact"/>
        </dgm:presLayoutVars>
      </dgm:prSet>
      <dgm:spPr/>
    </dgm:pt>
    <dgm:pt modelId="{E6DC50A9-3920-4E06-AD96-326F8D244B8F}" type="pres">
      <dgm:prSet presAssocID="{EA540FF5-9F98-48F9-84C6-31D0C691A5AA}" presName="dummyMaxCanvas" presStyleCnt="0">
        <dgm:presLayoutVars/>
      </dgm:prSet>
      <dgm:spPr/>
    </dgm:pt>
    <dgm:pt modelId="{FD61EA6A-0EE1-4670-AE64-0C0CAE3FC09C}" type="pres">
      <dgm:prSet presAssocID="{EA540FF5-9F98-48F9-84C6-31D0C691A5AA}" presName="ThreeNodes_1" presStyleLbl="node1" presStyleIdx="0" presStyleCnt="3">
        <dgm:presLayoutVars>
          <dgm:bulletEnabled val="1"/>
        </dgm:presLayoutVars>
      </dgm:prSet>
      <dgm:spPr/>
    </dgm:pt>
    <dgm:pt modelId="{5FAAE0F3-5CCC-43B6-BF3E-C3421A80B400}" type="pres">
      <dgm:prSet presAssocID="{EA540FF5-9F98-48F9-84C6-31D0C691A5AA}" presName="ThreeNodes_2" presStyleLbl="node1" presStyleIdx="1" presStyleCnt="3">
        <dgm:presLayoutVars>
          <dgm:bulletEnabled val="1"/>
        </dgm:presLayoutVars>
      </dgm:prSet>
      <dgm:spPr/>
    </dgm:pt>
    <dgm:pt modelId="{55E61C55-DAAF-4181-BE2E-E38D93F4A894}" type="pres">
      <dgm:prSet presAssocID="{EA540FF5-9F98-48F9-84C6-31D0C691A5AA}" presName="ThreeNodes_3" presStyleLbl="node1" presStyleIdx="2" presStyleCnt="3">
        <dgm:presLayoutVars>
          <dgm:bulletEnabled val="1"/>
        </dgm:presLayoutVars>
      </dgm:prSet>
      <dgm:spPr/>
    </dgm:pt>
    <dgm:pt modelId="{8B2B2962-6CD7-4074-9A9D-BFA072D9DEF3}" type="pres">
      <dgm:prSet presAssocID="{EA540FF5-9F98-48F9-84C6-31D0C691A5AA}" presName="ThreeConn_1-2" presStyleLbl="fgAccFollowNode1" presStyleIdx="0" presStyleCnt="2">
        <dgm:presLayoutVars>
          <dgm:bulletEnabled val="1"/>
        </dgm:presLayoutVars>
      </dgm:prSet>
      <dgm:spPr/>
    </dgm:pt>
    <dgm:pt modelId="{8716C209-B4DC-4650-90B0-B8C7917D1D64}" type="pres">
      <dgm:prSet presAssocID="{EA540FF5-9F98-48F9-84C6-31D0C691A5AA}" presName="ThreeConn_2-3" presStyleLbl="fgAccFollowNode1" presStyleIdx="1" presStyleCnt="2">
        <dgm:presLayoutVars>
          <dgm:bulletEnabled val="1"/>
        </dgm:presLayoutVars>
      </dgm:prSet>
      <dgm:spPr/>
    </dgm:pt>
    <dgm:pt modelId="{8FFA4C5A-482D-4D07-A39E-DD8F42FAD60B}" type="pres">
      <dgm:prSet presAssocID="{EA540FF5-9F98-48F9-84C6-31D0C691A5AA}" presName="ThreeNodes_1_text" presStyleLbl="node1" presStyleIdx="2" presStyleCnt="3">
        <dgm:presLayoutVars>
          <dgm:bulletEnabled val="1"/>
        </dgm:presLayoutVars>
      </dgm:prSet>
      <dgm:spPr/>
    </dgm:pt>
    <dgm:pt modelId="{B475840C-60DE-431B-8B04-966C9C13571F}" type="pres">
      <dgm:prSet presAssocID="{EA540FF5-9F98-48F9-84C6-31D0C691A5AA}" presName="ThreeNodes_2_text" presStyleLbl="node1" presStyleIdx="2" presStyleCnt="3">
        <dgm:presLayoutVars>
          <dgm:bulletEnabled val="1"/>
        </dgm:presLayoutVars>
      </dgm:prSet>
      <dgm:spPr/>
    </dgm:pt>
    <dgm:pt modelId="{5EE266B9-A515-4CF8-AC67-D6454FC7BFA5}" type="pres">
      <dgm:prSet presAssocID="{EA540FF5-9F98-48F9-84C6-31D0C691A5AA}" presName="ThreeNodes_3_text" presStyleLbl="node1" presStyleIdx="2" presStyleCnt="3">
        <dgm:presLayoutVars>
          <dgm:bulletEnabled val="1"/>
        </dgm:presLayoutVars>
      </dgm:prSet>
      <dgm:spPr/>
    </dgm:pt>
  </dgm:ptLst>
  <dgm:cxnLst>
    <dgm:cxn modelId="{13E46907-EE85-4361-83C0-674D1C25C35E}" type="presOf" srcId="{9F040784-BE76-48F8-A877-6D67EE96E10C}" destId="{5FAAE0F3-5CCC-43B6-BF3E-C3421A80B400}" srcOrd="0" destOrd="0" presId="urn:microsoft.com/office/officeart/2005/8/layout/vProcess5"/>
    <dgm:cxn modelId="{148DE31B-438C-40BC-84A0-45CBDF84807C}" type="presOf" srcId="{EA540FF5-9F98-48F9-84C6-31D0C691A5AA}" destId="{85358C97-4E6B-4AA9-B879-850D941E7051}" srcOrd="0" destOrd="0" presId="urn:microsoft.com/office/officeart/2005/8/layout/vProcess5"/>
    <dgm:cxn modelId="{EACC0F3D-8854-4D6B-BE5F-9599A804D21A}" srcId="{EA540FF5-9F98-48F9-84C6-31D0C691A5AA}" destId="{661C5858-4884-41D6-BA9D-25D3EBD61AB7}" srcOrd="0" destOrd="0" parTransId="{3BE64E80-3537-4FD8-A4D3-E290D2AECE8C}" sibTransId="{F61A0095-9E7B-4B16-8286-BAE2B9D56A31}"/>
    <dgm:cxn modelId="{3F30A65E-0B3E-420B-9CFD-5AD6C0E9EC92}" srcId="{EA540FF5-9F98-48F9-84C6-31D0C691A5AA}" destId="{9F040784-BE76-48F8-A877-6D67EE96E10C}" srcOrd="1" destOrd="0" parTransId="{BE4FE79A-0ADB-4760-A97C-0F7AB07B8484}" sibTransId="{B73142A0-98C7-451A-A3EE-846099D484B2}"/>
    <dgm:cxn modelId="{44175B61-E6F2-45D7-BE3E-0D349FE05880}" srcId="{EA540FF5-9F98-48F9-84C6-31D0C691A5AA}" destId="{32B055E2-8EDE-42E2-A4CD-88CFD7EEB1A8}" srcOrd="2" destOrd="0" parTransId="{AD89B52E-935D-4B4B-AF36-9B4A6D646B99}" sibTransId="{587A35C8-BE4D-4DAD-AD23-233E5DA33968}"/>
    <dgm:cxn modelId="{CAA45775-543D-4DE3-BD00-4983673AE1FE}" type="presOf" srcId="{661C5858-4884-41D6-BA9D-25D3EBD61AB7}" destId="{FD61EA6A-0EE1-4670-AE64-0C0CAE3FC09C}" srcOrd="0" destOrd="0" presId="urn:microsoft.com/office/officeart/2005/8/layout/vProcess5"/>
    <dgm:cxn modelId="{06134E57-A6F7-4492-B68E-664D2B1F827F}" type="presOf" srcId="{32B055E2-8EDE-42E2-A4CD-88CFD7EEB1A8}" destId="{5EE266B9-A515-4CF8-AC67-D6454FC7BFA5}" srcOrd="1" destOrd="0" presId="urn:microsoft.com/office/officeart/2005/8/layout/vProcess5"/>
    <dgm:cxn modelId="{B047EE7D-928A-4A99-BA9F-5B9496C9C235}" type="presOf" srcId="{32B055E2-8EDE-42E2-A4CD-88CFD7EEB1A8}" destId="{55E61C55-DAAF-4181-BE2E-E38D93F4A894}" srcOrd="0" destOrd="0" presId="urn:microsoft.com/office/officeart/2005/8/layout/vProcess5"/>
    <dgm:cxn modelId="{6AD0E6B0-3C2A-4DF1-BACE-E109639E4058}" type="presOf" srcId="{9F040784-BE76-48F8-A877-6D67EE96E10C}" destId="{B475840C-60DE-431B-8B04-966C9C13571F}" srcOrd="1" destOrd="0" presId="urn:microsoft.com/office/officeart/2005/8/layout/vProcess5"/>
    <dgm:cxn modelId="{015A8FC8-D344-4E29-89B5-47DECE4EC5F1}" type="presOf" srcId="{B73142A0-98C7-451A-A3EE-846099D484B2}" destId="{8716C209-B4DC-4650-90B0-B8C7917D1D64}" srcOrd="0" destOrd="0" presId="urn:microsoft.com/office/officeart/2005/8/layout/vProcess5"/>
    <dgm:cxn modelId="{72496FD0-FBC0-4417-A1E5-CC9C17F82B43}" type="presOf" srcId="{661C5858-4884-41D6-BA9D-25D3EBD61AB7}" destId="{8FFA4C5A-482D-4D07-A39E-DD8F42FAD60B}" srcOrd="1" destOrd="0" presId="urn:microsoft.com/office/officeart/2005/8/layout/vProcess5"/>
    <dgm:cxn modelId="{079553D3-B64F-449D-AD1D-DF0EBDBB5705}" type="presOf" srcId="{F61A0095-9E7B-4B16-8286-BAE2B9D56A31}" destId="{8B2B2962-6CD7-4074-9A9D-BFA072D9DEF3}" srcOrd="0" destOrd="0" presId="urn:microsoft.com/office/officeart/2005/8/layout/vProcess5"/>
    <dgm:cxn modelId="{D31D0807-25F1-4FFB-8CA2-AE515F3BAF78}" type="presParOf" srcId="{85358C97-4E6B-4AA9-B879-850D941E7051}" destId="{E6DC50A9-3920-4E06-AD96-326F8D244B8F}" srcOrd="0" destOrd="0" presId="urn:microsoft.com/office/officeart/2005/8/layout/vProcess5"/>
    <dgm:cxn modelId="{E42D82DA-F12C-4306-A685-E86B03B87DE4}" type="presParOf" srcId="{85358C97-4E6B-4AA9-B879-850D941E7051}" destId="{FD61EA6A-0EE1-4670-AE64-0C0CAE3FC09C}" srcOrd="1" destOrd="0" presId="urn:microsoft.com/office/officeart/2005/8/layout/vProcess5"/>
    <dgm:cxn modelId="{80D4921A-7E10-4B38-BC78-7BCF8AB3C9B9}" type="presParOf" srcId="{85358C97-4E6B-4AA9-B879-850D941E7051}" destId="{5FAAE0F3-5CCC-43B6-BF3E-C3421A80B400}" srcOrd="2" destOrd="0" presId="urn:microsoft.com/office/officeart/2005/8/layout/vProcess5"/>
    <dgm:cxn modelId="{60200E35-60F1-46CB-B6D3-8F0114D149C4}" type="presParOf" srcId="{85358C97-4E6B-4AA9-B879-850D941E7051}" destId="{55E61C55-DAAF-4181-BE2E-E38D93F4A894}" srcOrd="3" destOrd="0" presId="urn:microsoft.com/office/officeart/2005/8/layout/vProcess5"/>
    <dgm:cxn modelId="{5BFC7F0D-A27D-49FD-BA63-1BEDA61EE54F}" type="presParOf" srcId="{85358C97-4E6B-4AA9-B879-850D941E7051}" destId="{8B2B2962-6CD7-4074-9A9D-BFA072D9DEF3}" srcOrd="4" destOrd="0" presId="urn:microsoft.com/office/officeart/2005/8/layout/vProcess5"/>
    <dgm:cxn modelId="{07DFCD7B-70CB-487B-AA9A-6AA2948D17CA}" type="presParOf" srcId="{85358C97-4E6B-4AA9-B879-850D941E7051}" destId="{8716C209-B4DC-4650-90B0-B8C7917D1D64}" srcOrd="5" destOrd="0" presId="urn:microsoft.com/office/officeart/2005/8/layout/vProcess5"/>
    <dgm:cxn modelId="{72C176CC-D6EC-4886-BF5A-2B94E47B90B8}" type="presParOf" srcId="{85358C97-4E6B-4AA9-B879-850D941E7051}" destId="{8FFA4C5A-482D-4D07-A39E-DD8F42FAD60B}" srcOrd="6" destOrd="0" presId="urn:microsoft.com/office/officeart/2005/8/layout/vProcess5"/>
    <dgm:cxn modelId="{1C38E7EC-EF08-4032-AABB-5CF279023E9D}" type="presParOf" srcId="{85358C97-4E6B-4AA9-B879-850D941E7051}" destId="{B475840C-60DE-431B-8B04-966C9C13571F}" srcOrd="7" destOrd="0" presId="urn:microsoft.com/office/officeart/2005/8/layout/vProcess5"/>
    <dgm:cxn modelId="{B1D0F3BC-D06F-400A-A85B-62ABC8A2916D}" type="presParOf" srcId="{85358C97-4E6B-4AA9-B879-850D941E7051}" destId="{5EE266B9-A515-4CF8-AC67-D6454FC7BFA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6DAC6-F00D-425C-A63B-BE0740ABB2D4}">
      <dsp:nvSpPr>
        <dsp:cNvPr id="0" name=""/>
        <dsp:cNvSpPr/>
      </dsp:nvSpPr>
      <dsp:spPr>
        <a:xfrm>
          <a:off x="0" y="417"/>
          <a:ext cx="7421825" cy="976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D7585-A2A2-4A61-9DF2-C144F4B9EBA2}">
      <dsp:nvSpPr>
        <dsp:cNvPr id="0" name=""/>
        <dsp:cNvSpPr/>
      </dsp:nvSpPr>
      <dsp:spPr>
        <a:xfrm>
          <a:off x="295513" y="220220"/>
          <a:ext cx="537297" cy="5372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7F4C0-9B9E-4644-9F07-BD8BEF08DFF7}">
      <dsp:nvSpPr>
        <dsp:cNvPr id="0" name=""/>
        <dsp:cNvSpPr/>
      </dsp:nvSpPr>
      <dsp:spPr>
        <a:xfrm>
          <a:off x="1128324" y="417"/>
          <a:ext cx="6293500" cy="9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9" tIns="103389" rIns="103389" bIns="103389" numCol="1" spcCol="1270" anchor="ctr" anchorCtr="0">
          <a:noAutofit/>
        </a:bodyPr>
        <a:lstStyle/>
        <a:p>
          <a:pPr marL="0" lvl="0" indent="0" algn="l" defTabSz="1111250">
            <a:lnSpc>
              <a:spcPct val="90000"/>
            </a:lnSpc>
            <a:spcBef>
              <a:spcPct val="0"/>
            </a:spcBef>
            <a:spcAft>
              <a:spcPct val="35000"/>
            </a:spcAft>
            <a:buNone/>
          </a:pPr>
          <a:r>
            <a:rPr lang="en-US" sz="2500" kern="1200" dirty="0"/>
            <a:t>Vi </a:t>
          </a:r>
          <a:r>
            <a:rPr lang="en-US" sz="2500" kern="1200" dirty="0" err="1"/>
            <a:t>inleder</a:t>
          </a:r>
          <a:r>
            <a:rPr lang="en-US" sz="2500" kern="1200" dirty="0"/>
            <a:t> med </a:t>
          </a:r>
          <a:r>
            <a:rPr lang="en-US" sz="2500" kern="1200" dirty="0" err="1"/>
            <a:t>en</a:t>
          </a:r>
          <a:r>
            <a:rPr lang="en-US" sz="2500" kern="1200" dirty="0"/>
            <a:t> presentation och demo </a:t>
          </a:r>
          <a:r>
            <a:rPr lang="en-US" sz="2500" kern="1200" dirty="0" err="1"/>
            <a:t>på</a:t>
          </a:r>
          <a:r>
            <a:rPr lang="en-US" sz="2500" kern="1200" dirty="0"/>
            <a:t> </a:t>
          </a:r>
          <a:r>
            <a:rPr lang="en-US" sz="2500" kern="1200" dirty="0" err="1"/>
            <a:t>cirka</a:t>
          </a:r>
          <a:r>
            <a:rPr lang="en-US" sz="2500" kern="1200" dirty="0"/>
            <a:t> </a:t>
          </a:r>
          <a:r>
            <a:rPr lang="en-US" sz="2500" kern="1200" dirty="0" err="1"/>
            <a:t>en</a:t>
          </a:r>
          <a:r>
            <a:rPr lang="en-US" sz="2500" kern="1200" dirty="0"/>
            <a:t> </a:t>
          </a:r>
          <a:r>
            <a:rPr lang="en-US" sz="2500" kern="1200" dirty="0" err="1"/>
            <a:t>timme</a:t>
          </a:r>
          <a:r>
            <a:rPr lang="en-US" sz="2500" kern="1200" dirty="0"/>
            <a:t>.</a:t>
          </a:r>
        </a:p>
      </dsp:txBody>
      <dsp:txXfrm>
        <a:off x="1128324" y="417"/>
        <a:ext cx="6293500" cy="976904"/>
      </dsp:txXfrm>
    </dsp:sp>
    <dsp:sp modelId="{C5F6EBD5-DF18-435F-9539-14688D2B1E55}">
      <dsp:nvSpPr>
        <dsp:cNvPr id="0" name=""/>
        <dsp:cNvSpPr/>
      </dsp:nvSpPr>
      <dsp:spPr>
        <a:xfrm>
          <a:off x="0" y="1221547"/>
          <a:ext cx="7421825" cy="976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0C4FA-9AFB-499D-BD3B-45D3EF19BED8}">
      <dsp:nvSpPr>
        <dsp:cNvPr id="0" name=""/>
        <dsp:cNvSpPr/>
      </dsp:nvSpPr>
      <dsp:spPr>
        <a:xfrm>
          <a:off x="295513" y="1441351"/>
          <a:ext cx="537297" cy="5372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B2BFE-0324-4322-8E63-1AB3628760F8}">
      <dsp:nvSpPr>
        <dsp:cNvPr id="0" name=""/>
        <dsp:cNvSpPr/>
      </dsp:nvSpPr>
      <dsp:spPr>
        <a:xfrm>
          <a:off x="1128324" y="1221547"/>
          <a:ext cx="6293500" cy="9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9" tIns="103389" rIns="103389" bIns="103389" numCol="1" spcCol="1270" anchor="ctr" anchorCtr="0">
          <a:noAutofit/>
        </a:bodyPr>
        <a:lstStyle/>
        <a:p>
          <a:pPr marL="0" lvl="0" indent="0" algn="l" defTabSz="1111250">
            <a:lnSpc>
              <a:spcPct val="90000"/>
            </a:lnSpc>
            <a:spcBef>
              <a:spcPct val="0"/>
            </a:spcBef>
            <a:spcAft>
              <a:spcPct val="35000"/>
            </a:spcAft>
            <a:buNone/>
          </a:pPr>
          <a:r>
            <a:rPr lang="en-US" sz="2500" kern="1200" dirty="0"/>
            <a:t>Chatten </a:t>
          </a:r>
          <a:r>
            <a:rPr lang="en-US" sz="2500" kern="1200" dirty="0" err="1"/>
            <a:t>hålls</a:t>
          </a:r>
          <a:r>
            <a:rPr lang="en-US" sz="2500" kern="1200" dirty="0"/>
            <a:t> </a:t>
          </a:r>
          <a:r>
            <a:rPr lang="en-US" sz="2500" kern="1200" dirty="0" err="1"/>
            <a:t>stängd</a:t>
          </a:r>
          <a:r>
            <a:rPr lang="en-US" sz="2500" kern="1200" dirty="0"/>
            <a:t> under </a:t>
          </a:r>
          <a:r>
            <a:rPr lang="en-US" sz="2500" kern="1200" dirty="0" err="1"/>
            <a:t>presentationen</a:t>
          </a:r>
          <a:r>
            <a:rPr lang="en-US" sz="2500" kern="1200" dirty="0"/>
            <a:t> och </a:t>
          </a:r>
          <a:r>
            <a:rPr lang="en-US" sz="2500" kern="1200" dirty="0" err="1"/>
            <a:t>öppnas</a:t>
          </a:r>
          <a:r>
            <a:rPr lang="en-US" sz="2500" kern="1200" dirty="0"/>
            <a:t> för </a:t>
          </a:r>
          <a:r>
            <a:rPr lang="en-US" sz="2500" kern="1200" dirty="0" err="1"/>
            <a:t>frågor</a:t>
          </a:r>
          <a:r>
            <a:rPr lang="en-US" sz="2500" kern="1200" dirty="0"/>
            <a:t> </a:t>
          </a:r>
          <a:r>
            <a:rPr lang="en-US" sz="2500" kern="1200" dirty="0" err="1"/>
            <a:t>efteråt</a:t>
          </a:r>
          <a:r>
            <a:rPr lang="en-US" sz="2500" kern="1200" dirty="0"/>
            <a:t>. </a:t>
          </a:r>
        </a:p>
      </dsp:txBody>
      <dsp:txXfrm>
        <a:off x="1128324" y="1221547"/>
        <a:ext cx="6293500" cy="976904"/>
      </dsp:txXfrm>
    </dsp:sp>
    <dsp:sp modelId="{B38D99B0-EB6D-4878-AAFB-9774E42ECD6C}">
      <dsp:nvSpPr>
        <dsp:cNvPr id="0" name=""/>
        <dsp:cNvSpPr/>
      </dsp:nvSpPr>
      <dsp:spPr>
        <a:xfrm>
          <a:off x="0" y="2442678"/>
          <a:ext cx="7421825" cy="976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73534-CFA2-49CC-BEF4-C1645157DA5A}">
      <dsp:nvSpPr>
        <dsp:cNvPr id="0" name=""/>
        <dsp:cNvSpPr/>
      </dsp:nvSpPr>
      <dsp:spPr>
        <a:xfrm>
          <a:off x="295513" y="2662481"/>
          <a:ext cx="537297" cy="5372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F7CC0E-34B7-4EF6-A3A9-639B6732A9C8}">
      <dsp:nvSpPr>
        <dsp:cNvPr id="0" name=""/>
        <dsp:cNvSpPr/>
      </dsp:nvSpPr>
      <dsp:spPr>
        <a:xfrm>
          <a:off x="1128324" y="2442678"/>
          <a:ext cx="6293500" cy="9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9" tIns="103389" rIns="103389" bIns="103389" numCol="1" spcCol="1270" anchor="ctr" anchorCtr="0">
          <a:noAutofit/>
        </a:bodyPr>
        <a:lstStyle/>
        <a:p>
          <a:pPr marL="0" lvl="0" indent="0" algn="l" defTabSz="1111250">
            <a:lnSpc>
              <a:spcPct val="90000"/>
            </a:lnSpc>
            <a:spcBef>
              <a:spcPct val="0"/>
            </a:spcBef>
            <a:spcAft>
              <a:spcPct val="35000"/>
            </a:spcAft>
            <a:buNone/>
          </a:pPr>
          <a:r>
            <a:rPr lang="en-US" sz="2500" kern="1200" dirty="0" err="1"/>
            <a:t>Bildspel</a:t>
          </a:r>
          <a:r>
            <a:rPr lang="en-US" sz="2500" kern="1200" dirty="0"/>
            <a:t> </a:t>
          </a:r>
          <a:r>
            <a:rPr lang="en-US" sz="2500" kern="1200" dirty="0" err="1"/>
            <a:t>kommer</a:t>
          </a:r>
          <a:r>
            <a:rPr lang="en-US" sz="2500" kern="1200" dirty="0"/>
            <a:t> </a:t>
          </a:r>
          <a:r>
            <a:rPr lang="en-US" sz="2500" kern="1200" dirty="0" err="1"/>
            <a:t>läggas</a:t>
          </a:r>
          <a:r>
            <a:rPr lang="en-US" sz="2500" kern="1200" dirty="0"/>
            <a:t> </a:t>
          </a:r>
          <a:r>
            <a:rPr lang="en-US" sz="2500" kern="1200" dirty="0" err="1"/>
            <a:t>ut</a:t>
          </a:r>
          <a:r>
            <a:rPr lang="en-US" sz="2500" kern="1200" dirty="0"/>
            <a:t> </a:t>
          </a:r>
          <a:r>
            <a:rPr lang="en-US" sz="2500" kern="1200" dirty="0" err="1"/>
            <a:t>på</a:t>
          </a:r>
          <a:r>
            <a:rPr lang="en-US" sz="2500" kern="1200" dirty="0"/>
            <a:t> externa </a:t>
          </a:r>
          <a:r>
            <a:rPr lang="en-US" sz="2500" kern="1200" dirty="0" err="1"/>
            <a:t>webben</a:t>
          </a:r>
          <a:r>
            <a:rPr lang="en-US" sz="2500" kern="1200" dirty="0"/>
            <a:t> under Nyheter för leverantörer </a:t>
          </a:r>
        </a:p>
      </dsp:txBody>
      <dsp:txXfrm>
        <a:off x="1128324" y="2442678"/>
        <a:ext cx="6293500" cy="976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D775-431E-47C4-93FD-C10C80F39A19}">
      <dsp:nvSpPr>
        <dsp:cNvPr id="0" name=""/>
        <dsp:cNvSpPr/>
      </dsp:nvSpPr>
      <dsp:spPr>
        <a:xfrm>
          <a:off x="7272" y="12365"/>
          <a:ext cx="2173690" cy="1304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Kontrollera att nödvändiga rapporter är godkända i Mina sidor för fristående aktör</a:t>
          </a:r>
        </a:p>
      </dsp:txBody>
      <dsp:txXfrm>
        <a:off x="45471" y="50564"/>
        <a:ext cx="2097292" cy="1227816"/>
      </dsp:txXfrm>
    </dsp:sp>
    <dsp:sp modelId="{7C6ECCBE-F33F-422C-90E1-2AB97BA12ACF}">
      <dsp:nvSpPr>
        <dsp:cNvPr id="0" name=""/>
        <dsp:cNvSpPr/>
      </dsp:nvSpPr>
      <dsp:spPr>
        <a:xfrm>
          <a:off x="2398332" y="394935"/>
          <a:ext cx="460822" cy="539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2398332" y="502750"/>
        <a:ext cx="322575" cy="323445"/>
      </dsp:txXfrm>
    </dsp:sp>
    <dsp:sp modelId="{15CF46EB-7D79-4479-834F-FC3D7C2A5194}">
      <dsp:nvSpPr>
        <dsp:cNvPr id="0" name=""/>
        <dsp:cNvSpPr/>
      </dsp:nvSpPr>
      <dsp:spPr>
        <a:xfrm>
          <a:off x="3050439" y="12365"/>
          <a:ext cx="2173690" cy="1304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Kontrollera att ni har fått en order för ersättningen till er e-handelsanslutning</a:t>
          </a:r>
        </a:p>
      </dsp:txBody>
      <dsp:txXfrm>
        <a:off x="3088638" y="50564"/>
        <a:ext cx="2097292" cy="1227816"/>
      </dsp:txXfrm>
    </dsp:sp>
    <dsp:sp modelId="{2C0E2B4C-9C37-4D99-8A85-D2097B9FE444}">
      <dsp:nvSpPr>
        <dsp:cNvPr id="0" name=""/>
        <dsp:cNvSpPr/>
      </dsp:nvSpPr>
      <dsp:spPr>
        <a:xfrm>
          <a:off x="5441499" y="394935"/>
          <a:ext cx="460822" cy="539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5441499" y="502750"/>
        <a:ext cx="322575" cy="323445"/>
      </dsp:txXfrm>
    </dsp:sp>
    <dsp:sp modelId="{A9BD1F92-CF24-424E-9571-2ECBD1442B25}">
      <dsp:nvSpPr>
        <dsp:cNvPr id="0" name=""/>
        <dsp:cNvSpPr/>
      </dsp:nvSpPr>
      <dsp:spPr>
        <a:xfrm>
          <a:off x="6093606" y="12365"/>
          <a:ext cx="2173690" cy="1304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Innan ni skickar fakturan, kontrollera att fakturans kvantitet överensstämmer med det ni har rätt till</a:t>
          </a:r>
        </a:p>
      </dsp:txBody>
      <dsp:txXfrm>
        <a:off x="6131805" y="50564"/>
        <a:ext cx="2097292" cy="1227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6A35-57B5-4DE7-983B-5A00150940E3}">
      <dsp:nvSpPr>
        <dsp:cNvPr id="0" name=""/>
        <dsp:cNvSpPr/>
      </dsp:nvSpPr>
      <dsp:spPr>
        <a:xfrm>
          <a:off x="462800" y="1009"/>
          <a:ext cx="1318486" cy="7910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ysClr val="windowText" lastClr="000000"/>
              </a:solidFill>
              <a:latin typeface="+mn-lt"/>
              <a:cs typeface="Arial"/>
            </a:rPr>
            <a:t>Beslut och leverantörsavrop, deltagaren anvisas till er som leverantör.</a:t>
          </a:r>
          <a:endParaRPr lang="sv-SE" sz="1100" kern="1200" dirty="0">
            <a:solidFill>
              <a:sysClr val="windowText" lastClr="000000"/>
            </a:solidFill>
            <a:latin typeface="+mn-lt"/>
          </a:endParaRPr>
        </a:p>
      </dsp:txBody>
      <dsp:txXfrm>
        <a:off x="485970" y="24179"/>
        <a:ext cx="1272146" cy="744751"/>
      </dsp:txXfrm>
    </dsp:sp>
    <dsp:sp modelId="{F64ACC28-5A1A-41E1-AC96-F3002DCA98CA}">
      <dsp:nvSpPr>
        <dsp:cNvPr id="0" name=""/>
        <dsp:cNvSpPr/>
      </dsp:nvSpPr>
      <dsp:spPr>
        <a:xfrm>
          <a:off x="1897313" y="233062"/>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897313" y="298459"/>
        <a:ext cx="195663" cy="196190"/>
      </dsp:txXfrm>
    </dsp:sp>
    <dsp:sp modelId="{F10B0FE0-FD23-4CAF-8AD6-DE4FE9A18E32}">
      <dsp:nvSpPr>
        <dsp:cNvPr id="0" name=""/>
        <dsp:cNvSpPr/>
      </dsp:nvSpPr>
      <dsp:spPr>
        <a:xfrm>
          <a:off x="2308680" y="1009"/>
          <a:ext cx="1318486" cy="791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b="0" kern="1200" dirty="0">
              <a:solidFill>
                <a:schemeClr val="bg1"/>
              </a:solidFill>
              <a:latin typeface="+mn-lt"/>
              <a:cs typeface="Arial"/>
            </a:rPr>
            <a:t>Första möte med deltagare.</a:t>
          </a:r>
          <a:endParaRPr lang="sv-SE" sz="1100" b="0" kern="1200" dirty="0">
            <a:latin typeface="+mn-lt"/>
          </a:endParaRPr>
        </a:p>
      </dsp:txBody>
      <dsp:txXfrm>
        <a:off x="2331850" y="24179"/>
        <a:ext cx="1272146" cy="744751"/>
      </dsp:txXfrm>
    </dsp:sp>
    <dsp:sp modelId="{67134410-3890-40C2-925F-2FD5C05C3CD3}">
      <dsp:nvSpPr>
        <dsp:cNvPr id="0" name=""/>
        <dsp:cNvSpPr/>
      </dsp:nvSpPr>
      <dsp:spPr>
        <a:xfrm>
          <a:off x="3743194" y="233062"/>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3743194" y="298459"/>
        <a:ext cx="195663" cy="196190"/>
      </dsp:txXfrm>
    </dsp:sp>
    <dsp:sp modelId="{667F3D2F-6512-4C64-9726-02D2FAFEDA18}">
      <dsp:nvSpPr>
        <dsp:cNvPr id="0" name=""/>
        <dsp:cNvSpPr/>
      </dsp:nvSpPr>
      <dsp:spPr>
        <a:xfrm>
          <a:off x="4154561" y="1009"/>
          <a:ext cx="1318486" cy="791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cs typeface="Arial"/>
            </a:rPr>
            <a:t>Skicka in Gemensam planering i MSFA.</a:t>
          </a:r>
          <a:endParaRPr lang="sv-SE" sz="1100" kern="1200" dirty="0">
            <a:latin typeface="+mn-lt"/>
          </a:endParaRPr>
        </a:p>
      </dsp:txBody>
      <dsp:txXfrm>
        <a:off x="4177731" y="24179"/>
        <a:ext cx="1272146" cy="744751"/>
      </dsp:txXfrm>
    </dsp:sp>
    <dsp:sp modelId="{ECCC8CFF-87BA-4900-BE96-F3F32857BC09}">
      <dsp:nvSpPr>
        <dsp:cNvPr id="0" name=""/>
        <dsp:cNvSpPr/>
      </dsp:nvSpPr>
      <dsp:spPr>
        <a:xfrm>
          <a:off x="5589074" y="233062"/>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589074" y="298459"/>
        <a:ext cx="195663" cy="196190"/>
      </dsp:txXfrm>
    </dsp:sp>
    <dsp:sp modelId="{9ED9EEAC-B309-4192-A2FA-6FE3251E0E6E}">
      <dsp:nvSpPr>
        <dsp:cNvPr id="0" name=""/>
        <dsp:cNvSpPr/>
      </dsp:nvSpPr>
      <dsp:spPr>
        <a:xfrm>
          <a:off x="6000442" y="1009"/>
          <a:ext cx="1318486" cy="7910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ysClr val="windowText" lastClr="000000"/>
              </a:solidFill>
              <a:latin typeface="+mn-lt"/>
            </a:rPr>
            <a:t>Order för Löpande ersättning skickas ut om rapporten är godkänd.</a:t>
          </a:r>
        </a:p>
      </dsp:txBody>
      <dsp:txXfrm>
        <a:off x="6023612" y="24179"/>
        <a:ext cx="1272146" cy="744751"/>
      </dsp:txXfrm>
    </dsp:sp>
    <dsp:sp modelId="{D54A9A47-3FB5-4B0C-91DD-121949FE1C54}">
      <dsp:nvSpPr>
        <dsp:cNvPr id="0" name=""/>
        <dsp:cNvSpPr/>
      </dsp:nvSpPr>
      <dsp:spPr>
        <a:xfrm rot="5400000">
          <a:off x="6519926" y="884395"/>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5400000">
        <a:off x="6561591" y="908127"/>
        <a:ext cx="196190" cy="195663"/>
      </dsp:txXfrm>
    </dsp:sp>
    <dsp:sp modelId="{F80C222A-A779-40D3-B960-53342F1CC20D}">
      <dsp:nvSpPr>
        <dsp:cNvPr id="0" name=""/>
        <dsp:cNvSpPr/>
      </dsp:nvSpPr>
      <dsp:spPr>
        <a:xfrm>
          <a:off x="6000442" y="1319495"/>
          <a:ext cx="1318486" cy="791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latin typeface="+mn-lt"/>
            </a:rPr>
            <a:t>Genomför utbildningen med deltagaren.</a:t>
          </a:r>
        </a:p>
      </dsp:txBody>
      <dsp:txXfrm>
        <a:off x="6023612" y="1342665"/>
        <a:ext cx="1272146" cy="744751"/>
      </dsp:txXfrm>
    </dsp:sp>
    <dsp:sp modelId="{9C8E9A4D-98A0-4273-82D2-7F80A04D79F6}">
      <dsp:nvSpPr>
        <dsp:cNvPr id="0" name=""/>
        <dsp:cNvSpPr/>
      </dsp:nvSpPr>
      <dsp:spPr>
        <a:xfrm rot="10800000">
          <a:off x="5604896" y="1551549"/>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5688752" y="1616946"/>
        <a:ext cx="195663" cy="196190"/>
      </dsp:txXfrm>
    </dsp:sp>
    <dsp:sp modelId="{0408286B-ED83-4D34-96E9-6BD9B5B5CCE9}">
      <dsp:nvSpPr>
        <dsp:cNvPr id="0" name=""/>
        <dsp:cNvSpPr/>
      </dsp:nvSpPr>
      <dsp:spPr>
        <a:xfrm>
          <a:off x="4154561" y="1319495"/>
          <a:ext cx="1318486" cy="791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cs typeface="Arial"/>
            </a:rPr>
            <a:t>Skicka in Periodisk Rapport (PR) för passerad månad. </a:t>
          </a:r>
          <a:endParaRPr lang="sv-SE" sz="1100" kern="1200" dirty="0">
            <a:latin typeface="+mn-lt"/>
          </a:endParaRPr>
        </a:p>
      </dsp:txBody>
      <dsp:txXfrm>
        <a:off x="4177731" y="1342665"/>
        <a:ext cx="1272146" cy="744751"/>
      </dsp:txXfrm>
    </dsp:sp>
    <dsp:sp modelId="{56A24030-DD88-49C7-9F9F-CD234A84431F}">
      <dsp:nvSpPr>
        <dsp:cNvPr id="0" name=""/>
        <dsp:cNvSpPr/>
      </dsp:nvSpPr>
      <dsp:spPr>
        <a:xfrm rot="10800000">
          <a:off x="3759015" y="1551549"/>
          <a:ext cx="279519"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10800000">
        <a:off x="3842871" y="1616946"/>
        <a:ext cx="195663" cy="196190"/>
      </dsp:txXfrm>
    </dsp:sp>
    <dsp:sp modelId="{C9D2E63B-1D4D-476D-9E2B-33DB26CF1C85}">
      <dsp:nvSpPr>
        <dsp:cNvPr id="0" name=""/>
        <dsp:cNvSpPr/>
      </dsp:nvSpPr>
      <dsp:spPr>
        <a:xfrm>
          <a:off x="2308680" y="1319495"/>
          <a:ext cx="1318486" cy="7910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ysClr val="windowText" lastClr="000000"/>
              </a:solidFill>
              <a:latin typeface="+mn-lt"/>
              <a:cs typeface="Arial"/>
            </a:rPr>
            <a:t>Kontroll av PR som blir godkänd eller ej godkänd.</a:t>
          </a:r>
        </a:p>
      </dsp:txBody>
      <dsp:txXfrm>
        <a:off x="2331850" y="1342665"/>
        <a:ext cx="1272146" cy="744751"/>
      </dsp:txXfrm>
    </dsp:sp>
    <dsp:sp modelId="{67B968D8-3450-4E0B-9499-5D9BD8C53EE4}">
      <dsp:nvSpPr>
        <dsp:cNvPr id="0" name=""/>
        <dsp:cNvSpPr/>
      </dsp:nvSpPr>
      <dsp:spPr>
        <a:xfrm rot="5370871">
          <a:off x="2833415" y="2203370"/>
          <a:ext cx="280064"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5400000">
        <a:off x="2874997" y="2226831"/>
        <a:ext cx="196190" cy="196045"/>
      </dsp:txXfrm>
    </dsp:sp>
    <dsp:sp modelId="{66479AB4-8D3A-46A1-8878-CD34D403EE3B}">
      <dsp:nvSpPr>
        <dsp:cNvPr id="0" name=""/>
        <dsp:cNvSpPr/>
      </dsp:nvSpPr>
      <dsp:spPr>
        <a:xfrm>
          <a:off x="2319861" y="2638991"/>
          <a:ext cx="1318486" cy="791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cs typeface="Arial"/>
            </a:rPr>
            <a:t>Skicka faktura för passerad månad när PR godkänts.</a:t>
          </a:r>
        </a:p>
      </dsp:txBody>
      <dsp:txXfrm>
        <a:off x="2343031" y="2662161"/>
        <a:ext cx="1272146" cy="744751"/>
      </dsp:txXfrm>
    </dsp:sp>
    <dsp:sp modelId="{29952CEA-27EF-4BD7-88E0-B223D952CEB5}">
      <dsp:nvSpPr>
        <dsp:cNvPr id="0" name=""/>
        <dsp:cNvSpPr/>
      </dsp:nvSpPr>
      <dsp:spPr>
        <a:xfrm rot="21586044">
          <a:off x="3749381" y="2867374"/>
          <a:ext cx="267494"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3749381" y="2932934"/>
        <a:ext cx="187246" cy="196190"/>
      </dsp:txXfrm>
    </dsp:sp>
    <dsp:sp modelId="{B31AE52C-8E20-4668-9D5C-80BAA747AB4E}">
      <dsp:nvSpPr>
        <dsp:cNvPr id="0" name=""/>
        <dsp:cNvSpPr/>
      </dsp:nvSpPr>
      <dsp:spPr>
        <a:xfrm>
          <a:off x="4143051" y="2631589"/>
          <a:ext cx="1318486" cy="7910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ysClr val="windowText" lastClr="000000"/>
              </a:solidFill>
              <a:latin typeface="+mn-lt"/>
              <a:cs typeface="Arial"/>
            </a:rPr>
            <a:t>Faktura kontrolleras mot korrekt antal dagar och godkänd PR.</a:t>
          </a:r>
        </a:p>
      </dsp:txBody>
      <dsp:txXfrm>
        <a:off x="4166221" y="2654759"/>
        <a:ext cx="1272146" cy="744751"/>
      </dsp:txXfrm>
    </dsp:sp>
    <dsp:sp modelId="{54151638-0DCD-4EBE-ABD5-A7811B8D5A78}">
      <dsp:nvSpPr>
        <dsp:cNvPr id="0" name=""/>
        <dsp:cNvSpPr/>
      </dsp:nvSpPr>
      <dsp:spPr>
        <a:xfrm rot="12379">
          <a:off x="5574567" y="2866914"/>
          <a:ext cx="272302" cy="326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574567" y="2932164"/>
        <a:ext cx="190611" cy="196190"/>
      </dsp:txXfrm>
    </dsp:sp>
    <dsp:sp modelId="{E2410BE8-7788-42D3-BBBC-2998E9097D3B}">
      <dsp:nvSpPr>
        <dsp:cNvPr id="0" name=""/>
        <dsp:cNvSpPr/>
      </dsp:nvSpPr>
      <dsp:spPr>
        <a:xfrm>
          <a:off x="5975312" y="2638187"/>
          <a:ext cx="1318486" cy="7910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ysClr val="windowText" lastClr="000000"/>
              </a:solidFill>
              <a:latin typeface="+mn-lt"/>
              <a:cs typeface="Arial"/>
            </a:rPr>
            <a:t>Utbetalning sker 30 dagar efter  mottagen konstaterat korrekt faktura.</a:t>
          </a:r>
        </a:p>
      </dsp:txBody>
      <dsp:txXfrm>
        <a:off x="5998482" y="2661357"/>
        <a:ext cx="1272146" cy="744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73DF4-9689-4535-9AF0-4F987E65AD1F}">
      <dsp:nvSpPr>
        <dsp:cNvPr id="0" name=""/>
        <dsp:cNvSpPr/>
      </dsp:nvSpPr>
      <dsp:spPr>
        <a:xfrm>
          <a:off x="3442" y="692637"/>
          <a:ext cx="1505178" cy="903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Kontrollera att Periodisk rapport för månaden är inskickad och godkänd i Mina sidor (MSFA)</a:t>
          </a:r>
        </a:p>
      </dsp:txBody>
      <dsp:txXfrm>
        <a:off x="29893" y="719088"/>
        <a:ext cx="1452276" cy="850204"/>
      </dsp:txXfrm>
    </dsp:sp>
    <dsp:sp modelId="{204FB9F7-0F60-4158-9B40-D15067841173}">
      <dsp:nvSpPr>
        <dsp:cNvPr id="0" name=""/>
        <dsp:cNvSpPr/>
      </dsp:nvSpPr>
      <dsp:spPr>
        <a:xfrm>
          <a:off x="1641076" y="957548"/>
          <a:ext cx="319097" cy="3732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641076" y="1032205"/>
        <a:ext cx="223368" cy="223970"/>
      </dsp:txXfrm>
    </dsp:sp>
    <dsp:sp modelId="{8B768491-7953-4C45-A1AC-7C56C053C70C}">
      <dsp:nvSpPr>
        <dsp:cNvPr id="0" name=""/>
        <dsp:cNvSpPr/>
      </dsp:nvSpPr>
      <dsp:spPr>
        <a:xfrm>
          <a:off x="2110692" y="692637"/>
          <a:ext cx="1505178" cy="903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Kontrollera om det finns ett avbrott på leverantörsavropet i Mina sidor (MSFA)</a:t>
          </a:r>
        </a:p>
      </dsp:txBody>
      <dsp:txXfrm>
        <a:off x="2137143" y="719088"/>
        <a:ext cx="1452276" cy="850204"/>
      </dsp:txXfrm>
    </dsp:sp>
    <dsp:sp modelId="{7DC78EB8-6D95-4EC4-8476-7F19AB5AEAF7}">
      <dsp:nvSpPr>
        <dsp:cNvPr id="0" name=""/>
        <dsp:cNvSpPr/>
      </dsp:nvSpPr>
      <dsp:spPr>
        <a:xfrm>
          <a:off x="3748326" y="957548"/>
          <a:ext cx="319097" cy="3732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3748326" y="1032205"/>
        <a:ext cx="223368" cy="223970"/>
      </dsp:txXfrm>
    </dsp:sp>
    <dsp:sp modelId="{5C033A07-E86B-49B8-879D-4C0E957D347D}">
      <dsp:nvSpPr>
        <dsp:cNvPr id="0" name=""/>
        <dsp:cNvSpPr/>
      </dsp:nvSpPr>
      <dsp:spPr>
        <a:xfrm>
          <a:off x="4217941" y="692637"/>
          <a:ext cx="1505178" cy="903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Ändra fakturan till korrekt antal dagar om det finns ett avbrottsdatum på leverantörsavropet</a:t>
          </a:r>
        </a:p>
      </dsp:txBody>
      <dsp:txXfrm>
        <a:off x="4244392" y="719088"/>
        <a:ext cx="1452276" cy="850204"/>
      </dsp:txXfrm>
    </dsp:sp>
    <dsp:sp modelId="{B7F88300-3559-4186-B9D7-A050EC7D2E9E}">
      <dsp:nvSpPr>
        <dsp:cNvPr id="0" name=""/>
        <dsp:cNvSpPr/>
      </dsp:nvSpPr>
      <dsp:spPr>
        <a:xfrm>
          <a:off x="5855575" y="957548"/>
          <a:ext cx="319097" cy="3732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855575" y="1032205"/>
        <a:ext cx="223368" cy="223970"/>
      </dsp:txXfrm>
    </dsp:sp>
    <dsp:sp modelId="{6C0B80CC-F040-4CEA-8DB5-355290EE6AEF}">
      <dsp:nvSpPr>
        <dsp:cNvPr id="0" name=""/>
        <dsp:cNvSpPr/>
      </dsp:nvSpPr>
      <dsp:spPr>
        <a:xfrm>
          <a:off x="6325191" y="692637"/>
          <a:ext cx="1505178" cy="903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Skicka fakturan för månadens löpande ersättning</a:t>
          </a:r>
        </a:p>
      </dsp:txBody>
      <dsp:txXfrm>
        <a:off x="6351642" y="719088"/>
        <a:ext cx="1452276" cy="850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8350A-4AFD-416C-87DC-74FFBE25AD5D}">
      <dsp:nvSpPr>
        <dsp:cNvPr id="0" name=""/>
        <dsp:cNvSpPr/>
      </dsp:nvSpPr>
      <dsp:spPr>
        <a:xfrm>
          <a:off x="1232664" y="990"/>
          <a:ext cx="1711168" cy="1026701"/>
        </a:xfrm>
        <a:prstGeom prst="roundRect">
          <a:avLst>
            <a:gd name="adj" fmla="val 10000"/>
          </a:avLst>
        </a:prstGeom>
        <a:solidFill>
          <a:srgbClr val="000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rPr>
            <a:t>Leverantören fyller i planerade certifikat i GP.</a:t>
          </a:r>
        </a:p>
      </dsp:txBody>
      <dsp:txXfrm>
        <a:off x="1262735" y="31061"/>
        <a:ext cx="1651026" cy="966559"/>
      </dsp:txXfrm>
    </dsp:sp>
    <dsp:sp modelId="{B0773252-81D4-4C80-BE62-79D1F4F929D4}">
      <dsp:nvSpPr>
        <dsp:cNvPr id="0" name=""/>
        <dsp:cNvSpPr/>
      </dsp:nvSpPr>
      <dsp:spPr>
        <a:xfrm>
          <a:off x="3094416" y="302156"/>
          <a:ext cx="362767" cy="42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v-SE" sz="1900" kern="1200"/>
        </a:p>
      </dsp:txBody>
      <dsp:txXfrm>
        <a:off x="3094416" y="387030"/>
        <a:ext cx="253937" cy="254621"/>
      </dsp:txXfrm>
    </dsp:sp>
    <dsp:sp modelId="{321E12A7-4D1D-423F-9E6A-6C7C528C0D62}">
      <dsp:nvSpPr>
        <dsp:cNvPr id="0" name=""/>
        <dsp:cNvSpPr/>
      </dsp:nvSpPr>
      <dsp:spPr>
        <a:xfrm>
          <a:off x="3628300" y="990"/>
          <a:ext cx="1711168" cy="1026701"/>
        </a:xfrm>
        <a:prstGeom prst="roundRect">
          <a:avLst>
            <a:gd name="adj" fmla="val 10000"/>
          </a:avLst>
        </a:prstGeom>
        <a:solidFill>
          <a:srgbClr val="000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rPr>
            <a:t>Deltagaren genomför prov och certifieringar innan anvisning avslutas.</a:t>
          </a:r>
        </a:p>
      </dsp:txBody>
      <dsp:txXfrm>
        <a:off x="3658371" y="31061"/>
        <a:ext cx="1651026" cy="966559"/>
      </dsp:txXfrm>
    </dsp:sp>
    <dsp:sp modelId="{4DE89BBD-AE79-4BA2-BB7C-C7083F900550}">
      <dsp:nvSpPr>
        <dsp:cNvPr id="0" name=""/>
        <dsp:cNvSpPr/>
      </dsp:nvSpPr>
      <dsp:spPr>
        <a:xfrm>
          <a:off x="5490052" y="302156"/>
          <a:ext cx="362767" cy="424369"/>
        </a:xfrm>
        <a:prstGeom prst="rightArrow">
          <a:avLst>
            <a:gd name="adj1" fmla="val 60000"/>
            <a:gd name="adj2" fmla="val 50000"/>
          </a:avLst>
        </a:prstGeom>
        <a:solidFill>
          <a:srgbClr val="AAAAB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490052" y="387030"/>
        <a:ext cx="253937" cy="254621"/>
      </dsp:txXfrm>
    </dsp:sp>
    <dsp:sp modelId="{DEBB2D82-F1CF-4A93-B338-7E46034C3FB4}">
      <dsp:nvSpPr>
        <dsp:cNvPr id="0" name=""/>
        <dsp:cNvSpPr/>
      </dsp:nvSpPr>
      <dsp:spPr>
        <a:xfrm>
          <a:off x="6023937" y="990"/>
          <a:ext cx="1613358" cy="1026701"/>
        </a:xfrm>
        <a:prstGeom prst="roundRect">
          <a:avLst>
            <a:gd name="adj" fmla="val 10000"/>
          </a:avLst>
        </a:prstGeom>
        <a:solidFill>
          <a:srgbClr val="000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bg1"/>
              </a:solidFill>
              <a:latin typeface="+mn-lt"/>
            </a:rPr>
            <a:t>Anvisning avslutas.</a:t>
          </a:r>
        </a:p>
        <a:p>
          <a:pPr marL="0" lvl="0" indent="0" algn="ctr" defTabSz="488950">
            <a:lnSpc>
              <a:spcPct val="90000"/>
            </a:lnSpc>
            <a:spcBef>
              <a:spcPct val="0"/>
            </a:spcBef>
            <a:spcAft>
              <a:spcPct val="35000"/>
            </a:spcAft>
            <a:buNone/>
          </a:pPr>
          <a:r>
            <a:rPr lang="sv-SE" sz="1100" kern="1200" dirty="0">
              <a:solidFill>
                <a:schemeClr val="bg1"/>
              </a:solidFill>
              <a:latin typeface="+mn-lt"/>
            </a:rPr>
            <a:t>Skicka in resultatredovisning för prov och certifieringar som genererar Certifikatersättning.</a:t>
          </a:r>
        </a:p>
      </dsp:txBody>
      <dsp:txXfrm>
        <a:off x="6054008" y="31061"/>
        <a:ext cx="1553216" cy="966559"/>
      </dsp:txXfrm>
    </dsp:sp>
    <dsp:sp modelId="{EABAA457-8299-4337-8129-80BAF48FE15B}">
      <dsp:nvSpPr>
        <dsp:cNvPr id="0" name=""/>
        <dsp:cNvSpPr/>
      </dsp:nvSpPr>
      <dsp:spPr>
        <a:xfrm rot="5485842">
          <a:off x="6627790" y="1147951"/>
          <a:ext cx="363403" cy="42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5400000">
        <a:off x="6683543" y="1178450"/>
        <a:ext cx="254621" cy="254382"/>
      </dsp:txXfrm>
    </dsp:sp>
    <dsp:sp modelId="{26C6DA49-5036-4F52-84F0-B5E32F8D808A}">
      <dsp:nvSpPr>
        <dsp:cNvPr id="0" name=""/>
        <dsp:cNvSpPr/>
      </dsp:nvSpPr>
      <dsp:spPr>
        <a:xfrm>
          <a:off x="5932270" y="1713144"/>
          <a:ext cx="1711168" cy="1026701"/>
        </a:xfrm>
        <a:prstGeom prst="roundRect">
          <a:avLst>
            <a:gd name="adj" fmla="val 10000"/>
          </a:avLst>
        </a:prstGeom>
        <a:solidFill>
          <a:srgbClr val="95C2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solidFill>
                <a:schemeClr val="tx1"/>
              </a:solidFill>
              <a:latin typeface="+mn-lt"/>
            </a:rPr>
            <a:t>Order skickas ut om rapporten är godkänd.</a:t>
          </a:r>
        </a:p>
      </dsp:txBody>
      <dsp:txXfrm>
        <a:off x="5962341" y="1743215"/>
        <a:ext cx="1651026" cy="966559"/>
      </dsp:txXfrm>
    </dsp:sp>
    <dsp:sp modelId="{A2F130A1-F8C5-46A9-BB2E-6D2B6B4C298C}">
      <dsp:nvSpPr>
        <dsp:cNvPr id="0" name=""/>
        <dsp:cNvSpPr/>
      </dsp:nvSpPr>
      <dsp:spPr>
        <a:xfrm rot="10801433">
          <a:off x="5442867" y="2013821"/>
          <a:ext cx="345844" cy="42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10800000">
        <a:off x="5546620" y="2098717"/>
        <a:ext cx="242091" cy="254621"/>
      </dsp:txXfrm>
    </dsp:sp>
    <dsp:sp modelId="{175604B1-102A-4730-A6F7-80B20164F251}">
      <dsp:nvSpPr>
        <dsp:cNvPr id="0" name=""/>
        <dsp:cNvSpPr/>
      </dsp:nvSpPr>
      <dsp:spPr>
        <a:xfrm>
          <a:off x="3568564" y="1712159"/>
          <a:ext cx="1711168" cy="1026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latin typeface="+mn-lt"/>
            </a:rPr>
            <a:t>Om rapporten är godkänd och order mottagits, skicka faktura för Certifikatersättning.</a:t>
          </a:r>
        </a:p>
      </dsp:txBody>
      <dsp:txXfrm>
        <a:off x="3598635" y="1742230"/>
        <a:ext cx="1651026" cy="966559"/>
      </dsp:txXfrm>
    </dsp:sp>
    <dsp:sp modelId="{E035776B-CD7D-468D-9A24-AF7942C75C9B}">
      <dsp:nvSpPr>
        <dsp:cNvPr id="0" name=""/>
        <dsp:cNvSpPr/>
      </dsp:nvSpPr>
      <dsp:spPr>
        <a:xfrm rot="10800000">
          <a:off x="3055213" y="2013325"/>
          <a:ext cx="362767" cy="424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rot="10800000">
        <a:off x="3164043" y="2098199"/>
        <a:ext cx="253937" cy="254621"/>
      </dsp:txXfrm>
    </dsp:sp>
    <dsp:sp modelId="{EE5C35DE-44E2-419D-AB55-0A83C10E4FB0}">
      <dsp:nvSpPr>
        <dsp:cNvPr id="0" name=""/>
        <dsp:cNvSpPr/>
      </dsp:nvSpPr>
      <dsp:spPr>
        <a:xfrm>
          <a:off x="1172927" y="1712159"/>
          <a:ext cx="1711168" cy="1026701"/>
        </a:xfrm>
        <a:prstGeom prst="roundRect">
          <a:avLst>
            <a:gd name="adj" fmla="val 10000"/>
          </a:avLst>
        </a:prstGeom>
        <a:solidFill>
          <a:srgbClr val="95C2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sv-SE" sz="1100" kern="1200" dirty="0">
              <a:solidFill>
                <a:sysClr val="windowText" lastClr="000000"/>
              </a:solidFill>
              <a:latin typeface="+mn-lt"/>
              <a:cs typeface="Arial"/>
            </a:rPr>
            <a:t>Utbetalning sker 30 dagar efter mottagen konstaterat korrekt faktura.</a:t>
          </a:r>
          <a:endParaRPr lang="sv-SE" sz="1100" kern="1200" dirty="0">
            <a:latin typeface="+mn-lt"/>
          </a:endParaRPr>
        </a:p>
      </dsp:txBody>
      <dsp:txXfrm>
        <a:off x="1202998" y="1742230"/>
        <a:ext cx="1651026" cy="9665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1EA6A-0EE1-4670-AE64-0C0CAE3FC09C}">
      <dsp:nvSpPr>
        <dsp:cNvPr id="0" name=""/>
        <dsp:cNvSpPr/>
      </dsp:nvSpPr>
      <dsp:spPr>
        <a:xfrm>
          <a:off x="0" y="0"/>
          <a:ext cx="6012191" cy="73218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kern="1200" dirty="0"/>
            <a:t>Uppdatera GUP om behov av förlängning i KA. Tänk på att GUP  behöver komma in i god tid till Af så att det inte blir glapp i utbildning för deltagaren.</a:t>
          </a:r>
        </a:p>
      </dsp:txBody>
      <dsp:txXfrm>
        <a:off x="21445" y="21445"/>
        <a:ext cx="5222101" cy="689299"/>
      </dsp:txXfrm>
    </dsp:sp>
    <dsp:sp modelId="{5FAAE0F3-5CCC-43B6-BF3E-C3421A80B400}">
      <dsp:nvSpPr>
        <dsp:cNvPr id="0" name=""/>
        <dsp:cNvSpPr/>
      </dsp:nvSpPr>
      <dsp:spPr>
        <a:xfrm>
          <a:off x="530487" y="854221"/>
          <a:ext cx="6012191" cy="73218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kern="1200" dirty="0"/>
            <a:t>Af bedömer behovet av förlängning och fattar därefter nytt beslut i BÄR/MSFA på ett succesivt tillfälle ”Övergång från KA”.</a:t>
          </a:r>
        </a:p>
      </dsp:txBody>
      <dsp:txXfrm>
        <a:off x="551932" y="875666"/>
        <a:ext cx="4962890" cy="689299"/>
      </dsp:txXfrm>
    </dsp:sp>
    <dsp:sp modelId="{55E61C55-DAAF-4181-BE2E-E38D93F4A894}">
      <dsp:nvSpPr>
        <dsp:cNvPr id="0" name=""/>
        <dsp:cNvSpPr/>
      </dsp:nvSpPr>
      <dsp:spPr>
        <a:xfrm>
          <a:off x="1060974" y="1708443"/>
          <a:ext cx="6012191" cy="732189"/>
        </a:xfrm>
        <a:prstGeom prst="roundRect">
          <a:avLst>
            <a:gd name="adj" fmla="val 10000"/>
          </a:avLst>
        </a:prstGeom>
        <a:solidFill>
          <a:srgbClr val="BAD7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kern="1200" dirty="0"/>
            <a:t>Leverantör tar emot nytt avrop i MSFA och skickar in en ny GP inom 5 dagar utifrån uppgiftsskyldigheten</a:t>
          </a:r>
        </a:p>
      </dsp:txBody>
      <dsp:txXfrm>
        <a:off x="1082419" y="1729888"/>
        <a:ext cx="4962890" cy="689299"/>
      </dsp:txXfrm>
    </dsp:sp>
    <dsp:sp modelId="{8B2B2962-6CD7-4074-9A9D-BFA072D9DEF3}">
      <dsp:nvSpPr>
        <dsp:cNvPr id="0" name=""/>
        <dsp:cNvSpPr/>
      </dsp:nvSpPr>
      <dsp:spPr>
        <a:xfrm>
          <a:off x="5536267" y="555244"/>
          <a:ext cx="475923" cy="47592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v-SE" sz="2200" kern="1200"/>
        </a:p>
      </dsp:txBody>
      <dsp:txXfrm>
        <a:off x="5643350" y="555244"/>
        <a:ext cx="261757" cy="358132"/>
      </dsp:txXfrm>
    </dsp:sp>
    <dsp:sp modelId="{8716C209-B4DC-4650-90B0-B8C7917D1D64}">
      <dsp:nvSpPr>
        <dsp:cNvPr id="0" name=""/>
        <dsp:cNvSpPr/>
      </dsp:nvSpPr>
      <dsp:spPr>
        <a:xfrm>
          <a:off x="6066755" y="1404584"/>
          <a:ext cx="475923" cy="47592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v-SE" sz="2200" kern="1200"/>
        </a:p>
      </dsp:txBody>
      <dsp:txXfrm>
        <a:off x="6173838" y="1404584"/>
        <a:ext cx="261757" cy="3581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2026-03-11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2026-03-11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207061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179153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261251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142488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404418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a:p>
        </p:txBody>
      </p:sp>
    </p:spTree>
    <p:extLst>
      <p:ext uri="{BB962C8B-B14F-4D97-AF65-F5344CB8AC3E}">
        <p14:creationId xmlns:p14="http://schemas.microsoft.com/office/powerpoint/2010/main" val="401539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30</a:t>
            </a:fld>
            <a:endParaRPr lang="sv-SE"/>
          </a:p>
        </p:txBody>
      </p:sp>
    </p:spTree>
    <p:extLst>
      <p:ext uri="{BB962C8B-B14F-4D97-AF65-F5344CB8AC3E}">
        <p14:creationId xmlns:p14="http://schemas.microsoft.com/office/powerpoint/2010/main" val="247775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31</a:t>
            </a:fld>
            <a:endParaRPr lang="sv-SE"/>
          </a:p>
        </p:txBody>
      </p:sp>
    </p:spTree>
    <p:extLst>
      <p:ext uri="{BB962C8B-B14F-4D97-AF65-F5344CB8AC3E}">
        <p14:creationId xmlns:p14="http://schemas.microsoft.com/office/powerpoint/2010/main" val="333794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32</a:t>
            </a:fld>
            <a:endParaRPr lang="sv-SE"/>
          </a:p>
        </p:txBody>
      </p:sp>
    </p:spTree>
    <p:extLst>
      <p:ext uri="{BB962C8B-B14F-4D97-AF65-F5344CB8AC3E}">
        <p14:creationId xmlns:p14="http://schemas.microsoft.com/office/powerpoint/2010/main" val="17506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a:p>
        </p:txBody>
      </p:sp>
    </p:spTree>
    <p:extLst>
      <p:ext uri="{BB962C8B-B14F-4D97-AF65-F5344CB8AC3E}">
        <p14:creationId xmlns:p14="http://schemas.microsoft.com/office/powerpoint/2010/main" val="382080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a:p>
        </p:txBody>
      </p:sp>
    </p:spTree>
    <p:extLst>
      <p:ext uri="{BB962C8B-B14F-4D97-AF65-F5344CB8AC3E}">
        <p14:creationId xmlns:p14="http://schemas.microsoft.com/office/powerpoint/2010/main" val="9424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256902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a:p>
        </p:txBody>
      </p:sp>
    </p:spTree>
    <p:extLst>
      <p:ext uri="{BB962C8B-B14F-4D97-AF65-F5344CB8AC3E}">
        <p14:creationId xmlns:p14="http://schemas.microsoft.com/office/powerpoint/2010/main" val="275870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a:p>
        </p:txBody>
      </p:sp>
    </p:spTree>
    <p:extLst>
      <p:ext uri="{BB962C8B-B14F-4D97-AF65-F5344CB8AC3E}">
        <p14:creationId xmlns:p14="http://schemas.microsoft.com/office/powerpoint/2010/main" val="154592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a:p>
        </p:txBody>
      </p:sp>
    </p:spTree>
    <p:extLst>
      <p:ext uri="{BB962C8B-B14F-4D97-AF65-F5344CB8AC3E}">
        <p14:creationId xmlns:p14="http://schemas.microsoft.com/office/powerpoint/2010/main" val="30351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a:p>
        </p:txBody>
      </p:sp>
    </p:spTree>
    <p:extLst>
      <p:ext uri="{BB962C8B-B14F-4D97-AF65-F5344CB8AC3E}">
        <p14:creationId xmlns:p14="http://schemas.microsoft.com/office/powerpoint/2010/main" val="24927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41</a:t>
            </a:fld>
            <a:endParaRPr lang="sv-SE"/>
          </a:p>
        </p:txBody>
      </p:sp>
    </p:spTree>
    <p:extLst>
      <p:ext uri="{BB962C8B-B14F-4D97-AF65-F5344CB8AC3E}">
        <p14:creationId xmlns:p14="http://schemas.microsoft.com/office/powerpoint/2010/main" val="3806813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42</a:t>
            </a:fld>
            <a:endParaRPr lang="sv-SE"/>
          </a:p>
        </p:txBody>
      </p:sp>
    </p:spTree>
    <p:extLst>
      <p:ext uri="{BB962C8B-B14F-4D97-AF65-F5344CB8AC3E}">
        <p14:creationId xmlns:p14="http://schemas.microsoft.com/office/powerpoint/2010/main" val="2611585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43</a:t>
            </a:fld>
            <a:endParaRPr lang="sv-SE"/>
          </a:p>
        </p:txBody>
      </p:sp>
    </p:spTree>
    <p:extLst>
      <p:ext uri="{BB962C8B-B14F-4D97-AF65-F5344CB8AC3E}">
        <p14:creationId xmlns:p14="http://schemas.microsoft.com/office/powerpoint/2010/main" val="379683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a:p>
        </p:txBody>
      </p:sp>
    </p:spTree>
    <p:extLst>
      <p:ext uri="{BB962C8B-B14F-4D97-AF65-F5344CB8AC3E}">
        <p14:creationId xmlns:p14="http://schemas.microsoft.com/office/powerpoint/2010/main" val="1702115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a:p>
        </p:txBody>
      </p:sp>
    </p:spTree>
    <p:extLst>
      <p:ext uri="{BB962C8B-B14F-4D97-AF65-F5344CB8AC3E}">
        <p14:creationId xmlns:p14="http://schemas.microsoft.com/office/powerpoint/2010/main" val="332271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a:p>
        </p:txBody>
      </p:sp>
    </p:spTree>
    <p:extLst>
      <p:ext uri="{BB962C8B-B14F-4D97-AF65-F5344CB8AC3E}">
        <p14:creationId xmlns:p14="http://schemas.microsoft.com/office/powerpoint/2010/main" val="61318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192025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47</a:t>
            </a:fld>
            <a:endParaRPr lang="sv-SE"/>
          </a:p>
        </p:txBody>
      </p:sp>
    </p:spTree>
    <p:extLst>
      <p:ext uri="{BB962C8B-B14F-4D97-AF65-F5344CB8AC3E}">
        <p14:creationId xmlns:p14="http://schemas.microsoft.com/office/powerpoint/2010/main" val="251637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a:p>
        </p:txBody>
      </p:sp>
    </p:spTree>
    <p:extLst>
      <p:ext uri="{BB962C8B-B14F-4D97-AF65-F5344CB8AC3E}">
        <p14:creationId xmlns:p14="http://schemas.microsoft.com/office/powerpoint/2010/main" val="1643624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Brödtext)"/>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50</a:t>
            </a:fld>
            <a:endParaRPr lang="sv-SE"/>
          </a:p>
        </p:txBody>
      </p:sp>
    </p:spTree>
    <p:extLst>
      <p:ext uri="{BB962C8B-B14F-4D97-AF65-F5344CB8AC3E}">
        <p14:creationId xmlns:p14="http://schemas.microsoft.com/office/powerpoint/2010/main" val="2928272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66A3B-6358-32EE-23CD-E4606C448B4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84A26C-B220-03F6-5E23-E9F5FF416A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8A2E6B-1858-4386-543F-4550C084AF3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E276125-B187-C124-6784-9F84B41AA238}"/>
              </a:ext>
            </a:extLst>
          </p:cNvPr>
          <p:cNvSpPr>
            <a:spLocks noGrp="1"/>
          </p:cNvSpPr>
          <p:nvPr>
            <p:ph type="sldNum" sz="quarter" idx="5"/>
          </p:nvPr>
        </p:nvSpPr>
        <p:spPr/>
        <p:txBody>
          <a:bodyPr/>
          <a:lstStyle/>
          <a:p>
            <a:fld id="{0763CAE6-3546-4A01-BBE9-044D7CD2D89D}" type="slidenum">
              <a:rPr lang="sv-SE" smtClean="0"/>
              <a:t>51</a:t>
            </a:fld>
            <a:endParaRPr lang="sv-SE"/>
          </a:p>
        </p:txBody>
      </p:sp>
    </p:spTree>
    <p:extLst>
      <p:ext uri="{BB962C8B-B14F-4D97-AF65-F5344CB8AC3E}">
        <p14:creationId xmlns:p14="http://schemas.microsoft.com/office/powerpoint/2010/main" val="1073265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53</a:t>
            </a:fld>
            <a:endParaRPr lang="sv-SE"/>
          </a:p>
        </p:txBody>
      </p:sp>
    </p:spTree>
    <p:extLst>
      <p:ext uri="{BB962C8B-B14F-4D97-AF65-F5344CB8AC3E}">
        <p14:creationId xmlns:p14="http://schemas.microsoft.com/office/powerpoint/2010/main" val="3039956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57</a:t>
            </a:fld>
            <a:endParaRPr lang="sv-SE"/>
          </a:p>
        </p:txBody>
      </p:sp>
    </p:spTree>
    <p:extLst>
      <p:ext uri="{BB962C8B-B14F-4D97-AF65-F5344CB8AC3E}">
        <p14:creationId xmlns:p14="http://schemas.microsoft.com/office/powerpoint/2010/main" val="2244566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65</a:t>
            </a:fld>
            <a:endParaRPr lang="sv-SE"/>
          </a:p>
        </p:txBody>
      </p:sp>
    </p:spTree>
    <p:extLst>
      <p:ext uri="{BB962C8B-B14F-4D97-AF65-F5344CB8AC3E}">
        <p14:creationId xmlns:p14="http://schemas.microsoft.com/office/powerpoint/2010/main" val="1550612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76</a:t>
            </a:fld>
            <a:endParaRPr lang="sv-SE"/>
          </a:p>
        </p:txBody>
      </p:sp>
    </p:spTree>
    <p:extLst>
      <p:ext uri="{BB962C8B-B14F-4D97-AF65-F5344CB8AC3E}">
        <p14:creationId xmlns:p14="http://schemas.microsoft.com/office/powerpoint/2010/main" val="338379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78</a:t>
            </a:fld>
            <a:endParaRPr lang="sv-SE"/>
          </a:p>
        </p:txBody>
      </p:sp>
    </p:spTree>
    <p:extLst>
      <p:ext uri="{BB962C8B-B14F-4D97-AF65-F5344CB8AC3E}">
        <p14:creationId xmlns:p14="http://schemas.microsoft.com/office/powerpoint/2010/main" val="494392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90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84</a:t>
            </a:fld>
            <a:endParaRPr lang="sv-SE"/>
          </a:p>
        </p:txBody>
      </p:sp>
    </p:spTree>
    <p:extLst>
      <p:ext uri="{BB962C8B-B14F-4D97-AF65-F5344CB8AC3E}">
        <p14:creationId xmlns:p14="http://schemas.microsoft.com/office/powerpoint/2010/main" val="300700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FCFF-73A9-29AF-0B4C-94FD3C2A68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9B41C51-298F-235A-D707-A1E24E3948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799A18-BC40-E1D4-2A76-7ED0F2A4008C}"/>
              </a:ext>
            </a:extLst>
          </p:cNvPr>
          <p:cNvSpPr>
            <a:spLocks noGrp="1"/>
          </p:cNvSpPr>
          <p:nvPr>
            <p:ph type="body" idx="1"/>
          </p:nvPr>
        </p:nvSpPr>
        <p:spPr/>
        <p:txBody>
          <a:bodyPr/>
          <a:lstStyle/>
          <a:p>
            <a:pPr marL="0" indent="0">
              <a:buFont typeface="Arial" panose="020B0604020202020204" pitchFamily="34" charset="0"/>
              <a:buNone/>
            </a:pPr>
            <a:endParaRPr lang="sv-SE" sz="900" dirty="0">
              <a:effectLst/>
              <a:ea typeface="Georgia" panose="020405020504050203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3C1D010E-54D5-641F-7300-4E1179389388}"/>
              </a:ext>
            </a:extLst>
          </p:cNvPr>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1459072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95997-0C45-56AC-9654-A3D4AB3AF1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F354C0-0EC1-C6C6-1BC5-3D626389EA7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1D1790-49A4-CA2D-D402-F2C89D74BFAC}"/>
              </a:ext>
            </a:extLst>
          </p:cNvPr>
          <p:cNvSpPr>
            <a:spLocks noGrp="1"/>
          </p:cNvSpPr>
          <p:nvPr>
            <p:ph type="body" idx="1"/>
          </p:nvPr>
        </p:nvSpPr>
        <p:spPr/>
        <p:txBody>
          <a:bodyPr/>
          <a:lstStyle/>
          <a:p>
            <a:pPr marL="0" indent="0">
              <a:buFont typeface="Arial" panose="020B0604020202020204" pitchFamily="34" charset="0"/>
              <a:buNone/>
            </a:pPr>
            <a:endParaRPr lang="sv-SE" sz="900" dirty="0"/>
          </a:p>
        </p:txBody>
      </p:sp>
      <p:sp>
        <p:nvSpPr>
          <p:cNvPr id="4" name="Platshållare för bildnummer 3">
            <a:extLst>
              <a:ext uri="{FF2B5EF4-FFF2-40B4-BE49-F238E27FC236}">
                <a16:creationId xmlns:a16="http://schemas.microsoft.com/office/drawing/2014/main" id="{BD7355DA-3EAB-B817-2978-9E7A99F3FB0F}"/>
              </a:ext>
            </a:extLst>
          </p:cNvPr>
          <p:cNvSpPr>
            <a:spLocks noGrp="1"/>
          </p:cNvSpPr>
          <p:nvPr>
            <p:ph type="sldNum" sz="quarter" idx="5"/>
          </p:nvPr>
        </p:nvSpPr>
        <p:spPr/>
        <p:txBody>
          <a:bodyPr/>
          <a:lstStyle/>
          <a:p>
            <a:fld id="{0763CAE6-3546-4A01-BBE9-044D7CD2D89D}" type="slidenum">
              <a:rPr lang="sv-SE" smtClean="0"/>
              <a:t>85</a:t>
            </a:fld>
            <a:endParaRPr lang="sv-SE"/>
          </a:p>
        </p:txBody>
      </p:sp>
    </p:spTree>
    <p:extLst>
      <p:ext uri="{BB962C8B-B14F-4D97-AF65-F5344CB8AC3E}">
        <p14:creationId xmlns:p14="http://schemas.microsoft.com/office/powerpoint/2010/main" val="3942352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86</a:t>
            </a:fld>
            <a:endParaRPr lang="sv-SE"/>
          </a:p>
        </p:txBody>
      </p:sp>
    </p:spTree>
    <p:extLst>
      <p:ext uri="{BB962C8B-B14F-4D97-AF65-F5344CB8AC3E}">
        <p14:creationId xmlns:p14="http://schemas.microsoft.com/office/powerpoint/2010/main" val="2763241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88</a:t>
            </a:fld>
            <a:endParaRPr lang="sv-SE"/>
          </a:p>
        </p:txBody>
      </p:sp>
    </p:spTree>
    <p:extLst>
      <p:ext uri="{BB962C8B-B14F-4D97-AF65-F5344CB8AC3E}">
        <p14:creationId xmlns:p14="http://schemas.microsoft.com/office/powerpoint/2010/main" val="4171800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89</a:t>
            </a:fld>
            <a:endParaRPr lang="sv-SE"/>
          </a:p>
        </p:txBody>
      </p:sp>
    </p:spTree>
    <p:extLst>
      <p:ext uri="{BB962C8B-B14F-4D97-AF65-F5344CB8AC3E}">
        <p14:creationId xmlns:p14="http://schemas.microsoft.com/office/powerpoint/2010/main" val="381651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91</a:t>
            </a:fld>
            <a:endParaRPr lang="sv-SE"/>
          </a:p>
        </p:txBody>
      </p:sp>
    </p:spTree>
    <p:extLst>
      <p:ext uri="{BB962C8B-B14F-4D97-AF65-F5344CB8AC3E}">
        <p14:creationId xmlns:p14="http://schemas.microsoft.com/office/powerpoint/2010/main" val="3833232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93</a:t>
            </a:fld>
            <a:endParaRPr lang="sv-SE"/>
          </a:p>
        </p:txBody>
      </p:sp>
    </p:spTree>
    <p:extLst>
      <p:ext uri="{BB962C8B-B14F-4D97-AF65-F5344CB8AC3E}">
        <p14:creationId xmlns:p14="http://schemas.microsoft.com/office/powerpoint/2010/main" val="29522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88813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CBC9-E52B-4228-CB80-34462EE6DF2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167950-CCEE-EA5E-BE51-9DC56B7EE21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924E43-3E98-9C52-8698-92D502E361F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8CC1058-1DE7-7E69-3495-D68B0DEC2E27}"/>
              </a:ext>
            </a:extLst>
          </p:cNvPr>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197729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133665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47045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663605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2026-03-11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2026-03-11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2026-03-11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2026-03-11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2026-03-11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2026-03-11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2026-03-11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2026-03-11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hu/photo/1415450" TargetMode="External"/><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leverantorer.arbetsformedlingen.se/anvandarstod/utbildningar/t9kpw4x/426c3730c6d8"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geograph.org.uk/photo/1202785" TargetMode="External"/><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arbetsformedlingen.se/om-oss/for-leverantorer/elektroniska-fakturor-och-handel"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hyperlink" Target="https://docs.peppol.eu/poacc/billing/3.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hyperlink" Target="mailto:ekonomistod@arbetsformedlingen.se" TargetMode="Externa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hyperlink" Target="https://arbetsformedlingen.se/for-leverantorer/vanliga-fragor-och-svar-for-leverantorer#humany-leverantorer-faq=/c4727-aub-fran-ka-webb-till-msfa" TargetMode="Externa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hyperlink" Target="mailto:minasidorfa-feedback@arbetsformedlingen.se" TargetMode="External"/><Relationship Id="rId2" Type="http://schemas.openxmlformats.org/officeDocument/2006/relationships/hyperlink" Target="https://arbetsformedlingen.se/for-leverantorer/system-och-anvandarstod" TargetMode="External"/><Relationship Id="rId1" Type="http://schemas.openxmlformats.org/officeDocument/2006/relationships/slideLayout" Target="../slideLayouts/slideLayout18.xml"/><Relationship Id="rId6" Type="http://schemas.openxmlformats.org/officeDocument/2006/relationships/hyperlink" Target="https://arbetsformedlingen.se/om-oss/for-leverantorer/fragor-och-svar/lamna-synpunkter" TargetMode="External"/><Relationship Id="rId5" Type="http://schemas.openxmlformats.org/officeDocument/2006/relationships/hyperlink" Target="mailto:avtalsforvaltning@arbetsformedlingen.se" TargetMode="External"/><Relationship Id="rId4" Type="http://schemas.openxmlformats.org/officeDocument/2006/relationships/hyperlink" Target="mailto:ekonomistod@arbetsformedlingen.se"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mailto:minasidorfa-feedback@arbetsformedlingen.se" TargetMode="External"/><Relationship Id="rId2" Type="http://schemas.openxmlformats.org/officeDocument/2006/relationships/hyperlink" Target="https://arbetsformedlingen.se/for-leverantorer/system-och-anvandarstod" TargetMode="External"/><Relationship Id="rId1" Type="http://schemas.openxmlformats.org/officeDocument/2006/relationships/slideLayout" Target="../slideLayouts/slideLayout18.xml"/><Relationship Id="rId6" Type="http://schemas.openxmlformats.org/officeDocument/2006/relationships/hyperlink" Target="https://arbetsformedlingen.se/om-oss/for-leverantorer/fragor-och-svar/lamna-synpunkter" TargetMode="External"/><Relationship Id="rId5" Type="http://schemas.openxmlformats.org/officeDocument/2006/relationships/hyperlink" Target="mailto:avtalsforvaltning@arbetsformedlingen.se" TargetMode="External"/><Relationship Id="rId4" Type="http://schemas.openxmlformats.org/officeDocument/2006/relationships/hyperlink" Target="mailto:ekonomistod@arbetsformedling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331C290-1AF2-CC40-A514-B0F588733F70}"/>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450" b="11450"/>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62105"/>
            <a:ext cx="5328000" cy="756000"/>
          </a:xfrm>
        </p:spPr>
        <p:txBody>
          <a:bodyPr/>
          <a:lstStyle/>
          <a:p>
            <a:r>
              <a:rPr lang="sv-SE" sz="2400" dirty="0"/>
              <a:t>Metodmöte för leverantörer</a:t>
            </a:r>
            <a:br>
              <a:rPr lang="sv-SE" sz="2400" dirty="0"/>
            </a:br>
            <a:r>
              <a:rPr lang="sv-SE" sz="2400" dirty="0"/>
              <a:t>MSFA samt ekonomiflöde</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sz="1800" dirty="0"/>
              <a:t>Mars 2026</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A9FA64F1-6347-2D62-D299-BF27283A7081}"/>
              </a:ext>
              <a:ext uri="{C183D7F6-B498-43B3-948B-1728B52AA6E4}">
                <adec:decorative xmlns:adec="http://schemas.microsoft.com/office/drawing/2017/decorative" val="1"/>
              </a:ext>
            </a:extLst>
          </p:cNvPr>
          <p:cNvSpPr/>
          <p:nvPr/>
        </p:nvSpPr>
        <p:spPr>
          <a:xfrm>
            <a:off x="594909" y="958227"/>
            <a:ext cx="3302774" cy="3840046"/>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sv-SE" sz="1000" b="1" dirty="0">
                <a:solidFill>
                  <a:schemeClr val="tx1"/>
                </a:solidFill>
              </a:rPr>
              <a:t>Industriteknisk utbildning</a:t>
            </a:r>
          </a:p>
          <a:p>
            <a:r>
              <a:rPr lang="sv-SE" sz="1000" dirty="0">
                <a:solidFill>
                  <a:schemeClr val="tx1"/>
                </a:solidFill>
              </a:rPr>
              <a:t>Utbildningstid 110 dagar</a:t>
            </a:r>
          </a:p>
          <a:p>
            <a:endParaRPr lang="sv-SE" sz="1000" dirty="0">
              <a:solidFill>
                <a:schemeClr val="tx1"/>
              </a:solidFill>
            </a:endParaRPr>
          </a:p>
          <a:p>
            <a:endParaRPr lang="sv-SE" sz="1000" dirty="0">
              <a:solidFill>
                <a:schemeClr val="tx1"/>
              </a:solidFill>
            </a:endParaRPr>
          </a:p>
          <a:p>
            <a:pPr marL="171450" indent="-171450">
              <a:buFont typeface="Arial" panose="020B0604020202020204" pitchFamily="34" charset="0"/>
              <a:buChar char="•"/>
            </a:pPr>
            <a:r>
              <a:rPr lang="sv-SE" sz="1000" dirty="0"/>
              <a:t>Industriteknik Grund</a:t>
            </a:r>
          </a:p>
          <a:p>
            <a:pPr marL="171450" indent="-171450">
              <a:buFont typeface="Arial" panose="020B0604020202020204" pitchFamily="34" charset="0"/>
              <a:buChar char="•"/>
            </a:pPr>
            <a:r>
              <a:rPr lang="sv-SE" sz="1000" dirty="0"/>
              <a:t>APL</a:t>
            </a:r>
          </a:p>
          <a:p>
            <a:pPr marL="171450" indent="-171450">
              <a:buFont typeface="Arial" panose="020B0604020202020204" pitchFamily="34" charset="0"/>
              <a:buChar char="•"/>
            </a:pPr>
            <a:r>
              <a:rPr lang="sv-SE" sz="1000" dirty="0">
                <a:solidFill>
                  <a:schemeClr val="tx1"/>
                </a:solidFill>
              </a:rPr>
              <a:t>Truck</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Lyftplattformar</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Travers</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Säkra Lyft</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Heta arbeten (Eller motsvarande)</a:t>
            </a:r>
          </a:p>
          <a:p>
            <a:pPr marL="171450" indent="-171450">
              <a:buFont typeface="Arial" panose="020B0604020202020204" pitchFamily="34" charset="0"/>
              <a:buChar char="•"/>
            </a:pPr>
            <a:r>
              <a:rPr lang="sv-SE" sz="1000" dirty="0">
                <a:solidFill>
                  <a:schemeClr val="tx1"/>
                </a:solidFill>
              </a:rPr>
              <a:t>SSG Entré</a:t>
            </a:r>
          </a:p>
          <a:p>
            <a:pPr marL="171450" indent="-171450">
              <a:buFont typeface="Arial" panose="020B0604020202020204" pitchFamily="34" charset="0"/>
              <a:buChar char="•"/>
            </a:pPr>
            <a:r>
              <a:rPr lang="sv-SE" sz="1000" dirty="0">
                <a:solidFill>
                  <a:schemeClr val="accent1">
                    <a:lumMod val="75000"/>
                    <a:lumOff val="25000"/>
                  </a:schemeClr>
                </a:solidFill>
              </a:rPr>
              <a:t>CNC</a:t>
            </a:r>
            <a:endParaRPr lang="sv-SE" sz="1000" dirty="0">
              <a:solidFill>
                <a:schemeClr val="accent1">
                  <a:lumMod val="75000"/>
                  <a:lumOff val="25000"/>
                </a:schemeClr>
              </a:solidFill>
              <a:cs typeface="Arial"/>
            </a:endParaRPr>
          </a:p>
          <a:p>
            <a:pPr marL="171450" indent="-171450">
              <a:buFont typeface="Arial" panose="020B0604020202020204" pitchFamily="34" charset="0"/>
              <a:buChar char="•"/>
            </a:pPr>
            <a:r>
              <a:rPr lang="sv-SE" sz="1000" dirty="0">
                <a:solidFill>
                  <a:schemeClr val="accent1">
                    <a:lumMod val="75000"/>
                    <a:lumOff val="25000"/>
                  </a:schemeClr>
                </a:solidFill>
              </a:rPr>
              <a:t>Grund Svets</a:t>
            </a:r>
          </a:p>
          <a:p>
            <a:pPr marL="171450" indent="-171450">
              <a:buFont typeface="Arial" panose="020B0604020202020204" pitchFamily="34" charset="0"/>
              <a:buChar char="•"/>
            </a:pPr>
            <a:r>
              <a:rPr lang="sv-SE" sz="1000" dirty="0">
                <a:solidFill>
                  <a:schemeClr val="accent1">
                    <a:lumMod val="75000"/>
                    <a:lumOff val="25000"/>
                  </a:schemeClr>
                </a:solidFill>
              </a:rPr>
              <a:t>Yrkessvetsare</a:t>
            </a:r>
          </a:p>
          <a:p>
            <a:endParaRPr lang="sv-SE" sz="1000" dirty="0">
              <a:solidFill>
                <a:srgbClr val="00B050"/>
              </a:solidFill>
              <a:cs typeface="Arial"/>
            </a:endParaRPr>
          </a:p>
          <a:p>
            <a:endParaRPr lang="sv-SE" sz="1000" dirty="0">
              <a:solidFill>
                <a:srgbClr val="00B050"/>
              </a:solidFill>
              <a:cs typeface="Arial"/>
            </a:endParaRPr>
          </a:p>
          <a:p>
            <a:r>
              <a:rPr lang="sv-SE" sz="1000" dirty="0">
                <a:solidFill>
                  <a:schemeClr val="tx1"/>
                </a:solidFill>
                <a:cs typeface="Arial"/>
              </a:rPr>
              <a:t>Svart = obligatoriska aktiviteter</a:t>
            </a:r>
          </a:p>
          <a:p>
            <a:r>
              <a:rPr lang="sv-SE" sz="1000" dirty="0">
                <a:solidFill>
                  <a:schemeClr val="accent1">
                    <a:lumMod val="75000"/>
                    <a:lumOff val="25000"/>
                  </a:schemeClr>
                </a:solidFill>
                <a:cs typeface="Arial"/>
              </a:rPr>
              <a:t>Grön = valbara aktiviteter</a:t>
            </a:r>
          </a:p>
          <a:p>
            <a:endParaRPr lang="sv-SE" sz="1050" b="1" dirty="0">
              <a:solidFill>
                <a:schemeClr val="tx1"/>
              </a:solidFill>
            </a:endParaRPr>
          </a:p>
          <a:p>
            <a:endParaRPr lang="sv-SE" sz="1050" b="1" dirty="0">
              <a:solidFill>
                <a:schemeClr val="tx1"/>
              </a:solidFill>
            </a:endParaRPr>
          </a:p>
        </p:txBody>
      </p:sp>
      <p:sp>
        <p:nvSpPr>
          <p:cNvPr id="7" name="textruta 6">
            <a:extLst>
              <a:ext uri="{FF2B5EF4-FFF2-40B4-BE49-F238E27FC236}">
                <a16:creationId xmlns:a16="http://schemas.microsoft.com/office/drawing/2014/main" id="{6C4D31E4-1B76-0DF3-ED17-1C254270A5C1}"/>
              </a:ext>
              <a:ext uri="{C183D7F6-B498-43B3-948B-1728B52AA6E4}">
                <adec:decorative xmlns:adec="http://schemas.microsoft.com/office/drawing/2017/decorative" val="1"/>
              </a:ext>
            </a:extLst>
          </p:cNvPr>
          <p:cNvSpPr txBox="1"/>
          <p:nvPr/>
        </p:nvSpPr>
        <p:spPr>
          <a:xfrm>
            <a:off x="4277038" y="1075262"/>
            <a:ext cx="4575810" cy="3231654"/>
          </a:xfrm>
          <a:prstGeom prst="rect">
            <a:avLst/>
          </a:prstGeom>
          <a:noFill/>
        </p:spPr>
        <p:txBody>
          <a:bodyPr wrap="square" anchor="t">
            <a:spAutoFit/>
          </a:bodyPr>
          <a:lstStyle/>
          <a:p>
            <a:r>
              <a:rPr lang="sv-SE" sz="1200" b="1" u="sng" dirty="0"/>
              <a:t>Exempel 1</a:t>
            </a:r>
          </a:p>
          <a:p>
            <a:r>
              <a:rPr lang="sv-SE" sz="1200" dirty="0"/>
              <a:t>Glenn börjar utbildning på 110 dagar. </a:t>
            </a:r>
          </a:p>
          <a:p>
            <a:r>
              <a:rPr lang="sv-SE" sz="1200" dirty="0"/>
              <a:t>Under utbildningen och de obligatoriska aktiviteterna kommer det fram att Glenn ska fortsätta inom svets. </a:t>
            </a:r>
            <a:endParaRPr lang="sv-SE" sz="1200" dirty="0">
              <a:cs typeface="Arial"/>
            </a:endParaRPr>
          </a:p>
          <a:p>
            <a:r>
              <a:rPr lang="sv-SE" sz="1200" dirty="0"/>
              <a:t>Leverantören skickar in Förfrågan om Förändrat slutdatum med motivering att Glenn ska gå svetsinriktning. </a:t>
            </a:r>
          </a:p>
          <a:p>
            <a:r>
              <a:rPr lang="sv-SE" sz="1200" dirty="0"/>
              <a:t>Om förändring godkänns/beslutas av Af, behöver leverantör skicka in ny GP och lägga till valbara aktiviteter inom svets. </a:t>
            </a:r>
          </a:p>
          <a:p>
            <a:endParaRPr lang="sv-SE" sz="1200" dirty="0"/>
          </a:p>
          <a:p>
            <a:r>
              <a:rPr lang="sv-SE" sz="1200" b="1" u="sng" dirty="0"/>
              <a:t>Exempel 2</a:t>
            </a:r>
          </a:p>
          <a:p>
            <a:r>
              <a:rPr lang="sv-SE" sz="1200" dirty="0"/>
              <a:t>Fadila börjar utbildning på 110 dagar. </a:t>
            </a:r>
          </a:p>
          <a:p>
            <a:r>
              <a:rPr lang="sv-SE" sz="1200" dirty="0"/>
              <a:t>Leverantören stämmer tidigt av och ser att Fadila redan har de kunskaper som motsvarar målet i de obligatoriska aktiviteterna. Planen är att Fadila ska fortsätta </a:t>
            </a:r>
            <a:r>
              <a:rPr lang="sv-SE" sz="1200" dirty="0" err="1"/>
              <a:t>svetsutbildning</a:t>
            </a:r>
            <a:r>
              <a:rPr lang="sv-SE" sz="1200" dirty="0"/>
              <a:t>. </a:t>
            </a:r>
          </a:p>
          <a:p>
            <a:r>
              <a:rPr lang="sv-SE" sz="1200" dirty="0"/>
              <a:t>Leverantör skickar in GP och lägger till valbara aktiviteter inom svets. Fadila fortsätter sin utbildning med aktiviteter inom svets på samma </a:t>
            </a:r>
            <a:r>
              <a:rPr lang="sv-SE" sz="1200" dirty="0" err="1"/>
              <a:t>anvisningsbeslut</a:t>
            </a:r>
            <a:r>
              <a:rPr lang="sv-SE" sz="1200" dirty="0"/>
              <a:t> 110 dagar.</a:t>
            </a:r>
          </a:p>
        </p:txBody>
      </p:sp>
      <p:sp>
        <p:nvSpPr>
          <p:cNvPr id="2" name="Rubrik 1">
            <a:extLst>
              <a:ext uri="{FF2B5EF4-FFF2-40B4-BE49-F238E27FC236}">
                <a16:creationId xmlns:a16="http://schemas.microsoft.com/office/drawing/2014/main" id="{A8BFF604-40BB-E8D1-939E-FE0DE5180F30}"/>
              </a:ext>
            </a:extLst>
          </p:cNvPr>
          <p:cNvSpPr>
            <a:spLocks noGrp="1"/>
          </p:cNvSpPr>
          <p:nvPr>
            <p:ph type="title" idx="4294967295"/>
          </p:nvPr>
        </p:nvSpPr>
        <p:spPr>
          <a:xfrm>
            <a:off x="594909" y="283227"/>
            <a:ext cx="7422784" cy="675000"/>
          </a:xfrm>
        </p:spPr>
        <p:txBody>
          <a:bodyPr/>
          <a:lstStyle/>
          <a:p>
            <a:r>
              <a:rPr lang="sv-SE" sz="2800" dirty="0"/>
              <a:t>Olika exempel utbildningspaket</a:t>
            </a:r>
            <a:endParaRPr lang="sv-SE" dirty="0"/>
          </a:p>
        </p:txBody>
      </p:sp>
    </p:spTree>
    <p:extLst>
      <p:ext uri="{BB962C8B-B14F-4D97-AF65-F5344CB8AC3E}">
        <p14:creationId xmlns:p14="http://schemas.microsoft.com/office/powerpoint/2010/main" val="422217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EEB58-367C-CB18-B668-46B8C928D3CF}"/>
              </a:ext>
            </a:extLst>
          </p:cNvPr>
          <p:cNvSpPr>
            <a:spLocks noGrp="1"/>
          </p:cNvSpPr>
          <p:nvPr>
            <p:ph type="title"/>
          </p:nvPr>
        </p:nvSpPr>
        <p:spPr>
          <a:xfrm>
            <a:off x="576002" y="131630"/>
            <a:ext cx="7422784" cy="675000"/>
          </a:xfrm>
        </p:spPr>
        <p:txBody>
          <a:bodyPr/>
          <a:lstStyle/>
          <a:p>
            <a:r>
              <a:rPr lang="sv-SE" sz="2800" dirty="0"/>
              <a:t>Exempel utbildningspaket. Skärmläsare</a:t>
            </a:r>
            <a:br>
              <a:rPr lang="sv-SE" sz="2800" dirty="0"/>
            </a:br>
            <a:endParaRPr lang="sv-SE" dirty="0"/>
          </a:p>
        </p:txBody>
      </p:sp>
      <p:sp>
        <p:nvSpPr>
          <p:cNvPr id="3" name="Platshållare för innehåll 2">
            <a:extLst>
              <a:ext uri="{FF2B5EF4-FFF2-40B4-BE49-F238E27FC236}">
                <a16:creationId xmlns:a16="http://schemas.microsoft.com/office/drawing/2014/main" id="{C9C0A017-B3A9-7DD2-EE55-6A594CE3F5FA}"/>
              </a:ext>
            </a:extLst>
          </p:cNvPr>
          <p:cNvSpPr>
            <a:spLocks noGrp="1"/>
          </p:cNvSpPr>
          <p:nvPr>
            <p:ph idx="1"/>
          </p:nvPr>
        </p:nvSpPr>
        <p:spPr>
          <a:xfrm>
            <a:off x="643511" y="721722"/>
            <a:ext cx="7421825" cy="4585269"/>
          </a:xfrm>
        </p:spPr>
        <p:txBody>
          <a:bodyPr/>
          <a:lstStyle/>
          <a:p>
            <a:r>
              <a:rPr lang="sv-SE" sz="1200" dirty="0"/>
              <a:t>Industriteknisk utbildning. Utbildningstid 110 dagar</a:t>
            </a:r>
          </a:p>
          <a:p>
            <a:r>
              <a:rPr lang="sv-SE" sz="1200" dirty="0"/>
              <a:t>Obligatoriska aktiviteter:</a:t>
            </a:r>
          </a:p>
          <a:p>
            <a:r>
              <a:rPr lang="sv-SE" sz="1200" dirty="0"/>
              <a:t>Industriteknik Grund</a:t>
            </a:r>
          </a:p>
          <a:p>
            <a:pPr lvl="1"/>
            <a:r>
              <a:rPr lang="sv-SE" sz="900" dirty="0"/>
              <a:t>APL</a:t>
            </a:r>
          </a:p>
          <a:p>
            <a:pPr lvl="1"/>
            <a:r>
              <a:rPr lang="sv-SE" sz="900" dirty="0"/>
              <a:t>Truck</a:t>
            </a:r>
          </a:p>
          <a:p>
            <a:pPr lvl="1"/>
            <a:r>
              <a:rPr lang="sv-SE" sz="900" dirty="0"/>
              <a:t>Lyftplattformar</a:t>
            </a:r>
          </a:p>
          <a:p>
            <a:pPr lvl="1"/>
            <a:r>
              <a:rPr lang="sv-SE" sz="900" dirty="0"/>
              <a:t>Travers</a:t>
            </a:r>
          </a:p>
          <a:p>
            <a:pPr lvl="1"/>
            <a:r>
              <a:rPr lang="sv-SE" sz="900" dirty="0"/>
              <a:t>Säkra Lyft</a:t>
            </a:r>
          </a:p>
          <a:p>
            <a:pPr lvl="1"/>
            <a:r>
              <a:rPr lang="sv-SE" sz="900" dirty="0"/>
              <a:t>Heta arbeten (Eller motsvarande)</a:t>
            </a:r>
          </a:p>
          <a:p>
            <a:pPr lvl="1"/>
            <a:r>
              <a:rPr lang="sv-SE" sz="900" dirty="0"/>
              <a:t>SSG Entré</a:t>
            </a:r>
          </a:p>
          <a:p>
            <a:r>
              <a:rPr lang="sv-SE" sz="1200" dirty="0"/>
              <a:t>Valbara aktiviteter: </a:t>
            </a:r>
          </a:p>
          <a:p>
            <a:pPr lvl="1"/>
            <a:r>
              <a:rPr lang="sv-SE" sz="900" dirty="0"/>
              <a:t>CNC</a:t>
            </a:r>
          </a:p>
          <a:p>
            <a:pPr lvl="1"/>
            <a:r>
              <a:rPr lang="sv-SE" sz="900" dirty="0"/>
              <a:t>Grund Svets</a:t>
            </a:r>
          </a:p>
          <a:p>
            <a:pPr lvl="1"/>
            <a:r>
              <a:rPr lang="sv-SE" sz="900" dirty="0"/>
              <a:t>Yrkessvetsare</a:t>
            </a:r>
          </a:p>
          <a:p>
            <a:r>
              <a:rPr lang="sv-SE" sz="1200" b="1" u="sng" dirty="0"/>
              <a:t>Exempel 1</a:t>
            </a:r>
          </a:p>
          <a:p>
            <a:r>
              <a:rPr lang="sv-SE" sz="1200" dirty="0"/>
              <a:t>Glenn börjar utbildning på 110 dagar. </a:t>
            </a:r>
          </a:p>
          <a:p>
            <a:r>
              <a:rPr lang="sv-SE" sz="1200" dirty="0"/>
              <a:t>Under utbildningen och de obligatoriska aktiviteterna kommer det fram att Glenn ska fortsätta inom svets. </a:t>
            </a:r>
          </a:p>
          <a:p>
            <a:r>
              <a:rPr lang="sv-SE" sz="1200" dirty="0"/>
              <a:t>Leverantören skickar in Förfrågan om Förändrat slutdatum med motivering att Glenn ska gå svetsinriktning. </a:t>
            </a:r>
          </a:p>
          <a:p>
            <a:r>
              <a:rPr lang="sv-SE" sz="1200" dirty="0"/>
              <a:t>Om förändring godkänns/beslutas av Af, behöver leverantör skicka in ny GP och lägga till valbara aktiviteter inom svets. </a:t>
            </a:r>
          </a:p>
          <a:p>
            <a:r>
              <a:rPr lang="sv-SE" sz="1200" b="1" u="sng" dirty="0"/>
              <a:t>Exempel 2</a:t>
            </a:r>
          </a:p>
          <a:p>
            <a:r>
              <a:rPr lang="sv-SE" sz="1200" dirty="0"/>
              <a:t>Fadila börjar utbildning på 110 dagar. </a:t>
            </a:r>
          </a:p>
          <a:p>
            <a:r>
              <a:rPr lang="sv-SE" sz="1200" dirty="0"/>
              <a:t>Leverantören stämmer tidigt av och ser att Fadila redan har de kunskaper som motsvarar målet i de obligatoriska aktiviteterna. Planen är att Fadila ska fortsätta </a:t>
            </a:r>
            <a:r>
              <a:rPr lang="sv-SE" sz="1200" dirty="0" err="1"/>
              <a:t>svetsutbildning</a:t>
            </a:r>
            <a:r>
              <a:rPr lang="sv-SE" sz="1200" dirty="0"/>
              <a:t>. </a:t>
            </a:r>
          </a:p>
          <a:p>
            <a:r>
              <a:rPr lang="sv-SE" sz="1200" dirty="0"/>
              <a:t>Leverantör skickar in GP och lägger till valbara aktiviteter inom svets. Fadila fortsätter sin utbildning med aktiviteter inom svets på samma </a:t>
            </a:r>
            <a:r>
              <a:rPr lang="sv-SE" sz="1200" dirty="0" err="1"/>
              <a:t>anvisningsbeslut</a:t>
            </a:r>
            <a:r>
              <a:rPr lang="sv-SE" sz="1200" dirty="0"/>
              <a:t> 110 dagar.</a:t>
            </a:r>
          </a:p>
          <a:p>
            <a:endParaRPr lang="sv-SE" sz="1200" dirty="0"/>
          </a:p>
          <a:p>
            <a:endParaRPr lang="sv-SE" sz="1200" dirty="0"/>
          </a:p>
          <a:p>
            <a:endParaRPr lang="sv-SE" dirty="0"/>
          </a:p>
        </p:txBody>
      </p:sp>
    </p:spTree>
    <p:extLst>
      <p:ext uri="{BB962C8B-B14F-4D97-AF65-F5344CB8AC3E}">
        <p14:creationId xmlns:p14="http://schemas.microsoft.com/office/powerpoint/2010/main" val="144315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6E2E10-2202-EB51-DB9A-CD09A4B8A72B}"/>
              </a:ext>
            </a:extLst>
          </p:cNvPr>
          <p:cNvSpPr>
            <a:spLocks noGrp="1"/>
          </p:cNvSpPr>
          <p:nvPr>
            <p:ph type="ctrTitle"/>
          </p:nvPr>
        </p:nvSpPr>
        <p:spPr/>
        <p:txBody>
          <a:bodyPr/>
          <a:lstStyle/>
          <a:p>
            <a:r>
              <a:rPr lang="sv-SE" dirty="0"/>
              <a:t>Rapportering till Af  </a:t>
            </a:r>
          </a:p>
        </p:txBody>
      </p:sp>
      <p:sp>
        <p:nvSpPr>
          <p:cNvPr id="3" name="Underrubrik 2">
            <a:extLst>
              <a:ext uri="{FF2B5EF4-FFF2-40B4-BE49-F238E27FC236}">
                <a16:creationId xmlns:a16="http://schemas.microsoft.com/office/drawing/2014/main" id="{FDBCC4A6-ED3B-5B34-3354-DC4FCEF567B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8184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8DA3F-B0E8-72FC-DC57-632A1154D91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5601B07-5529-474D-D006-9A199B4B47D1}"/>
              </a:ext>
            </a:extLst>
          </p:cNvPr>
          <p:cNvSpPr>
            <a:spLocks noGrp="1"/>
          </p:cNvSpPr>
          <p:nvPr>
            <p:ph type="title"/>
          </p:nvPr>
        </p:nvSpPr>
        <p:spPr>
          <a:xfrm>
            <a:off x="575043" y="606172"/>
            <a:ext cx="6973837" cy="675000"/>
          </a:xfrm>
        </p:spPr>
        <p:txBody>
          <a:bodyPr/>
          <a:lstStyle/>
          <a:p>
            <a:r>
              <a:rPr lang="sv-SE" dirty="0"/>
              <a:t>Rapportering under FUB och AUB</a:t>
            </a:r>
            <a:br>
              <a:rPr lang="sv-SE" sz="1400" dirty="0"/>
            </a:br>
            <a:br>
              <a:rPr lang="sv-SE" sz="1400" dirty="0"/>
            </a:br>
            <a:br>
              <a:rPr lang="sv-SE" sz="1400" b="0" dirty="0">
                <a:solidFill>
                  <a:schemeClr val="tx1"/>
                </a:solidFill>
              </a:rPr>
            </a:br>
            <a:endParaRPr lang="sv-SE" sz="1400" b="0" dirty="0">
              <a:solidFill>
                <a:schemeClr val="tx1"/>
              </a:solidFill>
            </a:endParaRPr>
          </a:p>
        </p:txBody>
      </p:sp>
      <p:sp>
        <p:nvSpPr>
          <p:cNvPr id="9" name="Rektangel 8">
            <a:extLst>
              <a:ext uri="{FF2B5EF4-FFF2-40B4-BE49-F238E27FC236}">
                <a16:creationId xmlns:a16="http://schemas.microsoft.com/office/drawing/2014/main" id="{2A231563-519B-C0B1-4415-97A26732BB7F}"/>
              </a:ext>
            </a:extLst>
          </p:cNvPr>
          <p:cNvSpPr/>
          <p:nvPr/>
        </p:nvSpPr>
        <p:spPr>
          <a:xfrm>
            <a:off x="626662" y="1221574"/>
            <a:ext cx="3399648" cy="3571652"/>
          </a:xfrm>
          <a:prstGeom prst="rect">
            <a:avLst/>
          </a:prstGeom>
          <a:solidFill>
            <a:srgbClr val="EAF2D8"/>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sv-SE" sz="1800" b="1" dirty="0"/>
              <a:t>FUB</a:t>
            </a:r>
          </a:p>
          <a:p>
            <a:endParaRPr lang="sv-SE" dirty="0"/>
          </a:p>
          <a:p>
            <a:pPr marL="285750" indent="-285750">
              <a:buFont typeface="Arial" panose="020B0604020202020204" pitchFamily="34" charset="0"/>
              <a:buChar char="•"/>
            </a:pPr>
            <a:r>
              <a:rPr lang="sv-SE" sz="1200" b="1" dirty="0"/>
              <a:t>Gemensam planering</a:t>
            </a:r>
          </a:p>
          <a:p>
            <a:endParaRPr lang="sv-SE" sz="1200" b="1" dirty="0"/>
          </a:p>
          <a:p>
            <a:pPr marL="285750" indent="-285750">
              <a:buFont typeface="Arial" panose="020B0604020202020204" pitchFamily="34" charset="0"/>
              <a:buChar char="•"/>
            </a:pPr>
            <a:r>
              <a:rPr lang="sv-SE" sz="1200" b="1" dirty="0"/>
              <a:t>Informativ rapport </a:t>
            </a:r>
          </a:p>
          <a:p>
            <a:pPr marL="285750" indent="-285750">
              <a:buFontTx/>
              <a:buChar char="-"/>
            </a:pPr>
            <a:r>
              <a:rPr lang="sv-SE" sz="1200" dirty="0">
                <a:highlight>
                  <a:srgbClr val="BAD781"/>
                </a:highlight>
              </a:rPr>
              <a:t>Delredovisning</a:t>
            </a:r>
          </a:p>
          <a:p>
            <a:pPr marL="285750" indent="-285750">
              <a:buFontTx/>
              <a:buChar char="-"/>
            </a:pPr>
            <a:r>
              <a:rPr lang="sv-SE" sz="1200" dirty="0"/>
              <a:t>Behov av annan insats</a:t>
            </a:r>
          </a:p>
          <a:p>
            <a:pPr marL="285750" indent="-285750">
              <a:buFontTx/>
              <a:buChar char="-"/>
            </a:pPr>
            <a:r>
              <a:rPr lang="sv-SE" sz="1200" dirty="0"/>
              <a:t>Behov av hjälpmedel</a:t>
            </a:r>
          </a:p>
          <a:p>
            <a:pPr marL="285750" indent="-285750">
              <a:buFontTx/>
              <a:buChar char="-"/>
            </a:pPr>
            <a:r>
              <a:rPr lang="sv-SE" sz="1200" dirty="0"/>
              <a:t>Behov av dialog med Af</a:t>
            </a:r>
          </a:p>
          <a:p>
            <a:pPr marL="285750" indent="-285750">
              <a:buFontTx/>
              <a:buChar char="-"/>
            </a:pPr>
            <a:r>
              <a:rPr lang="sv-SE" sz="1200" dirty="0"/>
              <a:t>Behov av teckenspråkstolk</a:t>
            </a:r>
          </a:p>
          <a:p>
            <a:endParaRPr lang="sv-SE" sz="1200" dirty="0"/>
          </a:p>
          <a:p>
            <a:pPr marL="285750" indent="-285750">
              <a:buFont typeface="Arial" panose="020B0604020202020204" pitchFamily="34" charset="0"/>
              <a:buChar char="•"/>
            </a:pPr>
            <a:r>
              <a:rPr lang="sv-SE" sz="1200" b="1" dirty="0"/>
              <a:t>Avvikelserapport</a:t>
            </a:r>
          </a:p>
          <a:p>
            <a:pPr marL="285750" indent="-285750">
              <a:buFont typeface="Arial" panose="020B0604020202020204" pitchFamily="34" charset="0"/>
              <a:buChar char="•"/>
            </a:pPr>
            <a:r>
              <a:rPr lang="sv-SE" sz="1200" b="1" dirty="0"/>
              <a:t>Periodisk redovisning</a:t>
            </a:r>
          </a:p>
          <a:p>
            <a:pPr marL="285750" indent="-285750">
              <a:buFont typeface="Arial" panose="020B0604020202020204" pitchFamily="34" charset="0"/>
              <a:buChar char="•"/>
            </a:pPr>
            <a:r>
              <a:rPr lang="sv-SE" sz="1200" b="1" dirty="0"/>
              <a:t>Slutredovisning</a:t>
            </a:r>
          </a:p>
          <a:p>
            <a:endParaRPr lang="sv-SE" dirty="0"/>
          </a:p>
        </p:txBody>
      </p:sp>
      <p:sp>
        <p:nvSpPr>
          <p:cNvPr id="10" name="Rektangel 9">
            <a:extLst>
              <a:ext uri="{FF2B5EF4-FFF2-40B4-BE49-F238E27FC236}">
                <a16:creationId xmlns:a16="http://schemas.microsoft.com/office/drawing/2014/main" id="{38358987-C3D8-92A4-28E7-2A2B0733F061}"/>
              </a:ext>
            </a:extLst>
          </p:cNvPr>
          <p:cNvSpPr/>
          <p:nvPr/>
        </p:nvSpPr>
        <p:spPr>
          <a:xfrm>
            <a:off x="4337430" y="1260987"/>
            <a:ext cx="3324357" cy="3502742"/>
          </a:xfrm>
          <a:prstGeom prst="rect">
            <a:avLst/>
          </a:prstGeom>
          <a:solidFill>
            <a:srgbClr val="BAD781"/>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sv-SE" sz="1800" b="1" dirty="0"/>
              <a:t>AUB</a:t>
            </a:r>
          </a:p>
          <a:p>
            <a:endParaRPr lang="sv-SE" dirty="0"/>
          </a:p>
          <a:p>
            <a:pPr marL="285750" indent="-285750">
              <a:buFont typeface="Arial" panose="020B0604020202020204" pitchFamily="34" charset="0"/>
              <a:buChar char="•"/>
            </a:pPr>
            <a:r>
              <a:rPr lang="sv-SE" sz="1200" b="1" dirty="0">
                <a:highlight>
                  <a:srgbClr val="95C23D"/>
                </a:highlight>
              </a:rPr>
              <a:t>Gemensam planering</a:t>
            </a:r>
          </a:p>
          <a:p>
            <a:endParaRPr lang="sv-SE" sz="1200" b="1" dirty="0"/>
          </a:p>
          <a:p>
            <a:pPr marL="285750" indent="-285750">
              <a:buFont typeface="Arial" panose="020B0604020202020204" pitchFamily="34" charset="0"/>
              <a:buChar char="•"/>
            </a:pPr>
            <a:r>
              <a:rPr lang="sv-SE" sz="1200" b="1" dirty="0"/>
              <a:t>Informativ rapport</a:t>
            </a:r>
            <a:endParaRPr lang="sv-SE" sz="1200" b="1" dirty="0">
              <a:highlight>
                <a:srgbClr val="FFFF00"/>
              </a:highlight>
            </a:endParaRPr>
          </a:p>
          <a:p>
            <a:pPr marL="285750" indent="-285750">
              <a:buFontTx/>
              <a:buChar char="-"/>
            </a:pPr>
            <a:r>
              <a:rPr lang="sv-SE" sz="1200" dirty="0">
                <a:highlight>
                  <a:srgbClr val="95C23D"/>
                </a:highlight>
              </a:rPr>
              <a:t>Förfrågan om förändrat slutdatum FOFS</a:t>
            </a:r>
          </a:p>
          <a:p>
            <a:pPr marL="285750" indent="-285750">
              <a:buFontTx/>
              <a:buChar char="-"/>
            </a:pPr>
            <a:r>
              <a:rPr lang="sv-SE" sz="1200" dirty="0"/>
              <a:t>Behov av annan insats</a:t>
            </a:r>
          </a:p>
          <a:p>
            <a:pPr marL="285750" indent="-285750">
              <a:buFontTx/>
              <a:buChar char="-"/>
            </a:pPr>
            <a:r>
              <a:rPr lang="sv-SE" sz="1200" dirty="0"/>
              <a:t>Behov av hjälpmedel</a:t>
            </a:r>
          </a:p>
          <a:p>
            <a:pPr marL="285750" indent="-285750">
              <a:buFontTx/>
              <a:buChar char="-"/>
            </a:pPr>
            <a:r>
              <a:rPr lang="sv-SE" sz="1200" dirty="0"/>
              <a:t>Behov av dialog med Af</a:t>
            </a:r>
          </a:p>
          <a:p>
            <a:pPr marL="285750" indent="-285750">
              <a:buFontTx/>
              <a:buChar char="-"/>
            </a:pPr>
            <a:r>
              <a:rPr lang="sv-SE" sz="1200" dirty="0"/>
              <a:t>Behov av teckenspråkstolk</a:t>
            </a:r>
          </a:p>
          <a:p>
            <a:endParaRPr lang="sv-SE" sz="1200" dirty="0"/>
          </a:p>
          <a:p>
            <a:pPr marL="285750" indent="-285750">
              <a:buFont typeface="Arial" panose="020B0604020202020204" pitchFamily="34" charset="0"/>
              <a:buChar char="•"/>
            </a:pPr>
            <a:r>
              <a:rPr lang="sv-SE" sz="1200" b="1" dirty="0"/>
              <a:t>Avvikelserapport</a:t>
            </a:r>
          </a:p>
          <a:p>
            <a:pPr marL="285750" indent="-285750">
              <a:buFont typeface="Arial" panose="020B0604020202020204" pitchFamily="34" charset="0"/>
              <a:buChar char="•"/>
            </a:pPr>
            <a:r>
              <a:rPr lang="sv-SE" sz="1200" b="1" dirty="0"/>
              <a:t>Periodisk redovisning</a:t>
            </a:r>
          </a:p>
          <a:p>
            <a:pPr marL="285750" indent="-285750">
              <a:buFont typeface="Arial" panose="020B0604020202020204" pitchFamily="34" charset="0"/>
              <a:buChar char="•"/>
            </a:pPr>
            <a:r>
              <a:rPr lang="sv-SE" sz="1200" b="1" dirty="0"/>
              <a:t>Slutredovisning</a:t>
            </a:r>
          </a:p>
          <a:p>
            <a:pPr marL="285750" indent="-285750">
              <a:buFont typeface="Arial" panose="020B0604020202020204" pitchFamily="34" charset="0"/>
              <a:buChar char="•"/>
            </a:pPr>
            <a:r>
              <a:rPr lang="sv-SE" sz="1200" b="1" dirty="0">
                <a:highlight>
                  <a:srgbClr val="95C23D"/>
                </a:highlight>
              </a:rPr>
              <a:t>Resultatersättning - Certifikat</a:t>
            </a:r>
          </a:p>
          <a:p>
            <a:endParaRPr lang="sv-SE" sz="1500" dirty="0"/>
          </a:p>
        </p:txBody>
      </p:sp>
    </p:spTree>
    <p:extLst>
      <p:ext uri="{BB962C8B-B14F-4D97-AF65-F5344CB8AC3E}">
        <p14:creationId xmlns:p14="http://schemas.microsoft.com/office/powerpoint/2010/main" val="19180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C89EA-795D-9ED0-2297-76E808BD325F}"/>
              </a:ext>
            </a:extLst>
          </p:cNvPr>
          <p:cNvSpPr>
            <a:spLocks noGrp="1"/>
          </p:cNvSpPr>
          <p:nvPr>
            <p:ph type="title"/>
          </p:nvPr>
        </p:nvSpPr>
        <p:spPr>
          <a:xfrm>
            <a:off x="575043" y="276825"/>
            <a:ext cx="7422784" cy="675000"/>
          </a:xfrm>
        </p:spPr>
        <p:txBody>
          <a:bodyPr/>
          <a:lstStyle/>
          <a:p>
            <a:r>
              <a:rPr lang="sv-SE" dirty="0"/>
              <a:t>Rapportering under FUB och AUB. Skärmläsare</a:t>
            </a:r>
            <a:br>
              <a:rPr lang="sv-SE" sz="1400" dirty="0"/>
            </a:br>
            <a:br>
              <a:rPr lang="sv-SE" sz="1400" dirty="0"/>
            </a:br>
            <a:br>
              <a:rPr lang="sv-SE" sz="1400" b="0" dirty="0">
                <a:solidFill>
                  <a:schemeClr val="tx1"/>
                </a:solidFill>
              </a:rPr>
            </a:br>
            <a:endParaRPr lang="sv-SE" dirty="0"/>
          </a:p>
        </p:txBody>
      </p:sp>
      <p:sp>
        <p:nvSpPr>
          <p:cNvPr id="3" name="Platshållare för innehåll 2">
            <a:extLst>
              <a:ext uri="{FF2B5EF4-FFF2-40B4-BE49-F238E27FC236}">
                <a16:creationId xmlns:a16="http://schemas.microsoft.com/office/drawing/2014/main" id="{F0FBD40D-CAA5-0E39-57BD-5A2B55697B14}"/>
              </a:ext>
            </a:extLst>
          </p:cNvPr>
          <p:cNvSpPr>
            <a:spLocks noGrp="1"/>
          </p:cNvSpPr>
          <p:nvPr>
            <p:ph idx="1"/>
          </p:nvPr>
        </p:nvSpPr>
        <p:spPr>
          <a:xfrm>
            <a:off x="576002" y="1234464"/>
            <a:ext cx="7421825" cy="2872353"/>
          </a:xfrm>
        </p:spPr>
        <p:txBody>
          <a:bodyPr/>
          <a:lstStyle/>
          <a:p>
            <a:r>
              <a:rPr lang="sv-SE" sz="1000" b="1" dirty="0"/>
              <a:t>FUB</a:t>
            </a:r>
            <a:endParaRPr lang="sv-SE" sz="1000" dirty="0"/>
          </a:p>
          <a:p>
            <a:pPr marL="285750" indent="-285750">
              <a:buFont typeface="Arial" panose="020B0604020202020204" pitchFamily="34" charset="0"/>
              <a:buChar char="•"/>
            </a:pPr>
            <a:r>
              <a:rPr lang="sv-SE" sz="1000" b="1" dirty="0"/>
              <a:t>Gemensam planering</a:t>
            </a:r>
          </a:p>
          <a:p>
            <a:pPr marL="285750" indent="-285750">
              <a:buFont typeface="Arial" panose="020B0604020202020204" pitchFamily="34" charset="0"/>
              <a:buChar char="•"/>
            </a:pPr>
            <a:r>
              <a:rPr lang="sv-SE" sz="1000" b="1" dirty="0"/>
              <a:t>Informativ rapport </a:t>
            </a:r>
          </a:p>
          <a:p>
            <a:pPr marL="285750" indent="-285750">
              <a:buFontTx/>
              <a:buChar char="-"/>
            </a:pPr>
            <a:r>
              <a:rPr lang="sv-SE" sz="1000" dirty="0"/>
              <a:t>Delredovisning</a:t>
            </a:r>
          </a:p>
          <a:p>
            <a:pPr marL="285750" indent="-285750">
              <a:buFontTx/>
              <a:buChar char="-"/>
            </a:pPr>
            <a:r>
              <a:rPr lang="sv-SE" sz="1000" dirty="0"/>
              <a:t>Behov av annan insats</a:t>
            </a:r>
          </a:p>
          <a:p>
            <a:pPr marL="285750" indent="-285750">
              <a:buFontTx/>
              <a:buChar char="-"/>
            </a:pPr>
            <a:r>
              <a:rPr lang="sv-SE" sz="1000" dirty="0"/>
              <a:t>Behov av hjälpmedel</a:t>
            </a:r>
          </a:p>
          <a:p>
            <a:pPr marL="285750" indent="-285750">
              <a:buFontTx/>
              <a:buChar char="-"/>
            </a:pPr>
            <a:r>
              <a:rPr lang="sv-SE" sz="1000" dirty="0"/>
              <a:t>Behov av dialog med Af</a:t>
            </a:r>
          </a:p>
          <a:p>
            <a:pPr marL="285750" indent="-285750">
              <a:buFontTx/>
              <a:buChar char="-"/>
            </a:pPr>
            <a:r>
              <a:rPr lang="sv-SE" sz="1000" dirty="0"/>
              <a:t>Behov av teckenspråkstolk</a:t>
            </a:r>
          </a:p>
          <a:p>
            <a:pPr marL="285750" indent="-285750">
              <a:buFont typeface="Arial" panose="020B0604020202020204" pitchFamily="34" charset="0"/>
              <a:buChar char="•"/>
            </a:pPr>
            <a:r>
              <a:rPr lang="sv-SE" sz="1000" b="1" dirty="0"/>
              <a:t>Avvikelserapport</a:t>
            </a:r>
          </a:p>
          <a:p>
            <a:pPr marL="285750" indent="-285750">
              <a:buFont typeface="Arial" panose="020B0604020202020204" pitchFamily="34" charset="0"/>
              <a:buChar char="•"/>
            </a:pPr>
            <a:r>
              <a:rPr lang="sv-SE" sz="1000" b="1" dirty="0"/>
              <a:t>Periodisk redovisning</a:t>
            </a:r>
          </a:p>
          <a:p>
            <a:pPr marL="285750" indent="-285750">
              <a:buFont typeface="Arial" panose="020B0604020202020204" pitchFamily="34" charset="0"/>
              <a:buChar char="•"/>
            </a:pPr>
            <a:r>
              <a:rPr lang="sv-SE" sz="1000" b="1" dirty="0"/>
              <a:t>Slutredovisning</a:t>
            </a:r>
          </a:p>
          <a:p>
            <a:r>
              <a:rPr lang="sv-SE" sz="1000" b="1" dirty="0"/>
              <a:t>AUB</a:t>
            </a:r>
            <a:endParaRPr lang="sv-SE" sz="1000" dirty="0"/>
          </a:p>
          <a:p>
            <a:pPr marL="285750" indent="-285750">
              <a:buFont typeface="Arial" panose="020B0604020202020204" pitchFamily="34" charset="0"/>
              <a:buChar char="•"/>
            </a:pPr>
            <a:r>
              <a:rPr lang="sv-SE" sz="1000" b="1" dirty="0"/>
              <a:t>Gemensam planering</a:t>
            </a:r>
          </a:p>
          <a:p>
            <a:pPr marL="285750" indent="-285750">
              <a:buFont typeface="Arial" panose="020B0604020202020204" pitchFamily="34" charset="0"/>
              <a:buChar char="•"/>
            </a:pPr>
            <a:r>
              <a:rPr lang="sv-SE" sz="1000" b="1" dirty="0"/>
              <a:t>Informativ rapport</a:t>
            </a:r>
            <a:endParaRPr lang="sv-SE" sz="1000" b="1" dirty="0">
              <a:highlight>
                <a:srgbClr val="FFFF00"/>
              </a:highlight>
            </a:endParaRPr>
          </a:p>
          <a:p>
            <a:pPr marL="285750" indent="-285750">
              <a:buFontTx/>
              <a:buChar char="-"/>
            </a:pPr>
            <a:r>
              <a:rPr lang="sv-SE" sz="1000" dirty="0"/>
              <a:t>Förfrågan om förändrat slutdatum FOFS</a:t>
            </a:r>
          </a:p>
          <a:p>
            <a:pPr marL="285750" indent="-285750">
              <a:buFontTx/>
              <a:buChar char="-"/>
            </a:pPr>
            <a:r>
              <a:rPr lang="sv-SE" sz="1000" dirty="0"/>
              <a:t>Behov av annan insats</a:t>
            </a:r>
          </a:p>
          <a:p>
            <a:pPr marL="285750" indent="-285750">
              <a:buFontTx/>
              <a:buChar char="-"/>
            </a:pPr>
            <a:r>
              <a:rPr lang="sv-SE" sz="1000" dirty="0"/>
              <a:t>Behov av hjälpmedel</a:t>
            </a:r>
          </a:p>
          <a:p>
            <a:pPr marL="285750" indent="-285750">
              <a:buFontTx/>
              <a:buChar char="-"/>
            </a:pPr>
            <a:r>
              <a:rPr lang="sv-SE" sz="1000" dirty="0"/>
              <a:t>Behov av dialog med Af</a:t>
            </a:r>
          </a:p>
          <a:p>
            <a:pPr marL="285750" indent="-285750">
              <a:buFontTx/>
              <a:buChar char="-"/>
            </a:pPr>
            <a:r>
              <a:rPr lang="sv-SE" sz="1000" dirty="0"/>
              <a:t>Behov av teckenspråkstolk</a:t>
            </a:r>
          </a:p>
          <a:p>
            <a:pPr marL="285750" indent="-285750">
              <a:buFont typeface="Arial" panose="020B0604020202020204" pitchFamily="34" charset="0"/>
              <a:buChar char="•"/>
            </a:pPr>
            <a:r>
              <a:rPr lang="sv-SE" sz="1000" b="1" dirty="0"/>
              <a:t>Avvikelserapport</a:t>
            </a:r>
          </a:p>
          <a:p>
            <a:pPr marL="285750" indent="-285750">
              <a:buFont typeface="Arial" panose="020B0604020202020204" pitchFamily="34" charset="0"/>
              <a:buChar char="•"/>
            </a:pPr>
            <a:r>
              <a:rPr lang="sv-SE" sz="1000" b="1" dirty="0"/>
              <a:t>Periodisk redovisning</a:t>
            </a:r>
          </a:p>
          <a:p>
            <a:pPr marL="285750" indent="-285750">
              <a:buFont typeface="Arial" panose="020B0604020202020204" pitchFamily="34" charset="0"/>
              <a:buChar char="•"/>
            </a:pPr>
            <a:r>
              <a:rPr lang="sv-SE" sz="1000" b="1" dirty="0"/>
              <a:t>Slutredovisning</a:t>
            </a:r>
          </a:p>
          <a:p>
            <a:pPr marL="285750" indent="-285750">
              <a:buFont typeface="Arial" panose="020B0604020202020204" pitchFamily="34" charset="0"/>
              <a:buChar char="•"/>
            </a:pPr>
            <a:r>
              <a:rPr lang="sv-SE" sz="1000" b="1" dirty="0"/>
              <a:t>Resultatersättning - Certifikat</a:t>
            </a:r>
          </a:p>
          <a:p>
            <a:endParaRPr lang="sv-SE" dirty="0"/>
          </a:p>
        </p:txBody>
      </p:sp>
    </p:spTree>
    <p:extLst>
      <p:ext uri="{BB962C8B-B14F-4D97-AF65-F5344CB8AC3E}">
        <p14:creationId xmlns:p14="http://schemas.microsoft.com/office/powerpoint/2010/main" val="51714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4EF2DC-CE8A-74E8-E672-4F75DC713066}"/>
              </a:ext>
            </a:extLst>
          </p:cNvPr>
          <p:cNvSpPr>
            <a:spLocks noGrp="1"/>
          </p:cNvSpPr>
          <p:nvPr>
            <p:ph type="title"/>
          </p:nvPr>
        </p:nvSpPr>
        <p:spPr>
          <a:xfrm>
            <a:off x="467887" y="746605"/>
            <a:ext cx="7422784" cy="675000"/>
          </a:xfrm>
        </p:spPr>
        <p:txBody>
          <a:bodyPr/>
          <a:lstStyle/>
          <a:p>
            <a:r>
              <a:rPr lang="sv-SE" sz="2400" dirty="0"/>
              <a:t>Informativ rapport  - Delredovisning</a:t>
            </a:r>
            <a:endParaRPr lang="sv-SE" sz="2400" dirty="0">
              <a:solidFill>
                <a:srgbClr val="FF0000"/>
              </a:solidFill>
            </a:endParaRPr>
          </a:p>
        </p:txBody>
      </p:sp>
      <p:sp>
        <p:nvSpPr>
          <p:cNvPr id="3" name="Platshållare för innehåll 2">
            <a:extLst>
              <a:ext uri="{FF2B5EF4-FFF2-40B4-BE49-F238E27FC236}">
                <a16:creationId xmlns:a16="http://schemas.microsoft.com/office/drawing/2014/main" id="{2B100E9E-356C-27DD-6593-6F806C1FDC32}"/>
              </a:ext>
            </a:extLst>
          </p:cNvPr>
          <p:cNvSpPr>
            <a:spLocks noGrp="1"/>
          </p:cNvSpPr>
          <p:nvPr>
            <p:ph idx="1"/>
          </p:nvPr>
        </p:nvSpPr>
        <p:spPr>
          <a:xfrm>
            <a:off x="517893" y="1359423"/>
            <a:ext cx="7421825" cy="2872353"/>
          </a:xfrm>
        </p:spPr>
        <p:txBody>
          <a:bodyPr/>
          <a:lstStyle/>
          <a:p>
            <a:pPr marL="0" indent="0">
              <a:buNone/>
            </a:pPr>
            <a:r>
              <a:rPr lang="sv-SE" sz="1400" dirty="0">
                <a:cs typeface="Times New Roman" panose="02020603050405020304" pitchFamily="18" charset="0"/>
              </a:rPr>
              <a:t>Delredovisningen är en rapport under den förberedande utbildningen inför arbetsmarknadsutbildning (FUB). I delredovisningen ger leverantören sin rekommendation med en motivering kring möjlig fortsättning av arbetsmarknadsutbildning och yrkesinriktning. </a:t>
            </a:r>
          </a:p>
          <a:p>
            <a:pPr marL="0" indent="0">
              <a:buNone/>
            </a:pPr>
            <a:endParaRPr lang="sv-SE" sz="1400" dirty="0">
              <a:cs typeface="Times New Roman" panose="02020603050405020304" pitchFamily="18" charset="0"/>
            </a:endParaRPr>
          </a:p>
          <a:p>
            <a:pPr marL="0" indent="0">
              <a:buNone/>
            </a:pPr>
            <a:r>
              <a:rPr lang="sv-SE" sz="1400" dirty="0">
                <a:cs typeface="Times New Roman" panose="02020603050405020304" pitchFamily="18" charset="0"/>
              </a:rPr>
              <a:t>Delredovisningen innehåller: </a:t>
            </a:r>
          </a:p>
          <a:p>
            <a:pPr>
              <a:buFont typeface="Arial" panose="020B0604020202020204" pitchFamily="34" charset="0"/>
              <a:buChar char="•"/>
            </a:pPr>
            <a:r>
              <a:rPr lang="sv-SE" sz="1400" dirty="0">
                <a:cs typeface="Times New Roman" panose="02020603050405020304" pitchFamily="18" charset="0"/>
              </a:rPr>
              <a:t>Ja – motivering </a:t>
            </a:r>
          </a:p>
          <a:p>
            <a:pPr>
              <a:buFont typeface="Arial" panose="020B0604020202020204" pitchFamily="34" charset="0"/>
              <a:buChar char="•"/>
            </a:pPr>
            <a:r>
              <a:rPr lang="sv-SE" sz="1400" dirty="0">
                <a:cs typeface="Times New Roman" panose="02020603050405020304" pitchFamily="18" charset="0"/>
              </a:rPr>
              <a:t>Ja med stöd – motivering </a:t>
            </a:r>
          </a:p>
          <a:p>
            <a:pPr>
              <a:buFont typeface="Arial" panose="020B0604020202020204" pitchFamily="34" charset="0"/>
              <a:buChar char="•"/>
            </a:pPr>
            <a:r>
              <a:rPr lang="sv-SE" sz="1400" dirty="0">
                <a:cs typeface="Times New Roman" panose="02020603050405020304" pitchFamily="18" charset="0"/>
              </a:rPr>
              <a:t>Nej – motivering</a:t>
            </a:r>
          </a:p>
          <a:p>
            <a:pPr marL="0" indent="0">
              <a:buNone/>
            </a:pPr>
            <a:r>
              <a:rPr lang="sv-SE" sz="1400" dirty="0">
                <a:cs typeface="Times New Roman" panose="02020603050405020304" pitchFamily="18" charset="0"/>
              </a:rPr>
              <a:t> </a:t>
            </a:r>
          </a:p>
          <a:p>
            <a:endParaRPr lang="sv-SE" dirty="0"/>
          </a:p>
        </p:txBody>
      </p:sp>
      <p:sp>
        <p:nvSpPr>
          <p:cNvPr id="4" name="Rektangel 3">
            <a:extLst>
              <a:ext uri="{FF2B5EF4-FFF2-40B4-BE49-F238E27FC236}">
                <a16:creationId xmlns:a16="http://schemas.microsoft.com/office/drawing/2014/main" id="{7FE06EDA-DEF7-A1AB-B241-D372A7F476FE}"/>
              </a:ext>
            </a:extLst>
          </p:cNvPr>
          <p:cNvSpPr/>
          <p:nvPr/>
        </p:nvSpPr>
        <p:spPr>
          <a:xfrm>
            <a:off x="523425" y="3733693"/>
            <a:ext cx="6592672" cy="919423"/>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cs typeface="Times New Roman" panose="02020603050405020304" pitchFamily="18" charset="0"/>
              </a:rPr>
              <a:t>Att tänka på:</a:t>
            </a:r>
          </a:p>
          <a:p>
            <a:endParaRPr lang="sv-SE" sz="1400" dirty="0">
              <a:solidFill>
                <a:srgbClr val="000000"/>
              </a:solidFill>
              <a:cs typeface="Times New Roman" panose="02020603050405020304" pitchFamily="18" charset="0"/>
            </a:endParaRPr>
          </a:p>
          <a:p>
            <a:pPr marL="285750" indent="-285750">
              <a:buFont typeface="Wingdings" panose="05000000000000000000" pitchFamily="2" charset="2"/>
              <a:buChar char="ü"/>
            </a:pPr>
            <a:r>
              <a:rPr lang="sv-SE" sz="1400" dirty="0">
                <a:solidFill>
                  <a:schemeClr val="tx1"/>
                </a:solidFill>
                <a:cs typeface="Times New Roman" panose="02020603050405020304" pitchFamily="18" charset="0"/>
              </a:rPr>
              <a:t>Skicka delredovisningen i god tid till Af med tanke på handläggningstid</a:t>
            </a:r>
          </a:p>
          <a:p>
            <a:endParaRPr lang="sv-SE" sz="1400" dirty="0"/>
          </a:p>
        </p:txBody>
      </p:sp>
    </p:spTree>
    <p:extLst>
      <p:ext uri="{BB962C8B-B14F-4D97-AF65-F5344CB8AC3E}">
        <p14:creationId xmlns:p14="http://schemas.microsoft.com/office/powerpoint/2010/main" val="159127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E7683-F540-B73F-0728-EEF4D172C925}"/>
              </a:ext>
            </a:extLst>
          </p:cNvPr>
          <p:cNvSpPr>
            <a:spLocks noGrp="1"/>
          </p:cNvSpPr>
          <p:nvPr>
            <p:ph type="title"/>
          </p:nvPr>
        </p:nvSpPr>
        <p:spPr>
          <a:xfrm>
            <a:off x="576001" y="212089"/>
            <a:ext cx="7871647" cy="675000"/>
          </a:xfrm>
        </p:spPr>
        <p:txBody>
          <a:bodyPr/>
          <a:lstStyle/>
          <a:p>
            <a:r>
              <a:rPr lang="sv-SE" sz="2400" dirty="0"/>
              <a:t>Informativ rapport  - Delredovisning. Skärmläsare</a:t>
            </a:r>
          </a:p>
        </p:txBody>
      </p:sp>
      <p:sp>
        <p:nvSpPr>
          <p:cNvPr id="3" name="Platshållare för innehåll 2">
            <a:extLst>
              <a:ext uri="{FF2B5EF4-FFF2-40B4-BE49-F238E27FC236}">
                <a16:creationId xmlns:a16="http://schemas.microsoft.com/office/drawing/2014/main" id="{88EFEF1D-BAE4-EC7E-C769-CCBF21402296}"/>
              </a:ext>
            </a:extLst>
          </p:cNvPr>
          <p:cNvSpPr>
            <a:spLocks noGrp="1"/>
          </p:cNvSpPr>
          <p:nvPr>
            <p:ph idx="1"/>
          </p:nvPr>
        </p:nvSpPr>
        <p:spPr>
          <a:xfrm>
            <a:off x="576002" y="975519"/>
            <a:ext cx="7421825" cy="2872353"/>
          </a:xfrm>
        </p:spPr>
        <p:txBody>
          <a:bodyPr/>
          <a:lstStyle/>
          <a:p>
            <a:pPr marL="0" indent="0">
              <a:buNone/>
            </a:pPr>
            <a:r>
              <a:rPr lang="sv-SE" dirty="0">
                <a:cs typeface="Times New Roman" panose="02020603050405020304" pitchFamily="18" charset="0"/>
              </a:rPr>
              <a:t>Delredovisningen är en rapport under den förberedande utbildningen inför arbetsmarknadsutbildning (FUB). I delredovisningen ger leverantören sin rekommendation med en motivering kring möjlig fortsättning av arbetsmarknadsutbildning och yrkesinriktning. </a:t>
            </a:r>
          </a:p>
          <a:p>
            <a:pPr marL="0" indent="0">
              <a:buNone/>
            </a:pPr>
            <a:endParaRPr lang="sv-SE" dirty="0">
              <a:cs typeface="Times New Roman" panose="02020603050405020304" pitchFamily="18" charset="0"/>
            </a:endParaRPr>
          </a:p>
          <a:p>
            <a:pPr marL="0" indent="0">
              <a:buNone/>
            </a:pPr>
            <a:r>
              <a:rPr lang="sv-SE" dirty="0">
                <a:cs typeface="Times New Roman" panose="02020603050405020304" pitchFamily="18" charset="0"/>
              </a:rPr>
              <a:t>Delredovisningen innehåller: </a:t>
            </a:r>
          </a:p>
          <a:p>
            <a:pPr>
              <a:buFont typeface="Arial" panose="020B0604020202020204" pitchFamily="34" charset="0"/>
              <a:buChar char="•"/>
            </a:pPr>
            <a:r>
              <a:rPr lang="sv-SE" dirty="0">
                <a:cs typeface="Times New Roman" panose="02020603050405020304" pitchFamily="18" charset="0"/>
              </a:rPr>
              <a:t>Ja – motivering </a:t>
            </a:r>
          </a:p>
          <a:p>
            <a:pPr>
              <a:buFont typeface="Arial" panose="020B0604020202020204" pitchFamily="34" charset="0"/>
              <a:buChar char="•"/>
            </a:pPr>
            <a:r>
              <a:rPr lang="sv-SE" dirty="0">
                <a:cs typeface="Times New Roman" panose="02020603050405020304" pitchFamily="18" charset="0"/>
              </a:rPr>
              <a:t>Ja med stöd – motivering </a:t>
            </a:r>
          </a:p>
          <a:p>
            <a:pPr>
              <a:buFont typeface="Arial" panose="020B0604020202020204" pitchFamily="34" charset="0"/>
              <a:buChar char="•"/>
            </a:pPr>
            <a:r>
              <a:rPr lang="sv-SE" dirty="0">
                <a:cs typeface="Times New Roman" panose="02020603050405020304" pitchFamily="18" charset="0"/>
              </a:rPr>
              <a:t>Nej – motivering</a:t>
            </a:r>
          </a:p>
          <a:p>
            <a:pPr>
              <a:buFont typeface="Arial" panose="020B0604020202020204" pitchFamily="34" charset="0"/>
              <a:buChar char="•"/>
            </a:pPr>
            <a:endParaRPr lang="sv-SE" dirty="0">
              <a:cs typeface="Times New Roman" panose="02020603050405020304" pitchFamily="18" charset="0"/>
            </a:endParaRPr>
          </a:p>
          <a:p>
            <a:r>
              <a:rPr lang="sv-SE" dirty="0">
                <a:solidFill>
                  <a:srgbClr val="000000"/>
                </a:solidFill>
                <a:cs typeface="Times New Roman" panose="02020603050405020304" pitchFamily="18" charset="0"/>
              </a:rPr>
              <a:t>Att tänka på:</a:t>
            </a:r>
          </a:p>
          <a:p>
            <a:pPr marL="285750" indent="-285750">
              <a:buFont typeface="Wingdings" panose="05000000000000000000" pitchFamily="2" charset="2"/>
              <a:buChar char="ü"/>
            </a:pPr>
            <a:r>
              <a:rPr lang="sv-SE" dirty="0">
                <a:cs typeface="Times New Roman" panose="02020603050405020304" pitchFamily="18" charset="0"/>
              </a:rPr>
              <a:t>Skicka delredovisningen i god tid till Af med tanke på handläggningstid</a:t>
            </a:r>
          </a:p>
          <a:p>
            <a:endParaRPr lang="sv-SE" dirty="0"/>
          </a:p>
        </p:txBody>
      </p:sp>
    </p:spTree>
    <p:extLst>
      <p:ext uri="{BB962C8B-B14F-4D97-AF65-F5344CB8AC3E}">
        <p14:creationId xmlns:p14="http://schemas.microsoft.com/office/powerpoint/2010/main" val="196343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B5D18C-1FCC-1758-3875-60F7CCC4867A}"/>
              </a:ext>
            </a:extLst>
          </p:cNvPr>
          <p:cNvSpPr>
            <a:spLocks noGrp="1"/>
          </p:cNvSpPr>
          <p:nvPr>
            <p:ph type="title"/>
          </p:nvPr>
        </p:nvSpPr>
        <p:spPr>
          <a:xfrm>
            <a:off x="575043" y="462107"/>
            <a:ext cx="7422784" cy="675000"/>
          </a:xfrm>
        </p:spPr>
        <p:txBody>
          <a:bodyPr/>
          <a:lstStyle/>
          <a:p>
            <a:r>
              <a:rPr lang="sv-SE" dirty="0"/>
              <a:t>Gemensam Planering (GP)</a:t>
            </a:r>
            <a:br>
              <a:rPr lang="sv-SE" dirty="0"/>
            </a:br>
            <a:endParaRPr lang="sv-SE" sz="2400" dirty="0"/>
          </a:p>
        </p:txBody>
      </p:sp>
      <p:sp>
        <p:nvSpPr>
          <p:cNvPr id="3" name="Platshållare för innehåll 2">
            <a:extLst>
              <a:ext uri="{FF2B5EF4-FFF2-40B4-BE49-F238E27FC236}">
                <a16:creationId xmlns:a16="http://schemas.microsoft.com/office/drawing/2014/main" id="{A4137798-5001-5134-F3CA-95143092E25D}"/>
              </a:ext>
            </a:extLst>
          </p:cNvPr>
          <p:cNvSpPr>
            <a:spLocks noGrp="1"/>
          </p:cNvSpPr>
          <p:nvPr>
            <p:ph idx="1"/>
          </p:nvPr>
        </p:nvSpPr>
        <p:spPr>
          <a:xfrm>
            <a:off x="576002" y="1269678"/>
            <a:ext cx="7421825" cy="2822999"/>
          </a:xfrm>
        </p:spPr>
        <p:txBody>
          <a:bodyPr vert="horz" lIns="0" tIns="0" rIns="0" bIns="0" rtlCol="0" anchor="t">
            <a:noAutofit/>
          </a:bodyPr>
          <a:lstStyle/>
          <a:p>
            <a:pPr marL="285750" indent="-285750">
              <a:buFont typeface="Arial" panose="020B0604020202020204" pitchFamily="34" charset="0"/>
              <a:buChar char="•"/>
            </a:pPr>
            <a:r>
              <a:rPr lang="sv-SE" sz="1400" dirty="0"/>
              <a:t>De obligatoriska aktiviteterna är förvalda i GP  </a:t>
            </a:r>
          </a:p>
          <a:p>
            <a:pPr marL="285750" indent="-285750">
              <a:buFont typeface="Arial" panose="020B0604020202020204" pitchFamily="34" charset="0"/>
              <a:buChar char="•"/>
            </a:pPr>
            <a:r>
              <a:rPr lang="sv-SE" sz="1400" dirty="0"/>
              <a:t>Leverantören skickar GP inom 5 dagar </a:t>
            </a:r>
            <a:endParaRPr lang="sv-SE" sz="1400" dirty="0">
              <a:cs typeface="Arial"/>
            </a:endParaRPr>
          </a:p>
          <a:p>
            <a:pPr marL="285750" indent="-285750">
              <a:buFont typeface="Arial" panose="020B0604020202020204" pitchFamily="34" charset="0"/>
              <a:buChar char="•"/>
            </a:pPr>
            <a:r>
              <a:rPr lang="sv-SE" sz="1400" dirty="0"/>
              <a:t>GP ska alltid vara uppdaterad med rätt aktiviteter och kan skickas flera gånger under utbildningen.</a:t>
            </a:r>
          </a:p>
          <a:p>
            <a:pPr marL="285750" indent="-285750">
              <a:buFont typeface="Arial" panose="020B0604020202020204" pitchFamily="34" charset="0"/>
              <a:buChar char="•"/>
            </a:pPr>
            <a:r>
              <a:rPr lang="sv-SE" sz="1400" dirty="0"/>
              <a:t>Certifierande aktiviteter måste anges i GP för att senare kunna redovisas i resultatredovisning.</a:t>
            </a:r>
          </a:p>
          <a:p>
            <a:pPr marL="0" indent="0">
              <a:buNone/>
            </a:pPr>
            <a:endParaRPr lang="sv-SE" sz="1400" dirty="0"/>
          </a:p>
          <a:p>
            <a:pPr marL="0" indent="0">
              <a:buNone/>
            </a:pPr>
            <a:endParaRPr lang="sv-SE" sz="1400" dirty="0"/>
          </a:p>
          <a:p>
            <a:pPr marL="0" indent="0">
              <a:buNone/>
            </a:pPr>
            <a:endParaRPr lang="sv-SE" sz="1400" dirty="0"/>
          </a:p>
          <a:p>
            <a:pPr marL="285750" indent="-285750">
              <a:buFont typeface="Arial" panose="020B0604020202020204" pitchFamily="34" charset="0"/>
              <a:buChar char="•"/>
            </a:pPr>
            <a:endParaRPr lang="sv-SE" sz="1800" dirty="0"/>
          </a:p>
          <a:p>
            <a:endParaRPr lang="sv-SE" dirty="0"/>
          </a:p>
        </p:txBody>
      </p:sp>
      <p:sp>
        <p:nvSpPr>
          <p:cNvPr id="5" name="Rektangel 4">
            <a:extLst>
              <a:ext uri="{FF2B5EF4-FFF2-40B4-BE49-F238E27FC236}">
                <a16:creationId xmlns:a16="http://schemas.microsoft.com/office/drawing/2014/main" id="{41FDB9DA-2871-158E-05FB-375D1DA4BCCD}"/>
              </a:ext>
            </a:extLst>
          </p:cNvPr>
          <p:cNvSpPr/>
          <p:nvPr/>
        </p:nvSpPr>
        <p:spPr>
          <a:xfrm>
            <a:off x="471805" y="3311013"/>
            <a:ext cx="6592672" cy="1563329"/>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sv-SE" sz="1400" dirty="0">
              <a:solidFill>
                <a:srgbClr val="000000"/>
              </a:solidFill>
              <a:cs typeface="Times New Roman" panose="02020603050405020304" pitchFamily="18" charset="0"/>
            </a:endParaRPr>
          </a:p>
          <a:p>
            <a:r>
              <a:rPr lang="sv-SE" sz="1400" dirty="0">
                <a:solidFill>
                  <a:srgbClr val="000000"/>
                </a:solidFill>
                <a:cs typeface="Times New Roman" panose="02020603050405020304" pitchFamily="18" charset="0"/>
              </a:rPr>
              <a:t>Att tänka på:</a:t>
            </a: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r>
              <a:rPr lang="sv-SE" sz="1400" dirty="0">
                <a:solidFill>
                  <a:schemeClr val="tx1"/>
                </a:solidFill>
              </a:rPr>
              <a:t>GP hanterar inte tid, den visar enbart vilka aktiviteter deltagaren ska göra.  Om en deltagare behöver mer tid för att klara sin utbildning behöver leverantör skicka in en IR Förfrågan om förändrat slutdatum.</a:t>
            </a:r>
          </a:p>
          <a:p>
            <a:pPr>
              <a:buFont typeface="Wingdings" panose="05000000000000000000" pitchFamily="2" charset="2"/>
              <a:buChar char="ü"/>
            </a:pPr>
            <a:r>
              <a:rPr lang="sv-SE" sz="1400" dirty="0">
                <a:solidFill>
                  <a:schemeClr val="tx1"/>
                </a:solidFill>
              </a:rPr>
              <a:t>För FUB skickas GP bara in en gång och alla aktiviteter är obligatoriska</a:t>
            </a: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endParaRPr lang="sv-SE" sz="1400" dirty="0"/>
          </a:p>
        </p:txBody>
      </p:sp>
    </p:spTree>
    <p:extLst>
      <p:ext uri="{BB962C8B-B14F-4D97-AF65-F5344CB8AC3E}">
        <p14:creationId xmlns:p14="http://schemas.microsoft.com/office/powerpoint/2010/main" val="91243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908A3-3F3F-C5F9-F970-7A21EF353EBD}"/>
              </a:ext>
            </a:extLst>
          </p:cNvPr>
          <p:cNvSpPr>
            <a:spLocks noGrp="1"/>
          </p:cNvSpPr>
          <p:nvPr>
            <p:ph type="title"/>
          </p:nvPr>
        </p:nvSpPr>
        <p:spPr>
          <a:xfrm>
            <a:off x="575043" y="317285"/>
            <a:ext cx="7422784" cy="675000"/>
          </a:xfrm>
        </p:spPr>
        <p:txBody>
          <a:bodyPr/>
          <a:lstStyle/>
          <a:p>
            <a:r>
              <a:rPr lang="sv-SE" dirty="0"/>
              <a:t>Gemensam Planering (GP). Skärmläsare</a:t>
            </a:r>
            <a:br>
              <a:rPr lang="sv-SE" dirty="0"/>
            </a:br>
            <a:endParaRPr lang="sv-SE" dirty="0"/>
          </a:p>
        </p:txBody>
      </p:sp>
      <p:sp>
        <p:nvSpPr>
          <p:cNvPr id="3" name="Platshållare för innehåll 2">
            <a:extLst>
              <a:ext uri="{FF2B5EF4-FFF2-40B4-BE49-F238E27FC236}">
                <a16:creationId xmlns:a16="http://schemas.microsoft.com/office/drawing/2014/main" id="{43FD1CEF-7C5A-9428-5E58-20BC5E7CA793}"/>
              </a:ext>
            </a:extLst>
          </p:cNvPr>
          <p:cNvSpPr>
            <a:spLocks noGrp="1"/>
          </p:cNvSpPr>
          <p:nvPr>
            <p:ph idx="1"/>
          </p:nvPr>
        </p:nvSpPr>
        <p:spPr>
          <a:xfrm>
            <a:off x="575043" y="992285"/>
            <a:ext cx="7421825" cy="2872353"/>
          </a:xfrm>
        </p:spPr>
        <p:txBody>
          <a:bodyPr/>
          <a:lstStyle/>
          <a:p>
            <a:pPr marL="285750" indent="-285750">
              <a:buFont typeface="Arial" panose="020B0604020202020204" pitchFamily="34" charset="0"/>
              <a:buChar char="•"/>
            </a:pPr>
            <a:r>
              <a:rPr lang="sv-SE" sz="1600" dirty="0"/>
              <a:t>De obligatoriska aktiviteterna är förvalda i GP  </a:t>
            </a:r>
          </a:p>
          <a:p>
            <a:pPr marL="285750" indent="-285750">
              <a:buFont typeface="Arial" panose="020B0604020202020204" pitchFamily="34" charset="0"/>
              <a:buChar char="•"/>
            </a:pPr>
            <a:r>
              <a:rPr lang="sv-SE" sz="1600" dirty="0"/>
              <a:t>Leverantören skickar GP inom 5 dagar </a:t>
            </a:r>
            <a:endParaRPr lang="sv-SE" sz="1600" dirty="0">
              <a:cs typeface="Arial"/>
            </a:endParaRPr>
          </a:p>
          <a:p>
            <a:pPr marL="285750" indent="-285750">
              <a:buFont typeface="Arial" panose="020B0604020202020204" pitchFamily="34" charset="0"/>
              <a:buChar char="•"/>
            </a:pPr>
            <a:r>
              <a:rPr lang="sv-SE" sz="1600" dirty="0"/>
              <a:t>GP ska alltid vara uppdaterad med rätt aktiviteter och kan skickas flera gånger under utbildningen.</a:t>
            </a:r>
          </a:p>
          <a:p>
            <a:pPr marL="285750" indent="-285750">
              <a:buFont typeface="Arial" panose="020B0604020202020204" pitchFamily="34" charset="0"/>
              <a:buChar char="•"/>
            </a:pPr>
            <a:r>
              <a:rPr lang="sv-SE" sz="1600" dirty="0"/>
              <a:t>Certifierande aktiviteter måste anges i GP för att senare kunna redovisas i resultatredovisning.</a:t>
            </a:r>
          </a:p>
          <a:p>
            <a:pPr marL="285750" indent="-285750">
              <a:buFont typeface="Arial" panose="020B0604020202020204" pitchFamily="34" charset="0"/>
              <a:buChar char="•"/>
            </a:pPr>
            <a:endParaRPr lang="sv-SE" sz="1600" dirty="0"/>
          </a:p>
          <a:p>
            <a:r>
              <a:rPr lang="sv-SE" sz="1600" dirty="0">
                <a:solidFill>
                  <a:srgbClr val="000000"/>
                </a:solidFill>
                <a:cs typeface="Times New Roman" panose="02020603050405020304" pitchFamily="18" charset="0"/>
              </a:rPr>
              <a:t>Att tänka på:</a:t>
            </a:r>
          </a:p>
          <a:p>
            <a:pPr>
              <a:buFont typeface="Wingdings" panose="05000000000000000000" pitchFamily="2" charset="2"/>
              <a:buChar char="ü"/>
            </a:pPr>
            <a:r>
              <a:rPr lang="sv-SE" sz="1600" dirty="0"/>
              <a:t>GP hanterar inte tid, den visar enbart vilka aktiviteter deltagaren ska göra.  Om en deltagare behöver mer tid för att klara sin utbildning behöver leverantör skicka in en IR Förfrågan om förändrat slutdatum.</a:t>
            </a:r>
          </a:p>
          <a:p>
            <a:pPr>
              <a:buFont typeface="Wingdings" panose="05000000000000000000" pitchFamily="2" charset="2"/>
              <a:buChar char="ü"/>
            </a:pPr>
            <a:r>
              <a:rPr lang="sv-SE" sz="1600" dirty="0"/>
              <a:t>För FUB skickas GP bara in en gång och alla aktiviteter är obligatoriska</a:t>
            </a:r>
          </a:p>
          <a:p>
            <a:endParaRPr lang="sv-SE" dirty="0"/>
          </a:p>
        </p:txBody>
      </p:sp>
    </p:spTree>
    <p:extLst>
      <p:ext uri="{BB962C8B-B14F-4D97-AF65-F5344CB8AC3E}">
        <p14:creationId xmlns:p14="http://schemas.microsoft.com/office/powerpoint/2010/main" val="366863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1C2A9-2D53-CDE4-6872-D906CD498E7A}"/>
              </a:ext>
            </a:extLst>
          </p:cNvPr>
          <p:cNvSpPr>
            <a:spLocks noGrp="1"/>
          </p:cNvSpPr>
          <p:nvPr>
            <p:ph type="title"/>
          </p:nvPr>
        </p:nvSpPr>
        <p:spPr/>
        <p:txBody>
          <a:bodyPr/>
          <a:lstStyle/>
          <a:p>
            <a:r>
              <a:rPr lang="sv-SE" sz="2400" dirty="0"/>
              <a:t>Arbetsplatsförlagt lärande (APL) i GP</a:t>
            </a:r>
            <a:br>
              <a:rPr lang="sv-SE" sz="2400" dirty="0"/>
            </a:br>
            <a:endParaRPr lang="sv-SE" sz="2400" dirty="0">
              <a:solidFill>
                <a:srgbClr val="FF0000"/>
              </a:solidFill>
            </a:endParaRPr>
          </a:p>
        </p:txBody>
      </p:sp>
      <p:sp>
        <p:nvSpPr>
          <p:cNvPr id="3" name="Platshållare för innehåll 2">
            <a:extLst>
              <a:ext uri="{FF2B5EF4-FFF2-40B4-BE49-F238E27FC236}">
                <a16:creationId xmlns:a16="http://schemas.microsoft.com/office/drawing/2014/main" id="{D9915CF6-E948-0FBA-AD74-29A8E78374EC}"/>
              </a:ext>
            </a:extLst>
          </p:cNvPr>
          <p:cNvSpPr>
            <a:spLocks noGrp="1"/>
          </p:cNvSpPr>
          <p:nvPr>
            <p:ph idx="1"/>
          </p:nvPr>
        </p:nvSpPr>
        <p:spPr>
          <a:xfrm>
            <a:off x="576002" y="1629518"/>
            <a:ext cx="7421825" cy="2703083"/>
          </a:xfrm>
        </p:spPr>
        <p:txBody>
          <a:bodyPr vert="horz" lIns="0" tIns="0" rIns="0" bIns="0" rtlCol="0" anchor="t">
            <a:noAutofit/>
          </a:bodyPr>
          <a:lstStyle/>
          <a:p>
            <a:r>
              <a:rPr lang="sv-SE" sz="1400" dirty="0">
                <a:cs typeface="Arial"/>
              </a:rPr>
              <a:t>APL är obligatorisk aktivitet i GP</a:t>
            </a:r>
          </a:p>
          <a:p>
            <a:r>
              <a:rPr lang="sv-SE" sz="1400" dirty="0"/>
              <a:t>Skicka in aktuellt APL företag till Af via informativ rapport – Behov av dialog med Af</a:t>
            </a:r>
            <a:endParaRPr lang="sv-SE" sz="1400" dirty="0">
              <a:cs typeface="Arial"/>
            </a:endParaRPr>
          </a:p>
          <a:p>
            <a:pPr marL="0" indent="0">
              <a:buNone/>
            </a:pPr>
            <a:endParaRPr lang="sv-SE" sz="1400" dirty="0">
              <a:cs typeface="Arial"/>
            </a:endParaRPr>
          </a:p>
          <a:p>
            <a:pPr marL="0" indent="0">
              <a:buNone/>
            </a:pPr>
            <a:endParaRPr lang="sv-SE" sz="1400" dirty="0"/>
          </a:p>
          <a:p>
            <a:pPr marL="0" indent="0">
              <a:buNone/>
            </a:pPr>
            <a:endParaRPr lang="sv-SE" dirty="0">
              <a:cs typeface="Arial"/>
            </a:endParaRPr>
          </a:p>
        </p:txBody>
      </p:sp>
      <p:sp>
        <p:nvSpPr>
          <p:cNvPr id="4" name="Rektangel 3">
            <a:extLst>
              <a:ext uri="{FF2B5EF4-FFF2-40B4-BE49-F238E27FC236}">
                <a16:creationId xmlns:a16="http://schemas.microsoft.com/office/drawing/2014/main" id="{7B9BF0FE-9258-0C89-2407-1E1908E3DFB2}"/>
              </a:ext>
            </a:extLst>
          </p:cNvPr>
          <p:cNvSpPr/>
          <p:nvPr/>
        </p:nvSpPr>
        <p:spPr>
          <a:xfrm>
            <a:off x="567668" y="2824316"/>
            <a:ext cx="6666415" cy="1932039"/>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sv-SE" sz="1400" dirty="0">
              <a:solidFill>
                <a:schemeClr val="tx1"/>
              </a:solidFill>
            </a:endParaRPr>
          </a:p>
          <a:p>
            <a:r>
              <a:rPr lang="sv-SE" sz="1400" dirty="0">
                <a:solidFill>
                  <a:schemeClr val="tx1"/>
                </a:solidFill>
              </a:rPr>
              <a:t>Att tänka på:</a:t>
            </a:r>
          </a:p>
          <a:p>
            <a:endParaRPr lang="sv-SE" sz="1400" dirty="0">
              <a:solidFill>
                <a:schemeClr val="tx1"/>
              </a:solidFill>
              <a:cs typeface="Arial"/>
            </a:endParaRPr>
          </a:p>
          <a:p>
            <a:pPr>
              <a:buFont typeface="Wingdings" panose="05000000000000000000" pitchFamily="2" charset="2"/>
              <a:buChar char="ü"/>
            </a:pPr>
            <a:r>
              <a:rPr lang="sv-SE" sz="1400" dirty="0">
                <a:solidFill>
                  <a:schemeClr val="tx1"/>
                </a:solidFill>
              </a:rPr>
              <a:t>Information om planerad APL ska inkomma till Af 10 dagar innan planerad start för arbetsgivarkontroll. </a:t>
            </a:r>
          </a:p>
          <a:p>
            <a:pPr>
              <a:buFont typeface="Wingdings" panose="05000000000000000000" pitchFamily="2" charset="2"/>
              <a:buChar char="ü"/>
            </a:pPr>
            <a:r>
              <a:rPr lang="sv-SE" sz="1400" dirty="0">
                <a:solidFill>
                  <a:schemeClr val="tx1"/>
                </a:solidFill>
                <a:cs typeface="Arial"/>
              </a:rPr>
              <a:t>Om deltagaren behöver mer tid i utbildning för att kunna genomföra APL behöver ni skicka in en FOFS – Förfrågan om förändrat slutdatum</a:t>
            </a:r>
          </a:p>
          <a:p>
            <a:endParaRPr lang="sv-SE" sz="1400" dirty="0">
              <a:solidFill>
                <a:srgbClr val="000000"/>
              </a:solidFill>
              <a:cs typeface="Times New Roman" panose="02020603050405020304" pitchFamily="18" charset="0"/>
            </a:endParaRP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endParaRPr lang="sv-SE" sz="1400" dirty="0"/>
          </a:p>
        </p:txBody>
      </p:sp>
    </p:spTree>
    <p:extLst>
      <p:ext uri="{BB962C8B-B14F-4D97-AF65-F5344CB8AC3E}">
        <p14:creationId xmlns:p14="http://schemas.microsoft.com/office/powerpoint/2010/main" val="59241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03FEB9-0437-C6B7-EB76-A92C3C86B6E1}"/>
              </a:ext>
            </a:extLst>
          </p:cNvPr>
          <p:cNvSpPr>
            <a:spLocks noGrp="1"/>
          </p:cNvSpPr>
          <p:nvPr>
            <p:ph type="title"/>
          </p:nvPr>
        </p:nvSpPr>
        <p:spPr>
          <a:xfrm>
            <a:off x="575043" y="324281"/>
            <a:ext cx="7422784" cy="675000"/>
          </a:xfrm>
        </p:spPr>
        <p:txBody>
          <a:bodyPr anchor="t">
            <a:normAutofit/>
          </a:bodyPr>
          <a:lstStyle/>
          <a:p>
            <a:r>
              <a:rPr lang="sv-SE" sz="2500" dirty="0"/>
              <a:t>Dagens metodmöte</a:t>
            </a:r>
          </a:p>
        </p:txBody>
      </p:sp>
      <p:graphicFrame>
        <p:nvGraphicFramePr>
          <p:cNvPr id="9" name="Platshållare för innehåll 6">
            <a:extLst>
              <a:ext uri="{FF2B5EF4-FFF2-40B4-BE49-F238E27FC236}">
                <a16:creationId xmlns:a16="http://schemas.microsoft.com/office/drawing/2014/main" id="{E11A92A8-95DE-AD3E-92DE-8C45A24C63F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86189093"/>
              </p:ext>
            </p:extLst>
          </p:nvPr>
        </p:nvGraphicFramePr>
        <p:xfrm>
          <a:off x="576002" y="1080000"/>
          <a:ext cx="7421825"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68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92FF7B-7D79-EBB7-EC5F-79D9735B4975}"/>
              </a:ext>
            </a:extLst>
          </p:cNvPr>
          <p:cNvSpPr>
            <a:spLocks noGrp="1"/>
          </p:cNvSpPr>
          <p:nvPr>
            <p:ph type="title"/>
          </p:nvPr>
        </p:nvSpPr>
        <p:spPr>
          <a:xfrm>
            <a:off x="575043" y="228273"/>
            <a:ext cx="7422784" cy="675000"/>
          </a:xfrm>
        </p:spPr>
        <p:txBody>
          <a:bodyPr/>
          <a:lstStyle/>
          <a:p>
            <a:r>
              <a:rPr lang="sv-SE" sz="2800" dirty="0"/>
              <a:t>Arbetsplatsförlagt lärande (APL) i GP. Skärmläsare</a:t>
            </a:r>
            <a:br>
              <a:rPr lang="sv-SE" sz="2800" dirty="0"/>
            </a:br>
            <a:endParaRPr lang="sv-SE" dirty="0"/>
          </a:p>
        </p:txBody>
      </p:sp>
      <p:sp>
        <p:nvSpPr>
          <p:cNvPr id="3" name="Platshållare för innehåll 2">
            <a:extLst>
              <a:ext uri="{FF2B5EF4-FFF2-40B4-BE49-F238E27FC236}">
                <a16:creationId xmlns:a16="http://schemas.microsoft.com/office/drawing/2014/main" id="{9CC425FA-33A9-AF9C-820C-582C007FF38B}"/>
              </a:ext>
            </a:extLst>
          </p:cNvPr>
          <p:cNvSpPr>
            <a:spLocks noGrp="1"/>
          </p:cNvSpPr>
          <p:nvPr>
            <p:ph idx="1"/>
          </p:nvPr>
        </p:nvSpPr>
        <p:spPr>
          <a:xfrm>
            <a:off x="576002" y="1404397"/>
            <a:ext cx="7421825" cy="2872353"/>
          </a:xfrm>
        </p:spPr>
        <p:txBody>
          <a:bodyPr/>
          <a:lstStyle/>
          <a:p>
            <a:r>
              <a:rPr lang="sv-SE" sz="1600" dirty="0">
                <a:cs typeface="Arial"/>
              </a:rPr>
              <a:t>APL är obligatorisk aktivitet i GP</a:t>
            </a:r>
          </a:p>
          <a:p>
            <a:r>
              <a:rPr lang="sv-SE" sz="1600" dirty="0"/>
              <a:t>Skicka in aktuellt APL företag till Af via informativ rapport – Behov av dialog med Af</a:t>
            </a:r>
            <a:endParaRPr lang="sv-SE" sz="1600" dirty="0">
              <a:cs typeface="Arial"/>
            </a:endParaRPr>
          </a:p>
          <a:p>
            <a:r>
              <a:rPr lang="sv-SE" sz="1600" dirty="0"/>
              <a:t>Att tänka på:</a:t>
            </a:r>
            <a:endParaRPr lang="sv-SE" sz="1600" dirty="0">
              <a:cs typeface="Arial"/>
            </a:endParaRPr>
          </a:p>
          <a:p>
            <a:pPr>
              <a:buFont typeface="Wingdings" panose="05000000000000000000" pitchFamily="2" charset="2"/>
              <a:buChar char="ü"/>
            </a:pPr>
            <a:r>
              <a:rPr lang="sv-SE" sz="1600" dirty="0"/>
              <a:t>Information om planerad APL ska inkomma till Af 10 dagar innan planerad start för </a:t>
            </a:r>
            <a:r>
              <a:rPr lang="sv-SE" sz="1600" dirty="0" err="1"/>
              <a:t>arbetsgivarkontroll</a:t>
            </a:r>
            <a:r>
              <a:rPr lang="sv-SE" sz="1600" dirty="0"/>
              <a:t>. </a:t>
            </a:r>
          </a:p>
          <a:p>
            <a:pPr>
              <a:buFont typeface="Wingdings" panose="05000000000000000000" pitchFamily="2" charset="2"/>
              <a:buChar char="ü"/>
            </a:pPr>
            <a:r>
              <a:rPr lang="sv-SE" sz="1600" dirty="0">
                <a:cs typeface="Arial"/>
              </a:rPr>
              <a:t>Om deltagaren behöver mer tid i utbildning för att kunna genomföra APL behöver ni skicka in en FOFS – Förfrågan om förändrat slutdatum</a:t>
            </a:r>
          </a:p>
          <a:p>
            <a:endParaRPr lang="sv-SE" dirty="0"/>
          </a:p>
        </p:txBody>
      </p:sp>
    </p:spTree>
    <p:extLst>
      <p:ext uri="{BB962C8B-B14F-4D97-AF65-F5344CB8AC3E}">
        <p14:creationId xmlns:p14="http://schemas.microsoft.com/office/powerpoint/2010/main" val="183687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E34AEB-AE2F-D7FF-FC9B-06E86F237B61}"/>
              </a:ext>
            </a:extLst>
          </p:cNvPr>
          <p:cNvSpPr>
            <a:spLocks noGrp="1"/>
          </p:cNvSpPr>
          <p:nvPr>
            <p:ph type="title"/>
          </p:nvPr>
        </p:nvSpPr>
        <p:spPr>
          <a:xfrm>
            <a:off x="435535" y="292599"/>
            <a:ext cx="8118529" cy="675000"/>
          </a:xfrm>
        </p:spPr>
        <p:txBody>
          <a:bodyPr/>
          <a:lstStyle/>
          <a:p>
            <a:r>
              <a:rPr lang="sv-SE" sz="2400" dirty="0"/>
              <a:t>Informativ rapport -  Förfrågan om förändrat slutdatum</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4224B587-DEA0-8D85-EBB0-4C4C2AD7E3E9}"/>
              </a:ext>
            </a:extLst>
          </p:cNvPr>
          <p:cNvSpPr>
            <a:spLocks noGrp="1"/>
          </p:cNvSpPr>
          <p:nvPr>
            <p:ph idx="1"/>
          </p:nvPr>
        </p:nvSpPr>
        <p:spPr>
          <a:xfrm>
            <a:off x="473366" y="1416132"/>
            <a:ext cx="7421825" cy="2687067"/>
          </a:xfrm>
        </p:spPr>
        <p:txBody>
          <a:bodyPr/>
          <a:lstStyle/>
          <a:p>
            <a:pPr marL="0" indent="0">
              <a:buNone/>
            </a:pPr>
            <a:r>
              <a:rPr lang="sv-SE" sz="1400" dirty="0">
                <a:ea typeface="Georgia" panose="02040502050405020303" pitchFamily="18" charset="0"/>
                <a:cs typeface="Times New Roman" panose="02020603050405020304" pitchFamily="18" charset="0"/>
              </a:rPr>
              <a:t>Om en deltagare behöver mer tid för att nå målet med utbildningen </a:t>
            </a:r>
            <a:r>
              <a:rPr lang="sv-SE" sz="1400" dirty="0">
                <a:effectLst/>
                <a:ea typeface="Georgia" panose="02040502050405020303" pitchFamily="18" charset="0"/>
                <a:cs typeface="Times New Roman" panose="02020603050405020304" pitchFamily="18" charset="0"/>
              </a:rPr>
              <a:t>ska leverantör signalera detta genom att skicka in en informativ rapport med namnet ”Förfrågan om förändrat slutdatum” innan beslutet löper ut.</a:t>
            </a:r>
            <a:r>
              <a:rPr lang="sv-SE" sz="1400" i="1" kern="1200" dirty="0">
                <a:solidFill>
                  <a:srgbClr val="FF0000"/>
                </a:solidFill>
                <a:effectLst/>
                <a:ea typeface="Times New Roman" panose="02020603050405020304" pitchFamily="18" charset="0"/>
                <a:cs typeface="Times New Roman" panose="02020603050405020304" pitchFamily="18" charset="0"/>
              </a:rPr>
              <a:t> </a:t>
            </a:r>
          </a:p>
          <a:p>
            <a:pPr marL="0" indent="0">
              <a:buNone/>
            </a:pPr>
            <a:endParaRPr lang="sv-SE" sz="1400" i="1" kern="1200" dirty="0">
              <a:solidFill>
                <a:srgbClr val="FF0000"/>
              </a:solidFill>
              <a:effectLst/>
              <a:ea typeface="Times New Roman" panose="02020603050405020304" pitchFamily="18" charset="0"/>
              <a:cs typeface="Times New Roman" panose="02020603050405020304" pitchFamily="18" charset="0"/>
            </a:endParaRPr>
          </a:p>
          <a:p>
            <a:r>
              <a:rPr lang="sv-SE" sz="1400" dirty="0">
                <a:solidFill>
                  <a:srgbClr val="000000"/>
                </a:solidFill>
                <a:cs typeface="Times New Roman" panose="02020603050405020304" pitchFamily="18" charset="0"/>
              </a:rPr>
              <a:t>Ange nytt slutdatum och motivera tydligt varför deltagaren behöver mer tid. </a:t>
            </a:r>
          </a:p>
          <a:p>
            <a:r>
              <a:rPr lang="sv-SE" sz="1400" dirty="0">
                <a:solidFill>
                  <a:srgbClr val="000000"/>
                </a:solidFill>
                <a:cs typeface="Times New Roman" panose="02020603050405020304" pitchFamily="18" charset="0"/>
              </a:rPr>
              <a:t>Af tar ställning till Förfrågan om förändrat slutdatum och fattar beslut. </a:t>
            </a:r>
          </a:p>
        </p:txBody>
      </p:sp>
      <p:sp>
        <p:nvSpPr>
          <p:cNvPr id="4" name="Rektangel 3">
            <a:extLst>
              <a:ext uri="{FF2B5EF4-FFF2-40B4-BE49-F238E27FC236}">
                <a16:creationId xmlns:a16="http://schemas.microsoft.com/office/drawing/2014/main" id="{1B5B1813-BD1C-8A27-17FE-6B2EC5E2330D}"/>
              </a:ext>
            </a:extLst>
          </p:cNvPr>
          <p:cNvSpPr/>
          <p:nvPr/>
        </p:nvSpPr>
        <p:spPr>
          <a:xfrm>
            <a:off x="471806" y="3335486"/>
            <a:ext cx="6592672" cy="1376623"/>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cs typeface="Times New Roman" panose="02020603050405020304" pitchFamily="18" charset="0"/>
              </a:rPr>
              <a:t>Att tänka på:</a:t>
            </a: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r>
              <a:rPr lang="sv-SE" sz="1400" dirty="0">
                <a:solidFill>
                  <a:srgbClr val="000000"/>
                </a:solidFill>
                <a:cs typeface="Times New Roman" panose="02020603050405020304" pitchFamily="18" charset="0"/>
              </a:rPr>
              <a:t>Var ute i god tid med tanke på handläggningstid på Af</a:t>
            </a:r>
          </a:p>
          <a:p>
            <a:pPr>
              <a:buFont typeface="Wingdings" panose="05000000000000000000" pitchFamily="2" charset="2"/>
              <a:buChar char="ü"/>
            </a:pPr>
            <a:r>
              <a:rPr lang="sv-SE" sz="1400" dirty="0">
                <a:solidFill>
                  <a:srgbClr val="000000"/>
                </a:solidFill>
                <a:cs typeface="Times New Roman" panose="02020603050405020304" pitchFamily="18" charset="0"/>
              </a:rPr>
              <a:t>En förlängning med nytt slutdatum är ett nytt beslut vilket innebär att ny GP behöver skickas in inom 5 dagar från startdatum på ny period.</a:t>
            </a:r>
          </a:p>
          <a:p>
            <a:pPr>
              <a:buFont typeface="Wingdings" panose="05000000000000000000" pitchFamily="2" charset="2"/>
              <a:buChar char="ü"/>
            </a:pPr>
            <a:endParaRPr lang="sv-SE" sz="1400" dirty="0"/>
          </a:p>
        </p:txBody>
      </p:sp>
    </p:spTree>
    <p:extLst>
      <p:ext uri="{BB962C8B-B14F-4D97-AF65-F5344CB8AC3E}">
        <p14:creationId xmlns:p14="http://schemas.microsoft.com/office/powerpoint/2010/main" val="235691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74B61-EB95-5E0C-5738-8E4633DD372C}"/>
              </a:ext>
            </a:extLst>
          </p:cNvPr>
          <p:cNvSpPr>
            <a:spLocks noGrp="1"/>
          </p:cNvSpPr>
          <p:nvPr>
            <p:ph type="title"/>
          </p:nvPr>
        </p:nvSpPr>
        <p:spPr>
          <a:xfrm>
            <a:off x="575043" y="124648"/>
            <a:ext cx="7929686" cy="675000"/>
          </a:xfrm>
        </p:spPr>
        <p:txBody>
          <a:bodyPr/>
          <a:lstStyle/>
          <a:p>
            <a:r>
              <a:rPr lang="sv-SE" sz="2400" dirty="0"/>
              <a:t>Informativ rapport -  Förfrågan om förändrat slutdatum. Skärmläsare</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68B4F8E8-9445-29FC-4824-0D25BCBB149D}"/>
              </a:ext>
            </a:extLst>
          </p:cNvPr>
          <p:cNvSpPr>
            <a:spLocks noGrp="1"/>
          </p:cNvSpPr>
          <p:nvPr>
            <p:ph idx="1"/>
          </p:nvPr>
        </p:nvSpPr>
        <p:spPr>
          <a:xfrm>
            <a:off x="575043" y="1135573"/>
            <a:ext cx="7421825" cy="2872353"/>
          </a:xfrm>
        </p:spPr>
        <p:txBody>
          <a:bodyPr/>
          <a:lstStyle/>
          <a:p>
            <a:pPr marL="0" indent="0">
              <a:buNone/>
            </a:pPr>
            <a:r>
              <a:rPr lang="sv-SE" sz="1400" dirty="0">
                <a:ea typeface="Georgia" panose="02040502050405020303" pitchFamily="18" charset="0"/>
                <a:cs typeface="Times New Roman" panose="02020603050405020304" pitchFamily="18" charset="0"/>
              </a:rPr>
              <a:t>Om en deltagare behöver mer tid för att nå målet med utbildningen ska leverantör signalera detta genom att skicka in en informativ rapport med namnet ”Förfrågan om förändrat slutdatum” innan beslutet löper ut.</a:t>
            </a:r>
            <a:r>
              <a:rPr lang="sv-SE" sz="1400" i="1" dirty="0">
                <a:solidFill>
                  <a:srgbClr val="FF0000"/>
                </a:solidFill>
                <a:ea typeface="Times New Roman" panose="02020603050405020304" pitchFamily="18" charset="0"/>
                <a:cs typeface="Times New Roman" panose="02020603050405020304" pitchFamily="18" charset="0"/>
              </a:rPr>
              <a:t> </a:t>
            </a:r>
          </a:p>
          <a:p>
            <a:pPr marL="0" indent="0">
              <a:buNone/>
            </a:pPr>
            <a:endParaRPr lang="sv-SE" sz="1400" i="1" dirty="0">
              <a:solidFill>
                <a:srgbClr val="FF0000"/>
              </a:solidFill>
              <a:ea typeface="Times New Roman" panose="02020603050405020304" pitchFamily="18" charset="0"/>
              <a:cs typeface="Times New Roman" panose="02020603050405020304" pitchFamily="18" charset="0"/>
            </a:endParaRPr>
          </a:p>
          <a:p>
            <a:r>
              <a:rPr lang="sv-SE" sz="1400" dirty="0">
                <a:solidFill>
                  <a:srgbClr val="000000"/>
                </a:solidFill>
                <a:cs typeface="Times New Roman" panose="02020603050405020304" pitchFamily="18" charset="0"/>
              </a:rPr>
              <a:t>Ange nytt slutdatum och motivera tydligt varför deltagaren behöver mer tid. </a:t>
            </a:r>
          </a:p>
          <a:p>
            <a:r>
              <a:rPr lang="sv-SE" sz="1400" dirty="0">
                <a:solidFill>
                  <a:srgbClr val="000000"/>
                </a:solidFill>
                <a:cs typeface="Times New Roman" panose="02020603050405020304" pitchFamily="18" charset="0"/>
              </a:rPr>
              <a:t>Af tar ställning till Förfrågan om förändrat slutdatum och fattar beslut. </a:t>
            </a:r>
          </a:p>
          <a:p>
            <a:pPr marL="0" indent="0">
              <a:buNone/>
            </a:pPr>
            <a:endParaRPr lang="sv-SE" sz="1400" dirty="0">
              <a:solidFill>
                <a:srgbClr val="000000"/>
              </a:solidFill>
              <a:cs typeface="Times New Roman" panose="02020603050405020304" pitchFamily="18" charset="0"/>
            </a:endParaRPr>
          </a:p>
          <a:p>
            <a:r>
              <a:rPr lang="sv-SE" sz="1400" dirty="0">
                <a:solidFill>
                  <a:srgbClr val="000000"/>
                </a:solidFill>
                <a:cs typeface="Times New Roman" panose="02020603050405020304" pitchFamily="18" charset="0"/>
              </a:rPr>
              <a:t>Att tänka på:</a:t>
            </a:r>
          </a:p>
          <a:p>
            <a:pPr>
              <a:buFont typeface="Wingdings" panose="05000000000000000000" pitchFamily="2" charset="2"/>
              <a:buChar char="ü"/>
            </a:pPr>
            <a:r>
              <a:rPr lang="sv-SE" sz="1400" dirty="0">
                <a:solidFill>
                  <a:srgbClr val="000000"/>
                </a:solidFill>
                <a:cs typeface="Times New Roman" panose="02020603050405020304" pitchFamily="18" charset="0"/>
              </a:rPr>
              <a:t>Var ute i god tid med tanke på handläggningstid på Af</a:t>
            </a:r>
          </a:p>
          <a:p>
            <a:pPr>
              <a:buFont typeface="Wingdings" panose="05000000000000000000" pitchFamily="2" charset="2"/>
              <a:buChar char="ü"/>
            </a:pPr>
            <a:r>
              <a:rPr lang="sv-SE" sz="1400" dirty="0">
                <a:solidFill>
                  <a:srgbClr val="000000"/>
                </a:solidFill>
                <a:cs typeface="Times New Roman" panose="02020603050405020304" pitchFamily="18" charset="0"/>
              </a:rPr>
              <a:t>En förlängning med nytt slutdatum är ett nytt beslut vilket innebär att ny GP behöver skickas in inom 5 dagar från startdatum på ny period.</a:t>
            </a:r>
          </a:p>
          <a:p>
            <a:endParaRPr lang="sv-SE" dirty="0"/>
          </a:p>
        </p:txBody>
      </p:sp>
    </p:spTree>
    <p:extLst>
      <p:ext uri="{BB962C8B-B14F-4D97-AF65-F5344CB8AC3E}">
        <p14:creationId xmlns:p14="http://schemas.microsoft.com/office/powerpoint/2010/main" val="334234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67989A-C28B-E3EA-DB36-4DA73C7DFF7F}"/>
              </a:ext>
            </a:extLst>
          </p:cNvPr>
          <p:cNvSpPr>
            <a:spLocks noGrp="1"/>
          </p:cNvSpPr>
          <p:nvPr>
            <p:ph type="title"/>
          </p:nvPr>
        </p:nvSpPr>
        <p:spPr>
          <a:xfrm>
            <a:off x="595363" y="621246"/>
            <a:ext cx="7422784" cy="675000"/>
          </a:xfrm>
        </p:spPr>
        <p:txBody>
          <a:bodyPr/>
          <a:lstStyle/>
          <a:p>
            <a:r>
              <a:rPr lang="sv-SE" dirty="0"/>
              <a:t>Resultatersättning – Certifikat</a:t>
            </a:r>
            <a:br>
              <a:rPr lang="sv-SE" dirty="0"/>
            </a:br>
            <a:endParaRPr lang="sv-SE" dirty="0"/>
          </a:p>
        </p:txBody>
      </p:sp>
      <p:sp>
        <p:nvSpPr>
          <p:cNvPr id="3" name="Platshållare för innehåll 2">
            <a:extLst>
              <a:ext uri="{FF2B5EF4-FFF2-40B4-BE49-F238E27FC236}">
                <a16:creationId xmlns:a16="http://schemas.microsoft.com/office/drawing/2014/main" id="{6C912DC9-BEC4-3465-3653-6C45EC4B85A1}"/>
              </a:ext>
            </a:extLst>
          </p:cNvPr>
          <p:cNvSpPr>
            <a:spLocks noGrp="1"/>
          </p:cNvSpPr>
          <p:nvPr>
            <p:ph idx="1"/>
          </p:nvPr>
        </p:nvSpPr>
        <p:spPr>
          <a:xfrm>
            <a:off x="556408" y="1377925"/>
            <a:ext cx="7421825" cy="2872353"/>
          </a:xfrm>
        </p:spPr>
        <p:txBody>
          <a:bodyPr/>
          <a:lstStyle/>
          <a:p>
            <a:pPr marL="0" indent="0">
              <a:buNone/>
            </a:pPr>
            <a:endParaRPr lang="sv-SE" sz="1200" dirty="0">
              <a:hlinkClick r:id="rId3"/>
            </a:endParaRPr>
          </a:p>
          <a:p>
            <a:pPr marL="0" indent="0">
              <a:buNone/>
            </a:pPr>
            <a:endParaRPr lang="sv-SE" sz="1200" dirty="0">
              <a:hlinkClick r:id="rId3"/>
            </a:endParaRPr>
          </a:p>
          <a:p>
            <a:r>
              <a:rPr lang="sv-SE" sz="1400" dirty="0"/>
              <a:t>Resultatersättning för certifikat kan erhållas en gång per deltagare - när deltagaren slutfört </a:t>
            </a:r>
            <a:r>
              <a:rPr lang="sv-SE" sz="1400" i="1" dirty="0"/>
              <a:t>hela</a:t>
            </a:r>
            <a:r>
              <a:rPr lang="sv-SE" sz="1400" dirty="0"/>
              <a:t> sin utbildning och uppnått godkänt certifikat. </a:t>
            </a:r>
          </a:p>
          <a:p>
            <a:r>
              <a:rPr lang="sv-SE" sz="1400" dirty="0"/>
              <a:t>Alla certifieringar som genomförts ska skickas in i en och samma resultatredovisning.</a:t>
            </a:r>
          </a:p>
          <a:p>
            <a:pPr marL="0" indent="0">
              <a:buNone/>
            </a:pPr>
            <a:endParaRPr lang="sv-SE" sz="1200" dirty="0"/>
          </a:p>
        </p:txBody>
      </p:sp>
      <p:sp>
        <p:nvSpPr>
          <p:cNvPr id="4" name="Rektangel 3">
            <a:extLst>
              <a:ext uri="{FF2B5EF4-FFF2-40B4-BE49-F238E27FC236}">
                <a16:creationId xmlns:a16="http://schemas.microsoft.com/office/drawing/2014/main" id="{C869AC67-3D04-1F0F-AD98-DF0B4958D242}"/>
              </a:ext>
            </a:extLst>
          </p:cNvPr>
          <p:cNvSpPr/>
          <p:nvPr/>
        </p:nvSpPr>
        <p:spPr>
          <a:xfrm>
            <a:off x="670908" y="3400425"/>
            <a:ext cx="6244242" cy="1437048"/>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sv-SE" sz="1400" dirty="0">
              <a:solidFill>
                <a:schemeClr val="tx1"/>
              </a:solidFill>
            </a:endParaRPr>
          </a:p>
          <a:p>
            <a:r>
              <a:rPr lang="sv-SE" sz="1400" dirty="0">
                <a:solidFill>
                  <a:schemeClr val="tx1"/>
                </a:solidFill>
              </a:rPr>
              <a:t>Att tänka på:</a:t>
            </a:r>
          </a:p>
          <a:p>
            <a:endParaRPr lang="sv-SE" sz="1400" dirty="0">
              <a:solidFill>
                <a:schemeClr val="tx1"/>
              </a:solidFill>
              <a:cs typeface="Arial"/>
            </a:endParaRPr>
          </a:p>
          <a:p>
            <a:pPr marL="285750" indent="-285750">
              <a:buFont typeface="Wingdings" panose="05000000000000000000" pitchFamily="2" charset="2"/>
              <a:buChar char="ü"/>
            </a:pPr>
            <a:r>
              <a:rPr lang="sv-SE" sz="1400" dirty="0">
                <a:solidFill>
                  <a:srgbClr val="000000"/>
                </a:solidFill>
                <a:cs typeface="Times New Roman" panose="02020603050405020304" pitchFamily="18" charset="0"/>
              </a:rPr>
              <a:t>Certifikat måste finnas angivet i GP för att det ska vara möjligt att skicka in resultatersättning och erhålla ersättning för certifikat.</a:t>
            </a: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endParaRPr lang="sv-SE" sz="1400" dirty="0"/>
          </a:p>
        </p:txBody>
      </p:sp>
    </p:spTree>
    <p:extLst>
      <p:ext uri="{BB962C8B-B14F-4D97-AF65-F5344CB8AC3E}">
        <p14:creationId xmlns:p14="http://schemas.microsoft.com/office/powerpoint/2010/main" val="353829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6F335-87AC-8A41-BA11-DA512D988B8C}"/>
              </a:ext>
            </a:extLst>
          </p:cNvPr>
          <p:cNvSpPr>
            <a:spLocks noGrp="1"/>
          </p:cNvSpPr>
          <p:nvPr>
            <p:ph type="title"/>
          </p:nvPr>
        </p:nvSpPr>
        <p:spPr>
          <a:xfrm>
            <a:off x="575043" y="228273"/>
            <a:ext cx="7422784" cy="675000"/>
          </a:xfrm>
        </p:spPr>
        <p:txBody>
          <a:bodyPr/>
          <a:lstStyle/>
          <a:p>
            <a:r>
              <a:rPr lang="sv-SE" dirty="0"/>
              <a:t>Resultatersättning – Certifikat. Skärmläsare</a:t>
            </a:r>
            <a:br>
              <a:rPr lang="sv-SE" dirty="0"/>
            </a:br>
            <a:endParaRPr lang="sv-SE" dirty="0"/>
          </a:p>
        </p:txBody>
      </p:sp>
      <p:sp>
        <p:nvSpPr>
          <p:cNvPr id="3" name="Platshållare för innehåll 2">
            <a:extLst>
              <a:ext uri="{FF2B5EF4-FFF2-40B4-BE49-F238E27FC236}">
                <a16:creationId xmlns:a16="http://schemas.microsoft.com/office/drawing/2014/main" id="{FCD5A66E-A202-65AD-BC38-74A073453959}"/>
              </a:ext>
            </a:extLst>
          </p:cNvPr>
          <p:cNvSpPr>
            <a:spLocks noGrp="1"/>
          </p:cNvSpPr>
          <p:nvPr>
            <p:ph idx="1"/>
          </p:nvPr>
        </p:nvSpPr>
        <p:spPr>
          <a:xfrm>
            <a:off x="575043" y="983611"/>
            <a:ext cx="7421825" cy="2872353"/>
          </a:xfrm>
        </p:spPr>
        <p:txBody>
          <a:bodyPr/>
          <a:lstStyle/>
          <a:p>
            <a:r>
              <a:rPr lang="sv-SE" dirty="0"/>
              <a:t>Resultatersättning för certifikat kan erhållas en gång per deltagare - när deltagaren slutfört </a:t>
            </a:r>
            <a:r>
              <a:rPr lang="sv-SE" i="1" dirty="0"/>
              <a:t>hela</a:t>
            </a:r>
            <a:r>
              <a:rPr lang="sv-SE" dirty="0"/>
              <a:t> sin utbildning och uppnått godkänt certifikat. </a:t>
            </a:r>
          </a:p>
          <a:p>
            <a:r>
              <a:rPr lang="sv-SE" dirty="0"/>
              <a:t>Alla certifieringar som genomförts ska skickas in i en och samma resultatredovisning.</a:t>
            </a:r>
          </a:p>
          <a:p>
            <a:endParaRPr lang="sv-SE" dirty="0"/>
          </a:p>
          <a:p>
            <a:r>
              <a:rPr lang="sv-SE" dirty="0"/>
              <a:t>Att tänka på:</a:t>
            </a:r>
            <a:endParaRPr lang="sv-SE" dirty="0">
              <a:cs typeface="Arial"/>
            </a:endParaRPr>
          </a:p>
          <a:p>
            <a:pPr marL="285750" indent="-285750">
              <a:buFont typeface="Wingdings" panose="05000000000000000000" pitchFamily="2" charset="2"/>
              <a:buChar char="ü"/>
            </a:pPr>
            <a:r>
              <a:rPr lang="sv-SE" dirty="0">
                <a:solidFill>
                  <a:srgbClr val="000000"/>
                </a:solidFill>
                <a:cs typeface="Times New Roman" panose="02020603050405020304" pitchFamily="18" charset="0"/>
              </a:rPr>
              <a:t>Certifikat måste finnas angivet i GP för att det ska vara möjligt att skicka in resultatersättning och erhålla ersättning för certifikat.</a:t>
            </a:r>
          </a:p>
          <a:p>
            <a:endParaRPr lang="sv-SE" dirty="0"/>
          </a:p>
        </p:txBody>
      </p:sp>
    </p:spTree>
    <p:extLst>
      <p:ext uri="{BB962C8B-B14F-4D97-AF65-F5344CB8AC3E}">
        <p14:creationId xmlns:p14="http://schemas.microsoft.com/office/powerpoint/2010/main" val="160571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93A4899-260A-8338-438B-8CDC4CF55D5E}"/>
              </a:ext>
            </a:extLst>
          </p:cNvPr>
          <p:cNvSpPr>
            <a:spLocks noGrp="1"/>
          </p:cNvSpPr>
          <p:nvPr>
            <p:ph type="ctrTitle"/>
          </p:nvPr>
        </p:nvSpPr>
        <p:spPr>
          <a:xfrm>
            <a:off x="1769533" y="1448707"/>
            <a:ext cx="6089773" cy="967429"/>
          </a:xfrm>
        </p:spPr>
        <p:txBody>
          <a:bodyPr/>
          <a:lstStyle/>
          <a:p>
            <a:r>
              <a:rPr lang="sv-SE" dirty="0"/>
              <a:t>Mina Sidor Fristående Aktörer</a:t>
            </a:r>
            <a:br>
              <a:rPr lang="sv-SE" dirty="0"/>
            </a:br>
            <a:r>
              <a:rPr lang="sv-SE" dirty="0"/>
              <a:t>MSFA</a:t>
            </a:r>
          </a:p>
        </p:txBody>
      </p:sp>
      <p:sp>
        <p:nvSpPr>
          <p:cNvPr id="6" name="Underrubrik 5">
            <a:extLst>
              <a:ext uri="{FF2B5EF4-FFF2-40B4-BE49-F238E27FC236}">
                <a16:creationId xmlns:a16="http://schemas.microsoft.com/office/drawing/2014/main" id="{A17E9F60-3096-AE30-F31F-D0D12E46F74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4248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Mina sidor för fristående aktörer - </a:t>
            </a:r>
            <a:r>
              <a:rPr lang="sv-SE" dirty="0">
                <a:cs typeface="Arial"/>
              </a:rPr>
              <a:t>Om bilderna</a:t>
            </a:r>
            <a:br>
              <a:rPr lang="sv-SE" dirty="0"/>
            </a:br>
            <a:endParaRPr lang="sv-SE" dirty="0"/>
          </a:p>
        </p:txBody>
      </p:sp>
      <p:sp>
        <p:nvSpPr>
          <p:cNvPr id="3" name="Platshållare för innehåll 2">
            <a:extLst>
              <a:ext uri="{FF2B5EF4-FFF2-40B4-BE49-F238E27FC236}">
                <a16:creationId xmlns:a16="http://schemas.microsoft.com/office/drawing/2014/main" id="{4C80CA59-18A7-F8DD-5879-9AA3B0787D2D}"/>
              </a:ext>
            </a:extLst>
          </p:cNvPr>
          <p:cNvSpPr>
            <a:spLocks noGrp="1"/>
          </p:cNvSpPr>
          <p:nvPr>
            <p:ph idx="1"/>
          </p:nvPr>
        </p:nvSpPr>
        <p:spPr>
          <a:xfrm>
            <a:off x="575043" y="1575144"/>
            <a:ext cx="7421825" cy="1128546"/>
          </a:xfrm>
        </p:spPr>
        <p:txBody>
          <a:bodyPr vert="horz" lIns="0" tIns="0" rIns="0" bIns="0" rtlCol="0" anchor="t">
            <a:noAutofit/>
          </a:bodyPr>
          <a:lstStyle/>
          <a:p>
            <a:pPr>
              <a:buFont typeface="Wingdings" panose="020B0604020202020204" pitchFamily="34" charset="0"/>
              <a:buChar char="§"/>
            </a:pPr>
            <a:r>
              <a:rPr lang="sv-SE" sz="1600" dirty="0">
                <a:latin typeface="Arial (Brödtext)"/>
              </a:rPr>
              <a:t>Bilderna visar funktion och arbetsflöde.</a:t>
            </a:r>
            <a:endParaRPr lang="sv-SE" sz="1600" dirty="0">
              <a:latin typeface="Arial"/>
              <a:cs typeface="Arial"/>
            </a:endParaRPr>
          </a:p>
          <a:p>
            <a:pPr>
              <a:buFont typeface="Wingdings" panose="020B0604020202020204" pitchFamily="34" charset="0"/>
              <a:buChar char="§"/>
            </a:pPr>
            <a:r>
              <a:rPr lang="sv-SE" sz="1600" dirty="0">
                <a:latin typeface="Arial (Brödtext)"/>
              </a:rPr>
              <a:t>Gränssnittet uppdateras just nu.</a:t>
            </a:r>
            <a:endParaRPr lang="sv-SE" sz="1600" dirty="0">
              <a:latin typeface="Arial"/>
              <a:cs typeface="Arial"/>
            </a:endParaRPr>
          </a:p>
          <a:p>
            <a:pPr>
              <a:buFont typeface="Wingdings" panose="020B0604020202020204" pitchFamily="34" charset="0"/>
              <a:buChar char="§"/>
            </a:pPr>
            <a:r>
              <a:rPr lang="sv-SE" sz="1600" dirty="0">
                <a:latin typeface="Arial (Brödtext)"/>
              </a:rPr>
              <a:t>Navigering och listor kan därför se annorlunda ut vid </a:t>
            </a:r>
            <a:r>
              <a:rPr lang="sv-SE" sz="1600" dirty="0">
                <a:latin typeface="Arial (Brödtext)"/>
                <a:cs typeface="Arial"/>
              </a:rPr>
              <a:t>lansering.</a:t>
            </a:r>
          </a:p>
          <a:p>
            <a:pPr marL="0" indent="0">
              <a:buNone/>
            </a:pPr>
            <a:endParaRPr lang="sv-SE" dirty="0">
              <a:latin typeface="Arial (Brödtext)"/>
              <a:cs typeface="Arial"/>
            </a:endParaRPr>
          </a:p>
          <a:p>
            <a:endParaRPr lang="sv-SE" sz="1800" dirty="0">
              <a:latin typeface="Arial"/>
              <a:cs typeface="Arial"/>
            </a:endParaRPr>
          </a:p>
        </p:txBody>
      </p:sp>
    </p:spTree>
    <p:extLst>
      <p:ext uri="{BB962C8B-B14F-4D97-AF65-F5344CB8AC3E}">
        <p14:creationId xmlns:p14="http://schemas.microsoft.com/office/powerpoint/2010/main" val="327026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4" y="372233"/>
            <a:ext cx="7905409" cy="748332"/>
          </a:xfrm>
        </p:spPr>
        <p:txBody>
          <a:bodyPr/>
          <a:lstStyle/>
          <a:p>
            <a:r>
              <a:rPr lang="sv-SE" dirty="0"/>
              <a:t>Mina sidor för fristående aktörer - </a:t>
            </a:r>
            <a:r>
              <a:rPr lang="sv-SE" dirty="0">
                <a:cs typeface="Arial"/>
              </a:rPr>
              <a:t>Funktionalitet</a:t>
            </a:r>
            <a:endParaRPr lang="sv-SE" dirty="0"/>
          </a:p>
        </p:txBody>
      </p:sp>
      <p:sp>
        <p:nvSpPr>
          <p:cNvPr id="3" name="Platshållare för innehåll 2">
            <a:extLst>
              <a:ext uri="{FF2B5EF4-FFF2-40B4-BE49-F238E27FC236}">
                <a16:creationId xmlns:a16="http://schemas.microsoft.com/office/drawing/2014/main" id="{4C80CA59-18A7-F8DD-5879-9AA3B0787D2D}"/>
              </a:ext>
            </a:extLst>
          </p:cNvPr>
          <p:cNvSpPr>
            <a:spLocks noGrp="1"/>
          </p:cNvSpPr>
          <p:nvPr>
            <p:ph idx="1"/>
          </p:nvPr>
        </p:nvSpPr>
        <p:spPr>
          <a:xfrm>
            <a:off x="575044" y="1550720"/>
            <a:ext cx="4925787" cy="3365699"/>
          </a:xfrm>
        </p:spPr>
        <p:txBody>
          <a:bodyPr vert="horz" lIns="0" tIns="0" rIns="0" bIns="0" rtlCol="0" anchor="t">
            <a:noAutofit/>
          </a:bodyPr>
          <a:lstStyle/>
          <a:p>
            <a:pPr marL="0" indent="0">
              <a:buNone/>
            </a:pPr>
            <a:r>
              <a:rPr lang="sv-SE" sz="1600" dirty="0">
                <a:latin typeface="Arial (Brödtext)"/>
              </a:rPr>
              <a:t>MSFA Administration </a:t>
            </a:r>
            <a:endParaRPr lang="sv-SE" sz="1600" dirty="0">
              <a:latin typeface="Arial"/>
              <a:cs typeface="Arial"/>
            </a:endParaRPr>
          </a:p>
          <a:p>
            <a:pPr>
              <a:buFont typeface="Wingdings" panose="020B0604020202020204" pitchFamily="34" charset="0"/>
              <a:buChar char="§"/>
            </a:pPr>
            <a:r>
              <a:rPr lang="sv-SE" sz="1600" dirty="0">
                <a:latin typeface="Arial (Brödtext)"/>
              </a:rPr>
              <a:t>Utförande verksamheter</a:t>
            </a:r>
            <a:endParaRPr lang="sv-SE" sz="1600" dirty="0">
              <a:latin typeface="Arial"/>
              <a:cs typeface="Arial"/>
            </a:endParaRPr>
          </a:p>
          <a:p>
            <a:pPr>
              <a:buFont typeface="Wingdings" panose="020B0604020202020204" pitchFamily="34" charset="0"/>
              <a:buChar char="§"/>
            </a:pPr>
            <a:r>
              <a:rPr lang="sv-SE" sz="1600" dirty="0">
                <a:latin typeface="Arial (Brödtext)"/>
              </a:rPr>
              <a:t>Resurser </a:t>
            </a:r>
            <a:endParaRPr lang="sv-SE" sz="1600" dirty="0">
              <a:latin typeface="Arial"/>
              <a:cs typeface="Arial"/>
            </a:endParaRPr>
          </a:p>
          <a:p>
            <a:pPr>
              <a:buFont typeface="Wingdings" panose="020B0604020202020204" pitchFamily="34" charset="0"/>
              <a:buChar char="§"/>
            </a:pPr>
            <a:r>
              <a:rPr lang="sv-SE" sz="1600" dirty="0">
                <a:latin typeface="Arial (Brödtext)"/>
              </a:rPr>
              <a:t>Utbildningstillfällen </a:t>
            </a:r>
            <a:endParaRPr lang="sv-SE" sz="1600" dirty="0">
              <a:latin typeface="Arial"/>
              <a:cs typeface="Arial"/>
            </a:endParaRPr>
          </a:p>
          <a:p>
            <a:pPr>
              <a:buFont typeface="Wingdings" panose="020B0604020202020204" pitchFamily="34" charset="0"/>
              <a:buChar char="§"/>
            </a:pPr>
            <a:r>
              <a:rPr lang="sv-SE" sz="1600" dirty="0">
                <a:latin typeface="Arial (Brödtext)"/>
              </a:rPr>
              <a:t>Roller och behörigheter</a:t>
            </a:r>
            <a:endParaRPr lang="sv-SE" sz="1600" dirty="0">
              <a:latin typeface="Arial"/>
              <a:cs typeface="Arial"/>
            </a:endParaRPr>
          </a:p>
          <a:p>
            <a:pPr marL="0" indent="0">
              <a:buNone/>
            </a:pPr>
            <a:endParaRPr lang="sv-SE" sz="1600" dirty="0">
              <a:cs typeface="Arial"/>
            </a:endParaRPr>
          </a:p>
          <a:p>
            <a:pPr marL="0" indent="0">
              <a:buNone/>
            </a:pPr>
            <a:r>
              <a:rPr lang="sv-SE" sz="1600" dirty="0">
                <a:latin typeface="Arial (Brödtext)"/>
              </a:rPr>
              <a:t>MSFA Utbildningar</a:t>
            </a:r>
          </a:p>
          <a:p>
            <a:pPr>
              <a:buFont typeface="Wingdings" panose="020B0604020202020204" pitchFamily="34" charset="0"/>
              <a:buChar char="§"/>
            </a:pPr>
            <a:r>
              <a:rPr lang="sv-SE" sz="1600" dirty="0">
                <a:latin typeface="Arial (Brödtext)"/>
              </a:rPr>
              <a:t>Deltagare </a:t>
            </a:r>
            <a:endParaRPr lang="sv-SE" sz="1600" dirty="0">
              <a:latin typeface="Arial"/>
              <a:cs typeface="Arial"/>
            </a:endParaRPr>
          </a:p>
          <a:p>
            <a:pPr>
              <a:buFont typeface="Wingdings" panose="020B0604020202020204" pitchFamily="34" charset="0"/>
              <a:buChar char="§"/>
            </a:pPr>
            <a:r>
              <a:rPr lang="sv-SE" sz="1600" dirty="0">
                <a:latin typeface="Arial (Brödtext)"/>
              </a:rPr>
              <a:t>Rapportering</a:t>
            </a:r>
            <a:endParaRPr lang="sv-SE" sz="1600" dirty="0">
              <a:cs typeface="Arial"/>
            </a:endParaRPr>
          </a:p>
          <a:p>
            <a:pPr>
              <a:buFont typeface="Wingdings" panose="020B0604020202020204" pitchFamily="34" charset="0"/>
              <a:buChar char="§"/>
            </a:pPr>
            <a:r>
              <a:rPr lang="sv-SE" sz="1600" dirty="0">
                <a:latin typeface="Arial (Brödtext)"/>
                <a:cs typeface="Arial"/>
              </a:rPr>
              <a:t>Exporter</a:t>
            </a:r>
          </a:p>
          <a:p>
            <a:endParaRPr lang="sv-SE" sz="1800" dirty="0">
              <a:latin typeface="Arial"/>
              <a:cs typeface="Arial"/>
            </a:endParaRPr>
          </a:p>
        </p:txBody>
      </p:sp>
    </p:spTree>
    <p:extLst>
      <p:ext uri="{BB962C8B-B14F-4D97-AF65-F5344CB8AC3E}">
        <p14:creationId xmlns:p14="http://schemas.microsoft.com/office/powerpoint/2010/main" val="325160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Välj organisation</a:t>
            </a:r>
            <a:br>
              <a:rPr lang="sv-SE" dirty="0"/>
            </a:br>
            <a:endParaRPr lang="sv-SE" dirty="0"/>
          </a:p>
        </p:txBody>
      </p:sp>
      <p:pic>
        <p:nvPicPr>
          <p:cNvPr id="11" name="Bildobjekt 11" descr="Bild som visar Mina sidor fristående aktiviteters inlogningssida. Välj organisation.  ">
            <a:extLst>
              <a:ext uri="{FF2B5EF4-FFF2-40B4-BE49-F238E27FC236}">
                <a16:creationId xmlns:a16="http://schemas.microsoft.com/office/drawing/2014/main" id="{278C3F3C-5676-4EEB-AC80-A47B54593396}"/>
              </a:ext>
            </a:extLst>
          </p:cNvPr>
          <p:cNvPicPr>
            <a:picLocks noGrp="1" noChangeAspect="1"/>
          </p:cNvPicPr>
          <p:nvPr>
            <p:ph idx="1"/>
          </p:nvPr>
        </p:nvPicPr>
        <p:blipFill>
          <a:blip r:embed="rId3"/>
          <a:stretch>
            <a:fillRect/>
          </a:stretch>
        </p:blipFill>
        <p:spPr>
          <a:xfrm>
            <a:off x="2965362" y="1137148"/>
            <a:ext cx="4190071" cy="2949330"/>
          </a:xfrm>
          <a:prstGeom prst="rect">
            <a:avLst/>
          </a:prstGeom>
        </p:spPr>
      </p:pic>
    </p:spTree>
    <p:extLst>
      <p:ext uri="{BB962C8B-B14F-4D97-AF65-F5344CB8AC3E}">
        <p14:creationId xmlns:p14="http://schemas.microsoft.com/office/powerpoint/2010/main" val="396441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Välj systemstöd</a:t>
            </a:r>
            <a:br>
              <a:rPr lang="sv-SE" dirty="0">
                <a:cs typeface="Arial"/>
              </a:rPr>
            </a:br>
            <a:endParaRPr lang="sv-SE" dirty="0"/>
          </a:p>
        </p:txBody>
      </p:sp>
      <p:pic>
        <p:nvPicPr>
          <p:cNvPr id="5" name="Bildobjekt 5" descr="Bild som visar Mina sidor fristående aktörer. Välj Systemstöd.">
            <a:extLst>
              <a:ext uri="{FF2B5EF4-FFF2-40B4-BE49-F238E27FC236}">
                <a16:creationId xmlns:a16="http://schemas.microsoft.com/office/drawing/2014/main" id="{2814ADAE-A4F2-4509-9F26-65AA574C8D56}"/>
              </a:ext>
            </a:extLst>
          </p:cNvPr>
          <p:cNvPicPr>
            <a:picLocks noGrp="1" noChangeAspect="1"/>
          </p:cNvPicPr>
          <p:nvPr>
            <p:ph idx="1"/>
          </p:nvPr>
        </p:nvPicPr>
        <p:blipFill>
          <a:blip r:embed="rId3"/>
          <a:stretch>
            <a:fillRect/>
          </a:stretch>
        </p:blipFill>
        <p:spPr>
          <a:xfrm>
            <a:off x="2702354" y="1361094"/>
            <a:ext cx="3034899" cy="2551143"/>
          </a:xfrm>
          <a:prstGeom prst="rect">
            <a:avLst/>
          </a:prstGeom>
        </p:spPr>
      </p:pic>
    </p:spTree>
    <p:extLst>
      <p:ext uri="{BB962C8B-B14F-4D97-AF65-F5344CB8AC3E}">
        <p14:creationId xmlns:p14="http://schemas.microsoft.com/office/powerpoint/2010/main" val="312862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36D6A4-F6F4-1404-B89D-59DB95949EC3}"/>
              </a:ext>
            </a:extLst>
          </p:cNvPr>
          <p:cNvSpPr>
            <a:spLocks noGrp="1"/>
          </p:cNvSpPr>
          <p:nvPr>
            <p:ph type="title"/>
          </p:nvPr>
        </p:nvSpPr>
        <p:spPr/>
        <p:txBody>
          <a:bodyPr/>
          <a:lstStyle/>
          <a:p>
            <a:r>
              <a:rPr lang="sv-SE" sz="2800" dirty="0"/>
              <a:t>Dagens metodmöte. Skärmläsare</a:t>
            </a:r>
            <a:endParaRPr lang="sv-SE" dirty="0"/>
          </a:p>
        </p:txBody>
      </p:sp>
      <p:sp>
        <p:nvSpPr>
          <p:cNvPr id="3" name="Platshållare för innehåll 2">
            <a:extLst>
              <a:ext uri="{FF2B5EF4-FFF2-40B4-BE49-F238E27FC236}">
                <a16:creationId xmlns:a16="http://schemas.microsoft.com/office/drawing/2014/main" id="{10466735-4DC4-28AD-9C9D-62A7A0C91690}"/>
              </a:ext>
            </a:extLst>
          </p:cNvPr>
          <p:cNvSpPr>
            <a:spLocks noGrp="1"/>
          </p:cNvSpPr>
          <p:nvPr>
            <p:ph idx="1"/>
          </p:nvPr>
        </p:nvSpPr>
        <p:spPr/>
        <p:txBody>
          <a:bodyPr/>
          <a:lstStyle/>
          <a:p>
            <a:r>
              <a:rPr lang="en-US" dirty="0"/>
              <a:t>Vi </a:t>
            </a:r>
            <a:r>
              <a:rPr lang="en-US" dirty="0" err="1"/>
              <a:t>inleder</a:t>
            </a:r>
            <a:r>
              <a:rPr lang="en-US" dirty="0"/>
              <a:t> med </a:t>
            </a:r>
            <a:r>
              <a:rPr lang="en-US" dirty="0" err="1"/>
              <a:t>en</a:t>
            </a:r>
            <a:r>
              <a:rPr lang="en-US" dirty="0"/>
              <a:t> presentation och demo </a:t>
            </a:r>
            <a:r>
              <a:rPr lang="en-US" dirty="0" err="1"/>
              <a:t>på</a:t>
            </a:r>
            <a:r>
              <a:rPr lang="en-US" dirty="0"/>
              <a:t> </a:t>
            </a:r>
            <a:r>
              <a:rPr lang="en-US" dirty="0" err="1"/>
              <a:t>cirka</a:t>
            </a:r>
            <a:r>
              <a:rPr lang="en-US" dirty="0"/>
              <a:t> </a:t>
            </a:r>
            <a:r>
              <a:rPr lang="en-US" dirty="0" err="1"/>
              <a:t>en</a:t>
            </a:r>
            <a:r>
              <a:rPr lang="en-US" dirty="0"/>
              <a:t> </a:t>
            </a:r>
            <a:r>
              <a:rPr lang="en-US" dirty="0" err="1"/>
              <a:t>timme</a:t>
            </a:r>
            <a:r>
              <a:rPr lang="en-US" dirty="0"/>
              <a:t>.</a:t>
            </a:r>
          </a:p>
          <a:p>
            <a:r>
              <a:rPr lang="en-US" dirty="0"/>
              <a:t>Chatten </a:t>
            </a:r>
            <a:r>
              <a:rPr lang="en-US" dirty="0" err="1"/>
              <a:t>hålls</a:t>
            </a:r>
            <a:r>
              <a:rPr lang="en-US" dirty="0"/>
              <a:t> </a:t>
            </a:r>
            <a:r>
              <a:rPr lang="en-US" dirty="0" err="1"/>
              <a:t>stängd</a:t>
            </a:r>
            <a:r>
              <a:rPr lang="en-US" dirty="0"/>
              <a:t> under </a:t>
            </a:r>
            <a:r>
              <a:rPr lang="en-US" dirty="0" err="1"/>
              <a:t>presentationen</a:t>
            </a:r>
            <a:r>
              <a:rPr lang="en-US" dirty="0"/>
              <a:t> och </a:t>
            </a:r>
            <a:r>
              <a:rPr lang="en-US" dirty="0" err="1"/>
              <a:t>öppnas</a:t>
            </a:r>
            <a:r>
              <a:rPr lang="en-US" dirty="0"/>
              <a:t> för </a:t>
            </a:r>
            <a:r>
              <a:rPr lang="en-US" dirty="0" err="1"/>
              <a:t>frågor</a:t>
            </a:r>
            <a:r>
              <a:rPr lang="en-US" dirty="0"/>
              <a:t> </a:t>
            </a:r>
            <a:r>
              <a:rPr lang="en-US" dirty="0" err="1"/>
              <a:t>efteråt</a:t>
            </a:r>
            <a:r>
              <a:rPr lang="en-US" dirty="0"/>
              <a:t>. </a:t>
            </a:r>
          </a:p>
          <a:p>
            <a:r>
              <a:rPr lang="en-US" dirty="0" err="1"/>
              <a:t>Bildspel</a:t>
            </a:r>
            <a:r>
              <a:rPr lang="en-US" dirty="0"/>
              <a:t> </a:t>
            </a:r>
            <a:r>
              <a:rPr lang="en-US" dirty="0" err="1"/>
              <a:t>kommer</a:t>
            </a:r>
            <a:r>
              <a:rPr lang="en-US" dirty="0"/>
              <a:t> </a:t>
            </a:r>
            <a:r>
              <a:rPr lang="en-US" dirty="0" err="1"/>
              <a:t>läggas</a:t>
            </a:r>
            <a:r>
              <a:rPr lang="en-US" dirty="0"/>
              <a:t> </a:t>
            </a:r>
            <a:r>
              <a:rPr lang="en-US" dirty="0" err="1"/>
              <a:t>ut</a:t>
            </a:r>
            <a:r>
              <a:rPr lang="en-US" dirty="0"/>
              <a:t> </a:t>
            </a:r>
            <a:r>
              <a:rPr lang="en-US" dirty="0" err="1"/>
              <a:t>på</a:t>
            </a:r>
            <a:r>
              <a:rPr lang="en-US" dirty="0"/>
              <a:t> externa </a:t>
            </a:r>
            <a:r>
              <a:rPr lang="en-US" dirty="0" err="1"/>
              <a:t>webben</a:t>
            </a:r>
            <a:r>
              <a:rPr lang="en-US" dirty="0"/>
              <a:t> under Nyheter för leverantörer </a:t>
            </a:r>
          </a:p>
          <a:p>
            <a:endParaRPr lang="en-US" dirty="0"/>
          </a:p>
          <a:p>
            <a:endParaRPr lang="en-US" dirty="0"/>
          </a:p>
          <a:p>
            <a:endParaRPr lang="sv-SE" dirty="0"/>
          </a:p>
        </p:txBody>
      </p:sp>
    </p:spTree>
    <p:extLst>
      <p:ext uri="{BB962C8B-B14F-4D97-AF65-F5344CB8AC3E}">
        <p14:creationId xmlns:p14="http://schemas.microsoft.com/office/powerpoint/2010/main" val="3529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3079" y="187687"/>
            <a:ext cx="7422784" cy="675000"/>
          </a:xfrm>
        </p:spPr>
        <p:txBody>
          <a:bodyPr/>
          <a:lstStyle/>
          <a:p>
            <a:r>
              <a:rPr lang="sv-SE" dirty="0"/>
              <a:t>MSFA</a:t>
            </a:r>
            <a:r>
              <a:rPr lang="sv-SE" dirty="0">
                <a:cs typeface="Arial"/>
              </a:rPr>
              <a:t> Administration - Startsidan</a:t>
            </a:r>
            <a:endParaRPr lang="sv-SE" dirty="0"/>
          </a:p>
        </p:txBody>
      </p:sp>
      <p:pic>
        <p:nvPicPr>
          <p:cNvPr id="5" name="Bildobjekt 6" descr="Bild som visar Mina sidor fristående aktörer Administration startsida.">
            <a:extLst>
              <a:ext uri="{FF2B5EF4-FFF2-40B4-BE49-F238E27FC236}">
                <a16:creationId xmlns:a16="http://schemas.microsoft.com/office/drawing/2014/main" id="{DACDA502-E306-4116-B663-AF4CB2ECD29A}"/>
              </a:ext>
            </a:extLst>
          </p:cNvPr>
          <p:cNvPicPr>
            <a:picLocks noGrp="1" noChangeAspect="1"/>
          </p:cNvPicPr>
          <p:nvPr>
            <p:ph idx="1"/>
          </p:nvPr>
        </p:nvPicPr>
        <p:blipFill>
          <a:blip r:embed="rId3"/>
          <a:stretch>
            <a:fillRect/>
          </a:stretch>
        </p:blipFill>
        <p:spPr>
          <a:xfrm>
            <a:off x="2217209" y="738412"/>
            <a:ext cx="3746621" cy="3947962"/>
          </a:xfrm>
          <a:prstGeom prst="rect">
            <a:avLst/>
          </a:prstGeom>
        </p:spPr>
      </p:pic>
    </p:spTree>
    <p:extLst>
      <p:ext uri="{BB962C8B-B14F-4D97-AF65-F5344CB8AC3E}">
        <p14:creationId xmlns:p14="http://schemas.microsoft.com/office/powerpoint/2010/main" val="231512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Behörigheter</a:t>
            </a:r>
            <a:endParaRPr lang="sv-SE" dirty="0"/>
          </a:p>
        </p:txBody>
      </p:sp>
      <p:pic>
        <p:nvPicPr>
          <p:cNvPr id="6" name="Bildobjekt 6" descr="Bild som visar Mina sidor fristående aktörer Administration behörighetsfliken ">
            <a:extLst>
              <a:ext uri="{FF2B5EF4-FFF2-40B4-BE49-F238E27FC236}">
                <a16:creationId xmlns:a16="http://schemas.microsoft.com/office/drawing/2014/main" id="{72B9B4D6-2722-4E33-9D5C-CFA5E4B69DE8}"/>
              </a:ext>
            </a:extLst>
          </p:cNvPr>
          <p:cNvPicPr>
            <a:picLocks noGrp="1" noChangeAspect="1"/>
          </p:cNvPicPr>
          <p:nvPr>
            <p:ph idx="1"/>
          </p:nvPr>
        </p:nvPicPr>
        <p:blipFill>
          <a:blip r:embed="rId3"/>
          <a:stretch>
            <a:fillRect/>
          </a:stretch>
        </p:blipFill>
        <p:spPr>
          <a:xfrm>
            <a:off x="777205" y="1321413"/>
            <a:ext cx="6898822" cy="2659869"/>
          </a:xfrm>
          <a:prstGeom prst="rect">
            <a:avLst/>
          </a:prstGeom>
        </p:spPr>
      </p:pic>
    </p:spTree>
    <p:extLst>
      <p:ext uri="{BB962C8B-B14F-4D97-AF65-F5344CB8AC3E}">
        <p14:creationId xmlns:p14="http://schemas.microsoft.com/office/powerpoint/2010/main" val="269241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67430" y="141064"/>
            <a:ext cx="7422784" cy="675000"/>
          </a:xfrm>
        </p:spPr>
        <p:txBody>
          <a:bodyPr/>
          <a:lstStyle/>
          <a:p>
            <a:r>
              <a:rPr lang="sv-SE" dirty="0"/>
              <a:t>MSFA</a:t>
            </a:r>
            <a:r>
              <a:rPr lang="sv-SE" dirty="0">
                <a:cs typeface="Arial"/>
              </a:rPr>
              <a:t> Administration - Roller</a:t>
            </a:r>
            <a:endParaRPr lang="sv-SE" dirty="0"/>
          </a:p>
        </p:txBody>
      </p:sp>
      <p:pic>
        <p:nvPicPr>
          <p:cNvPr id="5" name="Bildobjekt 6" descr="Bilds om visar Mina sidor fristående aktörer Administration och behörighetsfliken ">
            <a:extLst>
              <a:ext uri="{FF2B5EF4-FFF2-40B4-BE49-F238E27FC236}">
                <a16:creationId xmlns:a16="http://schemas.microsoft.com/office/drawing/2014/main" id="{69FDDB24-D41F-4E5F-9338-8B38AFC9B1D6}"/>
              </a:ext>
            </a:extLst>
          </p:cNvPr>
          <p:cNvPicPr>
            <a:picLocks noGrp="1" noChangeAspect="1"/>
          </p:cNvPicPr>
          <p:nvPr>
            <p:ph idx="1"/>
          </p:nvPr>
        </p:nvPicPr>
        <p:blipFill>
          <a:blip r:embed="rId3"/>
          <a:stretch>
            <a:fillRect/>
          </a:stretch>
        </p:blipFill>
        <p:spPr>
          <a:xfrm>
            <a:off x="3391999" y="681769"/>
            <a:ext cx="1773646" cy="4320667"/>
          </a:xfrm>
          <a:prstGeom prst="rect">
            <a:avLst/>
          </a:prstGeom>
        </p:spPr>
      </p:pic>
    </p:spTree>
    <p:extLst>
      <p:ext uri="{BB962C8B-B14F-4D97-AF65-F5344CB8AC3E}">
        <p14:creationId xmlns:p14="http://schemas.microsoft.com/office/powerpoint/2010/main" val="189717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Verksamheter</a:t>
            </a:r>
            <a:endParaRPr lang="sv-SE" dirty="0"/>
          </a:p>
        </p:txBody>
      </p:sp>
      <p:pic>
        <p:nvPicPr>
          <p:cNvPr id="5" name="Bildobjekt 6" descr="Bild som visar Mina sidor fristående aktörer Administration Verksamheter. ">
            <a:extLst>
              <a:ext uri="{FF2B5EF4-FFF2-40B4-BE49-F238E27FC236}">
                <a16:creationId xmlns:a16="http://schemas.microsoft.com/office/drawing/2014/main" id="{0771FB1C-5F12-4832-ADE5-C0EEF925739A}"/>
              </a:ext>
            </a:extLst>
          </p:cNvPr>
          <p:cNvPicPr>
            <a:picLocks noGrp="1" noChangeAspect="1"/>
          </p:cNvPicPr>
          <p:nvPr>
            <p:ph idx="1"/>
          </p:nvPr>
        </p:nvPicPr>
        <p:blipFill>
          <a:blip r:embed="rId3"/>
          <a:stretch>
            <a:fillRect/>
          </a:stretch>
        </p:blipFill>
        <p:spPr>
          <a:xfrm>
            <a:off x="985870" y="1312946"/>
            <a:ext cx="6463286" cy="2781624"/>
          </a:xfrm>
          <a:prstGeom prst="rect">
            <a:avLst/>
          </a:prstGeom>
        </p:spPr>
      </p:pic>
    </p:spTree>
    <p:extLst>
      <p:ext uri="{BB962C8B-B14F-4D97-AF65-F5344CB8AC3E}">
        <p14:creationId xmlns:p14="http://schemas.microsoft.com/office/powerpoint/2010/main" val="2171001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Verksamhet</a:t>
            </a:r>
            <a:endParaRPr lang="sv-SE" dirty="0"/>
          </a:p>
        </p:txBody>
      </p:sp>
      <p:pic>
        <p:nvPicPr>
          <p:cNvPr id="6" name="Bildobjekt 6" descr="Bild som visar Mina sidor fristående aktörer. Administration och verksamhet ">
            <a:extLst>
              <a:ext uri="{FF2B5EF4-FFF2-40B4-BE49-F238E27FC236}">
                <a16:creationId xmlns:a16="http://schemas.microsoft.com/office/drawing/2014/main" id="{12D23BF8-C9E9-4E27-B73A-C8B61C2ABEE2}"/>
              </a:ext>
            </a:extLst>
          </p:cNvPr>
          <p:cNvPicPr>
            <a:picLocks noGrp="1" noChangeAspect="1"/>
          </p:cNvPicPr>
          <p:nvPr>
            <p:ph idx="1"/>
          </p:nvPr>
        </p:nvPicPr>
        <p:blipFill>
          <a:blip r:embed="rId3"/>
          <a:stretch>
            <a:fillRect/>
          </a:stretch>
        </p:blipFill>
        <p:spPr>
          <a:xfrm>
            <a:off x="2302006" y="1134923"/>
            <a:ext cx="3964931" cy="3131237"/>
          </a:xfrm>
          <a:prstGeom prst="rect">
            <a:avLst/>
          </a:prstGeom>
        </p:spPr>
      </p:pic>
      <p:sp>
        <p:nvSpPr>
          <p:cNvPr id="9" name="textruta 8">
            <a:extLst>
              <a:ext uri="{FF2B5EF4-FFF2-40B4-BE49-F238E27FC236}">
                <a16:creationId xmlns:a16="http://schemas.microsoft.com/office/drawing/2014/main" id="{5BBF8992-2D3D-452B-A2C1-036453EAF1B1}"/>
              </a:ext>
              <a:ext uri="{C183D7F6-B498-43B3-948B-1728B52AA6E4}">
                <adec:decorative xmlns:adec="http://schemas.microsoft.com/office/drawing/2017/decorative" val="1"/>
              </a:ext>
            </a:extLst>
          </p:cNvPr>
          <p:cNvSpPr txBox="1"/>
          <p:nvPr/>
        </p:nvSpPr>
        <p:spPr>
          <a:xfrm>
            <a:off x="986691" y="2856034"/>
            <a:ext cx="1313962" cy="3000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E584AA"/>
                </a:solidFill>
                <a:cs typeface="Arial"/>
              </a:rPr>
              <a:t>Fyll i detta!</a:t>
            </a:r>
            <a:endParaRPr lang="sv-SE">
              <a:solidFill>
                <a:srgbClr val="E584AA"/>
              </a:solidFill>
              <a:cs typeface="Arial"/>
            </a:endParaRPr>
          </a:p>
        </p:txBody>
      </p:sp>
    </p:spTree>
    <p:extLst>
      <p:ext uri="{BB962C8B-B14F-4D97-AF65-F5344CB8AC3E}">
        <p14:creationId xmlns:p14="http://schemas.microsoft.com/office/powerpoint/2010/main" val="280493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C0F29-8BA9-74A6-5C43-1323DAD2DE7C}"/>
              </a:ext>
            </a:extLst>
          </p:cNvPr>
          <p:cNvSpPr>
            <a:spLocks noGrp="1"/>
          </p:cNvSpPr>
          <p:nvPr>
            <p:ph type="title"/>
          </p:nvPr>
        </p:nvSpPr>
        <p:spPr/>
        <p:txBody>
          <a:bodyPr/>
          <a:lstStyle/>
          <a:p>
            <a:r>
              <a:rPr lang="sv-SE" dirty="0"/>
              <a:t>MSFA</a:t>
            </a:r>
            <a:r>
              <a:rPr lang="sv-SE" dirty="0">
                <a:cs typeface="Arial"/>
              </a:rPr>
              <a:t> Administration – verksamhet. Skärmläsare</a:t>
            </a:r>
            <a:endParaRPr lang="sv-SE" dirty="0"/>
          </a:p>
        </p:txBody>
      </p:sp>
      <p:sp>
        <p:nvSpPr>
          <p:cNvPr id="3" name="Platshållare för innehåll 2">
            <a:extLst>
              <a:ext uri="{FF2B5EF4-FFF2-40B4-BE49-F238E27FC236}">
                <a16:creationId xmlns:a16="http://schemas.microsoft.com/office/drawing/2014/main" id="{85DE8146-B995-145E-9D4C-2598930D4AFF}"/>
              </a:ext>
            </a:extLst>
          </p:cNvPr>
          <p:cNvSpPr>
            <a:spLocks noGrp="1"/>
          </p:cNvSpPr>
          <p:nvPr>
            <p:ph idx="1"/>
          </p:nvPr>
        </p:nvSpPr>
        <p:spPr/>
        <p:txBody>
          <a:bodyPr/>
          <a:lstStyle/>
          <a:p>
            <a:r>
              <a:rPr lang="sv-SE" dirty="0"/>
              <a:t>Fyll i kontaktinformation: </a:t>
            </a:r>
          </a:p>
          <a:p>
            <a:r>
              <a:rPr lang="sv-SE" dirty="0"/>
              <a:t>Verksamhetsansvarig</a:t>
            </a:r>
          </a:p>
          <a:p>
            <a:r>
              <a:rPr lang="sv-SE" dirty="0"/>
              <a:t>Klagomålsansvarig </a:t>
            </a:r>
          </a:p>
        </p:txBody>
      </p:sp>
    </p:spTree>
    <p:extLst>
      <p:ext uri="{BB962C8B-B14F-4D97-AF65-F5344CB8AC3E}">
        <p14:creationId xmlns:p14="http://schemas.microsoft.com/office/powerpoint/2010/main" val="4002820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Adress</a:t>
            </a:r>
            <a:endParaRPr lang="sv-SE" dirty="0"/>
          </a:p>
        </p:txBody>
      </p:sp>
      <p:pic>
        <p:nvPicPr>
          <p:cNvPr id="5" name="Bildobjekt 6" descr="Bild som visar Mina sidor fristående aktörer Administration. Fliken verksamheter och kontaktinformation. ">
            <a:extLst>
              <a:ext uri="{FF2B5EF4-FFF2-40B4-BE49-F238E27FC236}">
                <a16:creationId xmlns:a16="http://schemas.microsoft.com/office/drawing/2014/main" id="{6963570E-7882-48DD-A70E-3C505442C8AB}"/>
              </a:ext>
            </a:extLst>
          </p:cNvPr>
          <p:cNvPicPr>
            <a:picLocks noGrp="1" noChangeAspect="1"/>
          </p:cNvPicPr>
          <p:nvPr>
            <p:ph idx="1"/>
          </p:nvPr>
        </p:nvPicPr>
        <p:blipFill>
          <a:blip r:embed="rId3"/>
          <a:stretch>
            <a:fillRect/>
          </a:stretch>
        </p:blipFill>
        <p:spPr>
          <a:xfrm>
            <a:off x="1906902" y="1134922"/>
            <a:ext cx="4750256" cy="2310623"/>
          </a:xfrm>
          <a:prstGeom prst="rect">
            <a:avLst/>
          </a:prstGeom>
        </p:spPr>
      </p:pic>
      <p:sp>
        <p:nvSpPr>
          <p:cNvPr id="9" name="textruta 8">
            <a:extLst>
              <a:ext uri="{FF2B5EF4-FFF2-40B4-BE49-F238E27FC236}">
                <a16:creationId xmlns:a16="http://schemas.microsoft.com/office/drawing/2014/main" id="{5BBF8992-2D3D-452B-A2C1-036453EAF1B1}"/>
              </a:ext>
            </a:extLst>
          </p:cNvPr>
          <p:cNvSpPr txBox="1"/>
          <p:nvPr/>
        </p:nvSpPr>
        <p:spPr>
          <a:xfrm>
            <a:off x="4850422" y="2348034"/>
            <a:ext cx="1313962" cy="3000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E584AA"/>
                </a:solidFill>
                <a:cs typeface="Arial"/>
              </a:rPr>
              <a:t>Fyll i detta!</a:t>
            </a:r>
            <a:endParaRPr lang="sv-SE">
              <a:solidFill>
                <a:srgbClr val="E584AA"/>
              </a:solidFill>
              <a:cs typeface="Arial"/>
            </a:endParaRPr>
          </a:p>
        </p:txBody>
      </p:sp>
    </p:spTree>
    <p:extLst>
      <p:ext uri="{BB962C8B-B14F-4D97-AF65-F5344CB8AC3E}">
        <p14:creationId xmlns:p14="http://schemas.microsoft.com/office/powerpoint/2010/main" val="1657016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3F886-74A8-B561-58F6-56F01A19E297}"/>
              </a:ext>
            </a:extLst>
          </p:cNvPr>
          <p:cNvSpPr>
            <a:spLocks noGrp="1"/>
          </p:cNvSpPr>
          <p:nvPr>
            <p:ph type="title"/>
          </p:nvPr>
        </p:nvSpPr>
        <p:spPr/>
        <p:txBody>
          <a:bodyPr/>
          <a:lstStyle/>
          <a:p>
            <a:r>
              <a:rPr lang="sv-SE" dirty="0"/>
              <a:t>MSFA</a:t>
            </a:r>
            <a:r>
              <a:rPr lang="sv-SE" dirty="0">
                <a:cs typeface="Arial"/>
              </a:rPr>
              <a:t> Administration – Adress. Skärmläsare</a:t>
            </a:r>
            <a:endParaRPr lang="sv-SE" dirty="0"/>
          </a:p>
        </p:txBody>
      </p:sp>
      <p:sp>
        <p:nvSpPr>
          <p:cNvPr id="3" name="Platshållare för innehåll 2">
            <a:extLst>
              <a:ext uri="{FF2B5EF4-FFF2-40B4-BE49-F238E27FC236}">
                <a16:creationId xmlns:a16="http://schemas.microsoft.com/office/drawing/2014/main" id="{9F29CB60-3398-CF33-6FF8-1319FF4D695E}"/>
              </a:ext>
            </a:extLst>
          </p:cNvPr>
          <p:cNvSpPr>
            <a:spLocks noGrp="1"/>
          </p:cNvSpPr>
          <p:nvPr>
            <p:ph idx="1"/>
          </p:nvPr>
        </p:nvSpPr>
        <p:spPr/>
        <p:txBody>
          <a:bodyPr/>
          <a:lstStyle/>
          <a:p>
            <a:r>
              <a:rPr lang="sv-SE" dirty="0"/>
              <a:t>Fyll i kontaktinformation </a:t>
            </a:r>
          </a:p>
        </p:txBody>
      </p:sp>
    </p:spTree>
    <p:extLst>
      <p:ext uri="{BB962C8B-B14F-4D97-AF65-F5344CB8AC3E}">
        <p14:creationId xmlns:p14="http://schemas.microsoft.com/office/powerpoint/2010/main" val="3291779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Resurser</a:t>
            </a:r>
            <a:endParaRPr lang="sv-SE" dirty="0"/>
          </a:p>
        </p:txBody>
      </p:sp>
      <p:pic>
        <p:nvPicPr>
          <p:cNvPr id="6" name="Bildobjekt 6" descr="Bild som visar Mina sidor fristående aktörer. Administration och resursfliken. ">
            <a:extLst>
              <a:ext uri="{FF2B5EF4-FFF2-40B4-BE49-F238E27FC236}">
                <a16:creationId xmlns:a16="http://schemas.microsoft.com/office/drawing/2014/main" id="{CC1F230A-249A-4E30-8FC8-087AB2AB9551}"/>
              </a:ext>
            </a:extLst>
          </p:cNvPr>
          <p:cNvPicPr>
            <a:picLocks noGrp="1" noChangeAspect="1"/>
          </p:cNvPicPr>
          <p:nvPr>
            <p:ph idx="1"/>
          </p:nvPr>
        </p:nvPicPr>
        <p:blipFill>
          <a:blip r:embed="rId3"/>
          <a:stretch>
            <a:fillRect/>
          </a:stretch>
        </p:blipFill>
        <p:spPr>
          <a:xfrm>
            <a:off x="922492" y="1320847"/>
            <a:ext cx="6125411" cy="2705794"/>
          </a:xfrm>
          <a:prstGeom prst="rect">
            <a:avLst/>
          </a:prstGeom>
        </p:spPr>
      </p:pic>
    </p:spTree>
    <p:extLst>
      <p:ext uri="{BB962C8B-B14F-4D97-AF65-F5344CB8AC3E}">
        <p14:creationId xmlns:p14="http://schemas.microsoft.com/office/powerpoint/2010/main" val="25447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Resurs</a:t>
            </a:r>
            <a:endParaRPr lang="sv-SE" dirty="0"/>
          </a:p>
        </p:txBody>
      </p:sp>
      <p:pic>
        <p:nvPicPr>
          <p:cNvPr id="6" name="Bildobjekt 6" descr="Bild som visar Mina sidor fristående aktörer. Administration och resursfilken. ">
            <a:extLst>
              <a:ext uri="{FF2B5EF4-FFF2-40B4-BE49-F238E27FC236}">
                <a16:creationId xmlns:a16="http://schemas.microsoft.com/office/drawing/2014/main" id="{6E2DC694-DAEB-4DBE-BECF-1D54E2EF9446}"/>
              </a:ext>
            </a:extLst>
          </p:cNvPr>
          <p:cNvPicPr>
            <a:picLocks noGrp="1" noChangeAspect="1"/>
          </p:cNvPicPr>
          <p:nvPr>
            <p:ph idx="1"/>
          </p:nvPr>
        </p:nvPicPr>
        <p:blipFill>
          <a:blip r:embed="rId3"/>
          <a:stretch>
            <a:fillRect/>
          </a:stretch>
        </p:blipFill>
        <p:spPr>
          <a:xfrm>
            <a:off x="1602223" y="1137148"/>
            <a:ext cx="5173472" cy="3310831"/>
          </a:xfrm>
          <a:prstGeom prst="rect">
            <a:avLst/>
          </a:prstGeom>
        </p:spPr>
      </p:pic>
    </p:spTree>
    <p:extLst>
      <p:ext uri="{BB962C8B-B14F-4D97-AF65-F5344CB8AC3E}">
        <p14:creationId xmlns:p14="http://schemas.microsoft.com/office/powerpoint/2010/main" val="217903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CEDBA-2E83-A841-6683-AE84A64EF643}"/>
              </a:ext>
            </a:extLst>
          </p:cNvPr>
          <p:cNvSpPr>
            <a:spLocks noGrp="1"/>
          </p:cNvSpPr>
          <p:nvPr>
            <p:ph type="title"/>
          </p:nvPr>
        </p:nvSpPr>
        <p:spPr>
          <a:xfrm>
            <a:off x="568947" y="560963"/>
            <a:ext cx="7422784" cy="675000"/>
          </a:xfrm>
        </p:spPr>
        <p:txBody>
          <a:bodyPr/>
          <a:lstStyle/>
          <a:p>
            <a:r>
              <a:rPr lang="sv-SE" sz="2400" dirty="0"/>
              <a:t>Innehåll</a:t>
            </a:r>
          </a:p>
        </p:txBody>
      </p:sp>
      <p:sp>
        <p:nvSpPr>
          <p:cNvPr id="4" name="Platshållare för innehåll 3">
            <a:extLst>
              <a:ext uri="{FF2B5EF4-FFF2-40B4-BE49-F238E27FC236}">
                <a16:creationId xmlns:a16="http://schemas.microsoft.com/office/drawing/2014/main" id="{B3F3657F-8072-205F-C32C-C19EF09724BB}"/>
              </a:ext>
            </a:extLst>
          </p:cNvPr>
          <p:cNvSpPr>
            <a:spLocks noGrp="1"/>
          </p:cNvSpPr>
          <p:nvPr>
            <p:ph idx="14"/>
          </p:nvPr>
        </p:nvSpPr>
        <p:spPr>
          <a:xfrm>
            <a:off x="507397" y="1434194"/>
            <a:ext cx="3629210" cy="2565000"/>
          </a:xfrm>
        </p:spPr>
        <p:txBody>
          <a:bodyPr/>
          <a:lstStyle/>
          <a:p>
            <a:r>
              <a:rPr lang="sv-SE" dirty="0"/>
              <a:t>Bakgrund</a:t>
            </a:r>
          </a:p>
          <a:p>
            <a:r>
              <a:rPr lang="sv-SE" dirty="0"/>
              <a:t>Aktiviteter och Utbildningspaket</a:t>
            </a:r>
          </a:p>
          <a:p>
            <a:r>
              <a:rPr lang="sv-SE" dirty="0"/>
              <a:t>Rapportering till Af </a:t>
            </a:r>
          </a:p>
          <a:p>
            <a:r>
              <a:rPr lang="sv-SE" dirty="0"/>
              <a:t>MSFA</a:t>
            </a:r>
          </a:p>
          <a:p>
            <a:r>
              <a:rPr lang="sv-SE" dirty="0"/>
              <a:t>Ekonomi</a:t>
            </a:r>
          </a:p>
          <a:p>
            <a:r>
              <a:rPr lang="sv-SE" dirty="0"/>
              <a:t>Övergångar från KA till MSFA</a:t>
            </a:r>
          </a:p>
          <a:p>
            <a:r>
              <a:rPr lang="sv-SE" dirty="0"/>
              <a:t>Frågor</a:t>
            </a:r>
          </a:p>
        </p:txBody>
      </p:sp>
      <p:pic>
        <p:nvPicPr>
          <p:cNvPr id="11" name="Platshållare för innehåll 10">
            <a:extLst>
              <a:ext uri="{FF2B5EF4-FFF2-40B4-BE49-F238E27FC236}">
                <a16:creationId xmlns:a16="http://schemas.microsoft.com/office/drawing/2014/main" id="{5C94CBF7-C5EF-290D-A2A1-D14B28A2134D}"/>
              </a:ext>
              <a:ext uri="{C183D7F6-B498-43B3-948B-1728B52AA6E4}">
                <adec:decorative xmlns:adec="http://schemas.microsoft.com/office/drawing/2017/decorative" val="1"/>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48440" y="1253488"/>
            <a:ext cx="4121150" cy="2749580"/>
          </a:xfrm>
        </p:spPr>
      </p:pic>
    </p:spTree>
    <p:extLst>
      <p:ext uri="{BB962C8B-B14F-4D97-AF65-F5344CB8AC3E}">
        <p14:creationId xmlns:p14="http://schemas.microsoft.com/office/powerpoint/2010/main" val="2961316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Administration - Tillfällen</a:t>
            </a:r>
            <a:endParaRPr lang="sv-SE" dirty="0"/>
          </a:p>
        </p:txBody>
      </p:sp>
      <p:pic>
        <p:nvPicPr>
          <p:cNvPr id="5" name="Bildobjekt 6" descr="Bild som visar Mina sidor fristående aktörer. Administration och tillfällenfliken. ">
            <a:extLst>
              <a:ext uri="{FF2B5EF4-FFF2-40B4-BE49-F238E27FC236}">
                <a16:creationId xmlns:a16="http://schemas.microsoft.com/office/drawing/2014/main" id="{99B4AC31-944F-47EC-923B-B3D2C57E2506}"/>
              </a:ext>
            </a:extLst>
          </p:cNvPr>
          <p:cNvPicPr>
            <a:picLocks noGrp="1" noChangeAspect="1"/>
          </p:cNvPicPr>
          <p:nvPr>
            <p:ph idx="1"/>
          </p:nvPr>
        </p:nvPicPr>
        <p:blipFill>
          <a:blip r:embed="rId3"/>
          <a:stretch>
            <a:fillRect/>
          </a:stretch>
        </p:blipFill>
        <p:spPr>
          <a:xfrm>
            <a:off x="971682" y="1396847"/>
            <a:ext cx="6424439" cy="2349805"/>
          </a:xfrm>
          <a:prstGeom prst="rect">
            <a:avLst/>
          </a:prstGeom>
        </p:spPr>
      </p:pic>
    </p:spTree>
    <p:extLst>
      <p:ext uri="{BB962C8B-B14F-4D97-AF65-F5344CB8AC3E}">
        <p14:creationId xmlns:p14="http://schemas.microsoft.com/office/powerpoint/2010/main" val="314323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3080" y="216994"/>
            <a:ext cx="7422784" cy="675000"/>
          </a:xfrm>
        </p:spPr>
        <p:txBody>
          <a:bodyPr/>
          <a:lstStyle/>
          <a:p>
            <a:r>
              <a:rPr lang="sv-SE" dirty="0"/>
              <a:t>MSFA</a:t>
            </a:r>
            <a:r>
              <a:rPr lang="sv-SE" dirty="0">
                <a:cs typeface="Arial"/>
              </a:rPr>
              <a:t> Administration - Tillfälle</a:t>
            </a:r>
            <a:endParaRPr lang="sv-SE" dirty="0"/>
          </a:p>
        </p:txBody>
      </p:sp>
      <p:pic>
        <p:nvPicPr>
          <p:cNvPr id="6" name="Bildobjekt 6" descr="Bild som visar Mina sidor fristående aktörer. Administration och verksamheter-fliken.">
            <a:extLst>
              <a:ext uri="{FF2B5EF4-FFF2-40B4-BE49-F238E27FC236}">
                <a16:creationId xmlns:a16="http://schemas.microsoft.com/office/drawing/2014/main" id="{6BEC0807-41E8-4D3B-89FA-8EE96F0CFCFC}"/>
              </a:ext>
            </a:extLst>
          </p:cNvPr>
          <p:cNvPicPr>
            <a:picLocks noGrp="1" noChangeAspect="1"/>
          </p:cNvPicPr>
          <p:nvPr>
            <p:ph idx="1"/>
          </p:nvPr>
        </p:nvPicPr>
        <p:blipFill>
          <a:blip r:embed="rId3"/>
          <a:stretch>
            <a:fillRect/>
          </a:stretch>
        </p:blipFill>
        <p:spPr>
          <a:xfrm>
            <a:off x="1780247" y="795564"/>
            <a:ext cx="4522789" cy="3714888"/>
          </a:xfrm>
          <a:prstGeom prst="rect">
            <a:avLst/>
          </a:prstGeom>
        </p:spPr>
      </p:pic>
    </p:spTree>
    <p:extLst>
      <p:ext uri="{BB962C8B-B14F-4D97-AF65-F5344CB8AC3E}">
        <p14:creationId xmlns:p14="http://schemas.microsoft.com/office/powerpoint/2010/main" val="2680435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523" y="211295"/>
            <a:ext cx="7422784" cy="675000"/>
          </a:xfrm>
        </p:spPr>
        <p:txBody>
          <a:bodyPr/>
          <a:lstStyle/>
          <a:p>
            <a:r>
              <a:rPr lang="sv-SE" dirty="0"/>
              <a:t>MSFA</a:t>
            </a:r>
            <a:r>
              <a:rPr lang="sv-SE" dirty="0">
                <a:cs typeface="Arial"/>
              </a:rPr>
              <a:t> Administration - Skapa tillfälle</a:t>
            </a:r>
            <a:br>
              <a:rPr lang="sv-SE" dirty="0">
                <a:cs typeface="Arial"/>
              </a:rPr>
            </a:br>
            <a:endParaRPr lang="sv-SE" dirty="0"/>
          </a:p>
        </p:txBody>
      </p:sp>
      <p:pic>
        <p:nvPicPr>
          <p:cNvPr id="5" name="Bildobjekt 6" descr="Bild som visar Mina sidor fristående aktörer. Administration och verksamheter-fliken, skapa tillfällen. ">
            <a:extLst>
              <a:ext uri="{FF2B5EF4-FFF2-40B4-BE49-F238E27FC236}">
                <a16:creationId xmlns:a16="http://schemas.microsoft.com/office/drawing/2014/main" id="{B8ABA256-38ED-4AB0-92AD-8244CDF46EBA}"/>
              </a:ext>
            </a:extLst>
          </p:cNvPr>
          <p:cNvPicPr>
            <a:picLocks noGrp="1" noChangeAspect="1"/>
          </p:cNvPicPr>
          <p:nvPr>
            <p:ph idx="1"/>
          </p:nvPr>
        </p:nvPicPr>
        <p:blipFill>
          <a:blip r:embed="rId3"/>
          <a:stretch>
            <a:fillRect/>
          </a:stretch>
        </p:blipFill>
        <p:spPr>
          <a:xfrm>
            <a:off x="2670371" y="996097"/>
            <a:ext cx="2583478" cy="3704856"/>
          </a:xfrm>
          <a:prstGeom prst="rect">
            <a:avLst/>
          </a:prstGeom>
        </p:spPr>
      </p:pic>
    </p:spTree>
    <p:extLst>
      <p:ext uri="{BB962C8B-B14F-4D97-AF65-F5344CB8AC3E}">
        <p14:creationId xmlns:p14="http://schemas.microsoft.com/office/powerpoint/2010/main" val="3371463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58859" y="129995"/>
            <a:ext cx="7422784" cy="675000"/>
          </a:xfrm>
        </p:spPr>
        <p:txBody>
          <a:bodyPr/>
          <a:lstStyle/>
          <a:p>
            <a:r>
              <a:rPr lang="sv-SE" dirty="0"/>
              <a:t>MSFA</a:t>
            </a:r>
            <a:r>
              <a:rPr lang="sv-SE" dirty="0">
                <a:cs typeface="Arial"/>
              </a:rPr>
              <a:t> Deltagare - Startsida</a:t>
            </a:r>
            <a:endParaRPr lang="sv-SE" dirty="0"/>
          </a:p>
        </p:txBody>
      </p:sp>
      <p:pic>
        <p:nvPicPr>
          <p:cNvPr id="6" name="Bildobjekt 6" descr="Bild som visar Mina sidor fristående aktörer. Deltagare. Startsida. ">
            <a:extLst>
              <a:ext uri="{FF2B5EF4-FFF2-40B4-BE49-F238E27FC236}">
                <a16:creationId xmlns:a16="http://schemas.microsoft.com/office/drawing/2014/main" id="{727E78A2-67BF-4F67-B4B2-F59453661450}"/>
              </a:ext>
            </a:extLst>
          </p:cNvPr>
          <p:cNvPicPr>
            <a:picLocks noGrp="1" noChangeAspect="1"/>
          </p:cNvPicPr>
          <p:nvPr>
            <p:ph idx="1"/>
          </p:nvPr>
        </p:nvPicPr>
        <p:blipFill>
          <a:blip r:embed="rId3"/>
          <a:stretch>
            <a:fillRect/>
          </a:stretch>
        </p:blipFill>
        <p:spPr>
          <a:xfrm>
            <a:off x="2763588" y="804995"/>
            <a:ext cx="3013326" cy="3878582"/>
          </a:xfrm>
          <a:prstGeom prst="rect">
            <a:avLst/>
          </a:prstGeom>
        </p:spPr>
      </p:pic>
    </p:spTree>
    <p:extLst>
      <p:ext uri="{BB962C8B-B14F-4D97-AF65-F5344CB8AC3E}">
        <p14:creationId xmlns:p14="http://schemas.microsoft.com/office/powerpoint/2010/main" val="49681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Deltagare - Deltagarlista</a:t>
            </a:r>
            <a:endParaRPr lang="sv-SE" dirty="0"/>
          </a:p>
        </p:txBody>
      </p:sp>
      <p:pic>
        <p:nvPicPr>
          <p:cNvPr id="5" name="Bildobjekt 6" descr="Bild som visar Mina sidor fristående aktörer Deltagare och deltagarlisa ">
            <a:extLst>
              <a:ext uri="{FF2B5EF4-FFF2-40B4-BE49-F238E27FC236}">
                <a16:creationId xmlns:a16="http://schemas.microsoft.com/office/drawing/2014/main" id="{92E012A9-1B07-43F7-9987-CD7618C3F530}"/>
              </a:ext>
            </a:extLst>
          </p:cNvPr>
          <p:cNvPicPr>
            <a:picLocks noGrp="1" noChangeAspect="1"/>
          </p:cNvPicPr>
          <p:nvPr>
            <p:ph idx="1"/>
          </p:nvPr>
        </p:nvPicPr>
        <p:blipFill>
          <a:blip r:embed="rId3"/>
          <a:stretch>
            <a:fillRect/>
          </a:stretch>
        </p:blipFill>
        <p:spPr>
          <a:xfrm>
            <a:off x="2003624" y="1134922"/>
            <a:ext cx="4561696" cy="2984699"/>
          </a:xfrm>
          <a:prstGeom prst="rect">
            <a:avLst/>
          </a:prstGeom>
        </p:spPr>
      </p:pic>
    </p:spTree>
    <p:extLst>
      <p:ext uri="{BB962C8B-B14F-4D97-AF65-F5344CB8AC3E}">
        <p14:creationId xmlns:p14="http://schemas.microsoft.com/office/powerpoint/2010/main" val="1262448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Deltagare - Deltagarkort</a:t>
            </a:r>
            <a:endParaRPr lang="sv-SE" dirty="0"/>
          </a:p>
        </p:txBody>
      </p:sp>
      <p:pic>
        <p:nvPicPr>
          <p:cNvPr id="6" name="Bildobjekt 6" descr="Bild som visar Mina sidor fristående aktörer Deltagare och deltagarkort. ">
            <a:extLst>
              <a:ext uri="{FF2B5EF4-FFF2-40B4-BE49-F238E27FC236}">
                <a16:creationId xmlns:a16="http://schemas.microsoft.com/office/drawing/2014/main" id="{2BC092B0-6B53-416C-A915-E2A0EE54F2B4}"/>
              </a:ext>
            </a:extLst>
          </p:cNvPr>
          <p:cNvPicPr>
            <a:picLocks noGrp="1" noChangeAspect="1"/>
          </p:cNvPicPr>
          <p:nvPr>
            <p:ph idx="1"/>
          </p:nvPr>
        </p:nvPicPr>
        <p:blipFill>
          <a:blip r:embed="rId3"/>
          <a:stretch>
            <a:fillRect/>
          </a:stretch>
        </p:blipFill>
        <p:spPr>
          <a:xfrm>
            <a:off x="2223946" y="1134923"/>
            <a:ext cx="4121051" cy="3526891"/>
          </a:xfrm>
          <a:prstGeom prst="rect">
            <a:avLst/>
          </a:prstGeom>
        </p:spPr>
      </p:pic>
    </p:spTree>
    <p:extLst>
      <p:ext uri="{BB962C8B-B14F-4D97-AF65-F5344CB8AC3E}">
        <p14:creationId xmlns:p14="http://schemas.microsoft.com/office/powerpoint/2010/main" val="1127652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Deltagare - Rapportering</a:t>
            </a:r>
            <a:endParaRPr lang="sv-SE" dirty="0"/>
          </a:p>
        </p:txBody>
      </p:sp>
      <p:pic>
        <p:nvPicPr>
          <p:cNvPr id="5" name="Bildobjekt 6" descr="Bild som visar Mina sidor fristående aktörer Deltagare och rapportering. ">
            <a:extLst>
              <a:ext uri="{FF2B5EF4-FFF2-40B4-BE49-F238E27FC236}">
                <a16:creationId xmlns:a16="http://schemas.microsoft.com/office/drawing/2014/main" id="{BFA1F4CA-E188-4F93-B066-BE4868BDD820}"/>
              </a:ext>
            </a:extLst>
          </p:cNvPr>
          <p:cNvPicPr>
            <a:picLocks noGrp="1" noChangeAspect="1"/>
          </p:cNvPicPr>
          <p:nvPr>
            <p:ph idx="1"/>
          </p:nvPr>
        </p:nvPicPr>
        <p:blipFill>
          <a:blip r:embed="rId3"/>
          <a:stretch>
            <a:fillRect/>
          </a:stretch>
        </p:blipFill>
        <p:spPr>
          <a:xfrm>
            <a:off x="2241126" y="1134923"/>
            <a:ext cx="4086691" cy="3434083"/>
          </a:xfrm>
          <a:prstGeom prst="rect">
            <a:avLst/>
          </a:prstGeom>
        </p:spPr>
      </p:pic>
    </p:spTree>
    <p:extLst>
      <p:ext uri="{BB962C8B-B14F-4D97-AF65-F5344CB8AC3E}">
        <p14:creationId xmlns:p14="http://schemas.microsoft.com/office/powerpoint/2010/main" val="715497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MSFA</a:t>
            </a:r>
            <a:r>
              <a:rPr lang="sv-SE" dirty="0">
                <a:cs typeface="Arial"/>
              </a:rPr>
              <a:t> Deltagare - Exporter</a:t>
            </a:r>
            <a:endParaRPr lang="sv-SE" dirty="0"/>
          </a:p>
        </p:txBody>
      </p:sp>
      <p:pic>
        <p:nvPicPr>
          <p:cNvPr id="6" name="Bildobjekt 6" descr="Bild som visar Mina sidor fristående aktörer Deltagare och Exporter. ">
            <a:extLst>
              <a:ext uri="{FF2B5EF4-FFF2-40B4-BE49-F238E27FC236}">
                <a16:creationId xmlns:a16="http://schemas.microsoft.com/office/drawing/2014/main" id="{19B50837-767B-494F-8873-D4D534301484}"/>
              </a:ext>
            </a:extLst>
          </p:cNvPr>
          <p:cNvPicPr>
            <a:picLocks noGrp="1" noChangeAspect="1"/>
          </p:cNvPicPr>
          <p:nvPr>
            <p:ph idx="1"/>
          </p:nvPr>
        </p:nvPicPr>
        <p:blipFill>
          <a:blip r:embed="rId3"/>
          <a:stretch>
            <a:fillRect/>
          </a:stretch>
        </p:blipFill>
        <p:spPr>
          <a:xfrm>
            <a:off x="1036724" y="1723604"/>
            <a:ext cx="6150871" cy="1875949"/>
          </a:xfrm>
          <a:prstGeom prst="rect">
            <a:avLst/>
          </a:prstGeom>
        </p:spPr>
      </p:pic>
    </p:spTree>
    <p:extLst>
      <p:ext uri="{BB962C8B-B14F-4D97-AF65-F5344CB8AC3E}">
        <p14:creationId xmlns:p14="http://schemas.microsoft.com/office/powerpoint/2010/main" val="364750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A0071-FDAF-9B1C-6A46-37E4207EE7E1}"/>
              </a:ext>
            </a:extLst>
          </p:cNvPr>
          <p:cNvSpPr>
            <a:spLocks noGrp="1"/>
          </p:cNvSpPr>
          <p:nvPr>
            <p:ph type="ctrTitle"/>
          </p:nvPr>
        </p:nvSpPr>
        <p:spPr/>
        <p:txBody>
          <a:bodyPr/>
          <a:lstStyle/>
          <a:p>
            <a:r>
              <a:rPr lang="sv-SE" dirty="0"/>
              <a:t>Ekonomi</a:t>
            </a:r>
          </a:p>
        </p:txBody>
      </p:sp>
      <p:sp>
        <p:nvSpPr>
          <p:cNvPr id="3" name="Underrubrik 2">
            <a:extLst>
              <a:ext uri="{FF2B5EF4-FFF2-40B4-BE49-F238E27FC236}">
                <a16:creationId xmlns:a16="http://schemas.microsoft.com/office/drawing/2014/main" id="{1B4031B5-631F-3B50-00BE-0A22E599FE0B}"/>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420690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Aktiekurser på skärmen i stad">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747" b="5747"/>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287" y="3375660"/>
            <a:ext cx="6110500" cy="1251700"/>
          </a:xfrm>
        </p:spPr>
        <p:txBody>
          <a:bodyPr/>
          <a:lstStyle/>
          <a:p>
            <a:r>
              <a:rPr lang="sv-SE" sz="2700" dirty="0"/>
              <a:t>Metodstöd ekonomi för leverantörer i avtalsövergången – </a:t>
            </a:r>
            <a:br>
              <a:rPr lang="sv-SE" sz="2700" dirty="0"/>
            </a:br>
            <a:r>
              <a:rPr lang="sv-SE" sz="2700" dirty="0"/>
              <a:t>Arbetsmarknadsutbildning</a:t>
            </a:r>
          </a:p>
        </p:txBody>
      </p:sp>
      <p:sp>
        <p:nvSpPr>
          <p:cNvPr id="4" name="textruta 3">
            <a:extLst>
              <a:ext uri="{FF2B5EF4-FFF2-40B4-BE49-F238E27FC236}">
                <a16:creationId xmlns:a16="http://schemas.microsoft.com/office/drawing/2014/main" id="{85B0FA3C-56F5-014D-D339-56A9B905F19B}"/>
              </a:ext>
            </a:extLst>
          </p:cNvPr>
          <p:cNvSpPr txBox="1"/>
          <p:nvPr/>
        </p:nvSpPr>
        <p:spPr>
          <a:xfrm>
            <a:off x="141288" y="4897279"/>
            <a:ext cx="4575716" cy="246221"/>
          </a:xfrm>
          <a:prstGeom prst="rect">
            <a:avLst/>
          </a:prstGeom>
          <a:noFill/>
        </p:spPr>
        <p:txBody>
          <a:bodyPr wrap="square">
            <a:spAutoFit/>
          </a:bodyPr>
          <a:lstStyle/>
          <a:p>
            <a:r>
              <a:rPr lang="sv-SE" sz="1000" dirty="0">
                <a:latin typeface="Arial (Brödtext)"/>
              </a:rPr>
              <a:t>Version: 260306</a:t>
            </a:r>
            <a:endParaRPr lang="sv-SE" sz="1000" dirty="0"/>
          </a:p>
        </p:txBody>
      </p:sp>
    </p:spTree>
    <p:extLst>
      <p:ext uri="{BB962C8B-B14F-4D97-AF65-F5344CB8AC3E}">
        <p14:creationId xmlns:p14="http://schemas.microsoft.com/office/powerpoint/2010/main" val="271934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95363" y="723908"/>
            <a:ext cx="7422784" cy="675000"/>
          </a:xfrm>
        </p:spPr>
        <p:txBody>
          <a:bodyPr/>
          <a:lstStyle/>
          <a:p>
            <a:r>
              <a:rPr lang="sv-SE" sz="2400" dirty="0"/>
              <a:t>Bakgrund</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EBE7BCCF-CBCB-4CF6-9AA7-88258ED52C84}"/>
              </a:ext>
            </a:extLst>
          </p:cNvPr>
          <p:cNvSpPr>
            <a:spLocks noGrp="1"/>
          </p:cNvSpPr>
          <p:nvPr>
            <p:ph idx="1"/>
          </p:nvPr>
        </p:nvSpPr>
        <p:spPr>
          <a:xfrm>
            <a:off x="575042" y="1422400"/>
            <a:ext cx="5093658" cy="3182094"/>
          </a:xfrm>
        </p:spPr>
        <p:txBody>
          <a:bodyPr/>
          <a:lstStyle/>
          <a:p>
            <a:pPr marL="0" indent="0">
              <a:buNone/>
            </a:pPr>
            <a:endParaRPr lang="sv-SE" sz="1200" dirty="0">
              <a:latin typeface="Georgia" panose="02040502050405020303" pitchFamily="18" charset="0"/>
              <a:cs typeface="Times New Roman" panose="02020603050405020304" pitchFamily="18" charset="0"/>
            </a:endParaRPr>
          </a:p>
          <a:p>
            <a:r>
              <a:rPr lang="sv-SE" sz="1200" dirty="0"/>
              <a:t>Arbetsförmedlingen har arbetat med att ersätta det tidigare systemstödet för arbetsmarknadsutbildningar till ett mer modernt och användarvänligt system. </a:t>
            </a:r>
          </a:p>
          <a:p>
            <a:r>
              <a:rPr lang="sv-SE" sz="1200" dirty="0"/>
              <a:t>Syftet är att få ett enhetligt och effektivt arbetssätt för samtliga av Arbetsförmedlingens tjänster. Vi vill också få en enklare administration kring arbetsmarknadsutbildningar både för leverantörer och Arbetsförmedlingen.</a:t>
            </a:r>
          </a:p>
          <a:p>
            <a:r>
              <a:rPr lang="sv-SE" sz="1200" dirty="0"/>
              <a:t>Alla nya upphandlingar sedan våren 2025 har introducerats i det nya systemstödet och dess logik. </a:t>
            </a:r>
          </a:p>
          <a:p>
            <a:r>
              <a:rPr lang="sv-SE" sz="1200" dirty="0"/>
              <a:t>190 pågående avtal av FUB och AUB flyttas över till MSFA, genom ett ändringsavtal, från och med den 1 april 2026</a:t>
            </a:r>
          </a:p>
          <a:p>
            <a:pPr marL="0" indent="0">
              <a:buNone/>
            </a:pPr>
            <a:endParaRPr lang="sv-SE" sz="1200" dirty="0"/>
          </a:p>
          <a:p>
            <a:pPr marL="0" indent="0">
              <a:buNone/>
            </a:pPr>
            <a:endParaRPr lang="sv-SE" sz="1200" dirty="0"/>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50502EC1-AEC4-4470-89FF-F626F11AAAB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803" y="776297"/>
            <a:ext cx="3420000" cy="3420000"/>
          </a:xfrm>
          <a:prstGeom prst="rect">
            <a:avLst/>
          </a:prstGeom>
          <a:noFill/>
        </p:spPr>
      </p:pic>
    </p:spTree>
    <p:extLst>
      <p:ext uri="{BB962C8B-B14F-4D97-AF65-F5344CB8AC3E}">
        <p14:creationId xmlns:p14="http://schemas.microsoft.com/office/powerpoint/2010/main" val="3669356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4B203-EA04-D2FD-BA30-710FFB228112}"/>
              </a:ext>
            </a:extLst>
          </p:cNvPr>
          <p:cNvSpPr>
            <a:spLocks noGrp="1"/>
          </p:cNvSpPr>
          <p:nvPr>
            <p:ph type="title"/>
          </p:nvPr>
        </p:nvSpPr>
        <p:spPr>
          <a:xfrm>
            <a:off x="575043" y="462148"/>
            <a:ext cx="7422784" cy="675000"/>
          </a:xfrm>
        </p:spPr>
        <p:txBody>
          <a:bodyPr/>
          <a:lstStyle/>
          <a:p>
            <a:r>
              <a:rPr lang="sv-SE" dirty="0"/>
              <a:t>Inledning </a:t>
            </a:r>
          </a:p>
        </p:txBody>
      </p:sp>
      <p:sp>
        <p:nvSpPr>
          <p:cNvPr id="3" name="Platshållare för innehåll 2">
            <a:extLst>
              <a:ext uri="{FF2B5EF4-FFF2-40B4-BE49-F238E27FC236}">
                <a16:creationId xmlns:a16="http://schemas.microsoft.com/office/drawing/2014/main" id="{4C80CA59-18A7-F8DD-5879-9AA3B0787D2D}"/>
              </a:ext>
            </a:extLst>
          </p:cNvPr>
          <p:cNvSpPr>
            <a:spLocks noGrp="1"/>
          </p:cNvSpPr>
          <p:nvPr>
            <p:ph idx="1"/>
          </p:nvPr>
        </p:nvSpPr>
        <p:spPr>
          <a:xfrm>
            <a:off x="575043" y="1194144"/>
            <a:ext cx="7421825" cy="2872353"/>
          </a:xfrm>
        </p:spPr>
        <p:txBody>
          <a:bodyPr/>
          <a:lstStyle/>
          <a:p>
            <a:r>
              <a:rPr lang="sv-SE" dirty="0">
                <a:latin typeface="+mj-lt"/>
              </a:rPr>
              <a:t>Det ska vara lätt att göra rätt i processen för er ekonomiadministration. </a:t>
            </a:r>
          </a:p>
          <a:p>
            <a:r>
              <a:rPr lang="sv-SE" dirty="0">
                <a:latin typeface="+mj-lt"/>
              </a:rPr>
              <a:t>Därför har vi tagit fram ett metodstöd som ni kan använda er av för att säkerställa att kraven för korrekt fakturering uppfylls.</a:t>
            </a:r>
          </a:p>
          <a:p>
            <a:r>
              <a:rPr lang="sv-SE" dirty="0">
                <a:latin typeface="+mj-lt"/>
              </a:rPr>
              <a:t>Ni kommer att få veta mer om hur ni går till väga för att kunna fakturera:</a:t>
            </a:r>
          </a:p>
          <a:p>
            <a:pPr lvl="1"/>
            <a:r>
              <a:rPr lang="sv-SE" sz="1800" dirty="0">
                <a:latin typeface="+mj-lt"/>
              </a:rPr>
              <a:t>löpande ersättning per månad,</a:t>
            </a:r>
          </a:p>
          <a:p>
            <a:pPr lvl="1"/>
            <a:r>
              <a:rPr lang="sv-SE" sz="1800" dirty="0">
                <a:latin typeface="+mj-lt"/>
              </a:rPr>
              <a:t>certifikatersättning,</a:t>
            </a:r>
          </a:p>
          <a:p>
            <a:pPr lvl="1"/>
            <a:r>
              <a:rPr lang="sv-SE" sz="1800" dirty="0">
                <a:latin typeface="+mj-lt"/>
              </a:rPr>
              <a:t>garanterad ersättning för garantivolym.</a:t>
            </a:r>
          </a:p>
          <a:p>
            <a:endParaRPr lang="sv-SE" dirty="0">
              <a:latin typeface="+mj-lt"/>
            </a:endParaRPr>
          </a:p>
        </p:txBody>
      </p:sp>
    </p:spTree>
    <p:extLst>
      <p:ext uri="{BB962C8B-B14F-4D97-AF65-F5344CB8AC3E}">
        <p14:creationId xmlns:p14="http://schemas.microsoft.com/office/powerpoint/2010/main" val="1047535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EF9BA-F1EB-55F1-0A17-22C1A64F784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391D2E8-FD62-AFC7-0DEB-A0D8ACF96BE6}"/>
              </a:ext>
            </a:extLst>
          </p:cNvPr>
          <p:cNvSpPr>
            <a:spLocks noGrp="1"/>
          </p:cNvSpPr>
          <p:nvPr>
            <p:ph type="title"/>
          </p:nvPr>
        </p:nvSpPr>
        <p:spPr/>
        <p:txBody>
          <a:bodyPr/>
          <a:lstStyle/>
          <a:p>
            <a:r>
              <a:rPr lang="sv-SE" dirty="0"/>
              <a:t>Leverantörens ansvar innan fakturering</a:t>
            </a:r>
          </a:p>
        </p:txBody>
      </p:sp>
      <p:graphicFrame>
        <p:nvGraphicFramePr>
          <p:cNvPr id="3" name="Diagram 2" descr="Processbild för leverantörens ansvar:&#10;1) Först kontrollera att nödvändiga rapporter är godkända i systemstödet Mina sidor för fristående aktör.&#10;2) Därefter kontrollera att det finns en order för ersättningen.&#10;3) Slutligen ska ni kontrollera att fakturans kvantitet överensstämmer med det den ersättning ni har rätt till enligt avtal.">
            <a:extLst>
              <a:ext uri="{FF2B5EF4-FFF2-40B4-BE49-F238E27FC236}">
                <a16:creationId xmlns:a16="http://schemas.microsoft.com/office/drawing/2014/main" id="{3B8699FB-971F-7B3D-E7EB-3A024C90DF6F}"/>
              </a:ext>
            </a:extLst>
          </p:cNvPr>
          <p:cNvGraphicFramePr/>
          <p:nvPr>
            <p:extLst>
              <p:ext uri="{D42A27DB-BD31-4B8C-83A1-F6EECF244321}">
                <p14:modId xmlns:p14="http://schemas.microsoft.com/office/powerpoint/2010/main" val="644441110"/>
              </p:ext>
            </p:extLst>
          </p:nvPr>
        </p:nvGraphicFramePr>
        <p:xfrm>
          <a:off x="434715" y="1907277"/>
          <a:ext cx="8274570" cy="1328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393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C8C3DE-A43C-A037-23B1-93D1642E4F19}"/>
              </a:ext>
            </a:extLst>
          </p:cNvPr>
          <p:cNvSpPr>
            <a:spLocks noGrp="1"/>
          </p:cNvSpPr>
          <p:nvPr>
            <p:ph type="title"/>
          </p:nvPr>
        </p:nvSpPr>
        <p:spPr>
          <a:xfrm>
            <a:off x="575043" y="124648"/>
            <a:ext cx="7422784" cy="675000"/>
          </a:xfrm>
        </p:spPr>
        <p:txBody>
          <a:bodyPr/>
          <a:lstStyle/>
          <a:p>
            <a:r>
              <a:rPr lang="sv-SE" dirty="0"/>
              <a:t>Leverantörens ansvar innan fakturering. Skärmläsare</a:t>
            </a:r>
          </a:p>
        </p:txBody>
      </p:sp>
      <p:sp>
        <p:nvSpPr>
          <p:cNvPr id="3" name="Platshållare för innehåll 2">
            <a:extLst>
              <a:ext uri="{FF2B5EF4-FFF2-40B4-BE49-F238E27FC236}">
                <a16:creationId xmlns:a16="http://schemas.microsoft.com/office/drawing/2014/main" id="{819CB58D-5EB3-3A16-9166-9789EAA860E1}"/>
              </a:ext>
            </a:extLst>
          </p:cNvPr>
          <p:cNvSpPr>
            <a:spLocks noGrp="1"/>
          </p:cNvSpPr>
          <p:nvPr>
            <p:ph idx="1"/>
          </p:nvPr>
        </p:nvSpPr>
        <p:spPr/>
        <p:txBody>
          <a:bodyPr/>
          <a:lstStyle/>
          <a:p>
            <a:r>
              <a:rPr lang="sv-SE" dirty="0"/>
              <a:t>Kontrollera att nödvändiga rapporter är godkända i Mina sidor för fristående aktör</a:t>
            </a:r>
          </a:p>
          <a:p>
            <a:r>
              <a:rPr lang="sv-SE" dirty="0"/>
              <a:t>Kontrollera att ni har fått en order för ersättningen till er e-handelsanslutning</a:t>
            </a:r>
          </a:p>
          <a:p>
            <a:r>
              <a:rPr lang="sv-SE" dirty="0"/>
              <a:t>Innan ni skickar fakturan, kontrollera att fakturans kvantitet överensstämmer med det ni har rätt till</a:t>
            </a:r>
          </a:p>
          <a:p>
            <a:endParaRPr lang="sv-SE" dirty="0"/>
          </a:p>
        </p:txBody>
      </p:sp>
    </p:spTree>
    <p:extLst>
      <p:ext uri="{BB962C8B-B14F-4D97-AF65-F5344CB8AC3E}">
        <p14:creationId xmlns:p14="http://schemas.microsoft.com/office/powerpoint/2010/main" val="1454488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48ECD7-222A-D612-FE70-DDC30D6428A4}"/>
              </a:ext>
              <a:ext uri="{C183D7F6-B498-43B3-948B-1728B52AA6E4}">
                <adec:decorative xmlns:adec="http://schemas.microsoft.com/office/drawing/2017/decorative" val="1"/>
              </a:ext>
            </a:extLst>
          </p:cNvPr>
          <p:cNvSpPr/>
          <p:nvPr/>
        </p:nvSpPr>
        <p:spPr>
          <a:xfrm>
            <a:off x="456039" y="1333500"/>
            <a:ext cx="8040383" cy="3009900"/>
          </a:xfrm>
          <a:prstGeom prst="rect">
            <a:avLst/>
          </a:prstGeom>
          <a:solidFill>
            <a:srgbClr val="BAD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Georgia" panose="02040502050405020303" pitchFamily="18" charset="0"/>
            </a:endParaRPr>
          </a:p>
        </p:txBody>
      </p:sp>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642084" y="351161"/>
            <a:ext cx="7422784" cy="528950"/>
          </a:xfrm>
        </p:spPr>
        <p:txBody>
          <a:bodyPr/>
          <a:lstStyle/>
          <a:p>
            <a:r>
              <a:rPr lang="sv-SE" sz="2500" dirty="0"/>
              <a:t>Information om order och fakturering</a:t>
            </a:r>
          </a:p>
        </p:txBody>
      </p:sp>
      <p:sp>
        <p:nvSpPr>
          <p:cNvPr id="8" name="textruta 7">
            <a:extLst>
              <a:ext uri="{FF2B5EF4-FFF2-40B4-BE49-F238E27FC236}">
                <a16:creationId xmlns:a16="http://schemas.microsoft.com/office/drawing/2014/main" id="{10BB686B-5622-A9BB-8CEC-AF9915FB965E}"/>
              </a:ext>
            </a:extLst>
          </p:cNvPr>
          <p:cNvSpPr txBox="1"/>
          <p:nvPr/>
        </p:nvSpPr>
        <p:spPr>
          <a:xfrm>
            <a:off x="604109" y="1437030"/>
            <a:ext cx="7949228" cy="1569660"/>
          </a:xfrm>
          <a:prstGeom prst="rect">
            <a:avLst/>
          </a:prstGeom>
          <a:noFill/>
        </p:spPr>
        <p:txBody>
          <a:bodyPr wrap="square">
            <a:spAutoFit/>
          </a:bodyPr>
          <a:lstStyle/>
          <a:p>
            <a:r>
              <a:rPr lang="sv-SE" sz="1600" b="1" dirty="0">
                <a:latin typeface="+mj-lt"/>
              </a:rPr>
              <a:t>E-handelsflödet</a:t>
            </a:r>
            <a:r>
              <a:rPr lang="sv-SE" sz="1600" dirty="0">
                <a:latin typeface="+mj-lt"/>
                <a:cs typeface="Arial"/>
              </a:rPr>
              <a:t>. Vi skickar </a:t>
            </a:r>
            <a:r>
              <a:rPr lang="sv-SE" sz="1600" dirty="0" err="1">
                <a:latin typeface="+mj-lt"/>
                <a:cs typeface="Arial"/>
              </a:rPr>
              <a:t>inköpsordrar</a:t>
            </a:r>
            <a:r>
              <a:rPr lang="sv-SE" sz="1600" dirty="0">
                <a:latin typeface="+mj-lt"/>
                <a:cs typeface="Arial"/>
              </a:rPr>
              <a:t> till er </a:t>
            </a:r>
            <a:r>
              <a:rPr lang="sv-SE" sz="1600" dirty="0" err="1">
                <a:latin typeface="+mj-lt"/>
                <a:cs typeface="Arial"/>
              </a:rPr>
              <a:t>Peppol</a:t>
            </a:r>
            <a:r>
              <a:rPr lang="sv-SE" sz="1600" dirty="0">
                <a:latin typeface="+mj-lt"/>
                <a:cs typeface="Arial"/>
              </a:rPr>
              <a:t>-anslutning eller till er sida i Leverantörsportalen. I ett e-handelsflöde ska inkommande order kunna vändas till utgående faktura, så att nödvändig information alltid finns på fakturan. </a:t>
            </a:r>
          </a:p>
          <a:p>
            <a:endParaRPr lang="sv-SE" sz="1600" dirty="0">
              <a:latin typeface="+mj-lt"/>
              <a:cs typeface="Arial"/>
            </a:endParaRPr>
          </a:p>
          <a:p>
            <a:r>
              <a:rPr lang="sv-SE" sz="1600" dirty="0" err="1">
                <a:latin typeface="+mj-lt"/>
                <a:cs typeface="Arial"/>
              </a:rPr>
              <a:t>Inköpsordrarna</a:t>
            </a:r>
            <a:r>
              <a:rPr lang="sv-SE" sz="1600" dirty="0">
                <a:latin typeface="+mj-lt"/>
                <a:cs typeface="Arial"/>
              </a:rPr>
              <a:t> som skickas till er kan inte manipuleras/ändras av Arbetsförmedlingen. Arbetsförmedlingen kan skicka kompletterande </a:t>
            </a:r>
            <a:r>
              <a:rPr lang="sv-SE" sz="1600" dirty="0" err="1">
                <a:latin typeface="+mj-lt"/>
                <a:cs typeface="Arial"/>
              </a:rPr>
              <a:t>inköpsordrar</a:t>
            </a:r>
            <a:r>
              <a:rPr lang="sv-SE" sz="1600" dirty="0">
                <a:latin typeface="+mj-lt"/>
                <a:cs typeface="Arial"/>
              </a:rPr>
              <a:t> på nya perioder.</a:t>
            </a:r>
          </a:p>
        </p:txBody>
      </p:sp>
      <p:sp>
        <p:nvSpPr>
          <p:cNvPr id="10" name="textruta 9">
            <a:extLst>
              <a:ext uri="{FF2B5EF4-FFF2-40B4-BE49-F238E27FC236}">
                <a16:creationId xmlns:a16="http://schemas.microsoft.com/office/drawing/2014/main" id="{4EECE34A-2A18-63C8-C937-56AA28644586}"/>
              </a:ext>
            </a:extLst>
          </p:cNvPr>
          <p:cNvSpPr txBox="1"/>
          <p:nvPr/>
        </p:nvSpPr>
        <p:spPr>
          <a:xfrm>
            <a:off x="604109" y="3137034"/>
            <a:ext cx="7901841" cy="830997"/>
          </a:xfrm>
          <a:prstGeom prst="rect">
            <a:avLst/>
          </a:prstGeom>
          <a:noFill/>
        </p:spPr>
        <p:txBody>
          <a:bodyPr wrap="square">
            <a:spAutoFit/>
          </a:bodyPr>
          <a:lstStyle/>
          <a:p>
            <a:r>
              <a:rPr lang="sv-SE" sz="1600" b="1" dirty="0">
                <a:latin typeface="+mj-lt"/>
                <a:cs typeface="Arial"/>
              </a:rPr>
              <a:t>Fakturering</a:t>
            </a:r>
            <a:r>
              <a:rPr lang="sv-SE" sz="1600" dirty="0">
                <a:latin typeface="+mj-lt"/>
                <a:cs typeface="Arial"/>
              </a:rPr>
              <a:t>. Ni ska skicka elektronisk faktura enligt faktureringsvillkor och det underlättas genom utskickad inköpsorder. Ni ska enbart fakturera en order per faktura. Leverantören ansvarar för att skicka korrekta fakturor efter bevisad leverans. </a:t>
            </a:r>
          </a:p>
        </p:txBody>
      </p:sp>
    </p:spTree>
    <p:extLst>
      <p:ext uri="{BB962C8B-B14F-4D97-AF65-F5344CB8AC3E}">
        <p14:creationId xmlns:p14="http://schemas.microsoft.com/office/powerpoint/2010/main" val="1362745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6E9E6-035B-CB98-62ED-673333C68A18}"/>
              </a:ext>
            </a:extLst>
          </p:cNvPr>
          <p:cNvSpPr>
            <a:spLocks noGrp="1"/>
          </p:cNvSpPr>
          <p:nvPr>
            <p:ph type="title"/>
          </p:nvPr>
        </p:nvSpPr>
        <p:spPr>
          <a:xfrm>
            <a:off x="576002" y="293009"/>
            <a:ext cx="7422784" cy="675000"/>
          </a:xfrm>
        </p:spPr>
        <p:txBody>
          <a:bodyPr/>
          <a:lstStyle/>
          <a:p>
            <a:r>
              <a:rPr lang="sv-SE" sz="2800" dirty="0"/>
              <a:t>Information om order och fakturering. Skärmläsare</a:t>
            </a:r>
            <a:endParaRPr lang="sv-SE" dirty="0"/>
          </a:p>
        </p:txBody>
      </p:sp>
      <p:sp>
        <p:nvSpPr>
          <p:cNvPr id="3" name="Platshållare för innehåll 2">
            <a:extLst>
              <a:ext uri="{FF2B5EF4-FFF2-40B4-BE49-F238E27FC236}">
                <a16:creationId xmlns:a16="http://schemas.microsoft.com/office/drawing/2014/main" id="{90001964-B78C-445A-98B5-D39517049A98}"/>
              </a:ext>
            </a:extLst>
          </p:cNvPr>
          <p:cNvSpPr>
            <a:spLocks noGrp="1"/>
          </p:cNvSpPr>
          <p:nvPr>
            <p:ph idx="1"/>
          </p:nvPr>
        </p:nvSpPr>
        <p:spPr>
          <a:xfrm>
            <a:off x="576961" y="1323477"/>
            <a:ext cx="7421825" cy="2872353"/>
          </a:xfrm>
        </p:spPr>
        <p:txBody>
          <a:bodyPr/>
          <a:lstStyle/>
          <a:p>
            <a:r>
              <a:rPr lang="sv-SE" sz="1600" b="1" dirty="0"/>
              <a:t>E-handelsflödet</a:t>
            </a:r>
            <a:r>
              <a:rPr lang="sv-SE" sz="1600" dirty="0">
                <a:cs typeface="Arial"/>
              </a:rPr>
              <a:t>. Vi skickar </a:t>
            </a:r>
            <a:r>
              <a:rPr lang="sv-SE" sz="1600" dirty="0" err="1">
                <a:cs typeface="Arial"/>
              </a:rPr>
              <a:t>inköpsordrar</a:t>
            </a:r>
            <a:r>
              <a:rPr lang="sv-SE" sz="1600" dirty="0">
                <a:cs typeface="Arial"/>
              </a:rPr>
              <a:t> till er </a:t>
            </a:r>
            <a:r>
              <a:rPr lang="sv-SE" sz="1600" dirty="0" err="1">
                <a:cs typeface="Arial"/>
              </a:rPr>
              <a:t>Peppol</a:t>
            </a:r>
            <a:r>
              <a:rPr lang="sv-SE" sz="1600" dirty="0">
                <a:cs typeface="Arial"/>
              </a:rPr>
              <a:t>-anslutning eller till er sida i Leverantörsportalen. I ett e-handelsflöde ska inkommande order kunna vändas till utgående faktura, så att nödvändig information alltid finns på fakturan. </a:t>
            </a:r>
          </a:p>
          <a:p>
            <a:endParaRPr lang="sv-SE" sz="1600" dirty="0">
              <a:cs typeface="Arial"/>
            </a:endParaRPr>
          </a:p>
          <a:p>
            <a:r>
              <a:rPr lang="sv-SE" sz="1600" dirty="0" err="1">
                <a:cs typeface="Arial"/>
              </a:rPr>
              <a:t>Inköpsordrarna</a:t>
            </a:r>
            <a:r>
              <a:rPr lang="sv-SE" sz="1600" dirty="0">
                <a:cs typeface="Arial"/>
              </a:rPr>
              <a:t> som skickas till er kan inte manipuleras/ändras av Arbetsförmedlingen. Arbetsförmedlingen kan skicka kompletterande </a:t>
            </a:r>
            <a:r>
              <a:rPr lang="sv-SE" sz="1600" dirty="0" err="1">
                <a:cs typeface="Arial"/>
              </a:rPr>
              <a:t>inköpsordrar</a:t>
            </a:r>
            <a:r>
              <a:rPr lang="sv-SE" sz="1600" dirty="0">
                <a:cs typeface="Arial"/>
              </a:rPr>
              <a:t> på nya perioder.</a:t>
            </a:r>
          </a:p>
          <a:p>
            <a:endParaRPr lang="sv-SE" sz="1600" dirty="0">
              <a:cs typeface="Arial"/>
            </a:endParaRPr>
          </a:p>
          <a:p>
            <a:r>
              <a:rPr lang="sv-SE" sz="1600" b="1" dirty="0">
                <a:cs typeface="Arial"/>
              </a:rPr>
              <a:t>Fakturering</a:t>
            </a:r>
            <a:r>
              <a:rPr lang="sv-SE" sz="1600" dirty="0">
                <a:cs typeface="Arial"/>
              </a:rPr>
              <a:t>. Ni ska skicka elektronisk faktura enligt faktureringsvillkor och det underlättas genom utskickad </a:t>
            </a:r>
            <a:r>
              <a:rPr lang="sv-SE" sz="1600" dirty="0" err="1">
                <a:cs typeface="Arial"/>
              </a:rPr>
              <a:t>inköpsorder</a:t>
            </a:r>
            <a:r>
              <a:rPr lang="sv-SE" sz="1600" dirty="0">
                <a:cs typeface="Arial"/>
              </a:rPr>
              <a:t>. Ni ska enbart fakturera en order per faktura. Leverantören ansvarar för att skicka korrekta fakturor efter bevisad leverans</a:t>
            </a:r>
            <a:endParaRPr lang="sv-SE" sz="1600" dirty="0"/>
          </a:p>
        </p:txBody>
      </p:sp>
    </p:spTree>
    <p:extLst>
      <p:ext uri="{BB962C8B-B14F-4D97-AF65-F5344CB8AC3E}">
        <p14:creationId xmlns:p14="http://schemas.microsoft.com/office/powerpoint/2010/main" val="3206026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EF6DD29-B604-6BD6-58F6-C141D7D98ADC}"/>
              </a:ext>
              <a:ext uri="{C183D7F6-B498-43B3-948B-1728B52AA6E4}">
                <adec:decorative xmlns:adec="http://schemas.microsoft.com/office/drawing/2017/decorative" val="1"/>
              </a:ext>
            </a:extLst>
          </p:cNvPr>
          <p:cNvSpPr/>
          <p:nvPr/>
        </p:nvSpPr>
        <p:spPr>
          <a:xfrm>
            <a:off x="390662" y="1294478"/>
            <a:ext cx="5857737" cy="2308324"/>
          </a:xfrm>
          <a:prstGeom prst="rect">
            <a:avLst/>
          </a:prstGeom>
          <a:solidFill>
            <a:srgbClr val="BAD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Georgia" panose="02040502050405020303" pitchFamily="18" charset="0"/>
            </a:endParaRPr>
          </a:p>
        </p:txBody>
      </p:sp>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56550" y="372952"/>
            <a:ext cx="7288379" cy="453796"/>
          </a:xfrm>
        </p:spPr>
        <p:txBody>
          <a:bodyPr/>
          <a:lstStyle/>
          <a:p>
            <a:r>
              <a:rPr lang="sv-SE" sz="2500" dirty="0"/>
              <a:t>Att tänka på vid fakturering</a:t>
            </a:r>
          </a:p>
        </p:txBody>
      </p:sp>
      <p:sp>
        <p:nvSpPr>
          <p:cNvPr id="7" name="textruta 6">
            <a:extLst>
              <a:ext uri="{FF2B5EF4-FFF2-40B4-BE49-F238E27FC236}">
                <a16:creationId xmlns:a16="http://schemas.microsoft.com/office/drawing/2014/main" id="{D7AB67E8-47F5-6C53-7901-9500E4368662}"/>
              </a:ext>
            </a:extLst>
          </p:cNvPr>
          <p:cNvSpPr txBox="1"/>
          <p:nvPr/>
        </p:nvSpPr>
        <p:spPr>
          <a:xfrm>
            <a:off x="-182880" y="981053"/>
            <a:ext cx="6294120" cy="2308324"/>
          </a:xfrm>
          <a:prstGeom prst="rect">
            <a:avLst/>
          </a:prstGeom>
          <a:noFill/>
        </p:spPr>
        <p:txBody>
          <a:bodyPr wrap="square">
            <a:spAutoFit/>
          </a:bodyPr>
          <a:lstStyle/>
          <a:p>
            <a:pPr lvl="2"/>
            <a:endParaRPr lang="sv-SE" sz="1600" dirty="0">
              <a:latin typeface="+mj-lt"/>
            </a:endParaRPr>
          </a:p>
          <a:p>
            <a:pPr marL="857250" lvl="2" indent="-171450">
              <a:buFont typeface="Arial" panose="020B0604020202020204" pitchFamily="34" charset="0"/>
              <a:buChar char="•"/>
            </a:pPr>
            <a:endParaRPr lang="sv-SE" sz="1600" dirty="0">
              <a:latin typeface="+mj-lt"/>
            </a:endParaRPr>
          </a:p>
          <a:p>
            <a:pPr lvl="2"/>
            <a:r>
              <a:rPr lang="sv-SE" sz="1600" b="1" u="sng" dirty="0">
                <a:latin typeface="+mj-lt"/>
              </a:rPr>
              <a:t>Extra viktigt</a:t>
            </a:r>
            <a:br>
              <a:rPr lang="sv-SE" sz="1600" b="1" dirty="0">
                <a:latin typeface="+mj-lt"/>
              </a:rPr>
            </a:br>
            <a:endParaRPr lang="sv-SE" sz="1600" b="1" dirty="0">
              <a:latin typeface="+mj-lt"/>
            </a:endParaRPr>
          </a:p>
          <a:p>
            <a:pPr marL="857250" lvl="2" indent="-171450">
              <a:buFont typeface="Arial" panose="020B0604020202020204" pitchFamily="34" charset="0"/>
              <a:buChar char="•"/>
            </a:pPr>
            <a:r>
              <a:rPr lang="sv-SE" sz="1600" b="1" dirty="0">
                <a:latin typeface="+mj-lt"/>
              </a:rPr>
              <a:t>Information om period ska anges i fältet </a:t>
            </a:r>
            <a:r>
              <a:rPr lang="en-US" sz="1600" b="1" dirty="0">
                <a:effectLst/>
                <a:latin typeface="+mj-lt"/>
                <a:ea typeface="Calibri" panose="020F0502020204030204" pitchFamily="34" charset="0"/>
              </a:rPr>
              <a:t>&lt;</a:t>
            </a:r>
            <a:r>
              <a:rPr lang="en-US" sz="1600" b="1" dirty="0" err="1">
                <a:effectLst/>
                <a:latin typeface="+mj-lt"/>
                <a:ea typeface="Calibri" panose="020F0502020204030204" pitchFamily="34" charset="0"/>
              </a:rPr>
              <a:t>cac:InvoicePeriod</a:t>
            </a:r>
            <a:r>
              <a:rPr lang="en-US" sz="1600" b="1" dirty="0">
                <a:effectLst/>
                <a:latin typeface="+mj-lt"/>
                <a:ea typeface="Calibri" panose="020F0502020204030204" pitchFamily="34" charset="0"/>
              </a:rPr>
              <a:t>&gt; </a:t>
            </a:r>
            <a:r>
              <a:rPr lang="sv-SE" sz="1600" b="1" dirty="0">
                <a:latin typeface="+mj-lt"/>
              </a:rPr>
              <a:t>på </a:t>
            </a:r>
            <a:r>
              <a:rPr lang="sv-SE" sz="1600" b="1" dirty="0" err="1">
                <a:latin typeface="+mj-lt"/>
              </a:rPr>
              <a:t>Peppol</a:t>
            </a:r>
            <a:r>
              <a:rPr lang="sv-SE" sz="1600" b="1" dirty="0">
                <a:latin typeface="+mj-lt"/>
              </a:rPr>
              <a:t>-fakturan.</a:t>
            </a:r>
          </a:p>
          <a:p>
            <a:pPr marL="857250" lvl="2" indent="-171450">
              <a:buFont typeface="Arial" panose="020B0604020202020204" pitchFamily="34" charset="0"/>
              <a:buChar char="•"/>
            </a:pPr>
            <a:endParaRPr lang="sv-SE" sz="1600" b="1" dirty="0">
              <a:latin typeface="+mj-lt"/>
              <a:ea typeface="Calibri" panose="020F0502020204030204" pitchFamily="34" charset="0"/>
            </a:endParaRPr>
          </a:p>
          <a:p>
            <a:pPr marL="857250" lvl="2" indent="-171450">
              <a:buFont typeface="Arial" panose="020B0604020202020204" pitchFamily="34" charset="0"/>
              <a:buChar char="•"/>
            </a:pPr>
            <a:r>
              <a:rPr lang="sv-SE" sz="1600" b="1" dirty="0">
                <a:latin typeface="+mj-lt"/>
                <a:cs typeface="Arial"/>
              </a:rPr>
              <a:t>Det är viktigt att ni returnerar inköpsordernummer (</a:t>
            </a:r>
            <a:r>
              <a:rPr lang="sv-SE" sz="1600" b="1" dirty="0" err="1">
                <a:latin typeface="+mj-lt"/>
                <a:cs typeface="Arial"/>
              </a:rPr>
              <a:t>OrderReference</a:t>
            </a:r>
            <a:r>
              <a:rPr lang="sv-SE" sz="1600" b="1" dirty="0">
                <a:latin typeface="+mj-lt"/>
                <a:cs typeface="Arial"/>
              </a:rPr>
              <a:t>) i avsett fält på era samtliga fakturor.</a:t>
            </a:r>
          </a:p>
        </p:txBody>
      </p:sp>
    </p:spTree>
    <p:extLst>
      <p:ext uri="{BB962C8B-B14F-4D97-AF65-F5344CB8AC3E}">
        <p14:creationId xmlns:p14="http://schemas.microsoft.com/office/powerpoint/2010/main" val="3989282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1FE035-E14B-C30D-297F-B1EF30D5CC16}"/>
              </a:ext>
            </a:extLst>
          </p:cNvPr>
          <p:cNvSpPr>
            <a:spLocks noGrp="1"/>
          </p:cNvSpPr>
          <p:nvPr>
            <p:ph type="title"/>
          </p:nvPr>
        </p:nvSpPr>
        <p:spPr>
          <a:xfrm>
            <a:off x="575043" y="398206"/>
            <a:ext cx="7422784" cy="675000"/>
          </a:xfrm>
        </p:spPr>
        <p:txBody>
          <a:bodyPr/>
          <a:lstStyle/>
          <a:p>
            <a:r>
              <a:rPr lang="sv-SE" sz="2800" dirty="0"/>
              <a:t>Att tänka på vid fakturering. Skärmläsare</a:t>
            </a:r>
            <a:endParaRPr lang="sv-SE" dirty="0"/>
          </a:p>
        </p:txBody>
      </p:sp>
      <p:sp>
        <p:nvSpPr>
          <p:cNvPr id="3" name="Platshållare för innehåll 2">
            <a:extLst>
              <a:ext uri="{FF2B5EF4-FFF2-40B4-BE49-F238E27FC236}">
                <a16:creationId xmlns:a16="http://schemas.microsoft.com/office/drawing/2014/main" id="{0DAA8BE7-5A85-CC5E-8D74-E33A955E7419}"/>
              </a:ext>
            </a:extLst>
          </p:cNvPr>
          <p:cNvSpPr>
            <a:spLocks noGrp="1"/>
          </p:cNvSpPr>
          <p:nvPr>
            <p:ph idx="1"/>
          </p:nvPr>
        </p:nvSpPr>
        <p:spPr/>
        <p:txBody>
          <a:bodyPr/>
          <a:lstStyle/>
          <a:p>
            <a:pPr lvl="2"/>
            <a:endParaRPr lang="sv-SE" sz="1600" b="1" dirty="0"/>
          </a:p>
          <a:p>
            <a:pPr lvl="2"/>
            <a:r>
              <a:rPr lang="sv-SE" sz="1600" b="1" u="sng" dirty="0"/>
              <a:t>Extra viktigt</a:t>
            </a:r>
            <a:br>
              <a:rPr lang="sv-SE" sz="1600" b="1" dirty="0"/>
            </a:br>
            <a:endParaRPr lang="sv-SE" sz="1600" b="1" dirty="0"/>
          </a:p>
          <a:p>
            <a:pPr lvl="2"/>
            <a:r>
              <a:rPr lang="sv-SE" sz="1600" b="1" dirty="0"/>
              <a:t>Information om period ska anges i fältet </a:t>
            </a:r>
            <a:r>
              <a:rPr lang="en-US" sz="1600" b="1" dirty="0">
                <a:ea typeface="Calibri" panose="020F0502020204030204" pitchFamily="34" charset="0"/>
              </a:rPr>
              <a:t>&lt;</a:t>
            </a:r>
            <a:r>
              <a:rPr lang="en-US" sz="1600" b="1" dirty="0" err="1">
                <a:ea typeface="Calibri" panose="020F0502020204030204" pitchFamily="34" charset="0"/>
              </a:rPr>
              <a:t>cac:InvoicePeriod</a:t>
            </a:r>
            <a:r>
              <a:rPr lang="en-US" sz="1600" b="1" dirty="0">
                <a:ea typeface="Calibri" panose="020F0502020204030204" pitchFamily="34" charset="0"/>
              </a:rPr>
              <a:t>&gt; </a:t>
            </a:r>
            <a:r>
              <a:rPr lang="sv-SE" sz="1600" b="1" dirty="0"/>
              <a:t>på </a:t>
            </a:r>
            <a:r>
              <a:rPr lang="sv-SE" sz="1600" b="1" dirty="0" err="1"/>
              <a:t>Peppol</a:t>
            </a:r>
            <a:r>
              <a:rPr lang="sv-SE" sz="1600" b="1" dirty="0"/>
              <a:t>-fakturan.</a:t>
            </a:r>
          </a:p>
          <a:p>
            <a:pPr lvl="2"/>
            <a:endParaRPr lang="sv-SE" sz="1600" b="1" dirty="0">
              <a:ea typeface="Calibri" panose="020F0502020204030204" pitchFamily="34" charset="0"/>
            </a:endParaRPr>
          </a:p>
          <a:p>
            <a:pPr lvl="2"/>
            <a:r>
              <a:rPr lang="sv-SE" sz="1600" b="1" dirty="0">
                <a:cs typeface="Arial"/>
              </a:rPr>
              <a:t>Det är viktigt att ni returnerar inköpsordernummer (</a:t>
            </a:r>
            <a:r>
              <a:rPr lang="sv-SE" sz="1600" b="1" dirty="0" err="1">
                <a:cs typeface="Arial"/>
              </a:rPr>
              <a:t>OrderReference</a:t>
            </a:r>
            <a:r>
              <a:rPr lang="sv-SE" sz="1600" b="1" dirty="0">
                <a:cs typeface="Arial"/>
              </a:rPr>
              <a:t>) i avsett fält på era samtliga fakturor</a:t>
            </a:r>
            <a:endParaRPr lang="sv-SE" dirty="0"/>
          </a:p>
        </p:txBody>
      </p:sp>
    </p:spTree>
    <p:extLst>
      <p:ext uri="{BB962C8B-B14F-4D97-AF65-F5344CB8AC3E}">
        <p14:creationId xmlns:p14="http://schemas.microsoft.com/office/powerpoint/2010/main" val="3812457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4084" y="453383"/>
            <a:ext cx="7422784" cy="675000"/>
          </a:xfrm>
        </p:spPr>
        <p:txBody>
          <a:bodyPr/>
          <a:lstStyle/>
          <a:p>
            <a:r>
              <a:rPr lang="sv-SE" sz="2500" dirty="0"/>
              <a:t>Användbara länkar </a:t>
            </a:r>
          </a:p>
        </p:txBody>
      </p:sp>
      <p:sp>
        <p:nvSpPr>
          <p:cNvPr id="3" name="Platshållare för innehåll 2">
            <a:extLst>
              <a:ext uri="{FF2B5EF4-FFF2-40B4-BE49-F238E27FC236}">
                <a16:creationId xmlns:a16="http://schemas.microsoft.com/office/drawing/2014/main" id="{EBE7BCCF-CBCB-4CF6-9AA7-88258ED52C84}"/>
              </a:ext>
            </a:extLst>
          </p:cNvPr>
          <p:cNvSpPr>
            <a:spLocks noGrp="1"/>
          </p:cNvSpPr>
          <p:nvPr>
            <p:ph idx="1"/>
          </p:nvPr>
        </p:nvSpPr>
        <p:spPr>
          <a:xfrm>
            <a:off x="575043" y="1026783"/>
            <a:ext cx="7421825" cy="2808790"/>
          </a:xfrm>
        </p:spPr>
        <p:txBody>
          <a:bodyPr vert="horz" lIns="0" tIns="0" rIns="0" bIns="0" rtlCol="0" anchor="t">
            <a:noAutofit/>
          </a:bodyPr>
          <a:lstStyle/>
          <a:p>
            <a:r>
              <a:rPr lang="sv-SE" sz="1600" dirty="0">
                <a:latin typeface="+mj-lt"/>
                <a:hlinkClick r:id="rId3"/>
              </a:rPr>
              <a:t>Länk</a:t>
            </a:r>
            <a:r>
              <a:rPr lang="sv-SE" sz="1600" dirty="0">
                <a:latin typeface="+mj-lt"/>
              </a:rPr>
              <a:t> till Arbetsförmedlingens allmänna information om elektronisk handel</a:t>
            </a:r>
            <a:r>
              <a:rPr lang="sv-SE" sz="1600" dirty="0">
                <a:latin typeface="+mj-lt"/>
                <a:cs typeface="Arial"/>
              </a:rPr>
              <a:t>. Här hittar du information kring:</a:t>
            </a:r>
            <a:endParaRPr lang="sv-SE" sz="1600" dirty="0">
              <a:latin typeface="+mj-lt"/>
            </a:endParaRPr>
          </a:p>
          <a:p>
            <a:pPr marL="556895" lvl="1" indent="-213995"/>
            <a:r>
              <a:rPr lang="sv-SE" sz="1600" dirty="0">
                <a:latin typeface="+mj-lt"/>
              </a:rPr>
              <a:t>E-handel och </a:t>
            </a:r>
            <a:r>
              <a:rPr lang="sv-SE" sz="1600" dirty="0" err="1">
                <a:latin typeface="+mj-lt"/>
              </a:rPr>
              <a:t>Peppol</a:t>
            </a:r>
            <a:r>
              <a:rPr lang="sv-SE" sz="1600" dirty="0">
                <a:latin typeface="+mj-lt"/>
              </a:rPr>
              <a:t> </a:t>
            </a:r>
          </a:p>
          <a:p>
            <a:pPr marL="556895" lvl="1" indent="-213995"/>
            <a:r>
              <a:rPr lang="sv-SE" sz="1600" dirty="0">
                <a:latin typeface="+mj-lt"/>
              </a:rPr>
              <a:t>Leverantörsportalen</a:t>
            </a:r>
          </a:p>
          <a:p>
            <a:pPr marL="556895" lvl="1" indent="-213995"/>
            <a:r>
              <a:rPr lang="sv-SE" sz="1600" dirty="0">
                <a:latin typeface="+mj-lt"/>
              </a:rPr>
              <a:t>Leverantörsfakturan, vilken information förväntas den innehålla</a:t>
            </a:r>
          </a:p>
          <a:p>
            <a:pPr marL="556895" lvl="1" indent="-213995"/>
            <a:endParaRPr lang="sv-SE" sz="1600" dirty="0">
              <a:latin typeface="+mj-lt"/>
            </a:endParaRPr>
          </a:p>
          <a:p>
            <a:r>
              <a:rPr lang="sv-SE" sz="1600" dirty="0">
                <a:solidFill>
                  <a:srgbClr val="0070C0"/>
                </a:solidFill>
                <a:latin typeface="+mj-lt"/>
                <a:hlinkClick r:id="rId4">
                  <a:extLst>
                    <a:ext uri="{A12FA001-AC4F-418D-AE19-62706E023703}">
                      <ahyp:hlinkClr xmlns:ahyp="http://schemas.microsoft.com/office/drawing/2018/hyperlinkcolor" val="tx"/>
                    </a:ext>
                  </a:extLst>
                </a:hlinkClick>
              </a:rPr>
              <a:t>Länk</a:t>
            </a:r>
            <a:r>
              <a:rPr lang="sv-SE" sz="1600" dirty="0">
                <a:solidFill>
                  <a:srgbClr val="FF0000"/>
                </a:solidFill>
                <a:latin typeface="+mj-lt"/>
              </a:rPr>
              <a:t> </a:t>
            </a:r>
            <a:r>
              <a:rPr lang="sv-SE" sz="1600" dirty="0">
                <a:latin typeface="+mj-lt"/>
              </a:rPr>
              <a:t>till tekniska specifikationer för </a:t>
            </a:r>
            <a:r>
              <a:rPr lang="sv-SE" sz="1600" dirty="0" err="1">
                <a:latin typeface="+mj-lt"/>
              </a:rPr>
              <a:t>Peppol</a:t>
            </a:r>
            <a:r>
              <a:rPr lang="sv-SE" sz="1600" dirty="0">
                <a:latin typeface="+mj-lt"/>
              </a:rPr>
              <a:t>-faktura</a:t>
            </a:r>
            <a:r>
              <a:rPr lang="sv-SE" sz="1600" dirty="0">
                <a:latin typeface="+mj-lt"/>
                <a:cs typeface="Arial"/>
              </a:rPr>
              <a:t>. Här hittar du en mer detaljerad information kring fakturering.</a:t>
            </a:r>
          </a:p>
          <a:p>
            <a:pPr marL="0" indent="0">
              <a:buNone/>
            </a:pPr>
            <a:r>
              <a:rPr lang="sv-SE" sz="1600" dirty="0">
                <a:latin typeface="+mj-lt"/>
                <a:cs typeface="Arial"/>
              </a:rPr>
              <a:t>	</a:t>
            </a:r>
            <a:endParaRPr lang="sv-SE" sz="1600" b="1" dirty="0">
              <a:latin typeface="+mj-lt"/>
              <a:cs typeface="Arial"/>
            </a:endParaRPr>
          </a:p>
        </p:txBody>
      </p:sp>
      <p:sp>
        <p:nvSpPr>
          <p:cNvPr id="4" name="textruta 3">
            <a:extLst>
              <a:ext uri="{FF2B5EF4-FFF2-40B4-BE49-F238E27FC236}">
                <a16:creationId xmlns:a16="http://schemas.microsoft.com/office/drawing/2014/main" id="{864A6A2F-C6D3-A263-E601-A8C1213F26D8}"/>
              </a:ext>
            </a:extLst>
          </p:cNvPr>
          <p:cNvSpPr txBox="1"/>
          <p:nvPr/>
        </p:nvSpPr>
        <p:spPr>
          <a:xfrm>
            <a:off x="1" y="4879236"/>
            <a:ext cx="9144000" cy="246221"/>
          </a:xfrm>
          <a:prstGeom prst="rect">
            <a:avLst/>
          </a:prstGeom>
          <a:noFill/>
        </p:spPr>
        <p:txBody>
          <a:bodyPr wrap="square" rtlCol="0">
            <a:spAutoFit/>
          </a:bodyPr>
          <a:lstStyle/>
          <a:p>
            <a:pPr algn="ctr"/>
            <a:r>
              <a:rPr lang="sv-SE" sz="1000" dirty="0">
                <a:latin typeface="Georgia" panose="02040502050405020303" pitchFamily="18" charset="0"/>
              </a:rPr>
              <a:t>6</a:t>
            </a:r>
          </a:p>
        </p:txBody>
      </p:sp>
    </p:spTree>
    <p:extLst>
      <p:ext uri="{BB962C8B-B14F-4D97-AF65-F5344CB8AC3E}">
        <p14:creationId xmlns:p14="http://schemas.microsoft.com/office/powerpoint/2010/main" val="134922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B88B25-54FB-BCEF-551A-E392B7AB11CC}"/>
              </a:ext>
            </a:extLst>
          </p:cNvPr>
          <p:cNvSpPr>
            <a:spLocks noGrp="1"/>
          </p:cNvSpPr>
          <p:nvPr>
            <p:ph type="ctrTitle"/>
          </p:nvPr>
        </p:nvSpPr>
        <p:spPr/>
        <p:txBody>
          <a:bodyPr/>
          <a:lstStyle/>
          <a:p>
            <a:r>
              <a:rPr lang="sv-SE" dirty="0"/>
              <a:t>E-handelsflödet</a:t>
            </a:r>
          </a:p>
        </p:txBody>
      </p:sp>
      <p:sp>
        <p:nvSpPr>
          <p:cNvPr id="3" name="Underrubrik 2">
            <a:extLst>
              <a:ext uri="{FF2B5EF4-FFF2-40B4-BE49-F238E27FC236}">
                <a16:creationId xmlns:a16="http://schemas.microsoft.com/office/drawing/2014/main" id="{6858469A-D866-B62F-7261-5B35127FBA3D}"/>
              </a:ext>
            </a:extLst>
          </p:cNvPr>
          <p:cNvSpPr>
            <a:spLocks noGrp="1"/>
          </p:cNvSpPr>
          <p:nvPr>
            <p:ph type="subTitle" idx="1"/>
          </p:nvPr>
        </p:nvSpPr>
        <p:spPr>
          <a:xfrm>
            <a:off x="1750046" y="2833148"/>
            <a:ext cx="5750498" cy="1776952"/>
          </a:xfrm>
        </p:spPr>
        <p:txBody>
          <a:bodyPr/>
          <a:lstStyle/>
          <a:p>
            <a:endParaRPr lang="sv-SE" sz="1800" dirty="0"/>
          </a:p>
        </p:txBody>
      </p:sp>
    </p:spTree>
    <p:extLst>
      <p:ext uri="{BB962C8B-B14F-4D97-AF65-F5344CB8AC3E}">
        <p14:creationId xmlns:p14="http://schemas.microsoft.com/office/powerpoint/2010/main" val="2832202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DC0920-56D6-3DD9-C151-BA38290DCA94}"/>
              </a:ext>
            </a:extLst>
          </p:cNvPr>
          <p:cNvSpPr>
            <a:spLocks noGrp="1"/>
          </p:cNvSpPr>
          <p:nvPr>
            <p:ph type="title"/>
          </p:nvPr>
        </p:nvSpPr>
        <p:spPr>
          <a:xfrm>
            <a:off x="574084" y="513467"/>
            <a:ext cx="7422784" cy="675000"/>
          </a:xfrm>
        </p:spPr>
        <p:txBody>
          <a:bodyPr/>
          <a:lstStyle/>
          <a:p>
            <a:r>
              <a:rPr lang="sv-SE" dirty="0"/>
              <a:t>Förklaring av termer </a:t>
            </a:r>
          </a:p>
        </p:txBody>
      </p:sp>
      <p:sp>
        <p:nvSpPr>
          <p:cNvPr id="3" name="Platshållare för innehåll 2">
            <a:extLst>
              <a:ext uri="{FF2B5EF4-FFF2-40B4-BE49-F238E27FC236}">
                <a16:creationId xmlns:a16="http://schemas.microsoft.com/office/drawing/2014/main" id="{3DCBCC40-1E90-5F3B-7FDB-7CDDC280024D}"/>
              </a:ext>
            </a:extLst>
          </p:cNvPr>
          <p:cNvSpPr>
            <a:spLocks noGrp="1"/>
          </p:cNvSpPr>
          <p:nvPr>
            <p:ph idx="1"/>
          </p:nvPr>
        </p:nvSpPr>
        <p:spPr>
          <a:xfrm>
            <a:off x="575043" y="1188467"/>
            <a:ext cx="7421825" cy="3420000"/>
          </a:xfrm>
        </p:spPr>
        <p:txBody>
          <a:bodyPr/>
          <a:lstStyle/>
          <a:p>
            <a:r>
              <a:rPr lang="sv-SE" dirty="0">
                <a:latin typeface="+mj-lt"/>
              </a:rPr>
              <a:t>Avbrottsdatum</a:t>
            </a:r>
            <a:r>
              <a:rPr lang="sv-SE" dirty="0">
                <a:latin typeface="Georgia" panose="02040502050405020303" pitchFamily="18" charset="0"/>
              </a:rPr>
              <a:t> = Sista dagen som deltagaren är hos er som leverantör, det sista slutdatumet på genomförandet. Slutdatum anges per genomförande och per period på Mina sidor fristående aktör.</a:t>
            </a:r>
          </a:p>
          <a:p>
            <a:r>
              <a:rPr lang="sv-SE" dirty="0">
                <a:latin typeface="Georgia" panose="02040502050405020303" pitchFamily="18" charset="0"/>
              </a:rPr>
              <a:t>Korrekt antal dagar = Antal arbetsdagar, även kallat kursdeltagardagar, för den specifika månaden som ska faktureras fram till eventuellt avbrottsdatum. Behöver räknas fram av leverantören,</a:t>
            </a:r>
          </a:p>
          <a:p>
            <a:r>
              <a:rPr lang="sv-SE" dirty="0">
                <a:latin typeface="Georgia" panose="02040502050405020303" pitchFamily="18" charset="0"/>
              </a:rPr>
              <a:t>Leverantörsavrop = Beslut att deltagaren anvisas till leverantör under en beslutad period. Skickas till Mina sidor fristående aktör. </a:t>
            </a:r>
          </a:p>
          <a:p>
            <a:r>
              <a:rPr lang="sv-SE" dirty="0">
                <a:latin typeface="Georgia" panose="02040502050405020303" pitchFamily="18" charset="0"/>
              </a:rPr>
              <a:t>Mina sidor fristående aktör (MSFA) = Är Arbetsförmedlingens leverantörsplattform där ni som leverantörer skickar in rapporter och får information om till exempel: Leverantörsavrop, status för rapporter.</a:t>
            </a:r>
          </a:p>
        </p:txBody>
      </p:sp>
    </p:spTree>
    <p:extLst>
      <p:ext uri="{BB962C8B-B14F-4D97-AF65-F5344CB8AC3E}">
        <p14:creationId xmlns:p14="http://schemas.microsoft.com/office/powerpoint/2010/main" val="233433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D15AB7-3A01-BB60-92B7-101E14ACE62E}"/>
              </a:ext>
            </a:extLst>
          </p:cNvPr>
          <p:cNvSpPr>
            <a:spLocks noGrp="1"/>
          </p:cNvSpPr>
          <p:nvPr>
            <p:ph type="ctrTitle"/>
          </p:nvPr>
        </p:nvSpPr>
        <p:spPr>
          <a:xfrm>
            <a:off x="2507226" y="973394"/>
            <a:ext cx="4168315" cy="1444579"/>
          </a:xfrm>
        </p:spPr>
        <p:txBody>
          <a:bodyPr/>
          <a:lstStyle/>
          <a:p>
            <a:r>
              <a:rPr lang="sv-SE" dirty="0"/>
              <a:t>Aktiviteter och utbildningspaket i MSFA</a:t>
            </a:r>
          </a:p>
        </p:txBody>
      </p:sp>
    </p:spTree>
    <p:extLst>
      <p:ext uri="{BB962C8B-B14F-4D97-AF65-F5344CB8AC3E}">
        <p14:creationId xmlns:p14="http://schemas.microsoft.com/office/powerpoint/2010/main" val="3671505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391655-AA8A-4CE8-0D5B-541394AA1119}"/>
              </a:ext>
            </a:extLst>
          </p:cNvPr>
          <p:cNvSpPr>
            <a:spLocks noGrp="1"/>
          </p:cNvSpPr>
          <p:nvPr>
            <p:ph type="title"/>
          </p:nvPr>
        </p:nvSpPr>
        <p:spPr/>
        <p:txBody>
          <a:bodyPr/>
          <a:lstStyle/>
          <a:p>
            <a:r>
              <a:rPr lang="sv-SE" dirty="0" err="1"/>
              <a:t>Inköpsordrar</a:t>
            </a:r>
            <a:r>
              <a:rPr lang="sv-SE" dirty="0"/>
              <a:t> och artiklar i Förberedande utbildning – ordernummer i orderlistan</a:t>
            </a:r>
          </a:p>
        </p:txBody>
      </p:sp>
      <p:sp>
        <p:nvSpPr>
          <p:cNvPr id="5" name="textruta 4">
            <a:extLst>
              <a:ext uri="{FF2B5EF4-FFF2-40B4-BE49-F238E27FC236}">
                <a16:creationId xmlns:a16="http://schemas.microsoft.com/office/drawing/2014/main" id="{754F4F10-A158-6B4B-BCCB-87F3FDA71867}"/>
              </a:ext>
            </a:extLst>
          </p:cNvPr>
          <p:cNvSpPr txBox="1"/>
          <p:nvPr/>
        </p:nvSpPr>
        <p:spPr>
          <a:xfrm>
            <a:off x="1427196" y="1740753"/>
            <a:ext cx="6457217" cy="646331"/>
          </a:xfrm>
          <a:prstGeom prst="rect">
            <a:avLst/>
          </a:prstGeom>
          <a:noFill/>
        </p:spPr>
        <p:txBody>
          <a:bodyPr wrap="none" rtlCol="0">
            <a:spAutoFit/>
          </a:bodyPr>
          <a:lstStyle/>
          <a:p>
            <a:r>
              <a:rPr lang="sv-SE" sz="1200" dirty="0">
                <a:latin typeface="+mj-lt"/>
              </a:rPr>
              <a:t>I er orderlista kommer ni framförallt kunna skilja mellan vilka ordrar som berör </a:t>
            </a:r>
          </a:p>
          <a:p>
            <a:r>
              <a:rPr lang="sv-SE" sz="1200" dirty="0">
                <a:latin typeface="+mj-lt"/>
              </a:rPr>
              <a:t>Förberedande utbildning, som har inköpsordernummer med prefix FU: </a:t>
            </a:r>
            <a:r>
              <a:rPr lang="sv-SE" sz="1200" dirty="0" err="1">
                <a:latin typeface="+mj-lt"/>
              </a:rPr>
              <a:t>FUååmmdd-löpnr</a:t>
            </a:r>
            <a:endParaRPr lang="sv-SE" sz="1200" dirty="0">
              <a:latin typeface="+mj-lt"/>
            </a:endParaRPr>
          </a:p>
          <a:p>
            <a:r>
              <a:rPr lang="sv-SE" sz="1200" dirty="0">
                <a:latin typeface="+mj-lt"/>
              </a:rPr>
              <a:t>Arbetsmarknadsutbildning, som har inköpsordernummer med prefix AU: </a:t>
            </a:r>
            <a:r>
              <a:rPr lang="sv-SE" sz="1200" dirty="0" err="1">
                <a:latin typeface="+mj-lt"/>
              </a:rPr>
              <a:t>AUååmmdd-löpnr</a:t>
            </a:r>
            <a:endParaRPr lang="sv-SE" sz="1200" dirty="0">
              <a:latin typeface="+mj-lt"/>
            </a:endParaRPr>
          </a:p>
        </p:txBody>
      </p:sp>
      <p:pic>
        <p:nvPicPr>
          <p:cNvPr id="4" name="Platshållare för innehåll 4" descr="Bild på en orderlista som kommer från ett skärmklipp från den kostnadsfria tjänsten Leverantörsportalen. Orderlistan har kolumnerna: Status, Order, Referens, Orderdatum, Period från, Period till, Meddelande, Se detaljer.">
            <a:extLst>
              <a:ext uri="{FF2B5EF4-FFF2-40B4-BE49-F238E27FC236}">
                <a16:creationId xmlns:a16="http://schemas.microsoft.com/office/drawing/2014/main" id="{8E33BB63-2461-6857-49AD-6A2945513EC3}"/>
              </a:ext>
            </a:extLst>
          </p:cNvPr>
          <p:cNvPicPr>
            <a:picLocks noGrp="1" noChangeAspect="1"/>
          </p:cNvPicPr>
          <p:nvPr>
            <p:ph idx="1"/>
          </p:nvPr>
        </p:nvPicPr>
        <p:blipFill>
          <a:blip r:embed="rId2"/>
          <a:stretch>
            <a:fillRect/>
          </a:stretch>
        </p:blipFill>
        <p:spPr>
          <a:xfrm>
            <a:off x="861219" y="2625263"/>
            <a:ext cx="7421562" cy="2064677"/>
          </a:xfrm>
        </p:spPr>
      </p:pic>
      <p:cxnSp>
        <p:nvCxnSpPr>
          <p:cNvPr id="7" name="Rak pilkoppling 6" descr="Pil som pekar på en orderlista och kolumnen Order. Kolumnen innehåller ett antal rader med olika ordernummer. Blandat i listan finns ordrar med olika prefix.">
            <a:extLst>
              <a:ext uri="{FF2B5EF4-FFF2-40B4-BE49-F238E27FC236}">
                <a16:creationId xmlns:a16="http://schemas.microsoft.com/office/drawing/2014/main" id="{7C9F2F7C-B2A8-4AFC-0DF4-53619C21A811}"/>
              </a:ext>
            </a:extLst>
          </p:cNvPr>
          <p:cNvCxnSpPr>
            <a:cxnSpLocks/>
            <a:stCxn id="5" idx="2"/>
          </p:cNvCxnSpPr>
          <p:nvPr/>
        </p:nvCxnSpPr>
        <p:spPr>
          <a:xfrm flipH="1">
            <a:off x="2392680" y="2387084"/>
            <a:ext cx="2263125" cy="101143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5389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9CFC2-E6DF-5F46-B3FD-88DA058C947E}"/>
              </a:ext>
            </a:extLst>
          </p:cNvPr>
          <p:cNvSpPr>
            <a:spLocks noGrp="1"/>
          </p:cNvSpPr>
          <p:nvPr>
            <p:ph type="title"/>
          </p:nvPr>
        </p:nvSpPr>
        <p:spPr>
          <a:xfrm>
            <a:off x="576002" y="244457"/>
            <a:ext cx="7422784" cy="675000"/>
          </a:xfrm>
        </p:spPr>
        <p:txBody>
          <a:bodyPr/>
          <a:lstStyle/>
          <a:p>
            <a:r>
              <a:rPr lang="sv-SE" dirty="0" err="1"/>
              <a:t>Inköpsordrar</a:t>
            </a:r>
            <a:r>
              <a:rPr lang="sv-SE" dirty="0"/>
              <a:t> och artiklar i Förberedande utbildning – ordernummer i orderlistan. Skärmläsare</a:t>
            </a:r>
          </a:p>
        </p:txBody>
      </p:sp>
      <p:sp>
        <p:nvSpPr>
          <p:cNvPr id="3" name="Platshållare för innehåll 2">
            <a:extLst>
              <a:ext uri="{FF2B5EF4-FFF2-40B4-BE49-F238E27FC236}">
                <a16:creationId xmlns:a16="http://schemas.microsoft.com/office/drawing/2014/main" id="{17326498-7B2F-8EC2-DFB0-3F1340B7DE43}"/>
              </a:ext>
            </a:extLst>
          </p:cNvPr>
          <p:cNvSpPr>
            <a:spLocks noGrp="1"/>
          </p:cNvSpPr>
          <p:nvPr>
            <p:ph idx="1"/>
          </p:nvPr>
        </p:nvSpPr>
        <p:spPr/>
        <p:txBody>
          <a:bodyPr/>
          <a:lstStyle/>
          <a:p>
            <a:r>
              <a:rPr lang="sv-SE" dirty="0"/>
              <a:t>I er orderlista kommer ni framförallt kunna skilja mellan vilka </a:t>
            </a:r>
            <a:r>
              <a:rPr lang="sv-SE" dirty="0" err="1"/>
              <a:t>ordrar</a:t>
            </a:r>
            <a:r>
              <a:rPr lang="sv-SE" dirty="0"/>
              <a:t> som berör </a:t>
            </a:r>
          </a:p>
          <a:p>
            <a:r>
              <a:rPr lang="sv-SE" dirty="0"/>
              <a:t>Förberedande utbildning, som har inköpsordernummer med prefix FU: </a:t>
            </a:r>
            <a:r>
              <a:rPr lang="sv-SE" dirty="0" err="1"/>
              <a:t>FUååmmdd-löpnr</a:t>
            </a:r>
            <a:endParaRPr lang="sv-SE" dirty="0"/>
          </a:p>
          <a:p>
            <a:r>
              <a:rPr lang="sv-SE" dirty="0"/>
              <a:t>Arbetsmarknadsutbildning, som har inköpsordernummer med prefix AU: </a:t>
            </a:r>
            <a:r>
              <a:rPr lang="sv-SE" dirty="0" err="1"/>
              <a:t>AUååmmdd-löpnr</a:t>
            </a:r>
            <a:endParaRPr lang="sv-SE" dirty="0"/>
          </a:p>
          <a:p>
            <a:endParaRPr lang="sv-SE" dirty="0"/>
          </a:p>
        </p:txBody>
      </p:sp>
    </p:spTree>
    <p:extLst>
      <p:ext uri="{BB962C8B-B14F-4D97-AF65-F5344CB8AC3E}">
        <p14:creationId xmlns:p14="http://schemas.microsoft.com/office/powerpoint/2010/main" val="1839755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391655-AA8A-4CE8-0D5B-541394AA1119}"/>
              </a:ext>
            </a:extLst>
          </p:cNvPr>
          <p:cNvSpPr>
            <a:spLocks noGrp="1"/>
          </p:cNvSpPr>
          <p:nvPr>
            <p:ph type="title"/>
          </p:nvPr>
        </p:nvSpPr>
        <p:spPr/>
        <p:txBody>
          <a:bodyPr/>
          <a:lstStyle/>
          <a:p>
            <a:r>
              <a:rPr lang="sv-SE" dirty="0" err="1"/>
              <a:t>Inköpsordrar</a:t>
            </a:r>
            <a:r>
              <a:rPr lang="sv-SE" dirty="0"/>
              <a:t> och artiklar i Förberedande utbildning – referenser i orderlistan</a:t>
            </a:r>
          </a:p>
        </p:txBody>
      </p:sp>
      <p:sp>
        <p:nvSpPr>
          <p:cNvPr id="5" name="textruta 4">
            <a:extLst>
              <a:ext uri="{FF2B5EF4-FFF2-40B4-BE49-F238E27FC236}">
                <a16:creationId xmlns:a16="http://schemas.microsoft.com/office/drawing/2014/main" id="{754F4F10-A158-6B4B-BCCB-87F3FDA71867}"/>
              </a:ext>
            </a:extLst>
          </p:cNvPr>
          <p:cNvSpPr txBox="1"/>
          <p:nvPr/>
        </p:nvSpPr>
        <p:spPr>
          <a:xfrm>
            <a:off x="1303783" y="1740753"/>
            <a:ext cx="6536433" cy="830997"/>
          </a:xfrm>
          <a:prstGeom prst="rect">
            <a:avLst/>
          </a:prstGeom>
          <a:noFill/>
        </p:spPr>
        <p:txBody>
          <a:bodyPr wrap="square" rtlCol="0">
            <a:spAutoFit/>
          </a:bodyPr>
          <a:lstStyle/>
          <a:p>
            <a:r>
              <a:rPr lang="sv-SE" sz="1200" dirty="0">
                <a:latin typeface="+mj-lt"/>
              </a:rPr>
              <a:t>Ni kan också sortera era ordrar med hjälp av genomförandereferens. Genomförandereferens används i MSFA för att skilja deltagare åt. I de fall där en deltagares anvisning i en Arbetsmarknadsutbildning har förlängts och det nya avropet påbörjats, skapas en till order med kompletterande löpande ersättning, som använder samma genomförandereferens.</a:t>
            </a:r>
          </a:p>
        </p:txBody>
      </p:sp>
      <p:pic>
        <p:nvPicPr>
          <p:cNvPr id="4" name="Platshållare för innehåll 4" descr="Bild på en orderlista som kommer från ett skärmklipp från den kostnadsfria tjänsten Leverantörsportalen. Orderlistan har kolumnerna: Status, Order, Referens, Orderdatum, Period från, Period till, Meddelande, Se detaljer.">
            <a:extLst>
              <a:ext uri="{FF2B5EF4-FFF2-40B4-BE49-F238E27FC236}">
                <a16:creationId xmlns:a16="http://schemas.microsoft.com/office/drawing/2014/main" id="{8E33BB63-2461-6857-49AD-6A2945513EC3}"/>
              </a:ext>
            </a:extLst>
          </p:cNvPr>
          <p:cNvPicPr>
            <a:picLocks noGrp="1" noChangeAspect="1"/>
          </p:cNvPicPr>
          <p:nvPr>
            <p:ph idx="1"/>
          </p:nvPr>
        </p:nvPicPr>
        <p:blipFill>
          <a:blip r:embed="rId2"/>
          <a:stretch>
            <a:fillRect/>
          </a:stretch>
        </p:blipFill>
        <p:spPr>
          <a:xfrm>
            <a:off x="861219" y="2625263"/>
            <a:ext cx="7421562" cy="2064677"/>
          </a:xfrm>
        </p:spPr>
      </p:pic>
      <p:cxnSp>
        <p:nvCxnSpPr>
          <p:cNvPr id="8" name="Rak pilkoppling 7" descr="Pil som pekar på en orderlista och kolumnen Referens. Kolumnen innehåller ett antal rader med olika genomförandereferenser.">
            <a:extLst>
              <a:ext uri="{FF2B5EF4-FFF2-40B4-BE49-F238E27FC236}">
                <a16:creationId xmlns:a16="http://schemas.microsoft.com/office/drawing/2014/main" id="{9B0A9395-017C-3362-B1EA-3E3E52518A56}"/>
              </a:ext>
            </a:extLst>
          </p:cNvPr>
          <p:cNvCxnSpPr>
            <a:cxnSpLocks/>
            <a:stCxn id="5" idx="2"/>
          </p:cNvCxnSpPr>
          <p:nvPr/>
        </p:nvCxnSpPr>
        <p:spPr>
          <a:xfrm flipH="1">
            <a:off x="3543300" y="2571750"/>
            <a:ext cx="1028700" cy="80391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19784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4A5E5-3FFE-A4B2-FDA0-330AB0A13049}"/>
              </a:ext>
            </a:extLst>
          </p:cNvPr>
          <p:cNvSpPr>
            <a:spLocks noGrp="1"/>
          </p:cNvSpPr>
          <p:nvPr>
            <p:ph type="title"/>
          </p:nvPr>
        </p:nvSpPr>
        <p:spPr>
          <a:xfrm>
            <a:off x="575043" y="381228"/>
            <a:ext cx="7422784" cy="675000"/>
          </a:xfrm>
        </p:spPr>
        <p:txBody>
          <a:bodyPr/>
          <a:lstStyle/>
          <a:p>
            <a:r>
              <a:rPr lang="sv-SE" dirty="0" err="1"/>
              <a:t>Inköpsordrar</a:t>
            </a:r>
            <a:r>
              <a:rPr lang="sv-SE" dirty="0"/>
              <a:t> och artiklar i Förberedande utbildning – referenser i orderlistan. Skärmläsare</a:t>
            </a:r>
          </a:p>
        </p:txBody>
      </p:sp>
      <p:sp>
        <p:nvSpPr>
          <p:cNvPr id="3" name="Platshållare för innehåll 2">
            <a:extLst>
              <a:ext uri="{FF2B5EF4-FFF2-40B4-BE49-F238E27FC236}">
                <a16:creationId xmlns:a16="http://schemas.microsoft.com/office/drawing/2014/main" id="{617E847A-634B-E4E4-B9FF-0982E8A6922C}"/>
              </a:ext>
            </a:extLst>
          </p:cNvPr>
          <p:cNvSpPr>
            <a:spLocks noGrp="1"/>
          </p:cNvSpPr>
          <p:nvPr>
            <p:ph idx="1"/>
          </p:nvPr>
        </p:nvSpPr>
        <p:spPr/>
        <p:txBody>
          <a:bodyPr/>
          <a:lstStyle/>
          <a:p>
            <a:r>
              <a:rPr lang="sv-SE" dirty="0"/>
              <a:t>Ni kan också sortera era </a:t>
            </a:r>
            <a:r>
              <a:rPr lang="sv-SE" dirty="0" err="1"/>
              <a:t>ordrar</a:t>
            </a:r>
            <a:r>
              <a:rPr lang="sv-SE" dirty="0"/>
              <a:t> med hjälp av genomförandereferens. Genomförandereferens används i MSFA för att skilja deltagare åt. I de fall där en deltagares anvisning i en Arbetsmarknadsutbildning har förlängts och det nya avropet påbörjats, skapas en till order med kompletterande löpande ersättning, som använder samma genomförandereferens.</a:t>
            </a:r>
          </a:p>
          <a:p>
            <a:endParaRPr lang="sv-SE" dirty="0"/>
          </a:p>
        </p:txBody>
      </p:sp>
    </p:spTree>
    <p:extLst>
      <p:ext uri="{BB962C8B-B14F-4D97-AF65-F5344CB8AC3E}">
        <p14:creationId xmlns:p14="http://schemas.microsoft.com/office/powerpoint/2010/main" val="812396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82E6ED-3F51-D169-B1D4-868A769527D1}"/>
              </a:ext>
            </a:extLst>
          </p:cNvPr>
          <p:cNvSpPr>
            <a:spLocks noGrp="1"/>
          </p:cNvSpPr>
          <p:nvPr>
            <p:ph type="ctrTitle"/>
          </p:nvPr>
        </p:nvSpPr>
        <p:spPr/>
        <p:txBody>
          <a:bodyPr/>
          <a:lstStyle/>
          <a:p>
            <a:r>
              <a:rPr lang="sv-SE" dirty="0"/>
              <a:t>Månadsvis löpande ersättning</a:t>
            </a:r>
          </a:p>
        </p:txBody>
      </p:sp>
      <p:sp>
        <p:nvSpPr>
          <p:cNvPr id="3" name="Underrubrik 2">
            <a:extLst>
              <a:ext uri="{FF2B5EF4-FFF2-40B4-BE49-F238E27FC236}">
                <a16:creationId xmlns:a16="http://schemas.microsoft.com/office/drawing/2014/main" id="{8397C983-6181-F067-E6D0-31DF65E31265}"/>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947133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A599-736B-3AE6-3EFE-58A9AE053FD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05D2DF0-A8E9-1B9D-1AD5-6551EDC5B26B}"/>
              </a:ext>
            </a:extLst>
          </p:cNvPr>
          <p:cNvSpPr>
            <a:spLocks noGrp="1"/>
          </p:cNvSpPr>
          <p:nvPr>
            <p:ph type="title"/>
          </p:nvPr>
        </p:nvSpPr>
        <p:spPr/>
        <p:txBody>
          <a:bodyPr/>
          <a:lstStyle/>
          <a:p>
            <a:r>
              <a:rPr lang="sv-SE" dirty="0"/>
              <a:t>Hur begär jag löpande ersättning per månad?</a:t>
            </a:r>
          </a:p>
        </p:txBody>
      </p:sp>
      <p:sp>
        <p:nvSpPr>
          <p:cNvPr id="3" name="Platshållare för innehåll 2">
            <a:extLst>
              <a:ext uri="{FF2B5EF4-FFF2-40B4-BE49-F238E27FC236}">
                <a16:creationId xmlns:a16="http://schemas.microsoft.com/office/drawing/2014/main" id="{69517768-8A43-6109-2021-AC52B0F3A3B1}"/>
              </a:ext>
            </a:extLst>
          </p:cNvPr>
          <p:cNvSpPr>
            <a:spLocks noGrp="1"/>
          </p:cNvSpPr>
          <p:nvPr>
            <p:ph idx="1"/>
          </p:nvPr>
        </p:nvSpPr>
        <p:spPr/>
        <p:txBody>
          <a:bodyPr/>
          <a:lstStyle/>
          <a:p>
            <a:pPr>
              <a:spcBef>
                <a:spcPts val="0"/>
              </a:spcBef>
              <a:buClrTx/>
              <a:buSzTx/>
              <a:defRPr/>
            </a:pPr>
            <a:r>
              <a:rPr lang="sv-SE" dirty="0">
                <a:latin typeface="+mj-lt"/>
              </a:rPr>
              <a:t>Löpande ersättning per månad innebär att ni som leverantör ska begära ersättning per deltagare, månadsvis i efterskott. </a:t>
            </a:r>
          </a:p>
          <a:p>
            <a:pPr>
              <a:spcBef>
                <a:spcPts val="0"/>
              </a:spcBef>
              <a:buClrTx/>
              <a:buSzTx/>
              <a:defRPr/>
            </a:pPr>
            <a:r>
              <a:rPr lang="sv-SE" dirty="0">
                <a:latin typeface="+mj-lt"/>
              </a:rPr>
              <a:t>Godkänd gemensam planering genererar en order med ersättning för deltagarens avropade period. En order består av en orderrad per månad för avropet. </a:t>
            </a:r>
          </a:p>
          <a:p>
            <a:pPr>
              <a:spcBef>
                <a:spcPts val="0"/>
              </a:spcBef>
              <a:buClrTx/>
              <a:buSzTx/>
              <a:defRPr/>
            </a:pPr>
            <a:r>
              <a:rPr lang="sv-SE" dirty="0">
                <a:latin typeface="+mj-lt"/>
              </a:rPr>
              <a:t>Godkänd periodisk rapport genererar rätt till ersättning för motsvarande orderrad. Då kan ni skicka motsvarande månads faktura.</a:t>
            </a:r>
          </a:p>
          <a:p>
            <a:pPr>
              <a:spcBef>
                <a:spcPts val="0"/>
              </a:spcBef>
              <a:buClrTx/>
              <a:buSzTx/>
              <a:defRPr/>
            </a:pPr>
            <a:r>
              <a:rPr lang="sv-SE" dirty="0">
                <a:latin typeface="+mj-lt"/>
              </a:rPr>
              <a:t>Ni ska skicka en elektronisk faktura per orderrad till och med avbrottsdatum eller slutdatum för perioden.</a:t>
            </a:r>
          </a:p>
          <a:p>
            <a:pPr>
              <a:spcBef>
                <a:spcPts val="0"/>
              </a:spcBef>
              <a:buClrTx/>
              <a:buSzTx/>
              <a:defRPr/>
            </a:pPr>
            <a:r>
              <a:rPr lang="sv-SE" dirty="0">
                <a:latin typeface="+mj-lt"/>
              </a:rPr>
              <a:t>Ni ska </a:t>
            </a:r>
            <a:r>
              <a:rPr lang="sv-SE" u="sng" dirty="0">
                <a:latin typeface="+mj-lt"/>
              </a:rPr>
              <a:t>inte</a:t>
            </a:r>
            <a:r>
              <a:rPr lang="sv-SE" dirty="0">
                <a:latin typeface="+mj-lt"/>
              </a:rPr>
              <a:t> fakturera orderradens kvantitet om det finns ett avbrott under den kalendermånaden. Då ska ni räkna fram antalet arbetsdagar till och med nytt slutdatum i MSFA.</a:t>
            </a:r>
          </a:p>
        </p:txBody>
      </p:sp>
    </p:spTree>
    <p:extLst>
      <p:ext uri="{BB962C8B-B14F-4D97-AF65-F5344CB8AC3E}">
        <p14:creationId xmlns:p14="http://schemas.microsoft.com/office/powerpoint/2010/main" val="1170573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3D6A1-FAE0-C8B4-4BE6-A78A14168B9D}"/>
              </a:ext>
            </a:extLst>
          </p:cNvPr>
          <p:cNvSpPr>
            <a:spLocks noGrp="1"/>
          </p:cNvSpPr>
          <p:nvPr>
            <p:ph type="title"/>
          </p:nvPr>
        </p:nvSpPr>
        <p:spPr>
          <a:xfrm>
            <a:off x="556785" y="179051"/>
            <a:ext cx="8045347" cy="539862"/>
          </a:xfrm>
        </p:spPr>
        <p:txBody>
          <a:bodyPr/>
          <a:lstStyle/>
          <a:p>
            <a:r>
              <a:rPr lang="sv-SE" dirty="0"/>
              <a:t>Genomförande &amp; månadsvis löpande ersättning</a:t>
            </a:r>
          </a:p>
        </p:txBody>
      </p:sp>
      <p:graphicFrame>
        <p:nvGraphicFramePr>
          <p:cNvPr id="5" name="Platshållare för innehåll 4" descr="E-handelsflöde för Arbetsmarknadsutbildning avgränsat till begäran av löpande ersättning. &#10;1. Beslut och leverantörsavrop meddelas, där en deltagare anvisas till er som leverantör.&#10;2. Leverantören har ett första möte med deltagaren.&#10;3. Leverantören skickar in Gemensam planering i MSFA.&#10;4. Order för Löpande ersättning skickas ut om rapporten är godkänd.&#10;Återkommande punkter varje kalendermånad under genomförandet&#10;5. Genomför utbildningen med deltagaren.&#10;6. Skicka in Periodisk Rapport för passerad kalendermånad. &#10;7. Kontroll av PR som blir godkänd eller ej godkänd.&#10;8. Skicka faktura för passerad månad när PR godkänts.&#10;9. Faktura kontrolleras mot korrekt antal dagar och att det finns godkänd PR.&#10;10. Utbetalning sker 30 dagar efter mottagen konstaterat korrekt faktura.">
            <a:extLst>
              <a:ext uri="{FF2B5EF4-FFF2-40B4-BE49-F238E27FC236}">
                <a16:creationId xmlns:a16="http://schemas.microsoft.com/office/drawing/2014/main" id="{A5D2F7E5-FB25-0C4F-A052-AB740F45D022}"/>
              </a:ext>
              <a:ext uri="{C183D7F6-B498-43B3-948B-1728B52AA6E4}">
                <adec:decorative xmlns:adec="http://schemas.microsoft.com/office/drawing/2017/decorative" val="0"/>
              </a:ext>
            </a:extLst>
          </p:cNvPr>
          <p:cNvGraphicFramePr>
            <a:graphicFrameLocks noGrp="1"/>
          </p:cNvGraphicFramePr>
          <p:nvPr>
            <p:ph idx="13"/>
            <p:extLst>
              <p:ext uri="{D42A27DB-BD31-4B8C-83A1-F6EECF244321}">
                <p14:modId xmlns:p14="http://schemas.microsoft.com/office/powerpoint/2010/main" val="2888244001"/>
              </p:ext>
            </p:extLst>
          </p:nvPr>
        </p:nvGraphicFramePr>
        <p:xfrm>
          <a:off x="377313" y="930913"/>
          <a:ext cx="7781729" cy="343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rundade hörn 2">
            <a:extLst>
              <a:ext uri="{FF2B5EF4-FFF2-40B4-BE49-F238E27FC236}">
                <a16:creationId xmlns:a16="http://schemas.microsoft.com/office/drawing/2014/main" id="{F4F80EB2-C9D2-CAD6-7775-B9B686629FAE}"/>
              </a:ext>
              <a:ext uri="{C183D7F6-B498-43B3-948B-1728B52AA6E4}">
                <adec:decorative xmlns:adec="http://schemas.microsoft.com/office/drawing/2017/decorative" val="1"/>
              </a:ext>
            </a:extLst>
          </p:cNvPr>
          <p:cNvSpPr/>
          <p:nvPr/>
        </p:nvSpPr>
        <p:spPr>
          <a:xfrm>
            <a:off x="2343396" y="2124860"/>
            <a:ext cx="5502442" cy="241415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CA6273C3-67B0-F15B-3DCA-10D1AD59642E}"/>
              </a:ext>
              <a:ext uri="{C183D7F6-B498-43B3-948B-1728B52AA6E4}">
                <adec:decorative xmlns:adec="http://schemas.microsoft.com/office/drawing/2017/decorative" val="1"/>
              </a:ext>
            </a:extLst>
          </p:cNvPr>
          <p:cNvSpPr txBox="1"/>
          <p:nvPr/>
        </p:nvSpPr>
        <p:spPr>
          <a:xfrm>
            <a:off x="114940" y="4553734"/>
            <a:ext cx="3240356" cy="461665"/>
          </a:xfrm>
          <a:prstGeom prst="rect">
            <a:avLst/>
          </a:prstGeom>
          <a:noFill/>
        </p:spPr>
        <p:txBody>
          <a:bodyPr wrap="square" rtlCol="0" anchor="t">
            <a:spAutoFit/>
          </a:bodyPr>
          <a:lstStyle/>
          <a:p>
            <a:pPr marL="171450" indent="-171450">
              <a:buFont typeface="Wingdings" panose="05000000000000000000" pitchFamily="2" charset="2"/>
              <a:buChar char="Ø"/>
            </a:pPr>
            <a:r>
              <a:rPr lang="sv-SE" sz="1200" dirty="0">
                <a:solidFill>
                  <a:srgbClr val="262673"/>
                </a:solidFill>
              </a:rPr>
              <a:t>Fristående aktörens ansvar</a:t>
            </a:r>
          </a:p>
          <a:p>
            <a:pPr marL="171450" indent="-171450">
              <a:buFont typeface="Wingdings" panose="05000000000000000000" pitchFamily="2" charset="2"/>
              <a:buChar char="Ø"/>
            </a:pPr>
            <a:r>
              <a:rPr lang="sv-SE" sz="1200" dirty="0">
                <a:solidFill>
                  <a:srgbClr val="92D050"/>
                </a:solidFill>
              </a:rPr>
              <a:t>Arbetsförmedlingens ansvar</a:t>
            </a:r>
          </a:p>
        </p:txBody>
      </p:sp>
      <p:sp>
        <p:nvSpPr>
          <p:cNvPr id="8" name="Ellips 7">
            <a:extLst>
              <a:ext uri="{FF2B5EF4-FFF2-40B4-BE49-F238E27FC236}">
                <a16:creationId xmlns:a16="http://schemas.microsoft.com/office/drawing/2014/main" id="{3865B894-8A00-9037-41F3-C50C05892390}"/>
              </a:ext>
              <a:ext uri="{C183D7F6-B498-43B3-948B-1728B52AA6E4}">
                <adec:decorative xmlns:adec="http://schemas.microsoft.com/office/drawing/2017/decorative" val="1"/>
              </a:ext>
            </a:extLst>
          </p:cNvPr>
          <p:cNvSpPr/>
          <p:nvPr/>
        </p:nvSpPr>
        <p:spPr>
          <a:xfrm>
            <a:off x="745691" y="747814"/>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79FFD8EC-22D2-53F0-22B3-944F736A4206}"/>
              </a:ext>
            </a:extLst>
          </p:cNvPr>
          <p:cNvSpPr txBox="1"/>
          <p:nvPr/>
        </p:nvSpPr>
        <p:spPr>
          <a:xfrm>
            <a:off x="3109519" y="1789709"/>
            <a:ext cx="3305713" cy="276999"/>
          </a:xfrm>
          <a:prstGeom prst="rect">
            <a:avLst/>
          </a:prstGeom>
          <a:noFill/>
        </p:spPr>
        <p:txBody>
          <a:bodyPr wrap="none" rtlCol="0">
            <a:spAutoFit/>
          </a:bodyPr>
          <a:lstStyle/>
          <a:p>
            <a:r>
              <a:rPr lang="sv-SE" sz="1200" dirty="0"/>
              <a:t>Återkommande steg under leverantörsavropet</a:t>
            </a:r>
          </a:p>
        </p:txBody>
      </p:sp>
      <p:sp>
        <p:nvSpPr>
          <p:cNvPr id="9" name="Ellips 8">
            <a:extLst>
              <a:ext uri="{FF2B5EF4-FFF2-40B4-BE49-F238E27FC236}">
                <a16:creationId xmlns:a16="http://schemas.microsoft.com/office/drawing/2014/main" id="{574E9847-0D26-A222-38CC-5D3370A2BEBB}"/>
              </a:ext>
              <a:ext uri="{C183D7F6-B498-43B3-948B-1728B52AA6E4}">
                <adec:decorative xmlns:adec="http://schemas.microsoft.com/office/drawing/2017/decorative" val="1"/>
              </a:ext>
            </a:extLst>
          </p:cNvPr>
          <p:cNvSpPr/>
          <p:nvPr/>
        </p:nvSpPr>
        <p:spPr>
          <a:xfrm>
            <a:off x="2534545" y="2055886"/>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0FECBFB7-EE46-F408-D556-49D4340A9C47}"/>
              </a:ext>
              <a:ext uri="{C183D7F6-B498-43B3-948B-1728B52AA6E4}">
                <adec:decorative xmlns:adec="http://schemas.microsoft.com/office/drawing/2017/decorative" val="1"/>
              </a:ext>
            </a:extLst>
          </p:cNvPr>
          <p:cNvSpPr/>
          <p:nvPr/>
        </p:nvSpPr>
        <p:spPr>
          <a:xfrm>
            <a:off x="4409371" y="2059136"/>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48C8F4BE-073B-5BD7-C3BA-38514210704C}"/>
              </a:ext>
              <a:ext uri="{C183D7F6-B498-43B3-948B-1728B52AA6E4}">
                <adec:decorative xmlns:adec="http://schemas.microsoft.com/office/drawing/2017/decorative" val="1"/>
              </a:ext>
            </a:extLst>
          </p:cNvPr>
          <p:cNvSpPr/>
          <p:nvPr/>
        </p:nvSpPr>
        <p:spPr>
          <a:xfrm>
            <a:off x="6244566" y="767208"/>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CE696D95-4C99-1D13-DB50-2AF30A1F8D4A}"/>
              </a:ext>
              <a:ext uri="{C183D7F6-B498-43B3-948B-1728B52AA6E4}">
                <adec:decorative xmlns:adec="http://schemas.microsoft.com/office/drawing/2017/decorative" val="1"/>
              </a:ext>
            </a:extLst>
          </p:cNvPr>
          <p:cNvSpPr/>
          <p:nvPr/>
        </p:nvSpPr>
        <p:spPr>
          <a:xfrm>
            <a:off x="4431576" y="735227"/>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BB1CEF66-5494-CD96-8333-A0448D2A02CA}"/>
              </a:ext>
              <a:ext uri="{C183D7F6-B498-43B3-948B-1728B52AA6E4}">
                <adec:decorative xmlns:adec="http://schemas.microsoft.com/office/drawing/2017/decorative" val="1"/>
              </a:ext>
            </a:extLst>
          </p:cNvPr>
          <p:cNvSpPr/>
          <p:nvPr/>
        </p:nvSpPr>
        <p:spPr>
          <a:xfrm>
            <a:off x="2565901" y="738175"/>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14128243-D07B-3222-6DEE-8322035413DB}"/>
              </a:ext>
              <a:ext uri="{C183D7F6-B498-43B3-948B-1728B52AA6E4}">
                <adec:decorative xmlns:adec="http://schemas.microsoft.com/office/drawing/2017/decorative" val="1"/>
              </a:ext>
            </a:extLst>
          </p:cNvPr>
          <p:cNvSpPr/>
          <p:nvPr/>
        </p:nvSpPr>
        <p:spPr>
          <a:xfrm>
            <a:off x="4273222" y="3416809"/>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337E40B4-6298-FC09-7713-F3108DDA68E7}"/>
              </a:ext>
              <a:ext uri="{C183D7F6-B498-43B3-948B-1728B52AA6E4}">
                <adec:decorative xmlns:adec="http://schemas.microsoft.com/office/drawing/2017/decorative" val="1"/>
              </a:ext>
            </a:extLst>
          </p:cNvPr>
          <p:cNvSpPr/>
          <p:nvPr/>
        </p:nvSpPr>
        <p:spPr>
          <a:xfrm>
            <a:off x="2593114" y="3399985"/>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171F4C35-ED20-ED39-0779-84727AC25608}"/>
              </a:ext>
              <a:ext uri="{C183D7F6-B498-43B3-948B-1728B52AA6E4}">
                <adec:decorative xmlns:adec="http://schemas.microsoft.com/office/drawing/2017/decorative" val="1"/>
              </a:ext>
            </a:extLst>
          </p:cNvPr>
          <p:cNvSpPr txBox="1"/>
          <p:nvPr/>
        </p:nvSpPr>
        <p:spPr>
          <a:xfrm>
            <a:off x="2588106" y="734273"/>
            <a:ext cx="280846" cy="300082"/>
          </a:xfrm>
          <a:prstGeom prst="rect">
            <a:avLst/>
          </a:prstGeom>
          <a:noFill/>
        </p:spPr>
        <p:txBody>
          <a:bodyPr wrap="none" rtlCol="0">
            <a:spAutoFit/>
          </a:bodyPr>
          <a:lstStyle/>
          <a:p>
            <a:r>
              <a:rPr lang="sv-SE" dirty="0"/>
              <a:t>2</a:t>
            </a:r>
          </a:p>
        </p:txBody>
      </p:sp>
      <p:sp>
        <p:nvSpPr>
          <p:cNvPr id="19" name="textruta 18">
            <a:extLst>
              <a:ext uri="{FF2B5EF4-FFF2-40B4-BE49-F238E27FC236}">
                <a16:creationId xmlns:a16="http://schemas.microsoft.com/office/drawing/2014/main" id="{C2633346-159C-75BA-457E-3B9415B2B6B1}"/>
              </a:ext>
              <a:ext uri="{C183D7F6-B498-43B3-948B-1728B52AA6E4}">
                <adec:decorative xmlns:adec="http://schemas.microsoft.com/office/drawing/2017/decorative" val="1"/>
              </a:ext>
            </a:extLst>
          </p:cNvPr>
          <p:cNvSpPr txBox="1"/>
          <p:nvPr/>
        </p:nvSpPr>
        <p:spPr>
          <a:xfrm>
            <a:off x="4442679" y="727718"/>
            <a:ext cx="280846" cy="300082"/>
          </a:xfrm>
          <a:prstGeom prst="rect">
            <a:avLst/>
          </a:prstGeom>
          <a:noFill/>
        </p:spPr>
        <p:txBody>
          <a:bodyPr wrap="none" rtlCol="0">
            <a:spAutoFit/>
          </a:bodyPr>
          <a:lstStyle/>
          <a:p>
            <a:r>
              <a:rPr lang="sv-SE" dirty="0"/>
              <a:t>3</a:t>
            </a:r>
          </a:p>
        </p:txBody>
      </p:sp>
      <p:sp>
        <p:nvSpPr>
          <p:cNvPr id="22" name="textruta 21">
            <a:extLst>
              <a:ext uri="{FF2B5EF4-FFF2-40B4-BE49-F238E27FC236}">
                <a16:creationId xmlns:a16="http://schemas.microsoft.com/office/drawing/2014/main" id="{CDB30649-8349-EA8B-16CB-352DFAA42146}"/>
              </a:ext>
              <a:ext uri="{C183D7F6-B498-43B3-948B-1728B52AA6E4}">
                <adec:decorative xmlns:adec="http://schemas.microsoft.com/office/drawing/2017/decorative" val="1"/>
              </a:ext>
            </a:extLst>
          </p:cNvPr>
          <p:cNvSpPr txBox="1"/>
          <p:nvPr/>
        </p:nvSpPr>
        <p:spPr>
          <a:xfrm>
            <a:off x="6244566" y="760401"/>
            <a:ext cx="280846" cy="300082"/>
          </a:xfrm>
          <a:prstGeom prst="rect">
            <a:avLst/>
          </a:prstGeom>
          <a:noFill/>
        </p:spPr>
        <p:txBody>
          <a:bodyPr wrap="none" rtlCol="0">
            <a:spAutoFit/>
          </a:bodyPr>
          <a:lstStyle/>
          <a:p>
            <a:r>
              <a:rPr lang="sv-SE" dirty="0"/>
              <a:t>4</a:t>
            </a:r>
          </a:p>
        </p:txBody>
      </p:sp>
      <p:sp>
        <p:nvSpPr>
          <p:cNvPr id="24" name="textruta 23">
            <a:extLst>
              <a:ext uri="{FF2B5EF4-FFF2-40B4-BE49-F238E27FC236}">
                <a16:creationId xmlns:a16="http://schemas.microsoft.com/office/drawing/2014/main" id="{B8E68608-DD9A-0CC4-B20B-AABFA89DCE11}"/>
              </a:ext>
              <a:ext uri="{C183D7F6-B498-43B3-948B-1728B52AA6E4}">
                <adec:decorative xmlns:adec="http://schemas.microsoft.com/office/drawing/2017/decorative" val="1"/>
              </a:ext>
            </a:extLst>
          </p:cNvPr>
          <p:cNvSpPr txBox="1"/>
          <p:nvPr/>
        </p:nvSpPr>
        <p:spPr>
          <a:xfrm>
            <a:off x="2556750" y="2078261"/>
            <a:ext cx="280846" cy="300082"/>
          </a:xfrm>
          <a:prstGeom prst="rect">
            <a:avLst/>
          </a:prstGeom>
          <a:noFill/>
        </p:spPr>
        <p:txBody>
          <a:bodyPr wrap="none" rtlCol="0">
            <a:spAutoFit/>
          </a:bodyPr>
          <a:lstStyle/>
          <a:p>
            <a:r>
              <a:rPr lang="sv-SE" dirty="0"/>
              <a:t>7</a:t>
            </a:r>
          </a:p>
        </p:txBody>
      </p:sp>
      <p:sp>
        <p:nvSpPr>
          <p:cNvPr id="26" name="textruta 25">
            <a:extLst>
              <a:ext uri="{FF2B5EF4-FFF2-40B4-BE49-F238E27FC236}">
                <a16:creationId xmlns:a16="http://schemas.microsoft.com/office/drawing/2014/main" id="{8BFE61A6-6A91-BA79-D152-CCC1147A177E}"/>
              </a:ext>
              <a:ext uri="{C183D7F6-B498-43B3-948B-1728B52AA6E4}">
                <adec:decorative xmlns:adec="http://schemas.microsoft.com/office/drawing/2017/decorative" val="1"/>
              </a:ext>
            </a:extLst>
          </p:cNvPr>
          <p:cNvSpPr txBox="1"/>
          <p:nvPr/>
        </p:nvSpPr>
        <p:spPr>
          <a:xfrm>
            <a:off x="2603900" y="3416809"/>
            <a:ext cx="287258" cy="300082"/>
          </a:xfrm>
          <a:prstGeom prst="rect">
            <a:avLst/>
          </a:prstGeom>
          <a:noFill/>
        </p:spPr>
        <p:txBody>
          <a:bodyPr wrap="none" rtlCol="0">
            <a:spAutoFit/>
          </a:bodyPr>
          <a:lstStyle/>
          <a:p>
            <a:r>
              <a:rPr lang="sv-SE" dirty="0"/>
              <a:t>8</a:t>
            </a:r>
          </a:p>
        </p:txBody>
      </p:sp>
      <p:sp>
        <p:nvSpPr>
          <p:cNvPr id="27" name="textruta 26">
            <a:extLst>
              <a:ext uri="{FF2B5EF4-FFF2-40B4-BE49-F238E27FC236}">
                <a16:creationId xmlns:a16="http://schemas.microsoft.com/office/drawing/2014/main" id="{EC56D04F-2AF7-892B-07BD-F913972618C2}"/>
              </a:ext>
              <a:ext uri="{C183D7F6-B498-43B3-948B-1728B52AA6E4}">
                <adec:decorative xmlns:adec="http://schemas.microsoft.com/office/drawing/2017/decorative" val="1"/>
              </a:ext>
            </a:extLst>
          </p:cNvPr>
          <p:cNvSpPr txBox="1"/>
          <p:nvPr/>
        </p:nvSpPr>
        <p:spPr>
          <a:xfrm>
            <a:off x="4291153" y="3412461"/>
            <a:ext cx="280846" cy="300082"/>
          </a:xfrm>
          <a:prstGeom prst="rect">
            <a:avLst/>
          </a:prstGeom>
          <a:noFill/>
        </p:spPr>
        <p:txBody>
          <a:bodyPr wrap="none" rtlCol="0">
            <a:spAutoFit/>
          </a:bodyPr>
          <a:lstStyle/>
          <a:p>
            <a:r>
              <a:rPr lang="sv-SE" dirty="0"/>
              <a:t>9</a:t>
            </a:r>
          </a:p>
        </p:txBody>
      </p:sp>
      <p:sp>
        <p:nvSpPr>
          <p:cNvPr id="20" name="Ellips 19">
            <a:extLst>
              <a:ext uri="{FF2B5EF4-FFF2-40B4-BE49-F238E27FC236}">
                <a16:creationId xmlns:a16="http://schemas.microsoft.com/office/drawing/2014/main" id="{796588B1-5D9C-5E3E-9C14-DDB2D0C5A5D1}"/>
              </a:ext>
              <a:ext uri="{C183D7F6-B498-43B3-948B-1728B52AA6E4}">
                <adec:decorative xmlns:adec="http://schemas.microsoft.com/office/drawing/2017/decorative" val="1"/>
              </a:ext>
            </a:extLst>
          </p:cNvPr>
          <p:cNvSpPr/>
          <p:nvPr/>
        </p:nvSpPr>
        <p:spPr>
          <a:xfrm>
            <a:off x="6252840" y="2019615"/>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6954C6F9-F2DF-021F-196B-155BC29D362A}"/>
              </a:ext>
              <a:ext uri="{C183D7F6-B498-43B3-948B-1728B52AA6E4}">
                <adec:decorative xmlns:adec="http://schemas.microsoft.com/office/drawing/2017/decorative" val="1"/>
              </a:ext>
            </a:extLst>
          </p:cNvPr>
          <p:cNvSpPr txBox="1">
            <a:spLocks/>
          </p:cNvSpPr>
          <p:nvPr/>
        </p:nvSpPr>
        <p:spPr>
          <a:xfrm>
            <a:off x="4431576" y="2068473"/>
            <a:ext cx="280846" cy="300082"/>
          </a:xfrm>
          <a:prstGeom prst="rect">
            <a:avLst/>
          </a:prstGeom>
          <a:noFill/>
        </p:spPr>
        <p:txBody>
          <a:bodyPr wrap="none" rtlCol="0">
            <a:spAutoFit/>
          </a:bodyPr>
          <a:lstStyle/>
          <a:p>
            <a:r>
              <a:rPr lang="sv-SE" dirty="0"/>
              <a:t>6</a:t>
            </a:r>
          </a:p>
        </p:txBody>
      </p:sp>
      <p:sp>
        <p:nvSpPr>
          <p:cNvPr id="23" name="textruta 22">
            <a:extLst>
              <a:ext uri="{FF2B5EF4-FFF2-40B4-BE49-F238E27FC236}">
                <a16:creationId xmlns:a16="http://schemas.microsoft.com/office/drawing/2014/main" id="{1A723A63-D9BB-BD67-FD4B-741DFA0CAE77}"/>
              </a:ext>
              <a:ext uri="{C183D7F6-B498-43B3-948B-1728B52AA6E4}">
                <adec:decorative xmlns:adec="http://schemas.microsoft.com/office/drawing/2017/decorative" val="1"/>
              </a:ext>
            </a:extLst>
          </p:cNvPr>
          <p:cNvSpPr txBox="1">
            <a:spLocks/>
          </p:cNvSpPr>
          <p:nvPr/>
        </p:nvSpPr>
        <p:spPr>
          <a:xfrm>
            <a:off x="6284197" y="2038453"/>
            <a:ext cx="280846" cy="300082"/>
          </a:xfrm>
          <a:prstGeom prst="rect">
            <a:avLst/>
          </a:prstGeom>
          <a:noFill/>
        </p:spPr>
        <p:txBody>
          <a:bodyPr wrap="square" rtlCol="0">
            <a:spAutoFit/>
          </a:bodyPr>
          <a:lstStyle/>
          <a:p>
            <a:r>
              <a:rPr lang="sv-SE" dirty="0">
                <a:ea typeface="FangSong" panose="020B0503020204020204" pitchFamily="49" charset="-122"/>
              </a:rPr>
              <a:t>5</a:t>
            </a:r>
          </a:p>
        </p:txBody>
      </p:sp>
      <p:sp>
        <p:nvSpPr>
          <p:cNvPr id="29" name="textruta 28">
            <a:extLst>
              <a:ext uri="{FF2B5EF4-FFF2-40B4-BE49-F238E27FC236}">
                <a16:creationId xmlns:a16="http://schemas.microsoft.com/office/drawing/2014/main" id="{3E04336D-A0C2-99C4-AB53-3373A8FD3EE0}"/>
              </a:ext>
              <a:ext uri="{C183D7F6-B498-43B3-948B-1728B52AA6E4}">
                <adec:decorative xmlns:adec="http://schemas.microsoft.com/office/drawing/2017/decorative" val="1"/>
              </a:ext>
            </a:extLst>
          </p:cNvPr>
          <p:cNvSpPr txBox="1"/>
          <p:nvPr/>
        </p:nvSpPr>
        <p:spPr>
          <a:xfrm>
            <a:off x="755970" y="734273"/>
            <a:ext cx="280846" cy="300082"/>
          </a:xfrm>
          <a:prstGeom prst="rect">
            <a:avLst/>
          </a:prstGeom>
          <a:noFill/>
        </p:spPr>
        <p:txBody>
          <a:bodyPr wrap="none" rtlCol="0">
            <a:spAutoFit/>
          </a:bodyPr>
          <a:lstStyle/>
          <a:p>
            <a:r>
              <a:rPr lang="sv-SE" dirty="0"/>
              <a:t>1</a:t>
            </a:r>
          </a:p>
        </p:txBody>
      </p:sp>
      <p:sp>
        <p:nvSpPr>
          <p:cNvPr id="21" name="Ellips 20">
            <a:extLst>
              <a:ext uri="{FF2B5EF4-FFF2-40B4-BE49-F238E27FC236}">
                <a16:creationId xmlns:a16="http://schemas.microsoft.com/office/drawing/2014/main" id="{2480E5C0-8A8F-E778-4112-8B8A6DAECB72}"/>
              </a:ext>
              <a:ext uri="{C183D7F6-B498-43B3-948B-1728B52AA6E4}">
                <adec:decorative xmlns:adec="http://schemas.microsoft.com/office/drawing/2017/decorative" val="1"/>
              </a:ext>
            </a:extLst>
          </p:cNvPr>
          <p:cNvSpPr/>
          <p:nvPr/>
        </p:nvSpPr>
        <p:spPr>
          <a:xfrm>
            <a:off x="6129782" y="3365617"/>
            <a:ext cx="325257" cy="32525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EE5B505E-6B8F-50F3-CA58-20AA115F444A}"/>
              </a:ext>
              <a:ext uri="{C183D7F6-B498-43B3-948B-1728B52AA6E4}">
                <adec:decorative xmlns:adec="http://schemas.microsoft.com/office/drawing/2017/decorative" val="1"/>
              </a:ext>
            </a:extLst>
          </p:cNvPr>
          <p:cNvSpPr txBox="1"/>
          <p:nvPr/>
        </p:nvSpPr>
        <p:spPr>
          <a:xfrm>
            <a:off x="6103897" y="3378204"/>
            <a:ext cx="377026" cy="300082"/>
          </a:xfrm>
          <a:prstGeom prst="rect">
            <a:avLst/>
          </a:prstGeom>
          <a:noFill/>
        </p:spPr>
        <p:txBody>
          <a:bodyPr wrap="none" rtlCol="0">
            <a:spAutoFit/>
          </a:bodyPr>
          <a:lstStyle/>
          <a:p>
            <a:r>
              <a:rPr lang="sv-SE" dirty="0"/>
              <a:t>10</a:t>
            </a:r>
          </a:p>
        </p:txBody>
      </p:sp>
    </p:spTree>
    <p:extLst>
      <p:ext uri="{BB962C8B-B14F-4D97-AF65-F5344CB8AC3E}">
        <p14:creationId xmlns:p14="http://schemas.microsoft.com/office/powerpoint/2010/main" val="3491346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BF0E7E-4D56-B03C-D747-F3C0F1C1FF11}"/>
              </a:ext>
            </a:extLst>
          </p:cNvPr>
          <p:cNvSpPr>
            <a:spLocks noGrp="1"/>
          </p:cNvSpPr>
          <p:nvPr>
            <p:ph type="title"/>
          </p:nvPr>
        </p:nvSpPr>
        <p:spPr>
          <a:xfrm>
            <a:off x="576002" y="284917"/>
            <a:ext cx="7422784" cy="675000"/>
          </a:xfrm>
        </p:spPr>
        <p:txBody>
          <a:bodyPr/>
          <a:lstStyle/>
          <a:p>
            <a:r>
              <a:rPr lang="sv-SE" dirty="0"/>
              <a:t>Genomförande &amp; månadsvis löpande ersättning. Skärmläsare</a:t>
            </a:r>
          </a:p>
        </p:txBody>
      </p:sp>
      <p:sp>
        <p:nvSpPr>
          <p:cNvPr id="3" name="Platshållare för innehåll 2">
            <a:extLst>
              <a:ext uri="{FF2B5EF4-FFF2-40B4-BE49-F238E27FC236}">
                <a16:creationId xmlns:a16="http://schemas.microsoft.com/office/drawing/2014/main" id="{F900A0CB-8281-2A17-B385-C5B2FACA3C83}"/>
              </a:ext>
            </a:extLst>
          </p:cNvPr>
          <p:cNvSpPr>
            <a:spLocks noGrp="1"/>
          </p:cNvSpPr>
          <p:nvPr>
            <p:ph idx="1"/>
          </p:nvPr>
        </p:nvSpPr>
        <p:spPr>
          <a:xfrm>
            <a:off x="576961" y="1452949"/>
            <a:ext cx="7421825" cy="2872353"/>
          </a:xfrm>
        </p:spPr>
        <p:txBody>
          <a:bodyPr/>
          <a:lstStyle/>
          <a:p>
            <a:r>
              <a:rPr lang="sv-SE" sz="1200" dirty="0">
                <a:solidFill>
                  <a:sysClr val="windowText" lastClr="000000"/>
                </a:solidFill>
                <a:cs typeface="Arial"/>
              </a:rPr>
              <a:t>Arbetsförmedlingens ansvar: Beslut och leverantörsavrop, deltagaren anvisas till er som leverantör</a:t>
            </a:r>
          </a:p>
          <a:p>
            <a:r>
              <a:rPr lang="sv-SE" sz="1200" dirty="0">
                <a:solidFill>
                  <a:schemeClr val="accent6"/>
                </a:solidFill>
              </a:rPr>
              <a:t>Fristående aktörens ansvar: </a:t>
            </a:r>
            <a:r>
              <a:rPr lang="sv-SE" sz="1200" dirty="0">
                <a:solidFill>
                  <a:schemeClr val="accent6"/>
                </a:solidFill>
                <a:cs typeface="Arial"/>
              </a:rPr>
              <a:t>Första möte med deltagare</a:t>
            </a:r>
          </a:p>
          <a:p>
            <a:r>
              <a:rPr lang="sv-SE" sz="1200" dirty="0">
                <a:solidFill>
                  <a:schemeClr val="accent6"/>
                </a:solidFill>
              </a:rPr>
              <a:t>Fristående aktörens ansvar: </a:t>
            </a:r>
            <a:r>
              <a:rPr lang="sv-SE" sz="1200" dirty="0">
                <a:solidFill>
                  <a:schemeClr val="accent6"/>
                </a:solidFill>
                <a:cs typeface="Arial"/>
              </a:rPr>
              <a:t>Skicka in Gemensam planering i MSFA</a:t>
            </a:r>
          </a:p>
          <a:p>
            <a:r>
              <a:rPr lang="sv-SE" sz="1200" dirty="0">
                <a:solidFill>
                  <a:sysClr val="windowText" lastClr="000000"/>
                </a:solidFill>
                <a:cs typeface="Arial"/>
              </a:rPr>
              <a:t>Arbetsförmedlingens ansvar: </a:t>
            </a:r>
            <a:r>
              <a:rPr lang="sv-SE" sz="1200" dirty="0">
                <a:solidFill>
                  <a:sysClr val="windowText" lastClr="000000"/>
                </a:solidFill>
              </a:rPr>
              <a:t>Order för Löpande ersättning skickas ut om rapporten är godkänd</a:t>
            </a:r>
          </a:p>
          <a:p>
            <a:r>
              <a:rPr lang="sv-SE" sz="1200" dirty="0"/>
              <a:t>Återkommande steg under leverantörsavropet:</a:t>
            </a:r>
          </a:p>
          <a:p>
            <a:r>
              <a:rPr lang="sv-SE" sz="1200" dirty="0">
                <a:solidFill>
                  <a:schemeClr val="accent6"/>
                </a:solidFill>
              </a:rPr>
              <a:t>Fristående aktörens ansvar: </a:t>
            </a:r>
            <a:r>
              <a:rPr lang="sv-SE" sz="1200" dirty="0"/>
              <a:t>Genomför utbildningen med deltagaren</a:t>
            </a:r>
          </a:p>
          <a:p>
            <a:r>
              <a:rPr lang="sv-SE" sz="1200" dirty="0">
                <a:solidFill>
                  <a:schemeClr val="accent6"/>
                </a:solidFill>
              </a:rPr>
              <a:t>Fristående aktörens ansvar: </a:t>
            </a:r>
            <a:r>
              <a:rPr lang="sv-SE" sz="1200" dirty="0"/>
              <a:t>Skicka in Periodisk Rapport (PR) för passerad månad.</a:t>
            </a:r>
          </a:p>
          <a:p>
            <a:r>
              <a:rPr lang="sv-SE" sz="1200" dirty="0"/>
              <a:t>Arbetsförmedlingens ansvar: Kontroll av PR som blir godkänd eller ej godkänd.</a:t>
            </a:r>
          </a:p>
          <a:p>
            <a:r>
              <a:rPr lang="sv-SE" sz="1200" dirty="0">
                <a:solidFill>
                  <a:schemeClr val="accent6"/>
                </a:solidFill>
              </a:rPr>
              <a:t>Fristående aktörens ansvar: </a:t>
            </a:r>
            <a:r>
              <a:rPr lang="sv-SE" sz="1200" dirty="0"/>
              <a:t>Skicka faktura för passerad månad när PR godkänts.</a:t>
            </a:r>
          </a:p>
          <a:p>
            <a:r>
              <a:rPr lang="sv-SE" sz="1200" dirty="0"/>
              <a:t>Arbetsförmedlingens ansvar: Faktura kontrolleras mot korrekt antal dagar och godkänd PR.</a:t>
            </a:r>
          </a:p>
          <a:p>
            <a:r>
              <a:rPr lang="sv-SE" sz="1200" dirty="0"/>
              <a:t>Arbetsförmedlingens ansvar: Utbetalning sker 30 dagar efter  mottagen konstaterat korrekt faktura.</a:t>
            </a:r>
          </a:p>
          <a:p>
            <a:endParaRPr lang="sv-SE" sz="1200" dirty="0"/>
          </a:p>
          <a:p>
            <a:endParaRPr lang="sv-SE" sz="1200" dirty="0"/>
          </a:p>
          <a:p>
            <a:endParaRPr lang="sv-SE" sz="1200" dirty="0"/>
          </a:p>
          <a:p>
            <a:endParaRPr lang="sv-SE" sz="1200" dirty="0"/>
          </a:p>
          <a:p>
            <a:endParaRPr lang="sv-SE" dirty="0"/>
          </a:p>
          <a:p>
            <a:endParaRPr lang="sv-SE" dirty="0"/>
          </a:p>
          <a:p>
            <a:endParaRPr lang="sv-SE" dirty="0">
              <a:solidFill>
                <a:sysClr val="windowText" lastClr="000000"/>
              </a:solidFill>
            </a:endParaRPr>
          </a:p>
          <a:p>
            <a:endParaRPr lang="sv-SE" dirty="0">
              <a:solidFill>
                <a:schemeClr val="accent6"/>
              </a:solidFill>
            </a:endParaRPr>
          </a:p>
          <a:p>
            <a:endParaRPr lang="sv-SE" dirty="0">
              <a:solidFill>
                <a:schemeClr val="accent6"/>
              </a:solidFill>
            </a:endParaRPr>
          </a:p>
          <a:p>
            <a:endParaRPr lang="sv-SE" dirty="0">
              <a:solidFill>
                <a:sysClr val="windowText" lastClr="000000"/>
              </a:solidFill>
            </a:endParaRPr>
          </a:p>
          <a:p>
            <a:endParaRPr lang="sv-SE" dirty="0"/>
          </a:p>
        </p:txBody>
      </p:sp>
    </p:spTree>
    <p:extLst>
      <p:ext uri="{BB962C8B-B14F-4D97-AF65-F5344CB8AC3E}">
        <p14:creationId xmlns:p14="http://schemas.microsoft.com/office/powerpoint/2010/main" val="321385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1336FE-1AF4-6CBF-C5DE-EF6031CDBD95}"/>
              </a:ext>
            </a:extLst>
          </p:cNvPr>
          <p:cNvSpPr>
            <a:spLocks noGrp="1"/>
          </p:cNvSpPr>
          <p:nvPr>
            <p:ph type="title"/>
          </p:nvPr>
        </p:nvSpPr>
        <p:spPr/>
        <p:txBody>
          <a:bodyPr/>
          <a:lstStyle/>
          <a:p>
            <a:r>
              <a:rPr lang="sv-SE" dirty="0" err="1"/>
              <a:t>Inköpsordrar</a:t>
            </a:r>
            <a:r>
              <a:rPr lang="sv-SE" dirty="0"/>
              <a:t> och artiklar i Arbetsmarknads-utbildning – Löpande ersättning</a:t>
            </a:r>
          </a:p>
        </p:txBody>
      </p:sp>
      <p:pic>
        <p:nvPicPr>
          <p:cNvPr id="8" name="Platshållare för innehåll 7" descr="Bild på en inköpsorder som kommer från ett skärmklipp från den kostnadsfria tjänsten Leverantörsportalen. Orderraderna innehåller en artikel med artikelnummer och artikelnamn &quot;Löpande ersättning, UtbID:456789&quot;, samt olika många dagar beroende på vilken kalendermånad som orderraden gäller. Det finns också information om ordernummer, kontraktsnummer, genomförandereferens, leveransdatum, pris och artikelkvantitet.">
            <a:extLst>
              <a:ext uri="{FF2B5EF4-FFF2-40B4-BE49-F238E27FC236}">
                <a16:creationId xmlns:a16="http://schemas.microsoft.com/office/drawing/2014/main" id="{D37B1794-A8DD-352E-66FE-F05BE6ED06AD}"/>
              </a:ext>
            </a:extLst>
          </p:cNvPr>
          <p:cNvPicPr>
            <a:picLocks noGrp="1" noChangeAspect="1"/>
          </p:cNvPicPr>
          <p:nvPr>
            <p:ph idx="1"/>
          </p:nvPr>
        </p:nvPicPr>
        <p:blipFill>
          <a:blip r:embed="rId2"/>
          <a:stretch>
            <a:fillRect/>
          </a:stretch>
        </p:blipFill>
        <p:spPr>
          <a:xfrm>
            <a:off x="1166514" y="2884890"/>
            <a:ext cx="6810965" cy="3084819"/>
          </a:xfrm>
        </p:spPr>
      </p:pic>
      <p:sp>
        <p:nvSpPr>
          <p:cNvPr id="3" name="textruta 2">
            <a:extLst>
              <a:ext uri="{FF2B5EF4-FFF2-40B4-BE49-F238E27FC236}">
                <a16:creationId xmlns:a16="http://schemas.microsoft.com/office/drawing/2014/main" id="{5C9E4926-F01F-1842-01F3-F4D7B8AEB5B6}"/>
              </a:ext>
            </a:extLst>
          </p:cNvPr>
          <p:cNvSpPr txBox="1"/>
          <p:nvPr/>
        </p:nvSpPr>
        <p:spPr>
          <a:xfrm>
            <a:off x="1417755" y="1677563"/>
            <a:ext cx="6308484" cy="1200329"/>
          </a:xfrm>
          <a:prstGeom prst="rect">
            <a:avLst/>
          </a:prstGeom>
          <a:noFill/>
        </p:spPr>
        <p:txBody>
          <a:bodyPr wrap="square" rtlCol="0">
            <a:spAutoFit/>
          </a:bodyPr>
          <a:lstStyle/>
          <a:p>
            <a:r>
              <a:rPr lang="sv-SE" sz="1200" dirty="0">
                <a:latin typeface="+mj-lt"/>
              </a:rPr>
              <a:t>Eftersom ordern för löpande ersättning innehåller hela perioden för deltagarens avrop, och den löpande ersättningen betalas per månad i efterskott, innehåller ordern en orderrad per kalendermånad. Orderradens kvantitet beror på den månadens antal arbetsdagar.</a:t>
            </a:r>
          </a:p>
          <a:p>
            <a:endParaRPr lang="sv-SE" sz="1200" dirty="0">
              <a:latin typeface="+mj-lt"/>
            </a:endParaRPr>
          </a:p>
          <a:p>
            <a:r>
              <a:rPr lang="sv-SE" sz="1200" dirty="0">
                <a:latin typeface="+mj-lt"/>
              </a:rPr>
              <a:t>Vid förlängning, skapas en ny period med krav på ny gemensam planering. När den har godkänts skickas en kompletterande order för den förlängda perioden.</a:t>
            </a:r>
          </a:p>
        </p:txBody>
      </p:sp>
    </p:spTree>
    <p:extLst>
      <p:ext uri="{BB962C8B-B14F-4D97-AF65-F5344CB8AC3E}">
        <p14:creationId xmlns:p14="http://schemas.microsoft.com/office/powerpoint/2010/main" val="1056272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C340BF-0787-A877-536B-62CDE359FA8C}"/>
              </a:ext>
            </a:extLst>
          </p:cNvPr>
          <p:cNvSpPr>
            <a:spLocks noGrp="1"/>
          </p:cNvSpPr>
          <p:nvPr>
            <p:ph type="title"/>
          </p:nvPr>
        </p:nvSpPr>
        <p:spPr>
          <a:xfrm>
            <a:off x="576002" y="243663"/>
            <a:ext cx="7422784" cy="675000"/>
          </a:xfrm>
        </p:spPr>
        <p:txBody>
          <a:bodyPr/>
          <a:lstStyle/>
          <a:p>
            <a:r>
              <a:rPr lang="sv-SE" dirty="0" err="1"/>
              <a:t>Inköpsordrar</a:t>
            </a:r>
            <a:r>
              <a:rPr lang="sv-SE" dirty="0"/>
              <a:t> och artiklar i Arbetsmarknads-utbildning – Löpande ersättning. Skärmläsare</a:t>
            </a:r>
          </a:p>
        </p:txBody>
      </p:sp>
      <p:sp>
        <p:nvSpPr>
          <p:cNvPr id="3" name="Platshållare för innehåll 2">
            <a:extLst>
              <a:ext uri="{FF2B5EF4-FFF2-40B4-BE49-F238E27FC236}">
                <a16:creationId xmlns:a16="http://schemas.microsoft.com/office/drawing/2014/main" id="{FB6F48CE-39E9-085C-A316-E8342DED55B5}"/>
              </a:ext>
            </a:extLst>
          </p:cNvPr>
          <p:cNvSpPr>
            <a:spLocks noGrp="1"/>
          </p:cNvSpPr>
          <p:nvPr>
            <p:ph idx="1"/>
          </p:nvPr>
        </p:nvSpPr>
        <p:spPr/>
        <p:txBody>
          <a:bodyPr/>
          <a:lstStyle/>
          <a:p>
            <a:r>
              <a:rPr lang="sv-SE" dirty="0"/>
              <a:t>Eftersom ordern för löpande ersättning innehåller hela perioden för deltagarens avrop, och den löpande ersättningen betalas per månad i efterskott, innehåller ordern en orderrad per kalendermånad. Orderradens kvantitet beror på den månadens antal arbetsdagar.</a:t>
            </a:r>
          </a:p>
          <a:p>
            <a:endParaRPr lang="sv-SE" dirty="0"/>
          </a:p>
          <a:p>
            <a:r>
              <a:rPr lang="sv-SE" dirty="0"/>
              <a:t>Vid förlängning, skapas en ny period med krav på ny gemensam planering. När den har godkänts skickas en kompletterande order för den förlängda perioden.</a:t>
            </a:r>
          </a:p>
          <a:p>
            <a:endParaRPr lang="sv-SE" dirty="0"/>
          </a:p>
        </p:txBody>
      </p:sp>
    </p:spTree>
    <p:extLst>
      <p:ext uri="{BB962C8B-B14F-4D97-AF65-F5344CB8AC3E}">
        <p14:creationId xmlns:p14="http://schemas.microsoft.com/office/powerpoint/2010/main" val="4219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72B0E-9B1B-4210-43B3-2B9EE8671FCE}"/>
              </a:ext>
            </a:extLst>
          </p:cNvPr>
          <p:cNvSpPr>
            <a:spLocks noGrp="1"/>
          </p:cNvSpPr>
          <p:nvPr>
            <p:ph type="title"/>
          </p:nvPr>
        </p:nvSpPr>
        <p:spPr>
          <a:xfrm>
            <a:off x="369465" y="850303"/>
            <a:ext cx="7422784" cy="675000"/>
          </a:xfrm>
        </p:spPr>
        <p:txBody>
          <a:bodyPr/>
          <a:lstStyle/>
          <a:p>
            <a:r>
              <a:rPr lang="sv-SE" sz="2400" dirty="0"/>
              <a:t>Moduler blir Aktiviteter</a:t>
            </a:r>
          </a:p>
        </p:txBody>
      </p:sp>
      <p:sp>
        <p:nvSpPr>
          <p:cNvPr id="3" name="Platshållare för innehåll 2">
            <a:extLst>
              <a:ext uri="{FF2B5EF4-FFF2-40B4-BE49-F238E27FC236}">
                <a16:creationId xmlns:a16="http://schemas.microsoft.com/office/drawing/2014/main" id="{07BBF6A7-9788-F708-8870-5A3678B51C25}"/>
              </a:ext>
            </a:extLst>
          </p:cNvPr>
          <p:cNvSpPr>
            <a:spLocks noGrp="1"/>
          </p:cNvSpPr>
          <p:nvPr>
            <p:ph idx="1"/>
          </p:nvPr>
        </p:nvSpPr>
        <p:spPr>
          <a:xfrm>
            <a:off x="347043" y="1567625"/>
            <a:ext cx="8388934" cy="2440361"/>
          </a:xfrm>
        </p:spPr>
        <p:txBody>
          <a:bodyPr/>
          <a:lstStyle/>
          <a:p>
            <a:pPr marL="0" indent="0">
              <a:buNone/>
            </a:pPr>
            <a:r>
              <a:rPr lang="sv-SE" sz="1200" b="1" dirty="0"/>
              <a:t>Begreppet moduler försvinner och ersätts med aktiviteter. Innehållet är oförändrat och tjänsten ska levereras enligt tidigare krav. </a:t>
            </a:r>
          </a:p>
          <a:p>
            <a:pPr marL="0" indent="0">
              <a:buNone/>
            </a:pPr>
            <a:endParaRPr lang="sv-SE" sz="1200" b="1" dirty="0"/>
          </a:p>
          <a:p>
            <a:pPr marL="0" indent="0">
              <a:buNone/>
            </a:pPr>
            <a:r>
              <a:rPr lang="sv-SE" sz="1200" b="1" dirty="0"/>
              <a:t>En aktivitet kan vara obligatorisk eller valbar </a:t>
            </a:r>
          </a:p>
          <a:p>
            <a:pPr marL="514350" lvl="1" indent="-171450">
              <a:buFont typeface="Arial" panose="020B0604020202020204" pitchFamily="34" charset="0"/>
              <a:buChar char="•"/>
            </a:pPr>
            <a:r>
              <a:rPr lang="sv-SE" sz="1200" dirty="0"/>
              <a:t>En obligatorisk aktivitet i utbildningen kan inte väljas bort. I de fall deltagaren redan har kunskaper som motsvarar innehållet i de obligatoriska aktiviteterna så gör leverantören minst en avstämning av detta.</a:t>
            </a:r>
          </a:p>
          <a:p>
            <a:pPr marL="514350" lvl="1" indent="-171450">
              <a:buFont typeface="Arial" panose="020B0604020202020204" pitchFamily="34" charset="0"/>
              <a:buChar char="•"/>
            </a:pPr>
            <a:r>
              <a:rPr lang="sv-SE" sz="1200" dirty="0"/>
              <a:t>Valbar aktivitet lägger leverantören till i den Gemensamma planeringen utifrån deltagarens behov.</a:t>
            </a:r>
          </a:p>
          <a:p>
            <a:pPr marL="342900" lvl="1" indent="0">
              <a:buNone/>
            </a:pPr>
            <a:r>
              <a:rPr lang="sv-SE" sz="1200" dirty="0"/>
              <a:t> </a:t>
            </a:r>
          </a:p>
          <a:p>
            <a:pPr marL="0" indent="0">
              <a:buNone/>
            </a:pPr>
            <a:r>
              <a:rPr lang="sv-SE" sz="1200" b="1" dirty="0"/>
              <a:t>Aktiviteterna i utbildning</a:t>
            </a:r>
          </a:p>
          <a:p>
            <a:pPr marL="514350" lvl="1" indent="-171450">
              <a:buFont typeface="Arial" panose="020B0604020202020204" pitchFamily="34" charset="0"/>
              <a:buChar char="•"/>
            </a:pPr>
            <a:r>
              <a:rPr lang="sv-SE" sz="1200" dirty="0"/>
              <a:t>I en utbildning måste det alltid finnas minst en obligatorisk aktivitet.</a:t>
            </a:r>
          </a:p>
          <a:p>
            <a:pPr marL="514350" lvl="1" indent="-171450">
              <a:buFont typeface="Arial" panose="020B0604020202020204" pitchFamily="34" charset="0"/>
              <a:buChar char="•"/>
            </a:pPr>
            <a:r>
              <a:rPr lang="sv-SE" sz="1200" dirty="0"/>
              <a:t>Utbildningen kan innehålla endast obligatoriska aktiviteter men inte endast valbara. </a:t>
            </a:r>
          </a:p>
          <a:p>
            <a:pPr marL="514350" lvl="1" indent="-171450">
              <a:buFont typeface="Arial" panose="020B0604020202020204" pitchFamily="34" charset="0"/>
              <a:buChar char="•"/>
            </a:pPr>
            <a:r>
              <a:rPr lang="sv-SE" sz="1200" dirty="0"/>
              <a:t>Den förberedande utbildningen inför arbetsmarknadsutbildning innehåller enbart obligatoriska aktiviteter.</a:t>
            </a:r>
          </a:p>
          <a:p>
            <a:pPr marL="514350" lvl="1" indent="-171450">
              <a:buFont typeface="Arial" panose="020B0604020202020204" pitchFamily="34" charset="0"/>
              <a:buChar char="•"/>
            </a:pPr>
            <a:r>
              <a:rPr lang="sv-SE" sz="1200" dirty="0"/>
              <a:t>Graden av obligatoriska och valbara aktiviteter kommer variera i utbildningarna beroende på uppbyggnad och utbildningsinriktning. </a:t>
            </a:r>
          </a:p>
          <a:p>
            <a:pPr marL="342900" lvl="1" indent="0">
              <a:buNone/>
            </a:pPr>
            <a:endParaRPr lang="sv-SE" sz="1200" dirty="0"/>
          </a:p>
          <a:p>
            <a:pPr marL="0" indent="0">
              <a:buNone/>
            </a:pPr>
            <a:endParaRPr lang="sv-SE" sz="1200" dirty="0"/>
          </a:p>
          <a:p>
            <a:endParaRPr lang="sv-SE" sz="1200" dirty="0"/>
          </a:p>
          <a:p>
            <a:pPr marL="0" indent="0">
              <a:buNone/>
            </a:pPr>
            <a:endParaRPr lang="sv-SE" sz="1200" dirty="0"/>
          </a:p>
          <a:p>
            <a:endParaRPr lang="sv-SE" sz="1050" dirty="0"/>
          </a:p>
        </p:txBody>
      </p:sp>
      <p:pic>
        <p:nvPicPr>
          <p:cNvPr id="4" name="Picture 2">
            <a:extLst>
              <a:ext uri="{FF2B5EF4-FFF2-40B4-BE49-F238E27FC236}">
                <a16:creationId xmlns:a16="http://schemas.microsoft.com/office/drawing/2014/main" id="{B0AF7E13-5831-B262-410E-F4F8F497D2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583" y="-773641"/>
            <a:ext cx="3082229" cy="308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15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6D89A-AFB4-4626-2AFA-B86B5CCE5614}"/>
              </a:ext>
            </a:extLst>
          </p:cNvPr>
          <p:cNvSpPr>
            <a:spLocks noGrp="1"/>
          </p:cNvSpPr>
          <p:nvPr>
            <p:ph type="title"/>
          </p:nvPr>
        </p:nvSpPr>
        <p:spPr/>
        <p:txBody>
          <a:bodyPr/>
          <a:lstStyle/>
          <a:p>
            <a:r>
              <a:rPr lang="sv-SE" dirty="0"/>
              <a:t>Felaktig fakturering och sanktion</a:t>
            </a:r>
          </a:p>
        </p:txBody>
      </p:sp>
      <p:sp>
        <p:nvSpPr>
          <p:cNvPr id="3" name="Platshållare för innehåll 2">
            <a:extLst>
              <a:ext uri="{FF2B5EF4-FFF2-40B4-BE49-F238E27FC236}">
                <a16:creationId xmlns:a16="http://schemas.microsoft.com/office/drawing/2014/main" id="{A4185AEE-679D-211E-1ADA-464C29960DE6}"/>
              </a:ext>
            </a:extLst>
          </p:cNvPr>
          <p:cNvSpPr>
            <a:spLocks noGrp="1"/>
          </p:cNvSpPr>
          <p:nvPr>
            <p:ph idx="1"/>
          </p:nvPr>
        </p:nvSpPr>
        <p:spPr>
          <a:xfrm>
            <a:off x="576002" y="999281"/>
            <a:ext cx="7421825" cy="3420000"/>
          </a:xfrm>
        </p:spPr>
        <p:txBody>
          <a:bodyPr/>
          <a:lstStyle/>
          <a:p>
            <a:pPr marL="0" indent="0">
              <a:buNone/>
            </a:pPr>
            <a:r>
              <a:rPr lang="sv-SE" dirty="0">
                <a:latin typeface="+mj-lt"/>
              </a:rPr>
              <a:t>Systematisk felaktig fakturering kan leda till vite.</a:t>
            </a:r>
          </a:p>
          <a:p>
            <a:endParaRPr lang="sv-SE" dirty="0">
              <a:latin typeface="+mj-lt"/>
            </a:endParaRPr>
          </a:p>
          <a:p>
            <a:r>
              <a:rPr lang="sv-SE" dirty="0">
                <a:latin typeface="+mj-lt"/>
              </a:rPr>
              <a:t>Leverantören skickar systematiskt en stor mängd fakturor i förskott. Leverantören har missat i sin process för avstämning av om Periodisk rapport har skickats in och godkänts innan fakturan skickas.</a:t>
            </a:r>
          </a:p>
          <a:p>
            <a:r>
              <a:rPr lang="sv-SE" dirty="0">
                <a:latin typeface="+mj-lt"/>
              </a:rPr>
              <a:t>Leverantören skickar systematiskt en stor mängd fakturor med felaktig kvantitet. Leverantören har missat att ändra antal dagar i fakturan när deltagarens anvisning har avbrutits.</a:t>
            </a:r>
          </a:p>
          <a:p>
            <a:endParaRPr lang="sv-SE" dirty="0">
              <a:latin typeface="+mj-lt"/>
            </a:endParaRPr>
          </a:p>
          <a:p>
            <a:pPr marL="0" indent="0">
              <a:buNone/>
            </a:pPr>
            <a:r>
              <a:rPr lang="sv-SE" dirty="0">
                <a:latin typeface="+mj-lt"/>
              </a:rPr>
              <a:t>Ni bör lägga faktureringen ett antal dagar efter månadsskiftet, för att hinna med rapporteringen i Mina sidor först. Flera leverantörer fakturerar ca 10 dagar efter passerad månad. </a:t>
            </a:r>
          </a:p>
        </p:txBody>
      </p:sp>
    </p:spTree>
    <p:extLst>
      <p:ext uri="{BB962C8B-B14F-4D97-AF65-F5344CB8AC3E}">
        <p14:creationId xmlns:p14="http://schemas.microsoft.com/office/powerpoint/2010/main" val="547975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4AE06-F2D6-DE24-212E-CFC4B270DA37}"/>
              </a:ext>
            </a:extLst>
          </p:cNvPr>
          <p:cNvSpPr>
            <a:spLocks noGrp="1"/>
          </p:cNvSpPr>
          <p:nvPr>
            <p:ph type="title"/>
          </p:nvPr>
        </p:nvSpPr>
        <p:spPr/>
        <p:txBody>
          <a:bodyPr/>
          <a:lstStyle/>
          <a:p>
            <a:r>
              <a:rPr lang="sv-SE" dirty="0"/>
              <a:t>Korrekt fakturering av löpande ersättning</a:t>
            </a:r>
          </a:p>
        </p:txBody>
      </p:sp>
      <p:graphicFrame>
        <p:nvGraphicFramePr>
          <p:cNvPr id="4" name="Platshållare för innehåll 3" descr="Processbeskrivning:&#10;Leverantören kontrollerar att Periodisk rapport för månaden är inskickad och godkänd i MSFA.&#10;Leverantören kontrollerar om det finns ett avbrott på leverantörsavropet i MSFA.&#10;Leverantören justerar fakturan till korrekt antal dagar om det finns ett avbrottsdatum på leverantörsavropet.&#10;Leverantören skickar korrekt faktura för månadens löpande ersättning.">
            <a:extLst>
              <a:ext uri="{FF2B5EF4-FFF2-40B4-BE49-F238E27FC236}">
                <a16:creationId xmlns:a16="http://schemas.microsoft.com/office/drawing/2014/main" id="{E0B67BD2-DD45-24CC-E5E2-DF42B0BDE67B}"/>
              </a:ext>
            </a:extLst>
          </p:cNvPr>
          <p:cNvGraphicFramePr>
            <a:graphicFrameLocks noGrp="1"/>
          </p:cNvGraphicFramePr>
          <p:nvPr>
            <p:ph idx="1"/>
            <p:extLst>
              <p:ext uri="{D42A27DB-BD31-4B8C-83A1-F6EECF244321}">
                <p14:modId xmlns:p14="http://schemas.microsoft.com/office/powerpoint/2010/main" val="3022996165"/>
              </p:ext>
            </p:extLst>
          </p:nvPr>
        </p:nvGraphicFramePr>
        <p:xfrm>
          <a:off x="655094" y="1363980"/>
          <a:ext cx="7833812" cy="228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8074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0FB004-6CCA-56A0-003C-1232933F001D}"/>
              </a:ext>
            </a:extLst>
          </p:cNvPr>
          <p:cNvSpPr>
            <a:spLocks noGrp="1"/>
          </p:cNvSpPr>
          <p:nvPr>
            <p:ph type="title"/>
          </p:nvPr>
        </p:nvSpPr>
        <p:spPr>
          <a:xfrm>
            <a:off x="576002" y="325377"/>
            <a:ext cx="7422784" cy="675000"/>
          </a:xfrm>
        </p:spPr>
        <p:txBody>
          <a:bodyPr/>
          <a:lstStyle/>
          <a:p>
            <a:r>
              <a:rPr lang="sv-SE" dirty="0"/>
              <a:t>Korrekt fakturering av löpande ersättning. Skärmläsare</a:t>
            </a:r>
          </a:p>
        </p:txBody>
      </p:sp>
      <p:sp>
        <p:nvSpPr>
          <p:cNvPr id="3" name="Platshållare för innehåll 2">
            <a:extLst>
              <a:ext uri="{FF2B5EF4-FFF2-40B4-BE49-F238E27FC236}">
                <a16:creationId xmlns:a16="http://schemas.microsoft.com/office/drawing/2014/main" id="{A8938DEE-65F4-8538-7BD2-816998EA243C}"/>
              </a:ext>
            </a:extLst>
          </p:cNvPr>
          <p:cNvSpPr>
            <a:spLocks noGrp="1"/>
          </p:cNvSpPr>
          <p:nvPr>
            <p:ph idx="1"/>
          </p:nvPr>
        </p:nvSpPr>
        <p:spPr/>
        <p:txBody>
          <a:bodyPr/>
          <a:lstStyle/>
          <a:p>
            <a:r>
              <a:rPr lang="sv-SE" dirty="0"/>
              <a:t>Kontrollera att Periodisk rapport för månaden är inskickad och godkänd i Mina sidor (MSFA)</a:t>
            </a:r>
          </a:p>
          <a:p>
            <a:r>
              <a:rPr lang="sv-SE" dirty="0"/>
              <a:t>Kontrollera om det finns ett avbrott på leverantörsavropet i Mina sidor (MSFA)</a:t>
            </a:r>
          </a:p>
          <a:p>
            <a:r>
              <a:rPr lang="sv-SE" dirty="0"/>
              <a:t>Ändra fakturan till korrekt antal dagar om det finns ett avbrottsdatum på leverantörsavropet</a:t>
            </a:r>
          </a:p>
          <a:p>
            <a:r>
              <a:rPr lang="sv-SE" dirty="0"/>
              <a:t>Skicka fakturan för månadens löpande ersättning</a:t>
            </a:r>
          </a:p>
          <a:p>
            <a:endParaRPr lang="sv-SE" dirty="0"/>
          </a:p>
        </p:txBody>
      </p:sp>
    </p:spTree>
    <p:extLst>
      <p:ext uri="{BB962C8B-B14F-4D97-AF65-F5344CB8AC3E}">
        <p14:creationId xmlns:p14="http://schemas.microsoft.com/office/powerpoint/2010/main" val="179562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085FB-AC66-245A-652C-59F079816A7F}"/>
              </a:ext>
            </a:extLst>
          </p:cNvPr>
          <p:cNvSpPr>
            <a:spLocks noGrp="1"/>
          </p:cNvSpPr>
          <p:nvPr>
            <p:ph type="ctrTitle"/>
          </p:nvPr>
        </p:nvSpPr>
        <p:spPr>
          <a:xfrm>
            <a:off x="1751604" y="1448707"/>
            <a:ext cx="5752125" cy="967429"/>
          </a:xfrm>
        </p:spPr>
        <p:txBody>
          <a:bodyPr/>
          <a:lstStyle/>
          <a:p>
            <a:r>
              <a:rPr lang="sv-SE" dirty="0"/>
              <a:t>Certifikatersättning</a:t>
            </a:r>
            <a:endParaRPr lang="sv-SE" dirty="0">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55889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46459162-69FE-982D-C9E6-69D0CA47B9F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08728404"/>
              </p:ext>
            </p:extLst>
          </p:nvPr>
        </p:nvGraphicFramePr>
        <p:xfrm>
          <a:off x="0" y="1272540"/>
          <a:ext cx="8772150" cy="2739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ubrik 38">
            <a:extLst>
              <a:ext uri="{FF2B5EF4-FFF2-40B4-BE49-F238E27FC236}">
                <a16:creationId xmlns:a16="http://schemas.microsoft.com/office/drawing/2014/main" id="{EC41541E-FF34-0E6A-9F25-205227074750}"/>
              </a:ext>
            </a:extLst>
          </p:cNvPr>
          <p:cNvSpPr>
            <a:spLocks noGrp="1"/>
          </p:cNvSpPr>
          <p:nvPr>
            <p:ph type="title"/>
          </p:nvPr>
        </p:nvSpPr>
        <p:spPr>
          <a:xfrm>
            <a:off x="682230" y="259934"/>
            <a:ext cx="6426890" cy="455150"/>
          </a:xfrm>
        </p:spPr>
        <p:txBody>
          <a:bodyPr/>
          <a:lstStyle/>
          <a:p>
            <a:r>
              <a:rPr lang="sv-SE" dirty="0"/>
              <a:t>Begäran av certifikatersättning</a:t>
            </a:r>
          </a:p>
        </p:txBody>
      </p:sp>
      <p:sp>
        <p:nvSpPr>
          <p:cNvPr id="22" name="textruta 21">
            <a:extLst>
              <a:ext uri="{FF2B5EF4-FFF2-40B4-BE49-F238E27FC236}">
                <a16:creationId xmlns:a16="http://schemas.microsoft.com/office/drawing/2014/main" id="{F5F3F835-C7C0-8A6B-FC1E-934940AE3780}"/>
              </a:ext>
              <a:ext uri="{C183D7F6-B498-43B3-948B-1728B52AA6E4}">
                <adec:decorative xmlns:adec="http://schemas.microsoft.com/office/drawing/2017/decorative" val="1"/>
              </a:ext>
            </a:extLst>
          </p:cNvPr>
          <p:cNvSpPr txBox="1"/>
          <p:nvPr/>
        </p:nvSpPr>
        <p:spPr>
          <a:xfrm>
            <a:off x="404602" y="4421901"/>
            <a:ext cx="3240356" cy="461665"/>
          </a:xfrm>
          <a:prstGeom prst="rect">
            <a:avLst/>
          </a:prstGeom>
          <a:noFill/>
        </p:spPr>
        <p:txBody>
          <a:bodyPr wrap="square" rtlCol="0" anchor="t">
            <a:spAutoFit/>
          </a:bodyPr>
          <a:lstStyle/>
          <a:p>
            <a:pPr marL="171450" indent="-171450">
              <a:buFont typeface="Wingdings" panose="05000000000000000000" pitchFamily="2" charset="2"/>
              <a:buChar char="Ø"/>
            </a:pPr>
            <a:r>
              <a:rPr lang="sv-SE" sz="1200" dirty="0">
                <a:solidFill>
                  <a:srgbClr val="262673"/>
                </a:solidFill>
              </a:rPr>
              <a:t>Fristående aktörens ansvar</a:t>
            </a:r>
          </a:p>
          <a:p>
            <a:pPr marL="171450" indent="-171450">
              <a:buFont typeface="Wingdings" panose="05000000000000000000" pitchFamily="2" charset="2"/>
              <a:buChar char="Ø"/>
            </a:pPr>
            <a:r>
              <a:rPr lang="sv-SE" sz="1200" dirty="0">
                <a:solidFill>
                  <a:srgbClr val="92D050"/>
                </a:solidFill>
              </a:rPr>
              <a:t>Arbetsförmedlingens ansvar</a:t>
            </a:r>
          </a:p>
        </p:txBody>
      </p:sp>
    </p:spTree>
    <p:extLst>
      <p:ext uri="{BB962C8B-B14F-4D97-AF65-F5344CB8AC3E}">
        <p14:creationId xmlns:p14="http://schemas.microsoft.com/office/powerpoint/2010/main" val="1741336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87C21-9DBE-93B1-0BAB-122B122D9A2A}"/>
              </a:ext>
            </a:extLst>
          </p:cNvPr>
          <p:cNvSpPr>
            <a:spLocks noGrp="1"/>
          </p:cNvSpPr>
          <p:nvPr>
            <p:ph type="title"/>
          </p:nvPr>
        </p:nvSpPr>
        <p:spPr>
          <a:xfrm>
            <a:off x="576002" y="382021"/>
            <a:ext cx="7422784" cy="675000"/>
          </a:xfrm>
        </p:spPr>
        <p:txBody>
          <a:bodyPr/>
          <a:lstStyle/>
          <a:p>
            <a:r>
              <a:rPr lang="sv-SE" dirty="0"/>
              <a:t>Begäran av certifikatersättning. Skärmläsare</a:t>
            </a:r>
          </a:p>
        </p:txBody>
      </p:sp>
      <p:sp>
        <p:nvSpPr>
          <p:cNvPr id="3" name="Platshållare för innehåll 2">
            <a:extLst>
              <a:ext uri="{FF2B5EF4-FFF2-40B4-BE49-F238E27FC236}">
                <a16:creationId xmlns:a16="http://schemas.microsoft.com/office/drawing/2014/main" id="{388F13A3-ADBB-6BFB-0639-89481FA9FAEF}"/>
              </a:ext>
            </a:extLst>
          </p:cNvPr>
          <p:cNvSpPr>
            <a:spLocks noGrp="1"/>
          </p:cNvSpPr>
          <p:nvPr>
            <p:ph idx="1"/>
          </p:nvPr>
        </p:nvSpPr>
        <p:spPr>
          <a:xfrm>
            <a:off x="576002" y="1436765"/>
            <a:ext cx="7421825" cy="2872353"/>
          </a:xfrm>
        </p:spPr>
        <p:txBody>
          <a:bodyPr/>
          <a:lstStyle/>
          <a:p>
            <a:r>
              <a:rPr lang="sv-SE" sz="1600" dirty="0"/>
              <a:t>Fristående aktörens ansvar: Leverantören fyller i planerade certifikat i GP</a:t>
            </a:r>
          </a:p>
          <a:p>
            <a:r>
              <a:rPr lang="sv-SE" sz="1600" dirty="0"/>
              <a:t>Fristående aktörens ansvar: Deltagaren genomför prov och certifieringar innan anvisning avslutas.</a:t>
            </a:r>
          </a:p>
          <a:p>
            <a:r>
              <a:rPr lang="sv-SE" sz="1600" dirty="0"/>
              <a:t>Fristående aktörens ansvar: Anvisning avslutas. Skicka in resultatredovisning för prov och certifieringar som genererar Certifikatersättning.</a:t>
            </a:r>
          </a:p>
          <a:p>
            <a:r>
              <a:rPr lang="sv-SE" sz="1600" dirty="0"/>
              <a:t>Arbetsförmedlingens ansvar: Order skickas ut om rapporten är godkänd</a:t>
            </a:r>
          </a:p>
          <a:p>
            <a:r>
              <a:rPr lang="sv-SE" sz="1600" dirty="0"/>
              <a:t>Fristående aktörens ansvar: Om rapporten är godkänd och order mottagits, skicka faktura för Certifikatersättning.</a:t>
            </a:r>
          </a:p>
          <a:p>
            <a:r>
              <a:rPr lang="sv-SE" sz="1600" dirty="0"/>
              <a:t>Arbetsförmedlingens ansvar: Utbetalning sker 30 dagar efter mottagen konstaterat korrekt faktura.</a:t>
            </a:r>
          </a:p>
          <a:p>
            <a:endParaRPr lang="sv-SE" sz="1600" dirty="0"/>
          </a:p>
          <a:p>
            <a:endParaRPr lang="sv-SE" sz="1600"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733075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F090-90DD-B668-918A-DC892EF1F0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505643-BCA7-6E15-7051-0F7BE247BCF6}"/>
              </a:ext>
            </a:extLst>
          </p:cNvPr>
          <p:cNvSpPr>
            <a:spLocks noGrp="1"/>
          </p:cNvSpPr>
          <p:nvPr>
            <p:ph type="title"/>
          </p:nvPr>
        </p:nvSpPr>
        <p:spPr/>
        <p:txBody>
          <a:bodyPr/>
          <a:lstStyle/>
          <a:p>
            <a:r>
              <a:rPr lang="sv-SE" dirty="0"/>
              <a:t>Hur begär jag certifikatersättning?</a:t>
            </a:r>
          </a:p>
        </p:txBody>
      </p:sp>
      <p:sp>
        <p:nvSpPr>
          <p:cNvPr id="3" name="Platshållare för innehåll 2">
            <a:extLst>
              <a:ext uri="{FF2B5EF4-FFF2-40B4-BE49-F238E27FC236}">
                <a16:creationId xmlns:a16="http://schemas.microsoft.com/office/drawing/2014/main" id="{DD23C6BB-4CFE-C296-3845-4A945C469B99}"/>
              </a:ext>
            </a:extLst>
          </p:cNvPr>
          <p:cNvSpPr>
            <a:spLocks noGrp="1"/>
          </p:cNvSpPr>
          <p:nvPr>
            <p:ph idx="1"/>
          </p:nvPr>
        </p:nvSpPr>
        <p:spPr/>
        <p:txBody>
          <a:bodyPr/>
          <a:lstStyle/>
          <a:p>
            <a:r>
              <a:rPr lang="sv-SE" dirty="0"/>
              <a:t>Se mer i användarstödet för MSFA för resultatredovisning och den nya avtalstexten. All certifikatersättning ska redovisas i samma resultatredovisning.</a:t>
            </a:r>
          </a:p>
          <a:p>
            <a:r>
              <a:rPr lang="sv-SE" dirty="0"/>
              <a:t>För provtillfällen ska leverantören bifoga ett intyg att prövningen genomförts.</a:t>
            </a:r>
          </a:p>
          <a:p>
            <a:r>
              <a:rPr lang="sv-SE" dirty="0"/>
              <a:t>För godkända certifieringar ska leverantören bifoga bevis på certifieringen (diplom).</a:t>
            </a:r>
          </a:p>
          <a:p>
            <a:r>
              <a:rPr lang="sv-SE" dirty="0"/>
              <a:t>Godkänd resultatredovisning ger er rätt till certifikatersättning. Därefter skickar vi en order till er. Beroende på prestation kan en order innehålla en eller flera orderrader.</a:t>
            </a:r>
          </a:p>
          <a:p>
            <a:r>
              <a:rPr lang="sv-SE" dirty="0"/>
              <a:t>Fakturera hela ordern.</a:t>
            </a:r>
          </a:p>
        </p:txBody>
      </p:sp>
    </p:spTree>
    <p:extLst>
      <p:ext uri="{BB962C8B-B14F-4D97-AF65-F5344CB8AC3E}">
        <p14:creationId xmlns:p14="http://schemas.microsoft.com/office/powerpoint/2010/main" val="1776007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6C034-C0E7-5699-C9CE-F44AB1EB4876}"/>
              </a:ext>
            </a:extLst>
          </p:cNvPr>
          <p:cNvSpPr>
            <a:spLocks noGrp="1"/>
          </p:cNvSpPr>
          <p:nvPr>
            <p:ph type="title"/>
          </p:nvPr>
        </p:nvSpPr>
        <p:spPr/>
        <p:txBody>
          <a:bodyPr/>
          <a:lstStyle/>
          <a:p>
            <a:r>
              <a:rPr lang="sv-SE" dirty="0"/>
              <a:t>Kom ihåg att uppdatera Gemensam planering</a:t>
            </a:r>
          </a:p>
        </p:txBody>
      </p:sp>
      <p:sp>
        <p:nvSpPr>
          <p:cNvPr id="3" name="Platshållare för innehåll 2">
            <a:extLst>
              <a:ext uri="{FF2B5EF4-FFF2-40B4-BE49-F238E27FC236}">
                <a16:creationId xmlns:a16="http://schemas.microsoft.com/office/drawing/2014/main" id="{8E3350FD-C4E0-B630-AA5C-329772502A76}"/>
              </a:ext>
            </a:extLst>
          </p:cNvPr>
          <p:cNvSpPr>
            <a:spLocks noGrp="1"/>
          </p:cNvSpPr>
          <p:nvPr>
            <p:ph idx="1"/>
          </p:nvPr>
        </p:nvSpPr>
        <p:spPr/>
        <p:txBody>
          <a:bodyPr/>
          <a:lstStyle/>
          <a:p>
            <a:pPr marL="0" indent="0">
              <a:buNone/>
            </a:pPr>
            <a:r>
              <a:rPr lang="sv-SE" dirty="0"/>
              <a:t>Om leverantören har glömt att lägga till alla certifierande artiklar/aktiviteter i Gemensam planering, kan leverantören komplettera den upp till 36 dagar efter genomförandets slutdatum. Efter 36 dagar är det ej möjligt att komplettera GP och då har leverantören inte rätt att begära ersättning för certifieringar eller provtillfällen som saknats i den Gemensamma planeringen.</a:t>
            </a:r>
          </a:p>
          <a:p>
            <a:pPr marL="0" indent="0">
              <a:buNone/>
            </a:pPr>
            <a:endParaRPr lang="sv-SE" dirty="0"/>
          </a:p>
          <a:p>
            <a:pPr marL="0" indent="0">
              <a:buNone/>
            </a:pPr>
            <a:r>
              <a:rPr lang="sv-SE" dirty="0"/>
              <a:t>Resultatredovisningen ska skickas in senast 24 månader efter deltagarens slutdatum, på grund av preskriptionstiden.</a:t>
            </a:r>
          </a:p>
          <a:p>
            <a:pPr marL="0" indent="0">
              <a:buNone/>
            </a:pPr>
            <a:endParaRPr lang="sv-SE" dirty="0"/>
          </a:p>
          <a:p>
            <a:endParaRPr lang="sv-SE" dirty="0"/>
          </a:p>
        </p:txBody>
      </p:sp>
    </p:spTree>
    <p:extLst>
      <p:ext uri="{BB962C8B-B14F-4D97-AF65-F5344CB8AC3E}">
        <p14:creationId xmlns:p14="http://schemas.microsoft.com/office/powerpoint/2010/main" val="262999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0607DB-615A-E78C-9965-77B6EE46721D}"/>
              </a:ext>
            </a:extLst>
          </p:cNvPr>
          <p:cNvSpPr>
            <a:spLocks noGrp="1"/>
          </p:cNvSpPr>
          <p:nvPr>
            <p:ph type="title"/>
          </p:nvPr>
        </p:nvSpPr>
        <p:spPr/>
        <p:txBody>
          <a:bodyPr/>
          <a:lstStyle/>
          <a:p>
            <a:r>
              <a:rPr lang="sv-SE" dirty="0"/>
              <a:t>Detta ska finnas i det bifogade intyget för provtillfälle</a:t>
            </a:r>
          </a:p>
        </p:txBody>
      </p:sp>
      <p:sp>
        <p:nvSpPr>
          <p:cNvPr id="3" name="Platshållare för innehåll 2">
            <a:extLst>
              <a:ext uri="{FF2B5EF4-FFF2-40B4-BE49-F238E27FC236}">
                <a16:creationId xmlns:a16="http://schemas.microsoft.com/office/drawing/2014/main" id="{D82F223A-D6D8-8FEE-DA6C-9358B7A78E71}"/>
              </a:ext>
            </a:extLst>
          </p:cNvPr>
          <p:cNvSpPr>
            <a:spLocks noGrp="1"/>
          </p:cNvSpPr>
          <p:nvPr>
            <p:ph idx="1"/>
          </p:nvPr>
        </p:nvSpPr>
        <p:spPr>
          <a:xfrm>
            <a:off x="576002" y="1542773"/>
            <a:ext cx="7421825" cy="3276446"/>
          </a:xfrm>
        </p:spPr>
        <p:txBody>
          <a:bodyPr/>
          <a:lstStyle/>
          <a:p>
            <a:pPr marL="0" indent="0">
              <a:buNone/>
            </a:pPr>
            <a:r>
              <a:rPr lang="sv-SE" dirty="0"/>
              <a:t>Dokument (PDF) som innehåller:</a:t>
            </a:r>
          </a:p>
          <a:p>
            <a:r>
              <a:rPr lang="sv-SE" dirty="0"/>
              <a:t>Personuppgift (namn och födelsedatum) på deltagaren som utfört prövningen och/eller blivit certifierad.</a:t>
            </a:r>
          </a:p>
          <a:p>
            <a:r>
              <a:rPr lang="sv-SE" dirty="0"/>
              <a:t>Namn på certifieringen/prövningen.</a:t>
            </a:r>
          </a:p>
          <a:p>
            <a:r>
              <a:rPr lang="sv-SE" dirty="0"/>
              <a:t>Datum för prövningen (datumet ska vara inom ramen för anvisningen).</a:t>
            </a:r>
          </a:p>
          <a:p>
            <a:r>
              <a:rPr lang="sv-SE" dirty="0"/>
              <a:t>Organisation som ansvarar för prövningen (organisationens namn och organisationsnummer).</a:t>
            </a:r>
          </a:p>
          <a:p>
            <a:endParaRPr lang="sv-SE" dirty="0"/>
          </a:p>
        </p:txBody>
      </p:sp>
    </p:spTree>
    <p:extLst>
      <p:ext uri="{BB962C8B-B14F-4D97-AF65-F5344CB8AC3E}">
        <p14:creationId xmlns:p14="http://schemas.microsoft.com/office/powerpoint/2010/main" val="3495817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B89924-D34A-DC18-BF8C-3DCC9CAC17DA}"/>
              </a:ext>
            </a:extLst>
          </p:cNvPr>
          <p:cNvSpPr>
            <a:spLocks noGrp="1"/>
          </p:cNvSpPr>
          <p:nvPr>
            <p:ph type="ctrTitle"/>
          </p:nvPr>
        </p:nvSpPr>
        <p:spPr/>
        <p:txBody>
          <a:bodyPr/>
          <a:lstStyle/>
          <a:p>
            <a:r>
              <a:rPr lang="sv-SE" dirty="0"/>
              <a:t>Garanterad ersättning för årsvis garantivolym</a:t>
            </a:r>
          </a:p>
        </p:txBody>
      </p:sp>
      <p:sp>
        <p:nvSpPr>
          <p:cNvPr id="3" name="Underrubrik 2">
            <a:extLst>
              <a:ext uri="{FF2B5EF4-FFF2-40B4-BE49-F238E27FC236}">
                <a16:creationId xmlns:a16="http://schemas.microsoft.com/office/drawing/2014/main" id="{8802F5EB-DF8C-F81C-2034-5007690F13A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1846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CA5BF-EA9B-EC1A-8830-F272928C734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16580B5A-2279-7F6C-4F1A-69BEC4227C2A}"/>
              </a:ext>
            </a:extLst>
          </p:cNvPr>
          <p:cNvSpPr txBox="1">
            <a:spLocks noGrp="1"/>
          </p:cNvSpPr>
          <p:nvPr>
            <p:ph type="title" idx="4294967295"/>
          </p:nvPr>
        </p:nvSpPr>
        <p:spPr>
          <a:xfrm>
            <a:off x="291151" y="301631"/>
            <a:ext cx="856169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800" dirty="0">
                <a:latin typeface="+mn-lt"/>
                <a:ea typeface="+mn-ea"/>
                <a:cs typeface="+mn-cs"/>
              </a:rPr>
              <a:t>Exempel utbildningspaket, aktiviteter och tid i utbildning</a:t>
            </a:r>
            <a:endParaRPr kumimoji="0" lang="sv-SE" sz="1800" b="1" i="0" u="none" strike="noStrike" kern="1200" cap="none" spc="0" normalizeH="0" baseline="0" noProof="0" dirty="0">
              <a:ln>
                <a:noFill/>
              </a:ln>
              <a:solidFill>
                <a:schemeClr val="accent1"/>
              </a:solidFill>
              <a:effectLst/>
              <a:uLnTx/>
              <a:uFillTx/>
              <a:latin typeface="+mn-lt"/>
              <a:ea typeface="+mn-ea"/>
              <a:cs typeface="+mn-cs"/>
            </a:endParaRPr>
          </a:p>
        </p:txBody>
      </p:sp>
      <p:sp>
        <p:nvSpPr>
          <p:cNvPr id="5" name="Rektangel: rundade hörn 4">
            <a:extLst>
              <a:ext uri="{FF2B5EF4-FFF2-40B4-BE49-F238E27FC236}">
                <a16:creationId xmlns:a16="http://schemas.microsoft.com/office/drawing/2014/main" id="{DAE95680-16EF-4423-F941-DD82F47304A1}"/>
              </a:ext>
            </a:extLst>
          </p:cNvPr>
          <p:cNvSpPr/>
          <p:nvPr/>
        </p:nvSpPr>
        <p:spPr>
          <a:xfrm>
            <a:off x="594909" y="958227"/>
            <a:ext cx="3302774" cy="3840046"/>
          </a:xfrm>
          <a:prstGeom prst="roundRect">
            <a:avLst/>
          </a:prstGeom>
          <a:solidFill>
            <a:schemeClr val="accent5"/>
          </a:solidFill>
        </p:spPr>
        <p:style>
          <a:lnRef idx="1">
            <a:schemeClr val="accent5"/>
          </a:lnRef>
          <a:fillRef idx="2">
            <a:schemeClr val="accent5"/>
          </a:fillRef>
          <a:effectRef idx="1">
            <a:schemeClr val="accent5"/>
          </a:effectRef>
          <a:fontRef idx="minor">
            <a:schemeClr val="dk1"/>
          </a:fontRef>
        </p:style>
        <p:txBody>
          <a:bodyPr rtlCol="0" anchor="ctr"/>
          <a:lstStyle/>
          <a:p>
            <a:r>
              <a:rPr lang="sv-SE" sz="1000" b="1" dirty="0">
                <a:solidFill>
                  <a:schemeClr val="tx1"/>
                </a:solidFill>
              </a:rPr>
              <a:t>Industriteknisk utbildning med inriktning CNC eller Yrkessvetsare - </a:t>
            </a:r>
            <a:r>
              <a:rPr lang="sv-SE" sz="1000" dirty="0">
                <a:solidFill>
                  <a:schemeClr val="tx1"/>
                </a:solidFill>
              </a:rPr>
              <a:t>110 dagar</a:t>
            </a:r>
          </a:p>
          <a:p>
            <a:endParaRPr lang="sv-SE" sz="1000" dirty="0">
              <a:solidFill>
                <a:schemeClr val="tx1"/>
              </a:solidFill>
            </a:endParaRPr>
          </a:p>
          <a:p>
            <a:endParaRPr lang="sv-SE" sz="1000" dirty="0">
              <a:solidFill>
                <a:schemeClr val="tx1"/>
              </a:solidFill>
            </a:endParaRPr>
          </a:p>
          <a:p>
            <a:pPr marL="171450" indent="-171450">
              <a:buFont typeface="Arial" panose="020B0604020202020204" pitchFamily="34" charset="0"/>
              <a:buChar char="•"/>
            </a:pPr>
            <a:r>
              <a:rPr lang="sv-SE" sz="1000" dirty="0"/>
              <a:t>Industriteknik Grund</a:t>
            </a:r>
          </a:p>
          <a:p>
            <a:pPr marL="171450" indent="-171450">
              <a:buFont typeface="Arial" panose="020B0604020202020204" pitchFamily="34" charset="0"/>
              <a:buChar char="•"/>
            </a:pPr>
            <a:r>
              <a:rPr lang="sv-SE" sz="1000" dirty="0"/>
              <a:t>APL</a:t>
            </a:r>
          </a:p>
          <a:p>
            <a:pPr marL="171450" indent="-171450">
              <a:buFont typeface="Arial" panose="020B0604020202020204" pitchFamily="34" charset="0"/>
              <a:buChar char="•"/>
            </a:pPr>
            <a:r>
              <a:rPr lang="sv-SE" sz="1000" dirty="0">
                <a:solidFill>
                  <a:schemeClr val="tx1"/>
                </a:solidFill>
              </a:rPr>
              <a:t>Truck</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Lyftplattformar</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Travers</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Säkra Lyft</a:t>
            </a:r>
            <a:endParaRPr lang="sv-SE" sz="1000" dirty="0">
              <a:solidFill>
                <a:schemeClr val="tx1"/>
              </a:solidFill>
              <a:cs typeface="Arial"/>
            </a:endParaRPr>
          </a:p>
          <a:p>
            <a:pPr marL="171450" indent="-171450">
              <a:buFont typeface="Arial" panose="020B0604020202020204" pitchFamily="34" charset="0"/>
              <a:buChar char="•"/>
            </a:pPr>
            <a:r>
              <a:rPr lang="sv-SE" sz="1000" dirty="0">
                <a:solidFill>
                  <a:schemeClr val="tx1"/>
                </a:solidFill>
              </a:rPr>
              <a:t>Heta arbeten (Eller motsvarande)</a:t>
            </a:r>
          </a:p>
          <a:p>
            <a:pPr marL="171450" indent="-171450">
              <a:buFont typeface="Arial" panose="020B0604020202020204" pitchFamily="34" charset="0"/>
              <a:buChar char="•"/>
            </a:pPr>
            <a:r>
              <a:rPr lang="sv-SE" sz="1000" dirty="0">
                <a:solidFill>
                  <a:schemeClr val="tx1"/>
                </a:solidFill>
              </a:rPr>
              <a:t>SSG Entré</a:t>
            </a:r>
          </a:p>
          <a:p>
            <a:pPr marL="171450" indent="-171450">
              <a:buFont typeface="Arial" panose="020B0604020202020204" pitchFamily="34" charset="0"/>
              <a:buChar char="•"/>
            </a:pPr>
            <a:r>
              <a:rPr lang="sv-SE" sz="1000" dirty="0">
                <a:solidFill>
                  <a:schemeClr val="accent1">
                    <a:lumMod val="75000"/>
                    <a:lumOff val="25000"/>
                  </a:schemeClr>
                </a:solidFill>
              </a:rPr>
              <a:t>CNC Grön</a:t>
            </a:r>
          </a:p>
          <a:p>
            <a:pPr marL="171450" indent="-171450">
              <a:buFont typeface="Arial" panose="020B0604020202020204" pitchFamily="34" charset="0"/>
              <a:buChar char="•"/>
            </a:pPr>
            <a:r>
              <a:rPr lang="sv-SE" sz="1000" dirty="0">
                <a:solidFill>
                  <a:schemeClr val="accent1">
                    <a:lumMod val="75000"/>
                    <a:lumOff val="25000"/>
                  </a:schemeClr>
                </a:solidFill>
                <a:cs typeface="Arial"/>
              </a:rPr>
              <a:t>CNC Blå</a:t>
            </a:r>
          </a:p>
          <a:p>
            <a:pPr marL="171450" indent="-171450">
              <a:buFont typeface="Arial" panose="020B0604020202020204" pitchFamily="34" charset="0"/>
              <a:buChar char="•"/>
            </a:pPr>
            <a:r>
              <a:rPr lang="sv-SE" sz="1000" dirty="0">
                <a:solidFill>
                  <a:schemeClr val="accent1">
                    <a:lumMod val="75000"/>
                    <a:lumOff val="25000"/>
                  </a:schemeClr>
                </a:solidFill>
              </a:rPr>
              <a:t>Yrkessvetsare</a:t>
            </a:r>
          </a:p>
          <a:p>
            <a:endParaRPr lang="sv-SE" sz="1000" dirty="0">
              <a:solidFill>
                <a:srgbClr val="00B050"/>
              </a:solidFill>
              <a:cs typeface="Arial"/>
            </a:endParaRPr>
          </a:p>
          <a:p>
            <a:endParaRPr lang="sv-SE" sz="1000" dirty="0">
              <a:solidFill>
                <a:srgbClr val="00B050"/>
              </a:solidFill>
              <a:cs typeface="Arial"/>
            </a:endParaRPr>
          </a:p>
          <a:p>
            <a:endParaRPr lang="sv-SE" sz="1050" b="1" dirty="0">
              <a:solidFill>
                <a:schemeClr val="tx1"/>
              </a:solidFill>
            </a:endParaRPr>
          </a:p>
          <a:p>
            <a:endParaRPr lang="sv-SE" sz="1050" b="1" dirty="0">
              <a:solidFill>
                <a:schemeClr val="tx1"/>
              </a:solidFill>
            </a:endParaRPr>
          </a:p>
        </p:txBody>
      </p:sp>
      <p:sp>
        <p:nvSpPr>
          <p:cNvPr id="2" name="textruta 1">
            <a:extLst>
              <a:ext uri="{FF2B5EF4-FFF2-40B4-BE49-F238E27FC236}">
                <a16:creationId xmlns:a16="http://schemas.microsoft.com/office/drawing/2014/main" id="{075D4505-D521-EC7A-6765-F80FFB6811D5}"/>
              </a:ext>
            </a:extLst>
          </p:cNvPr>
          <p:cNvSpPr txBox="1"/>
          <p:nvPr/>
        </p:nvSpPr>
        <p:spPr>
          <a:xfrm>
            <a:off x="4263273" y="1709648"/>
            <a:ext cx="4208446" cy="2431435"/>
          </a:xfrm>
          <a:prstGeom prst="rect">
            <a:avLst/>
          </a:prstGeom>
          <a:noFill/>
        </p:spPr>
        <p:txBody>
          <a:bodyPr wrap="square" rtlCol="0">
            <a:spAutoFit/>
          </a:bodyPr>
          <a:lstStyle/>
          <a:p>
            <a:endParaRPr lang="sv-SE" sz="12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000" dirty="0">
                <a:ea typeface="Georgia" panose="02040502050405020303" pitchFamily="18" charset="0"/>
                <a:cs typeface="Times New Roman" panose="02020603050405020304" pitchFamily="18" charset="0"/>
              </a:rPr>
              <a:t>Ett utbildningspaket med alla obligatoriska och valbara aktiviteter.</a:t>
            </a:r>
          </a:p>
          <a:p>
            <a:endParaRPr lang="sv-SE" sz="10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000" dirty="0">
                <a:ea typeface="Georgia" panose="02040502050405020303" pitchFamily="18" charset="0"/>
                <a:cs typeface="Times New Roman" panose="02020603050405020304" pitchFamily="18" charset="0"/>
              </a:rPr>
              <a:t>Tiden i utbildningen är individuell och kommer mest troligt att förlängas om deltagaren fortsätter mot inriktning CNC eller Yrkessvetsare.</a:t>
            </a:r>
            <a:r>
              <a:rPr lang="sv-SE" sz="1000" dirty="0">
                <a:solidFill>
                  <a:srgbClr val="FF0000"/>
                </a:solidFill>
                <a:ea typeface="Georgia" panose="02040502050405020303" pitchFamily="18" charset="0"/>
                <a:cs typeface="Times New Roman" panose="02020603050405020304" pitchFamily="18" charset="0"/>
              </a:rPr>
              <a:t> </a:t>
            </a:r>
          </a:p>
          <a:p>
            <a:pPr marL="285750" indent="-285750">
              <a:buFont typeface="Arial" panose="020B0604020202020204" pitchFamily="34" charset="0"/>
              <a:buChar char="•"/>
            </a:pPr>
            <a:endParaRPr lang="sv-SE" sz="10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000" dirty="0">
                <a:ea typeface="Georgia" panose="02040502050405020303" pitchFamily="18" charset="0"/>
                <a:cs typeface="Times New Roman" panose="02020603050405020304" pitchFamily="18" charset="0"/>
              </a:rPr>
              <a:t>Om det behövs mer tid för att bli klar med utbildningen kommer leverantören att skicka in en förfrågan om förändrat slutdatum. Det kan exempelvis vara när en deltagare går vidare från grund till påbyggnadsdel eller om deltagare behöver mer tid för att nå målet med utbildningen.</a:t>
            </a:r>
          </a:p>
          <a:p>
            <a:pPr marL="285750" indent="-285750">
              <a:buFont typeface="Arial" panose="020B0604020202020204" pitchFamily="34" charset="0"/>
              <a:buChar char="•"/>
            </a:pPr>
            <a:endParaRPr lang="sv-SE" sz="10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000" dirty="0">
                <a:ea typeface="Georgia" panose="02040502050405020303" pitchFamily="18" charset="0"/>
                <a:cs typeface="Times New Roman" panose="02020603050405020304" pitchFamily="18" charset="0"/>
              </a:rPr>
              <a:t>De valbara aktiviteterna kan genomföras i den första anvisningen på 110 dagar.</a:t>
            </a:r>
          </a:p>
        </p:txBody>
      </p:sp>
      <p:sp>
        <p:nvSpPr>
          <p:cNvPr id="4" name="Rektangel: rundade hörn 3">
            <a:extLst>
              <a:ext uri="{FF2B5EF4-FFF2-40B4-BE49-F238E27FC236}">
                <a16:creationId xmlns:a16="http://schemas.microsoft.com/office/drawing/2014/main" id="{60431EBB-1909-AA8D-79DA-906FFA5CE343}"/>
              </a:ext>
            </a:extLst>
          </p:cNvPr>
          <p:cNvSpPr/>
          <p:nvPr/>
        </p:nvSpPr>
        <p:spPr>
          <a:xfrm>
            <a:off x="4226683" y="948363"/>
            <a:ext cx="4332849" cy="377014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sv-SE" sz="1000" b="1" dirty="0">
                <a:solidFill>
                  <a:schemeClr val="tx1"/>
                </a:solidFill>
              </a:rPr>
              <a:t>Industrirörmontör – </a:t>
            </a:r>
            <a:r>
              <a:rPr lang="sv-SE" sz="1000" dirty="0">
                <a:solidFill>
                  <a:schemeClr val="tx1"/>
                </a:solidFill>
              </a:rPr>
              <a:t>230 dagar</a:t>
            </a:r>
          </a:p>
          <a:p>
            <a:endParaRPr lang="sv-SE" sz="1000" b="1" dirty="0">
              <a:solidFill>
                <a:schemeClr val="tx1"/>
              </a:solidFill>
            </a:endParaRPr>
          </a:p>
          <a:p>
            <a:pPr marL="171450" indent="-171450">
              <a:buFont typeface="Arial" panose="020B0604020202020204" pitchFamily="34" charset="0"/>
              <a:buChar char="•"/>
            </a:pPr>
            <a:r>
              <a:rPr lang="sv-SE" sz="800" dirty="0">
                <a:solidFill>
                  <a:schemeClr val="tx1"/>
                </a:solidFill>
              </a:rPr>
              <a:t>Elkraftteknik </a:t>
            </a:r>
          </a:p>
          <a:p>
            <a:pPr marL="171450" indent="-171450">
              <a:buFont typeface="Arial" panose="020B0604020202020204" pitchFamily="34" charset="0"/>
              <a:buChar char="•"/>
            </a:pPr>
            <a:r>
              <a:rPr lang="sv-SE" sz="800" dirty="0">
                <a:solidFill>
                  <a:schemeClr val="tx1"/>
                </a:solidFill>
              </a:rPr>
              <a:t>Systemuppbyggnad </a:t>
            </a:r>
          </a:p>
          <a:p>
            <a:pPr marL="171450" indent="-171450">
              <a:buFont typeface="Arial" panose="020B0604020202020204" pitchFamily="34" charset="0"/>
              <a:buChar char="•"/>
            </a:pPr>
            <a:r>
              <a:rPr lang="sv-SE" sz="800" dirty="0">
                <a:solidFill>
                  <a:schemeClr val="tx1"/>
                </a:solidFill>
              </a:rPr>
              <a:t>Värmelära</a:t>
            </a:r>
          </a:p>
          <a:p>
            <a:pPr marL="171450" indent="-171450">
              <a:buFont typeface="Arial" panose="020B0604020202020204" pitchFamily="34" charset="0"/>
              <a:buChar char="•"/>
            </a:pPr>
            <a:r>
              <a:rPr lang="sv-SE" sz="800" dirty="0">
                <a:solidFill>
                  <a:schemeClr val="tx1"/>
                </a:solidFill>
              </a:rPr>
              <a:t>Verktyg och materialhantering </a:t>
            </a:r>
          </a:p>
          <a:p>
            <a:pPr marL="171450" indent="-171450">
              <a:buFont typeface="Arial" panose="020B0604020202020204" pitchFamily="34" charset="0"/>
              <a:buChar char="•"/>
            </a:pPr>
            <a:r>
              <a:rPr lang="sv-SE" sz="800" dirty="0">
                <a:solidFill>
                  <a:schemeClr val="tx1"/>
                </a:solidFill>
              </a:rPr>
              <a:t>Entreprenadteknik </a:t>
            </a:r>
          </a:p>
          <a:p>
            <a:pPr marL="171450" indent="-171450">
              <a:buFont typeface="Arial" panose="020B0604020202020204" pitchFamily="34" charset="0"/>
              <a:buChar char="•"/>
            </a:pPr>
            <a:r>
              <a:rPr lang="sv-SE" sz="800" dirty="0">
                <a:solidFill>
                  <a:schemeClr val="tx1"/>
                </a:solidFill>
              </a:rPr>
              <a:t>Sanitetsteknik 1 </a:t>
            </a:r>
          </a:p>
          <a:p>
            <a:pPr marL="171450" indent="-171450">
              <a:buFont typeface="Arial" panose="020B0604020202020204" pitchFamily="34" charset="0"/>
              <a:buChar char="•"/>
            </a:pPr>
            <a:r>
              <a:rPr lang="sv-SE" sz="800" dirty="0">
                <a:solidFill>
                  <a:schemeClr val="tx1"/>
                </a:solidFill>
              </a:rPr>
              <a:t>Värmeteknik 1 </a:t>
            </a:r>
          </a:p>
          <a:p>
            <a:pPr marL="171450" indent="-171450">
              <a:buFont typeface="Arial" panose="020B0604020202020204" pitchFamily="34" charset="0"/>
              <a:buChar char="•"/>
            </a:pPr>
            <a:r>
              <a:rPr lang="sv-SE" sz="800" dirty="0" err="1">
                <a:solidFill>
                  <a:schemeClr val="tx1"/>
                </a:solidFill>
              </a:rPr>
              <a:t>Industrirörteknik</a:t>
            </a:r>
            <a:r>
              <a:rPr lang="sv-SE" sz="800" dirty="0">
                <a:solidFill>
                  <a:schemeClr val="tx1"/>
                </a:solidFill>
              </a:rPr>
              <a:t> 1	</a:t>
            </a:r>
          </a:p>
          <a:p>
            <a:pPr marL="171450" indent="-171450">
              <a:buFont typeface="Arial" panose="020B0604020202020204" pitchFamily="34" charset="0"/>
              <a:buChar char="•"/>
            </a:pPr>
            <a:r>
              <a:rPr lang="sv-SE" sz="800" dirty="0" err="1">
                <a:solidFill>
                  <a:schemeClr val="tx1"/>
                </a:solidFill>
              </a:rPr>
              <a:t>Industrirörteknik</a:t>
            </a:r>
            <a:r>
              <a:rPr lang="sv-SE" sz="800" dirty="0">
                <a:solidFill>
                  <a:schemeClr val="tx1"/>
                </a:solidFill>
              </a:rPr>
              <a:t> 2	 </a:t>
            </a:r>
          </a:p>
          <a:p>
            <a:pPr marL="171450" indent="-171450">
              <a:buFont typeface="Arial" panose="020B0604020202020204" pitchFamily="34" charset="0"/>
              <a:buChar char="•"/>
            </a:pPr>
            <a:r>
              <a:rPr lang="sv-SE" sz="800" dirty="0" err="1">
                <a:solidFill>
                  <a:schemeClr val="tx1"/>
                </a:solidFill>
              </a:rPr>
              <a:t>Industrirörteknik</a:t>
            </a:r>
            <a:r>
              <a:rPr lang="sv-SE" sz="800" dirty="0">
                <a:solidFill>
                  <a:schemeClr val="tx1"/>
                </a:solidFill>
              </a:rPr>
              <a:t> 3	</a:t>
            </a:r>
          </a:p>
          <a:p>
            <a:pPr marL="171450" indent="-171450">
              <a:buFont typeface="Arial" panose="020B0604020202020204" pitchFamily="34" charset="0"/>
              <a:buChar char="•"/>
            </a:pPr>
            <a:r>
              <a:rPr lang="sv-SE" sz="800" dirty="0">
                <a:solidFill>
                  <a:schemeClr val="tx1"/>
                </a:solidFill>
              </a:rPr>
              <a:t>VVS TIG svetsning rör </a:t>
            </a:r>
          </a:p>
          <a:p>
            <a:pPr marL="171450" indent="-171450">
              <a:buFont typeface="Arial" panose="020B0604020202020204" pitchFamily="34" charset="0"/>
              <a:buChar char="•"/>
            </a:pPr>
            <a:r>
              <a:rPr lang="sv-SE" sz="800" dirty="0">
                <a:solidFill>
                  <a:schemeClr val="tx1"/>
                </a:solidFill>
              </a:rPr>
              <a:t>VVS MMA svetsning rör</a:t>
            </a:r>
          </a:p>
          <a:p>
            <a:pPr marL="171450" indent="-171450">
              <a:buFont typeface="Arial" panose="020B0604020202020204" pitchFamily="34" charset="0"/>
              <a:buChar char="•"/>
            </a:pPr>
            <a:r>
              <a:rPr lang="sv-SE" sz="800" dirty="0">
                <a:solidFill>
                  <a:schemeClr val="tx1"/>
                </a:solidFill>
              </a:rPr>
              <a:t>APL </a:t>
            </a:r>
          </a:p>
          <a:p>
            <a:pPr marL="171450" indent="-171450">
              <a:buFont typeface="Arial" panose="020B0604020202020204" pitchFamily="34" charset="0"/>
              <a:buChar char="•"/>
            </a:pPr>
            <a:r>
              <a:rPr lang="sv-SE" sz="800" dirty="0">
                <a:solidFill>
                  <a:schemeClr val="tx1"/>
                </a:solidFill>
              </a:rPr>
              <a:t>Truckutbildning TLP 10 </a:t>
            </a:r>
          </a:p>
          <a:p>
            <a:pPr marL="171450" indent="-171450">
              <a:buFont typeface="Arial" panose="020B0604020202020204" pitchFamily="34" charset="0"/>
              <a:buChar char="•"/>
            </a:pPr>
            <a:r>
              <a:rPr lang="sv-SE" sz="800" dirty="0">
                <a:solidFill>
                  <a:schemeClr val="tx1"/>
                </a:solidFill>
              </a:rPr>
              <a:t>Travers</a:t>
            </a:r>
          </a:p>
          <a:p>
            <a:pPr marL="171450" indent="-171450">
              <a:buFont typeface="Arial" panose="020B0604020202020204" pitchFamily="34" charset="0"/>
              <a:buChar char="•"/>
            </a:pPr>
            <a:r>
              <a:rPr lang="sv-SE" sz="800" dirty="0">
                <a:solidFill>
                  <a:schemeClr val="tx1"/>
                </a:solidFill>
              </a:rPr>
              <a:t>Brandfarliga arbeten </a:t>
            </a:r>
          </a:p>
          <a:p>
            <a:pPr marL="171450" indent="-171450">
              <a:buFont typeface="Arial" panose="020B0604020202020204" pitchFamily="34" charset="0"/>
              <a:buChar char="•"/>
            </a:pPr>
            <a:r>
              <a:rPr lang="sv-SE" sz="800" dirty="0">
                <a:solidFill>
                  <a:schemeClr val="tx1"/>
                </a:solidFill>
              </a:rPr>
              <a:t>Mobila arbetsplattformar – liftutbildning </a:t>
            </a:r>
          </a:p>
          <a:p>
            <a:pPr marL="171450" indent="-171450">
              <a:buFont typeface="Arial" panose="020B0604020202020204" pitchFamily="34" charset="0"/>
              <a:buChar char="•"/>
            </a:pPr>
            <a:r>
              <a:rPr lang="sv-SE" sz="800" dirty="0">
                <a:solidFill>
                  <a:schemeClr val="tx1"/>
                </a:solidFill>
              </a:rPr>
              <a:t>SSG Entré </a:t>
            </a:r>
          </a:p>
          <a:p>
            <a:pPr marL="171450" indent="-171450">
              <a:buFont typeface="Arial" panose="020B0604020202020204" pitchFamily="34" charset="0"/>
              <a:buChar char="•"/>
            </a:pPr>
            <a:r>
              <a:rPr lang="sv-SE" sz="800" dirty="0">
                <a:solidFill>
                  <a:schemeClr val="accent1">
                    <a:lumMod val="75000"/>
                    <a:lumOff val="25000"/>
                  </a:schemeClr>
                </a:solidFill>
              </a:rPr>
              <a:t>MMA rostfritt material, rörsvets, </a:t>
            </a:r>
            <a:r>
              <a:rPr lang="sv-SE" sz="800" dirty="0" err="1">
                <a:solidFill>
                  <a:schemeClr val="accent1">
                    <a:lumMod val="75000"/>
                    <a:lumOff val="25000"/>
                  </a:schemeClr>
                </a:solidFill>
              </a:rPr>
              <a:t>lge</a:t>
            </a:r>
            <a:r>
              <a:rPr lang="sv-SE" sz="800" dirty="0">
                <a:solidFill>
                  <a:schemeClr val="accent1">
                    <a:lumMod val="75000"/>
                    <a:lumOff val="25000"/>
                  </a:schemeClr>
                </a:solidFill>
              </a:rPr>
              <a:t> HLO-45 8</a:t>
            </a:r>
          </a:p>
          <a:p>
            <a:pPr marL="171450" indent="-171450">
              <a:buFont typeface="Arial" panose="020B0604020202020204" pitchFamily="34" charset="0"/>
              <a:buChar char="•"/>
            </a:pPr>
            <a:r>
              <a:rPr lang="sv-SE" sz="800" dirty="0">
                <a:solidFill>
                  <a:schemeClr val="accent1">
                    <a:lumMod val="75000"/>
                    <a:lumOff val="25000"/>
                  </a:schemeClr>
                </a:solidFill>
              </a:rPr>
              <a:t>MMA svart material, rörsvets, läge HLO-45 </a:t>
            </a:r>
          </a:p>
          <a:p>
            <a:pPr marL="171450" indent="-171450">
              <a:buFont typeface="Arial" panose="020B0604020202020204" pitchFamily="34" charset="0"/>
              <a:buChar char="•"/>
            </a:pPr>
            <a:r>
              <a:rPr lang="sv-SE" sz="800" dirty="0">
                <a:solidFill>
                  <a:schemeClr val="accent1">
                    <a:lumMod val="75000"/>
                    <a:lumOff val="25000"/>
                  </a:schemeClr>
                </a:solidFill>
              </a:rPr>
              <a:t>TIG Svart material, rörsvets, läge HLO-45 </a:t>
            </a:r>
          </a:p>
          <a:p>
            <a:pPr marL="171450" indent="-171450">
              <a:buFont typeface="Arial" panose="020B0604020202020204" pitchFamily="34" charset="0"/>
              <a:buChar char="•"/>
            </a:pPr>
            <a:r>
              <a:rPr lang="sv-SE" sz="800" dirty="0">
                <a:solidFill>
                  <a:schemeClr val="accent1">
                    <a:lumMod val="75000"/>
                    <a:lumOff val="25000"/>
                  </a:schemeClr>
                </a:solidFill>
              </a:rPr>
              <a:t>TIG rostfritt material, rörsvets, läge HLO-45I</a:t>
            </a:r>
          </a:p>
        </p:txBody>
      </p:sp>
      <p:sp>
        <p:nvSpPr>
          <p:cNvPr id="6" name="textruta 5">
            <a:extLst>
              <a:ext uri="{FF2B5EF4-FFF2-40B4-BE49-F238E27FC236}">
                <a16:creationId xmlns:a16="http://schemas.microsoft.com/office/drawing/2014/main" id="{4EA3882F-22C1-B1EA-8B62-59AC91E2FBAC}"/>
              </a:ext>
            </a:extLst>
          </p:cNvPr>
          <p:cNvSpPr txBox="1"/>
          <p:nvPr/>
        </p:nvSpPr>
        <p:spPr>
          <a:xfrm>
            <a:off x="6775772" y="351468"/>
            <a:ext cx="2665828" cy="430887"/>
          </a:xfrm>
          <a:prstGeom prst="rect">
            <a:avLst/>
          </a:prstGeom>
          <a:noFill/>
        </p:spPr>
        <p:txBody>
          <a:bodyPr wrap="square" rtlCol="0">
            <a:spAutoFit/>
          </a:bodyPr>
          <a:lstStyle/>
          <a:p>
            <a:r>
              <a:rPr lang="sv-SE" sz="1100" dirty="0">
                <a:cs typeface="Arial"/>
              </a:rPr>
              <a:t>Svart = obligatoriska aktiviteter</a:t>
            </a:r>
          </a:p>
          <a:p>
            <a:r>
              <a:rPr lang="sv-SE" sz="1100" dirty="0">
                <a:solidFill>
                  <a:schemeClr val="accent1">
                    <a:lumMod val="75000"/>
                    <a:lumOff val="25000"/>
                  </a:schemeClr>
                </a:solidFill>
                <a:cs typeface="Arial"/>
              </a:rPr>
              <a:t>Blå = valbara aktiviteter</a:t>
            </a:r>
          </a:p>
        </p:txBody>
      </p:sp>
    </p:spTree>
    <p:extLst>
      <p:ext uri="{BB962C8B-B14F-4D97-AF65-F5344CB8AC3E}">
        <p14:creationId xmlns:p14="http://schemas.microsoft.com/office/powerpoint/2010/main" val="36377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C7FD0-AC58-477E-A6C2-A276F5C7CF69}"/>
              </a:ext>
            </a:extLst>
          </p:cNvPr>
          <p:cNvSpPr>
            <a:spLocks noGrp="1"/>
          </p:cNvSpPr>
          <p:nvPr>
            <p:ph type="title"/>
          </p:nvPr>
        </p:nvSpPr>
        <p:spPr/>
        <p:txBody>
          <a:bodyPr/>
          <a:lstStyle/>
          <a:p>
            <a:r>
              <a:rPr lang="sv-SE" dirty="0"/>
              <a:t>Hur begär jag garanterad ersättning?</a:t>
            </a:r>
          </a:p>
        </p:txBody>
      </p:sp>
      <p:sp>
        <p:nvSpPr>
          <p:cNvPr id="3" name="Platshållare för innehåll 2">
            <a:extLst>
              <a:ext uri="{FF2B5EF4-FFF2-40B4-BE49-F238E27FC236}">
                <a16:creationId xmlns:a16="http://schemas.microsoft.com/office/drawing/2014/main" id="{BACA44F5-C575-85EE-F478-24625BE3C983}"/>
              </a:ext>
            </a:extLst>
          </p:cNvPr>
          <p:cNvSpPr>
            <a:spLocks noGrp="1"/>
          </p:cNvSpPr>
          <p:nvPr>
            <p:ph idx="1"/>
          </p:nvPr>
        </p:nvSpPr>
        <p:spPr/>
        <p:txBody>
          <a:bodyPr/>
          <a:lstStyle/>
          <a:p>
            <a:pPr marL="0" indent="0">
              <a:buNone/>
            </a:pPr>
            <a:r>
              <a:rPr lang="sv-SE" sz="1600" dirty="0">
                <a:latin typeface="+mj-lt"/>
              </a:rPr>
              <a:t>Så säger avtalet: ”Garanterad volym avräknas mot faktiskt utnyttjad volym i samband med avslutande av varje avtalsperiod. Faktura ska inkomma tidigast en månad och senast tre månader efter sista utbildningsdag. Efter att garantibeloppet är utbetalt får inga fler ersättningar efterkrävas.”</a:t>
            </a:r>
          </a:p>
          <a:p>
            <a:pPr marL="0" indent="0">
              <a:buNone/>
            </a:pPr>
            <a:endParaRPr lang="sv-SE" sz="1600" dirty="0">
              <a:latin typeface="+mj-lt"/>
            </a:endParaRPr>
          </a:p>
          <a:p>
            <a:pPr marL="0" indent="0">
              <a:buNone/>
            </a:pPr>
            <a:r>
              <a:rPr lang="sv-SE" sz="1600" dirty="0">
                <a:latin typeface="+mj-lt"/>
              </a:rPr>
              <a:t>Så jobbar vi efter avtalsövergången:</a:t>
            </a:r>
          </a:p>
          <a:p>
            <a:r>
              <a:rPr lang="sv-SE" sz="1600" dirty="0">
                <a:latin typeface="+mj-lt"/>
              </a:rPr>
              <a:t>Leverantören ska maila </a:t>
            </a:r>
            <a:r>
              <a:rPr lang="sv-SE" sz="1600" dirty="0">
                <a:latin typeface="+mj-lt"/>
                <a:hlinkClick r:id="rId2"/>
              </a:rPr>
              <a:t>ekonomistod@arbetsformedlingen.se</a:t>
            </a:r>
            <a:r>
              <a:rPr lang="sv-SE" sz="1600" dirty="0">
                <a:latin typeface="+mj-lt"/>
              </a:rPr>
              <a:t> tidigast en månad och senast 3 månader efter sista utbildningsdag på avtalsperioden och efterfråga utbetalning av garantiersättning om leverantören anser att den har rätt till sådan utbetalning.</a:t>
            </a:r>
          </a:p>
          <a:p>
            <a:r>
              <a:rPr lang="sv-SE" sz="1600" dirty="0">
                <a:latin typeface="+mj-lt"/>
              </a:rPr>
              <a:t>Leverantören ska fakturera all ersättning som den har rätt till på självfaktura i KA och genom fakturor på ordrar i det nya e-handelsflödet, oavsett om garantiersättning blivit utbetalad.</a:t>
            </a:r>
          </a:p>
        </p:txBody>
      </p:sp>
    </p:spTree>
    <p:extLst>
      <p:ext uri="{BB962C8B-B14F-4D97-AF65-F5344CB8AC3E}">
        <p14:creationId xmlns:p14="http://schemas.microsoft.com/office/powerpoint/2010/main" val="1626336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1336FE-1AF4-6CBF-C5DE-EF6031CDBD95}"/>
              </a:ext>
            </a:extLst>
          </p:cNvPr>
          <p:cNvSpPr>
            <a:spLocks noGrp="1"/>
          </p:cNvSpPr>
          <p:nvPr>
            <p:ph type="title"/>
          </p:nvPr>
        </p:nvSpPr>
        <p:spPr/>
        <p:txBody>
          <a:bodyPr/>
          <a:lstStyle/>
          <a:p>
            <a:r>
              <a:rPr lang="sv-SE" dirty="0" err="1"/>
              <a:t>Inköpsordrar</a:t>
            </a:r>
            <a:r>
              <a:rPr lang="sv-SE" dirty="0"/>
              <a:t> och artiklar i Arbetsmarknads-utbildning – Garanterad ersättning</a:t>
            </a:r>
          </a:p>
        </p:txBody>
      </p:sp>
      <p:sp>
        <p:nvSpPr>
          <p:cNvPr id="3" name="textruta 2">
            <a:extLst>
              <a:ext uri="{FF2B5EF4-FFF2-40B4-BE49-F238E27FC236}">
                <a16:creationId xmlns:a16="http://schemas.microsoft.com/office/drawing/2014/main" id="{5C9E4926-F01F-1842-01F3-F4D7B8AEB5B6}"/>
              </a:ext>
              <a:ext uri="{C183D7F6-B498-43B3-948B-1728B52AA6E4}">
                <adec:decorative xmlns:adec="http://schemas.microsoft.com/office/drawing/2017/decorative" val="1"/>
              </a:ext>
            </a:extLst>
          </p:cNvPr>
          <p:cNvSpPr txBox="1"/>
          <p:nvPr/>
        </p:nvSpPr>
        <p:spPr>
          <a:xfrm>
            <a:off x="1417755" y="1763101"/>
            <a:ext cx="6308484" cy="646331"/>
          </a:xfrm>
          <a:prstGeom prst="rect">
            <a:avLst/>
          </a:prstGeom>
          <a:noFill/>
        </p:spPr>
        <p:txBody>
          <a:bodyPr wrap="square" rtlCol="0">
            <a:spAutoFit/>
          </a:bodyPr>
          <a:lstStyle/>
          <a:p>
            <a:r>
              <a:rPr lang="sv-SE" sz="1200" dirty="0"/>
              <a:t>Ordern för garanterad ersättning (</a:t>
            </a:r>
            <a:r>
              <a:rPr lang="sv-SE" sz="1200" dirty="0" err="1"/>
              <a:t>GEååmmdd-löpnr</a:t>
            </a:r>
            <a:r>
              <a:rPr lang="sv-SE" sz="1200" dirty="0"/>
              <a:t>) skapas efter leverantörens förfrågan och arbetsförmedlingens beräkning, förutsatt att avtalsperiodens faktiskt utnyttjade volym av kursdeltagardagar understiger garantivolymen.</a:t>
            </a:r>
          </a:p>
        </p:txBody>
      </p:sp>
      <p:pic>
        <p:nvPicPr>
          <p:cNvPr id="7" name="Platshållare för innehåll 6">
            <a:extLst>
              <a:ext uri="{FF2B5EF4-FFF2-40B4-BE49-F238E27FC236}">
                <a16:creationId xmlns:a16="http://schemas.microsoft.com/office/drawing/2014/main" id="{CA9D6828-3354-1B18-1316-7A35D1B2C77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61216" y="2547932"/>
            <a:ext cx="7421562" cy="1023115"/>
          </a:xfrm>
        </p:spPr>
      </p:pic>
      <p:sp>
        <p:nvSpPr>
          <p:cNvPr id="9" name="textruta 8">
            <a:extLst>
              <a:ext uri="{FF2B5EF4-FFF2-40B4-BE49-F238E27FC236}">
                <a16:creationId xmlns:a16="http://schemas.microsoft.com/office/drawing/2014/main" id="{3193AC4F-2EEC-2316-B03A-923F379A2A54}"/>
              </a:ext>
              <a:ext uri="{C183D7F6-B498-43B3-948B-1728B52AA6E4}">
                <adec:decorative xmlns:adec="http://schemas.microsoft.com/office/drawing/2017/decorative" val="1"/>
              </a:ext>
            </a:extLst>
          </p:cNvPr>
          <p:cNvSpPr txBox="1"/>
          <p:nvPr/>
        </p:nvSpPr>
        <p:spPr>
          <a:xfrm>
            <a:off x="1731292" y="3663628"/>
            <a:ext cx="5681409" cy="646331"/>
          </a:xfrm>
          <a:prstGeom prst="rect">
            <a:avLst/>
          </a:prstGeom>
          <a:noFill/>
        </p:spPr>
        <p:txBody>
          <a:bodyPr wrap="square" rtlCol="0">
            <a:spAutoFit/>
          </a:bodyPr>
          <a:lstStyle/>
          <a:p>
            <a:r>
              <a:rPr lang="sv-SE" sz="1200" dirty="0"/>
              <a:t>Genomförandereferens motsvarar i det här fallet ID för leverantörens utförande verksamhet. Den motsvarande </a:t>
            </a:r>
            <a:r>
              <a:rPr lang="sv-SE" sz="1200" dirty="0" err="1"/>
              <a:t>Peppol</a:t>
            </a:r>
            <a:r>
              <a:rPr lang="sv-SE" sz="1200" dirty="0"/>
              <a:t>-taggen är ”</a:t>
            </a:r>
            <a:r>
              <a:rPr lang="sv-SE" sz="1200" dirty="0" err="1"/>
              <a:t>OriginatorDocumentReference</a:t>
            </a:r>
            <a:r>
              <a:rPr lang="sv-SE" sz="1200" dirty="0"/>
              <a:t>”.</a:t>
            </a:r>
          </a:p>
        </p:txBody>
      </p:sp>
      <p:cxnSp>
        <p:nvCxnSpPr>
          <p:cNvPr id="11" name="Rak pilkoppling 10">
            <a:extLst>
              <a:ext uri="{FF2B5EF4-FFF2-40B4-BE49-F238E27FC236}">
                <a16:creationId xmlns:a16="http://schemas.microsoft.com/office/drawing/2014/main" id="{3D01BE8F-9C48-9A91-19C5-9462E8B5143F}"/>
              </a:ext>
              <a:ext uri="{C183D7F6-B498-43B3-948B-1728B52AA6E4}">
                <adec:decorative xmlns:adec="http://schemas.microsoft.com/office/drawing/2017/decorative" val="1"/>
              </a:ext>
            </a:extLst>
          </p:cNvPr>
          <p:cNvCxnSpPr>
            <a:stCxn id="9" idx="0"/>
          </p:cNvCxnSpPr>
          <p:nvPr/>
        </p:nvCxnSpPr>
        <p:spPr>
          <a:xfrm flipH="1" flipV="1">
            <a:off x="4330636" y="2997909"/>
            <a:ext cx="241361" cy="66571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3551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05AE8-141C-4800-FBCC-A75C786FB083}"/>
              </a:ext>
            </a:extLst>
          </p:cNvPr>
          <p:cNvSpPr>
            <a:spLocks noGrp="1"/>
          </p:cNvSpPr>
          <p:nvPr>
            <p:ph type="title"/>
          </p:nvPr>
        </p:nvSpPr>
        <p:spPr>
          <a:xfrm>
            <a:off x="576002" y="203997"/>
            <a:ext cx="7422784" cy="675000"/>
          </a:xfrm>
        </p:spPr>
        <p:txBody>
          <a:bodyPr/>
          <a:lstStyle/>
          <a:p>
            <a:r>
              <a:rPr lang="sv-SE" dirty="0" err="1"/>
              <a:t>Inköpsordrar</a:t>
            </a:r>
            <a:r>
              <a:rPr lang="sv-SE" dirty="0"/>
              <a:t> och artiklar i Arbetsmarknads-utbildning – Garanterad ersättning - Skärmläsare</a:t>
            </a:r>
          </a:p>
        </p:txBody>
      </p:sp>
      <p:sp>
        <p:nvSpPr>
          <p:cNvPr id="3" name="Platshållare för innehåll 2">
            <a:extLst>
              <a:ext uri="{FF2B5EF4-FFF2-40B4-BE49-F238E27FC236}">
                <a16:creationId xmlns:a16="http://schemas.microsoft.com/office/drawing/2014/main" id="{B19DF2D4-19AB-2BB6-3ED2-71147E47223C}"/>
              </a:ext>
            </a:extLst>
          </p:cNvPr>
          <p:cNvSpPr>
            <a:spLocks noGrp="1"/>
          </p:cNvSpPr>
          <p:nvPr>
            <p:ph idx="1"/>
          </p:nvPr>
        </p:nvSpPr>
        <p:spPr/>
        <p:txBody>
          <a:bodyPr/>
          <a:lstStyle/>
          <a:p>
            <a:r>
              <a:rPr lang="sv-SE" dirty="0"/>
              <a:t>Ordern för garanterad ersättning (</a:t>
            </a:r>
            <a:r>
              <a:rPr lang="sv-SE" dirty="0" err="1"/>
              <a:t>GEååmmdd-löpnr</a:t>
            </a:r>
            <a:r>
              <a:rPr lang="sv-SE" dirty="0"/>
              <a:t>) skapas efter leverantörens förfrågan och arbetsförmedlingens beräkning, förutsatt att avtalsperiodens faktiskt utnyttjade volym av kursdeltagardagar understiger garantivolymen.</a:t>
            </a:r>
          </a:p>
          <a:p>
            <a:endParaRPr lang="sv-SE" dirty="0"/>
          </a:p>
          <a:p>
            <a:r>
              <a:rPr lang="sv-SE" dirty="0"/>
              <a:t>Genomförandereferens motsvarar i det här fallet ID för leverantörens utförande verksamhet. Den motsvarande </a:t>
            </a:r>
            <a:r>
              <a:rPr lang="sv-SE" dirty="0" err="1"/>
              <a:t>Peppol</a:t>
            </a:r>
            <a:r>
              <a:rPr lang="sv-SE" dirty="0"/>
              <a:t>-taggen är ”</a:t>
            </a:r>
            <a:r>
              <a:rPr lang="sv-SE" dirty="0" err="1"/>
              <a:t>OriginatorDocumentReference</a:t>
            </a:r>
            <a:r>
              <a:rPr lang="sv-SE" dirty="0"/>
              <a:t>”.</a:t>
            </a:r>
          </a:p>
          <a:p>
            <a:endParaRPr lang="sv-SE" dirty="0"/>
          </a:p>
        </p:txBody>
      </p:sp>
    </p:spTree>
    <p:extLst>
      <p:ext uri="{BB962C8B-B14F-4D97-AF65-F5344CB8AC3E}">
        <p14:creationId xmlns:p14="http://schemas.microsoft.com/office/powerpoint/2010/main" val="19964857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FEC3402-BA27-F42E-798A-EA1FD1A08CED}"/>
              </a:ext>
            </a:extLst>
          </p:cNvPr>
          <p:cNvSpPr>
            <a:spLocks noGrp="1"/>
          </p:cNvSpPr>
          <p:nvPr>
            <p:ph type="ctrTitle"/>
          </p:nvPr>
        </p:nvSpPr>
        <p:spPr>
          <a:xfrm>
            <a:off x="1172497" y="1448707"/>
            <a:ext cx="6349161" cy="967429"/>
          </a:xfrm>
        </p:spPr>
        <p:txBody>
          <a:bodyPr/>
          <a:lstStyle/>
          <a:p>
            <a:r>
              <a:rPr lang="sv-SE" dirty="0"/>
              <a:t>Övergångar från KA till MSFA</a:t>
            </a:r>
          </a:p>
        </p:txBody>
      </p:sp>
      <p:sp>
        <p:nvSpPr>
          <p:cNvPr id="5" name="Underrubrik 4">
            <a:extLst>
              <a:ext uri="{FF2B5EF4-FFF2-40B4-BE49-F238E27FC236}">
                <a16:creationId xmlns:a16="http://schemas.microsoft.com/office/drawing/2014/main" id="{CE2704D3-917C-63EE-57D5-5E95A4D25FFC}"/>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213263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ktangel 70">
            <a:extLst>
              <a:ext uri="{FF2B5EF4-FFF2-40B4-BE49-F238E27FC236}">
                <a16:creationId xmlns:a16="http://schemas.microsoft.com/office/drawing/2014/main" id="{E2DF44D6-DC12-2D70-1FA0-100651046887}"/>
              </a:ext>
              <a:ext uri="{C183D7F6-B498-43B3-948B-1728B52AA6E4}">
                <adec:decorative xmlns:adec="http://schemas.microsoft.com/office/drawing/2017/decorative" val="1"/>
              </a:ext>
            </a:extLst>
          </p:cNvPr>
          <p:cNvSpPr/>
          <p:nvPr/>
        </p:nvSpPr>
        <p:spPr>
          <a:xfrm>
            <a:off x="335783" y="1331638"/>
            <a:ext cx="8521445" cy="16072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sv-SE"/>
          </a:p>
        </p:txBody>
      </p:sp>
      <p:cxnSp>
        <p:nvCxnSpPr>
          <p:cNvPr id="73" name="Rak pilkoppling 72">
            <a:extLst>
              <a:ext uri="{FF2B5EF4-FFF2-40B4-BE49-F238E27FC236}">
                <a16:creationId xmlns:a16="http://schemas.microsoft.com/office/drawing/2014/main" id="{29A4DE75-C43F-7C55-CD47-44559510D06D}"/>
              </a:ext>
              <a:ext uri="{C183D7F6-B498-43B3-948B-1728B52AA6E4}">
                <adec:decorative xmlns:adec="http://schemas.microsoft.com/office/drawing/2017/decorative" val="1"/>
              </a:ext>
            </a:extLst>
          </p:cNvPr>
          <p:cNvCxnSpPr>
            <a:cxnSpLocks/>
          </p:cNvCxnSpPr>
          <p:nvPr/>
        </p:nvCxnSpPr>
        <p:spPr>
          <a:xfrm flipV="1">
            <a:off x="4453521" y="2622247"/>
            <a:ext cx="3969907" cy="1626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Rak koppling 73">
            <a:extLst>
              <a:ext uri="{FF2B5EF4-FFF2-40B4-BE49-F238E27FC236}">
                <a16:creationId xmlns:a16="http://schemas.microsoft.com/office/drawing/2014/main" id="{726F1AD8-7C19-09F8-E770-E1B7392AFA48}"/>
              </a:ext>
              <a:ext uri="{C183D7F6-B498-43B3-948B-1728B52AA6E4}">
                <adec:decorative xmlns:adec="http://schemas.microsoft.com/office/drawing/2017/decorative" val="1"/>
              </a:ext>
            </a:extLst>
          </p:cNvPr>
          <p:cNvCxnSpPr>
            <a:cxnSpLocks/>
          </p:cNvCxnSpPr>
          <p:nvPr/>
        </p:nvCxnSpPr>
        <p:spPr>
          <a:xfrm>
            <a:off x="4453521" y="2508107"/>
            <a:ext cx="0" cy="22790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ruta 83">
            <a:extLst>
              <a:ext uri="{FF2B5EF4-FFF2-40B4-BE49-F238E27FC236}">
                <a16:creationId xmlns:a16="http://schemas.microsoft.com/office/drawing/2014/main" id="{B90B04F5-F2BC-2C2B-7991-58BF52AC0BF4}"/>
              </a:ext>
              <a:ext uri="{C183D7F6-B498-43B3-948B-1728B52AA6E4}">
                <adec:decorative xmlns:adec="http://schemas.microsoft.com/office/drawing/2017/decorative" val="1"/>
              </a:ext>
            </a:extLst>
          </p:cNvPr>
          <p:cNvSpPr txBox="1"/>
          <p:nvPr/>
        </p:nvSpPr>
        <p:spPr>
          <a:xfrm>
            <a:off x="876203" y="1654580"/>
            <a:ext cx="2185214" cy="230832"/>
          </a:xfrm>
          <a:prstGeom prst="rect">
            <a:avLst/>
          </a:prstGeom>
          <a:noFill/>
        </p:spPr>
        <p:txBody>
          <a:bodyPr wrap="none" rtlCol="0">
            <a:spAutoFit/>
          </a:bodyPr>
          <a:lstStyle/>
          <a:p>
            <a:r>
              <a:rPr lang="sv-SE" sz="900" b="1" dirty="0"/>
              <a:t>Redan fattade beslut fortsätter i KA</a:t>
            </a:r>
          </a:p>
        </p:txBody>
      </p:sp>
      <p:sp>
        <p:nvSpPr>
          <p:cNvPr id="85" name="textruta 84">
            <a:extLst>
              <a:ext uri="{FF2B5EF4-FFF2-40B4-BE49-F238E27FC236}">
                <a16:creationId xmlns:a16="http://schemas.microsoft.com/office/drawing/2014/main" id="{37F36AA4-61F3-8A6D-740C-6168A1F0BF33}"/>
              </a:ext>
              <a:ext uri="{C183D7F6-B498-43B3-948B-1728B52AA6E4}">
                <adec:decorative xmlns:adec="http://schemas.microsoft.com/office/drawing/2017/decorative" val="1"/>
              </a:ext>
            </a:extLst>
          </p:cNvPr>
          <p:cNvSpPr txBox="1"/>
          <p:nvPr/>
        </p:nvSpPr>
        <p:spPr>
          <a:xfrm>
            <a:off x="4416300" y="1651564"/>
            <a:ext cx="3674261" cy="230832"/>
          </a:xfrm>
          <a:prstGeom prst="rect">
            <a:avLst/>
          </a:prstGeom>
          <a:noFill/>
        </p:spPr>
        <p:txBody>
          <a:bodyPr wrap="square" rtlCol="0">
            <a:spAutoFit/>
          </a:bodyPr>
          <a:lstStyle/>
          <a:p>
            <a:r>
              <a:rPr lang="sv-SE" sz="900" b="1" dirty="0"/>
              <a:t>Eventuell förlängning i KA sker istället i nytt beslut i MSFA</a:t>
            </a:r>
          </a:p>
        </p:txBody>
      </p:sp>
      <p:cxnSp>
        <p:nvCxnSpPr>
          <p:cNvPr id="87" name="Rak koppling 86">
            <a:extLst>
              <a:ext uri="{FF2B5EF4-FFF2-40B4-BE49-F238E27FC236}">
                <a16:creationId xmlns:a16="http://schemas.microsoft.com/office/drawing/2014/main" id="{130605B6-2750-838E-9D0B-834112340A63}"/>
              </a:ext>
              <a:ext uri="{C183D7F6-B498-43B3-948B-1728B52AA6E4}">
                <adec:decorative xmlns:adec="http://schemas.microsoft.com/office/drawing/2017/decorative" val="1"/>
              </a:ext>
            </a:extLst>
          </p:cNvPr>
          <p:cNvCxnSpPr>
            <a:cxnSpLocks/>
          </p:cNvCxnSpPr>
          <p:nvPr/>
        </p:nvCxnSpPr>
        <p:spPr>
          <a:xfrm flipV="1">
            <a:off x="575835" y="2127504"/>
            <a:ext cx="7579693" cy="52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Rak koppling 92">
            <a:extLst>
              <a:ext uri="{FF2B5EF4-FFF2-40B4-BE49-F238E27FC236}">
                <a16:creationId xmlns:a16="http://schemas.microsoft.com/office/drawing/2014/main" id="{20AFD8F2-9B3D-ECB4-48DA-FAADEB5A3AE8}"/>
              </a:ext>
              <a:ext uri="{C183D7F6-B498-43B3-948B-1728B52AA6E4}">
                <adec:decorative xmlns:adec="http://schemas.microsoft.com/office/drawing/2017/decorative" val="1"/>
              </a:ext>
            </a:extLst>
          </p:cNvPr>
          <p:cNvCxnSpPr>
            <a:cxnSpLocks/>
          </p:cNvCxnSpPr>
          <p:nvPr/>
        </p:nvCxnSpPr>
        <p:spPr>
          <a:xfrm>
            <a:off x="6213920" y="2049437"/>
            <a:ext cx="0" cy="2083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textruta 93">
            <a:extLst>
              <a:ext uri="{FF2B5EF4-FFF2-40B4-BE49-F238E27FC236}">
                <a16:creationId xmlns:a16="http://schemas.microsoft.com/office/drawing/2014/main" id="{DB63CEE3-267A-5734-5BC5-0F63A3D7EB65}"/>
              </a:ext>
              <a:ext uri="{C183D7F6-B498-43B3-948B-1728B52AA6E4}">
                <adec:decorative xmlns:adec="http://schemas.microsoft.com/office/drawing/2017/decorative" val="1"/>
              </a:ext>
            </a:extLst>
          </p:cNvPr>
          <p:cNvSpPr txBox="1"/>
          <p:nvPr/>
        </p:nvSpPr>
        <p:spPr>
          <a:xfrm>
            <a:off x="4453521" y="2282289"/>
            <a:ext cx="1909497" cy="230832"/>
          </a:xfrm>
          <a:prstGeom prst="rect">
            <a:avLst/>
          </a:prstGeom>
          <a:noFill/>
        </p:spPr>
        <p:txBody>
          <a:bodyPr wrap="none" rtlCol="0">
            <a:spAutoFit/>
          </a:bodyPr>
          <a:lstStyle/>
          <a:p>
            <a:r>
              <a:rPr lang="sv-SE" sz="900" b="1" dirty="0"/>
              <a:t>Nya deltagare hanteras i MSFA </a:t>
            </a:r>
          </a:p>
        </p:txBody>
      </p:sp>
      <p:cxnSp>
        <p:nvCxnSpPr>
          <p:cNvPr id="99" name="Koppling: böjd 98">
            <a:extLst>
              <a:ext uri="{FF2B5EF4-FFF2-40B4-BE49-F238E27FC236}">
                <a16:creationId xmlns:a16="http://schemas.microsoft.com/office/drawing/2014/main" id="{CF4A8A46-8D77-3F44-1F31-D765015CCFC6}"/>
              </a:ext>
              <a:ext uri="{C183D7F6-B498-43B3-948B-1728B52AA6E4}">
                <adec:decorative xmlns:adec="http://schemas.microsoft.com/office/drawing/2017/decorative" val="1"/>
              </a:ext>
            </a:extLst>
          </p:cNvPr>
          <p:cNvCxnSpPr>
            <a:cxnSpLocks/>
          </p:cNvCxnSpPr>
          <p:nvPr/>
        </p:nvCxnSpPr>
        <p:spPr>
          <a:xfrm>
            <a:off x="6047692" y="1832590"/>
            <a:ext cx="289241" cy="48777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9610635D-FF1B-0FDC-C39C-8A112A1F14DC}"/>
              </a:ext>
              <a:ext uri="{C183D7F6-B498-43B3-948B-1728B52AA6E4}">
                <adec:decorative xmlns:adec="http://schemas.microsoft.com/office/drawing/2017/decorative" val="1"/>
              </a:ext>
            </a:extLst>
          </p:cNvPr>
          <p:cNvCxnSpPr>
            <a:cxnSpLocks/>
          </p:cNvCxnSpPr>
          <p:nvPr/>
        </p:nvCxnSpPr>
        <p:spPr>
          <a:xfrm>
            <a:off x="4377713" y="1994025"/>
            <a:ext cx="0" cy="32711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BFD6ABF6-FB64-9C29-1B28-0064C05361EE}"/>
              </a:ext>
              <a:ext uri="{C183D7F6-B498-43B3-948B-1728B52AA6E4}">
                <adec:decorative xmlns:adec="http://schemas.microsoft.com/office/drawing/2017/decorative" val="1"/>
              </a:ext>
            </a:extLst>
          </p:cNvPr>
          <p:cNvCxnSpPr>
            <a:cxnSpLocks/>
          </p:cNvCxnSpPr>
          <p:nvPr/>
        </p:nvCxnSpPr>
        <p:spPr>
          <a:xfrm>
            <a:off x="587867" y="1994025"/>
            <a:ext cx="0" cy="3271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99F6588B-824D-1753-93E0-564A6EBAB744}"/>
              </a:ext>
            </a:extLst>
          </p:cNvPr>
          <p:cNvSpPr txBox="1">
            <a:spLocks noGrp="1"/>
          </p:cNvSpPr>
          <p:nvPr>
            <p:ph type="title" idx="4294967295"/>
          </p:nvPr>
        </p:nvSpPr>
        <p:spPr>
          <a:xfrm>
            <a:off x="456099" y="405535"/>
            <a:ext cx="5460406"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n-lt"/>
                <a:ea typeface="+mn-ea"/>
                <a:cs typeface="+mn-cs"/>
              </a:rPr>
              <a:t>Övergångar från KA till MSFA 1 april</a:t>
            </a:r>
          </a:p>
        </p:txBody>
      </p:sp>
      <p:sp>
        <p:nvSpPr>
          <p:cNvPr id="7" name="Tår 6">
            <a:extLst>
              <a:ext uri="{FF2B5EF4-FFF2-40B4-BE49-F238E27FC236}">
                <a16:creationId xmlns:a16="http://schemas.microsoft.com/office/drawing/2014/main" id="{3CC09C59-5DD1-B347-2C76-FC09DD8E75A6}"/>
              </a:ext>
              <a:ext uri="{C183D7F6-B498-43B3-948B-1728B52AA6E4}">
                <adec:decorative xmlns:adec="http://schemas.microsoft.com/office/drawing/2017/decorative" val="1"/>
              </a:ext>
            </a:extLst>
          </p:cNvPr>
          <p:cNvSpPr/>
          <p:nvPr/>
        </p:nvSpPr>
        <p:spPr>
          <a:xfrm>
            <a:off x="3311485" y="2186708"/>
            <a:ext cx="1005210" cy="327116"/>
          </a:xfrm>
          <a:prstGeom prst="teardrop">
            <a:avLst/>
          </a:prstGeom>
          <a:solidFill>
            <a:schemeClr val="accent2"/>
          </a:solidFill>
          <a:ln>
            <a:solidFill>
              <a:srgbClr val="95C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dirty="0">
                <a:solidFill>
                  <a:schemeClr val="tx1"/>
                </a:solidFill>
              </a:rPr>
              <a:t>Ändringsavtal träder i kraft</a:t>
            </a:r>
          </a:p>
        </p:txBody>
      </p:sp>
      <p:sp>
        <p:nvSpPr>
          <p:cNvPr id="6" name="textruta 5">
            <a:extLst>
              <a:ext uri="{FF2B5EF4-FFF2-40B4-BE49-F238E27FC236}">
                <a16:creationId xmlns:a16="http://schemas.microsoft.com/office/drawing/2014/main" id="{3EF1ADE3-6941-9ABE-1415-A8258B0C2DF8}"/>
              </a:ext>
              <a:ext uri="{C183D7F6-B498-43B3-948B-1728B52AA6E4}">
                <adec:decorative xmlns:adec="http://schemas.microsoft.com/office/drawing/2017/decorative" val="0"/>
              </a:ext>
            </a:extLst>
          </p:cNvPr>
          <p:cNvSpPr txBox="1"/>
          <p:nvPr/>
        </p:nvSpPr>
        <p:spPr>
          <a:xfrm>
            <a:off x="418173" y="3407039"/>
            <a:ext cx="7976936" cy="1015663"/>
          </a:xfrm>
          <a:prstGeom prst="rect">
            <a:avLst/>
          </a:prstGeom>
          <a:noFill/>
        </p:spPr>
        <p:txBody>
          <a:bodyPr wrap="square">
            <a:spAutoFit/>
          </a:bodyPr>
          <a:lstStyle/>
          <a:p>
            <a:pPr marL="285750" indent="-285750">
              <a:buFont typeface="Arial" panose="020B0604020202020204" pitchFamily="34" charset="0"/>
              <a:buChar char="•"/>
            </a:pPr>
            <a:r>
              <a:rPr lang="sv-SE" sz="1200" dirty="0"/>
              <a:t>Deltagare som påbörjat sin utbildning i KA fortsätter på samma beslut även efter 1 april 2026 - om deltagaren därefter behöver mer tid i utbildning kommer ny anvisning göras i MSFA.</a:t>
            </a:r>
          </a:p>
          <a:p>
            <a:pPr marL="285750" indent="-285750">
              <a:buFont typeface="Arial" panose="020B0604020202020204" pitchFamily="34" charset="0"/>
              <a:buChar char="•"/>
            </a:pPr>
            <a:r>
              <a:rPr lang="sv-SE" sz="1200" dirty="0">
                <a:cs typeface="Arial"/>
              </a:rPr>
              <a:t>Alla anvisningar efter 31 mars är i MSFA</a:t>
            </a:r>
          </a:p>
          <a:p>
            <a:pPr marL="285750" indent="-285750">
              <a:buFont typeface="Arial" panose="020B0604020202020204" pitchFamily="34" charset="0"/>
              <a:buChar char="•"/>
            </a:pPr>
            <a:endParaRPr lang="sv-SE" sz="1200" dirty="0">
              <a:cs typeface="Arial"/>
            </a:endParaRPr>
          </a:p>
          <a:p>
            <a:endParaRPr lang="sv-SE" sz="1200" dirty="0">
              <a:cs typeface="Arial"/>
            </a:endParaRPr>
          </a:p>
        </p:txBody>
      </p:sp>
    </p:spTree>
    <p:extLst>
      <p:ext uri="{BB962C8B-B14F-4D97-AF65-F5344CB8AC3E}">
        <p14:creationId xmlns:p14="http://schemas.microsoft.com/office/powerpoint/2010/main" val="38247105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E0C6-5202-B3EA-2017-5533FA0C8EE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0956679-4E05-21DE-EE69-D029C18FEF71}"/>
              </a:ext>
            </a:extLst>
          </p:cNvPr>
          <p:cNvSpPr txBox="1">
            <a:spLocks noGrp="1"/>
          </p:cNvSpPr>
          <p:nvPr>
            <p:ph type="title" idx="4294967295"/>
          </p:nvPr>
        </p:nvSpPr>
        <p:spPr>
          <a:xfrm>
            <a:off x="291793" y="391247"/>
            <a:ext cx="5707012"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n-lt"/>
                <a:ea typeface="+mn-ea"/>
                <a:cs typeface="+mn-cs"/>
              </a:rPr>
              <a:t>Lägg in succesiva starter från 1 april </a:t>
            </a:r>
          </a:p>
        </p:txBody>
      </p:sp>
      <p:sp>
        <p:nvSpPr>
          <p:cNvPr id="9" name="Platshållare för innehåll 8">
            <a:extLst>
              <a:ext uri="{FF2B5EF4-FFF2-40B4-BE49-F238E27FC236}">
                <a16:creationId xmlns:a16="http://schemas.microsoft.com/office/drawing/2014/main" id="{BFE13141-20D1-5C36-39FE-8EF37E9084C4}"/>
              </a:ext>
              <a:ext uri="{C183D7F6-B498-43B3-948B-1728B52AA6E4}">
                <adec:decorative xmlns:adec="http://schemas.microsoft.com/office/drawing/2017/decorative" val="0"/>
              </a:ext>
            </a:extLst>
          </p:cNvPr>
          <p:cNvSpPr>
            <a:spLocks noGrp="1"/>
          </p:cNvSpPr>
          <p:nvPr>
            <p:ph idx="1"/>
          </p:nvPr>
        </p:nvSpPr>
        <p:spPr>
          <a:xfrm>
            <a:off x="370288" y="1276213"/>
            <a:ext cx="5234524" cy="2514122"/>
          </a:xfrm>
        </p:spPr>
        <p:txBody>
          <a:bodyPr/>
          <a:lstStyle/>
          <a:p>
            <a:pPr marL="0" indent="0">
              <a:buNone/>
            </a:pPr>
            <a:r>
              <a:rPr lang="sv-SE" sz="1400" dirty="0">
                <a:cs typeface="Arial"/>
              </a:rPr>
              <a:t>Genom succesiva starter skapas förutsättningar för deltagare som inte är klara i KA och behöver mer tid i utbildning, att fortsätta utbildningen utan paus/mellanliggande dagar mellan besluten.</a:t>
            </a:r>
          </a:p>
          <a:p>
            <a:pPr marL="0" indent="0">
              <a:buNone/>
            </a:pPr>
            <a:endParaRPr lang="sv-SE" sz="1400" dirty="0">
              <a:cs typeface="Arial"/>
            </a:endParaRPr>
          </a:p>
          <a:p>
            <a:pPr marL="285750" indent="-285750">
              <a:buFont typeface="Arial" panose="020B0604020202020204" pitchFamily="34" charset="0"/>
              <a:buChar char="•"/>
            </a:pPr>
            <a:r>
              <a:rPr lang="sv-SE" sz="1400" dirty="0">
                <a:cs typeface="Arial"/>
              </a:rPr>
              <a:t>Skapa succesiva starter (</a:t>
            </a:r>
            <a:r>
              <a:rPr lang="sv-SE" sz="1400" dirty="0" err="1">
                <a:cs typeface="Arial"/>
              </a:rPr>
              <a:t>månd-fre</a:t>
            </a:r>
            <a:r>
              <a:rPr lang="sv-SE" sz="1400" dirty="0">
                <a:cs typeface="Arial"/>
              </a:rPr>
              <a:t>) från 1 april – 31 dec.</a:t>
            </a:r>
          </a:p>
          <a:p>
            <a:pPr marL="285750" indent="-285750">
              <a:buFont typeface="Arial" panose="020B0604020202020204" pitchFamily="34" charset="0"/>
              <a:buChar char="•"/>
            </a:pPr>
            <a:r>
              <a:rPr lang="sv-SE" sz="1400" dirty="0">
                <a:cs typeface="Arial"/>
              </a:rPr>
              <a:t>Lägg in tillgängliga platser enligt det antal deltagare ni har i utbildning under mars månad. </a:t>
            </a:r>
            <a:r>
              <a:rPr lang="sv-SE" sz="1100" i="1" dirty="0">
                <a:cs typeface="Arial"/>
              </a:rPr>
              <a:t>Exempel: Om ni har 25 deltagare i utbildning i KA nu i mars. Skapa då succesiva starter i MSFA för 25 deltagare</a:t>
            </a:r>
            <a:endParaRPr lang="sv-SE" sz="1100" dirty="0">
              <a:cs typeface="Arial"/>
            </a:endParaRPr>
          </a:p>
          <a:p>
            <a:pPr marL="285750" indent="-285750">
              <a:buFont typeface="Arial" panose="020B0604020202020204" pitchFamily="34" charset="0"/>
              <a:buChar char="•"/>
            </a:pPr>
            <a:r>
              <a:rPr lang="sv-SE" sz="1400" dirty="0">
                <a:cs typeface="Arial"/>
              </a:rPr>
              <a:t>Använd utbildningspaket som benämns "</a:t>
            </a:r>
            <a:r>
              <a:rPr lang="sv-SE" sz="1400" b="1" dirty="0">
                <a:cs typeface="Arial"/>
              </a:rPr>
              <a:t>Övergång från KA</a:t>
            </a:r>
            <a:r>
              <a:rPr lang="sv-SE" sz="1400" dirty="0">
                <a:cs typeface="Arial"/>
              </a:rPr>
              <a:t>". Utbildningspaket är kortare och majoriteten av aktiviteter  är valbara. </a:t>
            </a:r>
          </a:p>
          <a:p>
            <a:endParaRPr lang="sv-SE" sz="1400" dirty="0">
              <a:cs typeface="Arial"/>
            </a:endParaRPr>
          </a:p>
          <a:p>
            <a:pPr marL="0" indent="0">
              <a:buNone/>
            </a:pPr>
            <a:endParaRPr lang="sv-SE" dirty="0"/>
          </a:p>
        </p:txBody>
      </p:sp>
      <p:sp>
        <p:nvSpPr>
          <p:cNvPr id="12" name="textruta 11">
            <a:extLst>
              <a:ext uri="{FF2B5EF4-FFF2-40B4-BE49-F238E27FC236}">
                <a16:creationId xmlns:a16="http://schemas.microsoft.com/office/drawing/2014/main" id="{A44BADA9-B25A-140F-1EE1-5146EC57C820}"/>
              </a:ext>
              <a:ext uri="{C183D7F6-B498-43B3-948B-1728B52AA6E4}">
                <adec:decorative xmlns:adec="http://schemas.microsoft.com/office/drawing/2017/decorative" val="0"/>
              </a:ext>
            </a:extLst>
          </p:cNvPr>
          <p:cNvSpPr txBox="1"/>
          <p:nvPr/>
        </p:nvSpPr>
        <p:spPr>
          <a:xfrm>
            <a:off x="448147" y="4085807"/>
            <a:ext cx="6778651" cy="523220"/>
          </a:xfrm>
          <a:prstGeom prst="rect">
            <a:avLst/>
          </a:prstGeom>
          <a:noFill/>
        </p:spPr>
        <p:txBody>
          <a:bodyPr wrap="square" rtlCol="0">
            <a:spAutoFit/>
          </a:bodyPr>
          <a:lstStyle/>
          <a:p>
            <a:pPr marL="171450" indent="-171450">
              <a:buFont typeface="Wingdings" panose="05000000000000000000" pitchFamily="2" charset="2"/>
              <a:buChar char="ü"/>
            </a:pPr>
            <a:r>
              <a:rPr lang="sv-SE" sz="1400" dirty="0">
                <a:cs typeface="Arial"/>
              </a:rPr>
              <a:t>Tillsammans med kontaktperson från Af planerar ni även för nya starter/tillfällen. Använd ordinarie utbildningspaket för nya utbildningstillfällen</a:t>
            </a:r>
            <a:r>
              <a:rPr lang="sv-SE" sz="1200" dirty="0">
                <a:cs typeface="Arial"/>
              </a:rPr>
              <a:t>.</a:t>
            </a:r>
          </a:p>
        </p:txBody>
      </p:sp>
      <p:pic>
        <p:nvPicPr>
          <p:cNvPr id="4" name="Bildobjekt 3" descr="Bild som visar utbildningspaket &quot;Övergång från KA&quot;. ">
            <a:extLst>
              <a:ext uri="{FF2B5EF4-FFF2-40B4-BE49-F238E27FC236}">
                <a16:creationId xmlns:a16="http://schemas.microsoft.com/office/drawing/2014/main" id="{5557BD5A-E2A6-E5C8-DB22-FCCC447D27D1}"/>
              </a:ext>
            </a:extLst>
          </p:cNvPr>
          <p:cNvPicPr>
            <a:picLocks noChangeAspect="1"/>
          </p:cNvPicPr>
          <p:nvPr/>
        </p:nvPicPr>
        <p:blipFill>
          <a:blip r:embed="rId3"/>
          <a:stretch>
            <a:fillRect/>
          </a:stretch>
        </p:blipFill>
        <p:spPr>
          <a:xfrm>
            <a:off x="5555338" y="1487656"/>
            <a:ext cx="3482642" cy="1722269"/>
          </a:xfrm>
          <a:prstGeom prst="rect">
            <a:avLst/>
          </a:prstGeom>
        </p:spPr>
      </p:pic>
    </p:spTree>
    <p:extLst>
      <p:ext uri="{BB962C8B-B14F-4D97-AF65-F5344CB8AC3E}">
        <p14:creationId xmlns:p14="http://schemas.microsoft.com/office/powerpoint/2010/main" val="4080252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9A35E-0315-E02A-F5B9-A14E799D959A}"/>
              </a:ext>
            </a:extLst>
          </p:cNvPr>
          <p:cNvSpPr>
            <a:spLocks noGrp="1"/>
          </p:cNvSpPr>
          <p:nvPr>
            <p:ph type="title"/>
          </p:nvPr>
        </p:nvSpPr>
        <p:spPr>
          <a:xfrm>
            <a:off x="600268" y="577569"/>
            <a:ext cx="7422784" cy="675000"/>
          </a:xfrm>
        </p:spPr>
        <p:txBody>
          <a:bodyPr/>
          <a:lstStyle/>
          <a:p>
            <a:r>
              <a:rPr lang="sv-SE" sz="2400" dirty="0"/>
              <a:t>Deltagare med beslut i KA som behöver mer tid i utbildning efter 31 mars</a:t>
            </a:r>
          </a:p>
        </p:txBody>
      </p:sp>
      <p:graphicFrame>
        <p:nvGraphicFramePr>
          <p:cNvPr id="4" name="Platshållare för innehåll 3">
            <a:extLst>
              <a:ext uri="{FF2B5EF4-FFF2-40B4-BE49-F238E27FC236}">
                <a16:creationId xmlns:a16="http://schemas.microsoft.com/office/drawing/2014/main" id="{E8F2F519-B6DC-8259-83C6-A704D47BD3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08091871"/>
              </p:ext>
            </p:extLst>
          </p:nvPr>
        </p:nvGraphicFramePr>
        <p:xfrm>
          <a:off x="576263" y="1809750"/>
          <a:ext cx="7073166" cy="244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5680BBCA-FDC1-F633-1C08-877076F5C054}"/>
              </a:ext>
            </a:extLst>
          </p:cNvPr>
          <p:cNvSpPr txBox="1"/>
          <p:nvPr/>
        </p:nvSpPr>
        <p:spPr>
          <a:xfrm>
            <a:off x="725400" y="4443370"/>
            <a:ext cx="7007400" cy="507831"/>
          </a:xfrm>
          <a:prstGeom prst="rect">
            <a:avLst/>
          </a:prstGeom>
          <a:noFill/>
        </p:spPr>
        <p:txBody>
          <a:bodyPr wrap="square">
            <a:spAutoFit/>
          </a:bodyPr>
          <a:lstStyle/>
          <a:p>
            <a:pPr>
              <a:buFont typeface="Wingdings" panose="05000000000000000000" pitchFamily="2" charset="2"/>
              <a:buChar char="ü"/>
            </a:pPr>
            <a:r>
              <a:rPr lang="sv-SE" dirty="0"/>
              <a:t>Tänk på att det inte konverteras några uppgifter om deltagarens utbildning från KA Web. KA kommer dock finnas tillgängligt för att se tidigare avrop, inskickade handlingar.</a:t>
            </a:r>
          </a:p>
        </p:txBody>
      </p:sp>
    </p:spTree>
    <p:extLst>
      <p:ext uri="{BB962C8B-B14F-4D97-AF65-F5344CB8AC3E}">
        <p14:creationId xmlns:p14="http://schemas.microsoft.com/office/powerpoint/2010/main" val="11070103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8A022-5D0C-CEAF-9289-17F78033B5E4}"/>
              </a:ext>
            </a:extLst>
          </p:cNvPr>
          <p:cNvSpPr>
            <a:spLocks noGrp="1"/>
          </p:cNvSpPr>
          <p:nvPr>
            <p:ph type="title"/>
          </p:nvPr>
        </p:nvSpPr>
        <p:spPr>
          <a:xfrm>
            <a:off x="576002" y="124648"/>
            <a:ext cx="7422784" cy="675000"/>
          </a:xfrm>
        </p:spPr>
        <p:txBody>
          <a:bodyPr/>
          <a:lstStyle/>
          <a:p>
            <a:r>
              <a:rPr lang="sv-SE" sz="2800" dirty="0"/>
              <a:t>Deltagare med beslut i KA som behöver mer tid i utbildning efter 31 mars - Skärmläsare</a:t>
            </a:r>
            <a:endParaRPr lang="sv-SE" dirty="0"/>
          </a:p>
        </p:txBody>
      </p:sp>
      <p:sp>
        <p:nvSpPr>
          <p:cNvPr id="3" name="Platshållare för innehåll 2">
            <a:extLst>
              <a:ext uri="{FF2B5EF4-FFF2-40B4-BE49-F238E27FC236}">
                <a16:creationId xmlns:a16="http://schemas.microsoft.com/office/drawing/2014/main" id="{A9025833-679A-105E-3352-697C29149D65}"/>
              </a:ext>
            </a:extLst>
          </p:cNvPr>
          <p:cNvSpPr>
            <a:spLocks noGrp="1"/>
          </p:cNvSpPr>
          <p:nvPr>
            <p:ph idx="1"/>
          </p:nvPr>
        </p:nvSpPr>
        <p:spPr>
          <a:xfrm>
            <a:off x="576002" y="1598606"/>
            <a:ext cx="7421825" cy="2872353"/>
          </a:xfrm>
        </p:spPr>
        <p:txBody>
          <a:bodyPr/>
          <a:lstStyle/>
          <a:p>
            <a:r>
              <a:rPr lang="sv-SE" dirty="0"/>
              <a:t>Uppdatera GUP om behov av förlängning i KA. Tänk på att GUP  behöver komma in i god tid till Af så att det inte blir glapp i utbildning för deltagaren.</a:t>
            </a:r>
          </a:p>
          <a:p>
            <a:r>
              <a:rPr lang="sv-SE" dirty="0"/>
              <a:t>Af bedömer behovet av förlängning och fattar därefter nytt beslut i BÄR/MSFA på ett succesivt tillfälle ”Övergång från KA”.</a:t>
            </a:r>
          </a:p>
          <a:p>
            <a:r>
              <a:rPr lang="sv-SE" dirty="0"/>
              <a:t>Leverantör tar emot nytt avrop i MSFA och skickar in en ny GP inom 5 dagar utifrån uppgiftsskyldigheten</a:t>
            </a:r>
          </a:p>
          <a:p>
            <a:r>
              <a:rPr lang="sv-SE" dirty="0"/>
              <a:t>Tänk på att det inte konverteras några uppgifter om deltagarens utbildning från KA Web. KA kommer dock finnas tillgängligt för att se tidigare avrop, inskickade handlingar.</a:t>
            </a:r>
          </a:p>
          <a:p>
            <a:endParaRPr lang="sv-SE" dirty="0"/>
          </a:p>
          <a:p>
            <a:endParaRPr lang="sv-SE" dirty="0"/>
          </a:p>
          <a:p>
            <a:endParaRPr lang="sv-SE" dirty="0"/>
          </a:p>
        </p:txBody>
      </p:sp>
    </p:spTree>
    <p:extLst>
      <p:ext uri="{BB962C8B-B14F-4D97-AF65-F5344CB8AC3E}">
        <p14:creationId xmlns:p14="http://schemas.microsoft.com/office/powerpoint/2010/main" val="2286767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80A6A0-4357-96EB-4358-A3EEED2F3816}"/>
              </a:ext>
            </a:extLst>
          </p:cNvPr>
          <p:cNvSpPr>
            <a:spLocks noGrp="1"/>
          </p:cNvSpPr>
          <p:nvPr>
            <p:ph type="title"/>
          </p:nvPr>
        </p:nvSpPr>
        <p:spPr>
          <a:xfrm>
            <a:off x="575042" y="626341"/>
            <a:ext cx="7836093" cy="675000"/>
          </a:xfrm>
        </p:spPr>
        <p:txBody>
          <a:bodyPr/>
          <a:lstStyle/>
          <a:p>
            <a:r>
              <a:rPr lang="sv-SE" sz="2400" dirty="0"/>
              <a:t>Skicka in Periodisk rapport och slutredovisning i KA</a:t>
            </a:r>
            <a:br>
              <a:rPr lang="sv-SE" sz="2800" dirty="0"/>
            </a:br>
            <a:endParaRPr lang="sv-SE" dirty="0"/>
          </a:p>
        </p:txBody>
      </p:sp>
      <p:sp>
        <p:nvSpPr>
          <p:cNvPr id="3" name="Platshållare för innehåll 2">
            <a:extLst>
              <a:ext uri="{FF2B5EF4-FFF2-40B4-BE49-F238E27FC236}">
                <a16:creationId xmlns:a16="http://schemas.microsoft.com/office/drawing/2014/main" id="{A0DE0AFF-9F05-DA72-41C9-F9E2C2C5B5E0}"/>
              </a:ext>
            </a:extLst>
          </p:cNvPr>
          <p:cNvSpPr>
            <a:spLocks noGrp="1"/>
          </p:cNvSpPr>
          <p:nvPr>
            <p:ph idx="1"/>
          </p:nvPr>
        </p:nvSpPr>
        <p:spPr>
          <a:xfrm>
            <a:off x="575042" y="1607193"/>
            <a:ext cx="7571955" cy="2370152"/>
          </a:xfrm>
        </p:spPr>
        <p:txBody>
          <a:bodyPr/>
          <a:lstStyle/>
          <a:p>
            <a:r>
              <a:rPr lang="sv-SE" dirty="0"/>
              <a:t>Skicka in Periodisk rapport</a:t>
            </a:r>
          </a:p>
          <a:p>
            <a:endParaRPr lang="sv-SE" dirty="0"/>
          </a:p>
          <a:p>
            <a:r>
              <a:rPr lang="sv-SE" dirty="0"/>
              <a:t>Slutredovisning skickas i normala fall endast in efter avslutad utbildning</a:t>
            </a:r>
          </a:p>
          <a:p>
            <a:endParaRPr lang="sv-SE" dirty="0"/>
          </a:p>
          <a:p>
            <a:r>
              <a:rPr lang="sv-SE" dirty="0"/>
              <a:t>När deltagarens beslut behöver förlängas och nytt beslut fattas i BÄR behöver dock ni som leverantören skicka in en slutredovisning för det beslut som avslutades i KA.</a:t>
            </a:r>
          </a:p>
          <a:p>
            <a:pPr marL="0" indent="0">
              <a:buNone/>
            </a:pPr>
            <a:endParaRPr lang="sv-SE" dirty="0"/>
          </a:p>
        </p:txBody>
      </p:sp>
    </p:spTree>
    <p:extLst>
      <p:ext uri="{BB962C8B-B14F-4D97-AF65-F5344CB8AC3E}">
        <p14:creationId xmlns:p14="http://schemas.microsoft.com/office/powerpoint/2010/main" val="37989919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4F0665-972F-B0F9-9526-03EAB4369E4A}"/>
              </a:ext>
            </a:extLst>
          </p:cNvPr>
          <p:cNvSpPr>
            <a:spLocks noGrp="1"/>
          </p:cNvSpPr>
          <p:nvPr>
            <p:ph type="title"/>
          </p:nvPr>
        </p:nvSpPr>
        <p:spPr/>
        <p:txBody>
          <a:bodyPr/>
          <a:lstStyle/>
          <a:p>
            <a:r>
              <a:rPr lang="sv-SE" dirty="0"/>
              <a:t>Sommaruppehåll</a:t>
            </a:r>
            <a:endParaRPr lang="sv-SE" dirty="0">
              <a:solidFill>
                <a:srgbClr val="FF0000"/>
              </a:solidFill>
            </a:endParaRPr>
          </a:p>
        </p:txBody>
      </p:sp>
      <p:sp>
        <p:nvSpPr>
          <p:cNvPr id="3" name="Platshållare för innehåll 2">
            <a:extLst>
              <a:ext uri="{FF2B5EF4-FFF2-40B4-BE49-F238E27FC236}">
                <a16:creationId xmlns:a16="http://schemas.microsoft.com/office/drawing/2014/main" id="{E9B28529-07C9-5F59-1F96-F07D2EEF1C09}"/>
              </a:ext>
            </a:extLst>
          </p:cNvPr>
          <p:cNvSpPr>
            <a:spLocks noGrp="1"/>
          </p:cNvSpPr>
          <p:nvPr>
            <p:ph idx="1"/>
          </p:nvPr>
        </p:nvSpPr>
        <p:spPr>
          <a:xfrm>
            <a:off x="575043" y="1648132"/>
            <a:ext cx="7421825" cy="2468463"/>
          </a:xfrm>
        </p:spPr>
        <p:txBody>
          <a:bodyPr vert="horz" lIns="0" tIns="0" rIns="0" bIns="0" rtlCol="0" anchor="t">
            <a:noAutofit/>
          </a:bodyPr>
          <a:lstStyle/>
          <a:p>
            <a:r>
              <a:rPr lang="sv-SE" sz="1400" dirty="0"/>
              <a:t>Deltagare i KA – Enligt tidigare rutiner</a:t>
            </a:r>
          </a:p>
          <a:p>
            <a:r>
              <a:rPr lang="sv-SE" sz="1400" dirty="0"/>
              <a:t>Deltagare i MSFA - leverantören meddelar lokala Af när de planerar att ha sommaruppehåll i sin verksamhet. </a:t>
            </a:r>
            <a:endParaRPr lang="sv-SE" sz="1400" dirty="0">
              <a:cs typeface="Arial"/>
            </a:endParaRPr>
          </a:p>
          <a:p>
            <a:r>
              <a:rPr lang="sv-SE" sz="1400" dirty="0"/>
              <a:t>Säkerställ att det inte finns nya utbildningstillfällen/starter under uppehållet</a:t>
            </a:r>
            <a:endParaRPr lang="sv-SE" sz="1400" dirty="0">
              <a:solidFill>
                <a:srgbClr val="FF0000"/>
              </a:solidFill>
            </a:endParaRPr>
          </a:p>
        </p:txBody>
      </p:sp>
      <p:sp>
        <p:nvSpPr>
          <p:cNvPr id="4" name="Rektangel 3">
            <a:extLst>
              <a:ext uri="{FF2B5EF4-FFF2-40B4-BE49-F238E27FC236}">
                <a16:creationId xmlns:a16="http://schemas.microsoft.com/office/drawing/2014/main" id="{453D1B7D-9AC3-EC1F-A76D-D8C3D68D7589}"/>
              </a:ext>
            </a:extLst>
          </p:cNvPr>
          <p:cNvSpPr/>
          <p:nvPr/>
        </p:nvSpPr>
        <p:spPr>
          <a:xfrm>
            <a:off x="479179" y="3495368"/>
            <a:ext cx="6327202" cy="1364226"/>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sv-SE" sz="1400" dirty="0">
              <a:solidFill>
                <a:schemeClr val="tx1"/>
              </a:solidFill>
            </a:endParaRPr>
          </a:p>
          <a:p>
            <a:r>
              <a:rPr lang="sv-SE" sz="1400" dirty="0">
                <a:solidFill>
                  <a:schemeClr val="tx1"/>
                </a:solidFill>
              </a:rPr>
              <a:t>Att tänka på:</a:t>
            </a:r>
          </a:p>
          <a:p>
            <a:endParaRPr lang="sv-SE" sz="1400" dirty="0">
              <a:solidFill>
                <a:schemeClr val="tx1"/>
              </a:solidFill>
              <a:cs typeface="Arial"/>
            </a:endParaRPr>
          </a:p>
          <a:p>
            <a:pPr marL="285750" indent="-285750">
              <a:buFont typeface="Wingdings" panose="05000000000000000000" pitchFamily="2" charset="2"/>
              <a:buChar char="ü"/>
            </a:pPr>
            <a:r>
              <a:rPr lang="sv-SE" sz="1400" dirty="0">
                <a:solidFill>
                  <a:schemeClr val="tx1"/>
                </a:solidFill>
                <a:cs typeface="Arial"/>
              </a:rPr>
              <a:t>Deltagare behöver anmäla till Af att de inte deltar i utbildningen på grund av uppehåll.</a:t>
            </a:r>
          </a:p>
          <a:p>
            <a:endParaRPr lang="sv-SE" sz="1400" dirty="0">
              <a:solidFill>
                <a:srgbClr val="000000"/>
              </a:solidFill>
              <a:cs typeface="Times New Roman" panose="02020603050405020304" pitchFamily="18" charset="0"/>
            </a:endParaRPr>
          </a:p>
          <a:p>
            <a:endParaRPr lang="sv-SE" sz="1400" dirty="0">
              <a:solidFill>
                <a:srgbClr val="000000"/>
              </a:solidFill>
              <a:cs typeface="Times New Roman" panose="02020603050405020304" pitchFamily="18" charset="0"/>
            </a:endParaRPr>
          </a:p>
          <a:p>
            <a:pPr>
              <a:buFont typeface="Wingdings" panose="05000000000000000000" pitchFamily="2" charset="2"/>
              <a:buChar char="ü"/>
            </a:pPr>
            <a:endParaRPr lang="sv-SE" sz="1400" dirty="0"/>
          </a:p>
        </p:txBody>
      </p:sp>
    </p:spTree>
    <p:extLst>
      <p:ext uri="{BB962C8B-B14F-4D97-AF65-F5344CB8AC3E}">
        <p14:creationId xmlns:p14="http://schemas.microsoft.com/office/powerpoint/2010/main" val="3237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7C2A0-9F81-CA90-C9D7-755377EC00C1}"/>
              </a:ext>
            </a:extLst>
          </p:cNvPr>
          <p:cNvSpPr>
            <a:spLocks noGrp="1"/>
          </p:cNvSpPr>
          <p:nvPr>
            <p:ph type="title"/>
          </p:nvPr>
        </p:nvSpPr>
        <p:spPr>
          <a:xfrm>
            <a:off x="667321" y="124648"/>
            <a:ext cx="7422784" cy="675000"/>
          </a:xfrm>
        </p:spPr>
        <p:txBody>
          <a:bodyPr/>
          <a:lstStyle/>
          <a:p>
            <a:r>
              <a:rPr lang="sv-SE" sz="2000" dirty="0"/>
              <a:t>Exempel utbildningspaket, aktiviteter och tid i utbildning. Skämläsare</a:t>
            </a:r>
          </a:p>
        </p:txBody>
      </p:sp>
      <p:sp>
        <p:nvSpPr>
          <p:cNvPr id="3" name="Platshållare för innehåll 2">
            <a:extLst>
              <a:ext uri="{FF2B5EF4-FFF2-40B4-BE49-F238E27FC236}">
                <a16:creationId xmlns:a16="http://schemas.microsoft.com/office/drawing/2014/main" id="{78A6FA57-B01B-68A5-247E-819CBD60EB9F}"/>
              </a:ext>
            </a:extLst>
          </p:cNvPr>
          <p:cNvSpPr>
            <a:spLocks noGrp="1"/>
          </p:cNvSpPr>
          <p:nvPr>
            <p:ph idx="1"/>
          </p:nvPr>
        </p:nvSpPr>
        <p:spPr>
          <a:xfrm>
            <a:off x="667321" y="799648"/>
            <a:ext cx="9574677" cy="7399527"/>
          </a:xfrm>
        </p:spPr>
        <p:txBody>
          <a:bodyPr/>
          <a:lstStyle/>
          <a:p>
            <a:r>
              <a:rPr lang="sv-SE" sz="1100" b="1" dirty="0"/>
              <a:t>Industriteknisk utbildning med inriktning CNC eller Yrkessvetsare - 110 dagar</a:t>
            </a:r>
          </a:p>
          <a:p>
            <a:r>
              <a:rPr lang="sv-SE" sz="1100" dirty="0"/>
              <a:t>Obligatoriska aktiviteter:</a:t>
            </a:r>
          </a:p>
          <a:p>
            <a:pPr lvl="1"/>
            <a:r>
              <a:rPr lang="sv-SE" sz="800" dirty="0"/>
              <a:t>Industriteknik Grund</a:t>
            </a:r>
          </a:p>
          <a:p>
            <a:pPr lvl="1"/>
            <a:r>
              <a:rPr lang="sv-SE" sz="800" dirty="0"/>
              <a:t>APL</a:t>
            </a:r>
          </a:p>
          <a:p>
            <a:pPr lvl="1"/>
            <a:r>
              <a:rPr lang="sv-SE" sz="800" dirty="0"/>
              <a:t>Truck</a:t>
            </a:r>
          </a:p>
          <a:p>
            <a:pPr lvl="1"/>
            <a:r>
              <a:rPr lang="sv-SE" sz="800" dirty="0"/>
              <a:t>Lyftplattformar</a:t>
            </a:r>
          </a:p>
          <a:p>
            <a:pPr lvl="1"/>
            <a:r>
              <a:rPr lang="sv-SE" sz="800" dirty="0"/>
              <a:t>Travers</a:t>
            </a:r>
          </a:p>
          <a:p>
            <a:pPr lvl="1"/>
            <a:r>
              <a:rPr lang="sv-SE" sz="800" dirty="0"/>
              <a:t>Säkra Lyft</a:t>
            </a:r>
          </a:p>
          <a:p>
            <a:pPr lvl="1"/>
            <a:r>
              <a:rPr lang="sv-SE" sz="800" dirty="0"/>
              <a:t>Heta arbeten (Eller motsvarande)</a:t>
            </a:r>
          </a:p>
          <a:p>
            <a:pPr lvl="1"/>
            <a:r>
              <a:rPr lang="sv-SE" sz="800" dirty="0"/>
              <a:t>SSG Entré</a:t>
            </a:r>
          </a:p>
          <a:p>
            <a:r>
              <a:rPr lang="sv-SE" sz="1100" dirty="0"/>
              <a:t>Valbara aktiviteter: </a:t>
            </a:r>
          </a:p>
          <a:p>
            <a:pPr lvl="1"/>
            <a:r>
              <a:rPr lang="sv-SE" sz="800" dirty="0"/>
              <a:t>CNC Grön</a:t>
            </a:r>
          </a:p>
          <a:p>
            <a:pPr lvl="1"/>
            <a:r>
              <a:rPr lang="sv-SE" sz="800" dirty="0"/>
              <a:t>CNC Blå</a:t>
            </a:r>
          </a:p>
          <a:p>
            <a:pPr lvl="1"/>
            <a:r>
              <a:rPr lang="sv-SE" sz="800" dirty="0"/>
              <a:t>Yrkessvetsare</a:t>
            </a:r>
          </a:p>
          <a:p>
            <a:r>
              <a:rPr lang="sv-SE" sz="1100" b="1" dirty="0"/>
              <a:t>Industrirörmontör – 230 dagar</a:t>
            </a:r>
          </a:p>
          <a:p>
            <a:r>
              <a:rPr lang="sv-SE" sz="1100" dirty="0"/>
              <a:t>Obligatoriska aktiviteter: </a:t>
            </a:r>
          </a:p>
          <a:p>
            <a:pPr lvl="1"/>
            <a:r>
              <a:rPr lang="sv-SE" sz="800" dirty="0"/>
              <a:t>Elkraftteknik </a:t>
            </a:r>
          </a:p>
          <a:p>
            <a:pPr lvl="1"/>
            <a:r>
              <a:rPr lang="sv-SE" sz="800" dirty="0"/>
              <a:t>Systemuppbyggnad </a:t>
            </a:r>
          </a:p>
          <a:p>
            <a:pPr lvl="1"/>
            <a:r>
              <a:rPr lang="sv-SE" sz="800" dirty="0"/>
              <a:t>Värmelära</a:t>
            </a:r>
          </a:p>
          <a:p>
            <a:pPr lvl="1"/>
            <a:r>
              <a:rPr lang="sv-SE" sz="800" dirty="0"/>
              <a:t>Verktyg och materialhantering </a:t>
            </a:r>
          </a:p>
          <a:p>
            <a:pPr lvl="1"/>
            <a:r>
              <a:rPr lang="sv-SE" sz="800" dirty="0"/>
              <a:t>Entreprenadteknik </a:t>
            </a:r>
          </a:p>
          <a:p>
            <a:pPr lvl="1"/>
            <a:r>
              <a:rPr lang="sv-SE" sz="800" dirty="0"/>
              <a:t>Sanitetsteknik 1 </a:t>
            </a:r>
          </a:p>
          <a:p>
            <a:pPr lvl="1"/>
            <a:r>
              <a:rPr lang="sv-SE" sz="800" dirty="0"/>
              <a:t>Värmeteknik 1 </a:t>
            </a:r>
          </a:p>
          <a:p>
            <a:pPr lvl="1"/>
            <a:r>
              <a:rPr lang="sv-SE" sz="800" dirty="0" err="1"/>
              <a:t>Industrirörteknik</a:t>
            </a:r>
            <a:r>
              <a:rPr lang="sv-SE" sz="800" dirty="0"/>
              <a:t> 1	</a:t>
            </a:r>
          </a:p>
          <a:p>
            <a:pPr lvl="1"/>
            <a:r>
              <a:rPr lang="sv-SE" sz="800" dirty="0" err="1"/>
              <a:t>Industrirörteknik</a:t>
            </a:r>
            <a:r>
              <a:rPr lang="sv-SE" sz="800" dirty="0"/>
              <a:t> 2	 </a:t>
            </a:r>
          </a:p>
          <a:p>
            <a:pPr lvl="1"/>
            <a:r>
              <a:rPr lang="sv-SE" sz="800" dirty="0" err="1"/>
              <a:t>Industrirörteknik</a:t>
            </a:r>
            <a:r>
              <a:rPr lang="sv-SE" sz="800" dirty="0"/>
              <a:t> 3	</a:t>
            </a:r>
          </a:p>
          <a:p>
            <a:pPr lvl="1"/>
            <a:r>
              <a:rPr lang="sv-SE" sz="800" dirty="0"/>
              <a:t>VVS TIG svetsning rör </a:t>
            </a:r>
          </a:p>
          <a:p>
            <a:pPr lvl="1"/>
            <a:r>
              <a:rPr lang="sv-SE" sz="800" dirty="0"/>
              <a:t>VVS MMA svetsning rör</a:t>
            </a:r>
          </a:p>
          <a:p>
            <a:pPr lvl="1"/>
            <a:r>
              <a:rPr lang="sv-SE" sz="800" dirty="0"/>
              <a:t>APL </a:t>
            </a:r>
          </a:p>
          <a:p>
            <a:pPr lvl="1"/>
            <a:r>
              <a:rPr lang="sv-SE" sz="800" dirty="0"/>
              <a:t>Truckutbildning TLP 10 </a:t>
            </a:r>
          </a:p>
          <a:p>
            <a:pPr lvl="1"/>
            <a:r>
              <a:rPr lang="sv-SE" sz="800" dirty="0"/>
              <a:t>Travers</a:t>
            </a:r>
          </a:p>
          <a:p>
            <a:pPr lvl="1"/>
            <a:r>
              <a:rPr lang="sv-SE" sz="800" dirty="0"/>
              <a:t>Brandfarliga arbeten </a:t>
            </a:r>
          </a:p>
          <a:p>
            <a:pPr lvl="1"/>
            <a:r>
              <a:rPr lang="sv-SE" sz="800" dirty="0"/>
              <a:t>Mobila arbetsplattformar – liftutbildning </a:t>
            </a:r>
          </a:p>
          <a:p>
            <a:pPr lvl="1"/>
            <a:r>
              <a:rPr lang="sv-SE" sz="800" dirty="0"/>
              <a:t>SSG Entré </a:t>
            </a:r>
          </a:p>
          <a:p>
            <a:r>
              <a:rPr lang="sv-SE" sz="1100" dirty="0"/>
              <a:t>Valbara aktiviteter:</a:t>
            </a:r>
          </a:p>
          <a:p>
            <a:pPr lvl="1"/>
            <a:r>
              <a:rPr lang="sv-SE" sz="800" dirty="0"/>
              <a:t>MMA rostfritt material, rörsvets, </a:t>
            </a:r>
            <a:r>
              <a:rPr lang="sv-SE" sz="800" dirty="0" err="1"/>
              <a:t>lge</a:t>
            </a:r>
            <a:r>
              <a:rPr lang="sv-SE" sz="800" dirty="0"/>
              <a:t> HLO-45 8</a:t>
            </a:r>
          </a:p>
          <a:p>
            <a:pPr lvl="1"/>
            <a:r>
              <a:rPr lang="sv-SE" sz="800" dirty="0"/>
              <a:t>MMA svart material, rörsvets, läge HLO-45 </a:t>
            </a:r>
          </a:p>
          <a:p>
            <a:pPr lvl="1"/>
            <a:r>
              <a:rPr lang="sv-SE" sz="800" dirty="0"/>
              <a:t>TIG Svart material, rörsvets, läge HLO-45 </a:t>
            </a:r>
          </a:p>
          <a:p>
            <a:pPr lvl="1"/>
            <a:r>
              <a:rPr lang="sv-SE" sz="800" dirty="0"/>
              <a:t>TIG rostfritt material, rörsvets, läge HLO-45I</a:t>
            </a:r>
          </a:p>
          <a:p>
            <a:endParaRPr lang="sv-SE" sz="1100" dirty="0"/>
          </a:p>
          <a:p>
            <a:endParaRPr lang="sv-SE" dirty="0"/>
          </a:p>
        </p:txBody>
      </p:sp>
    </p:spTree>
    <p:extLst>
      <p:ext uri="{BB962C8B-B14F-4D97-AF65-F5344CB8AC3E}">
        <p14:creationId xmlns:p14="http://schemas.microsoft.com/office/powerpoint/2010/main" val="15867209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9E916E-1C21-5DB2-ACFC-1810FF364E6A}"/>
              </a:ext>
            </a:extLst>
          </p:cNvPr>
          <p:cNvSpPr>
            <a:spLocks noGrp="1"/>
          </p:cNvSpPr>
          <p:nvPr>
            <p:ph type="title"/>
          </p:nvPr>
        </p:nvSpPr>
        <p:spPr>
          <a:xfrm>
            <a:off x="575043" y="447748"/>
            <a:ext cx="7422784" cy="675000"/>
          </a:xfrm>
        </p:spPr>
        <p:txBody>
          <a:bodyPr/>
          <a:lstStyle/>
          <a:p>
            <a:r>
              <a:rPr lang="sv-SE" dirty="0"/>
              <a:t>Sommaruppehåll - Skärmläsare</a:t>
            </a:r>
          </a:p>
        </p:txBody>
      </p:sp>
      <p:sp>
        <p:nvSpPr>
          <p:cNvPr id="3" name="Platshållare för innehåll 2">
            <a:extLst>
              <a:ext uri="{FF2B5EF4-FFF2-40B4-BE49-F238E27FC236}">
                <a16:creationId xmlns:a16="http://schemas.microsoft.com/office/drawing/2014/main" id="{40DC1B11-CD71-00B9-F615-409B5C59DE5A}"/>
              </a:ext>
            </a:extLst>
          </p:cNvPr>
          <p:cNvSpPr>
            <a:spLocks noGrp="1"/>
          </p:cNvSpPr>
          <p:nvPr>
            <p:ph idx="1"/>
          </p:nvPr>
        </p:nvSpPr>
        <p:spPr>
          <a:xfrm>
            <a:off x="576002" y="1275506"/>
            <a:ext cx="7421825" cy="2872353"/>
          </a:xfrm>
        </p:spPr>
        <p:txBody>
          <a:bodyPr/>
          <a:lstStyle/>
          <a:p>
            <a:r>
              <a:rPr lang="sv-SE" dirty="0"/>
              <a:t>Deltagare i KA – Enligt tidigare rutiner</a:t>
            </a:r>
          </a:p>
          <a:p>
            <a:r>
              <a:rPr lang="sv-SE" dirty="0"/>
              <a:t>Deltagare i MSFA - leverantören meddelar lokala Af när de planerar att ha sommaruppehåll i sin verksamhet. </a:t>
            </a:r>
            <a:endParaRPr lang="sv-SE" dirty="0">
              <a:cs typeface="Arial"/>
            </a:endParaRPr>
          </a:p>
          <a:p>
            <a:r>
              <a:rPr lang="sv-SE" dirty="0"/>
              <a:t>Säkerställ att det inte finns nya utbildningstillfällen/starter under uppehållet</a:t>
            </a:r>
          </a:p>
          <a:p>
            <a:endParaRPr lang="sv-SE" dirty="0"/>
          </a:p>
          <a:p>
            <a:r>
              <a:rPr lang="sv-SE" dirty="0"/>
              <a:t>Att tänka på:</a:t>
            </a:r>
          </a:p>
          <a:p>
            <a:endParaRPr lang="sv-SE" dirty="0">
              <a:cs typeface="Arial"/>
            </a:endParaRPr>
          </a:p>
          <a:p>
            <a:pPr marL="285750" indent="-285750">
              <a:buFont typeface="Wingdings" panose="05000000000000000000" pitchFamily="2" charset="2"/>
              <a:buChar char="ü"/>
            </a:pPr>
            <a:r>
              <a:rPr lang="sv-SE" dirty="0">
                <a:cs typeface="Arial"/>
              </a:rPr>
              <a:t>Deltagare behöver anmäla till Af att de inte deltar i utbildningen på grund av uppehåll.</a:t>
            </a:r>
          </a:p>
          <a:p>
            <a:endParaRPr lang="sv-SE" dirty="0">
              <a:solidFill>
                <a:srgbClr val="FF0000"/>
              </a:solidFill>
            </a:endParaRPr>
          </a:p>
          <a:p>
            <a:endParaRPr lang="sv-SE" dirty="0"/>
          </a:p>
        </p:txBody>
      </p:sp>
    </p:spTree>
    <p:extLst>
      <p:ext uri="{BB962C8B-B14F-4D97-AF65-F5344CB8AC3E}">
        <p14:creationId xmlns:p14="http://schemas.microsoft.com/office/powerpoint/2010/main" val="3876505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B12C8-15E7-C08C-FDEA-B0BA2A92FB32}"/>
              </a:ext>
            </a:extLst>
          </p:cNvPr>
          <p:cNvSpPr>
            <a:spLocks noGrp="1"/>
          </p:cNvSpPr>
          <p:nvPr>
            <p:ph type="title"/>
          </p:nvPr>
        </p:nvSpPr>
        <p:spPr>
          <a:xfrm>
            <a:off x="574084" y="352019"/>
            <a:ext cx="7422784" cy="675000"/>
          </a:xfrm>
        </p:spPr>
        <p:txBody>
          <a:bodyPr/>
          <a:lstStyle/>
          <a:p>
            <a:r>
              <a:rPr lang="sv-SE" sz="2400" dirty="0"/>
              <a:t>Arbetssökande med skyddade personuppgifter</a:t>
            </a:r>
            <a:br>
              <a:rPr lang="sv-SE" sz="2400" dirty="0"/>
            </a:br>
            <a:br>
              <a:rPr lang="sv-SE" sz="2400" dirty="0"/>
            </a:br>
            <a:endParaRPr lang="sv-SE" sz="1800" dirty="0">
              <a:solidFill>
                <a:srgbClr val="FF0000"/>
              </a:solidFill>
            </a:endParaRPr>
          </a:p>
        </p:txBody>
      </p:sp>
      <p:sp>
        <p:nvSpPr>
          <p:cNvPr id="3" name="Platshållare för innehåll 2">
            <a:extLst>
              <a:ext uri="{FF2B5EF4-FFF2-40B4-BE49-F238E27FC236}">
                <a16:creationId xmlns:a16="http://schemas.microsoft.com/office/drawing/2014/main" id="{ABD7A954-E429-0874-D129-B114E360925C}"/>
              </a:ext>
            </a:extLst>
          </p:cNvPr>
          <p:cNvSpPr>
            <a:spLocks noGrp="1"/>
          </p:cNvSpPr>
          <p:nvPr>
            <p:ph idx="1"/>
          </p:nvPr>
        </p:nvSpPr>
        <p:spPr>
          <a:xfrm>
            <a:off x="575043" y="1148399"/>
            <a:ext cx="7421825" cy="2817252"/>
          </a:xfrm>
        </p:spPr>
        <p:txBody>
          <a:bodyPr/>
          <a:lstStyle/>
          <a:p>
            <a:pPr lvl="0"/>
            <a:r>
              <a:rPr lang="sv-SE" dirty="0"/>
              <a:t>Just nu arbetar vi för att kunna hantera arbetsmarknadsutbildningar för arbetssökande med skyddade personuppgifter i MSFA. </a:t>
            </a:r>
          </a:p>
          <a:p>
            <a:pPr lvl="0"/>
            <a:endParaRPr lang="sv-SE" dirty="0"/>
          </a:p>
          <a:p>
            <a:pPr lvl="0"/>
            <a:r>
              <a:rPr lang="sv-SE" dirty="0"/>
              <a:t>Under avtalsövergången till MSFA hanteras pågående beslut i KA webbstöd för arbetssökande med skyddade personuppgifter enligt en tillfällig lösning genom att behålla beslutet i KA webbstöd. </a:t>
            </a:r>
          </a:p>
          <a:p>
            <a:pPr lvl="0"/>
            <a:endParaRPr lang="sv-SE" dirty="0"/>
          </a:p>
          <a:p>
            <a:pPr lvl="0"/>
            <a:r>
              <a:rPr lang="sv-SE" dirty="0"/>
              <a:t>Den tillfälliga lösningen innebär att vi i varje enskilt fall kontaktar leverantören för en överenskommelse. </a:t>
            </a:r>
          </a:p>
          <a:p>
            <a:pPr lvl="0"/>
            <a:endParaRPr lang="sv-SE" dirty="0"/>
          </a:p>
          <a:p>
            <a:pPr lvl="0"/>
            <a:r>
              <a:rPr lang="sv-SE" dirty="0"/>
              <a:t>Detta gäller för pågående beslut i KA webbstöd i de fall ett beslut med slutdatum efter den 31 mars behöver förlängas. </a:t>
            </a:r>
          </a:p>
          <a:p>
            <a:endParaRPr lang="sv-SE" sz="1600" dirty="0"/>
          </a:p>
        </p:txBody>
      </p:sp>
    </p:spTree>
    <p:extLst>
      <p:ext uri="{BB962C8B-B14F-4D97-AF65-F5344CB8AC3E}">
        <p14:creationId xmlns:p14="http://schemas.microsoft.com/office/powerpoint/2010/main" val="7265182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6BB65E-D2B0-A807-A3EF-865F889198BB}"/>
              </a:ext>
            </a:extLst>
          </p:cNvPr>
          <p:cNvSpPr>
            <a:spLocks noGrp="1"/>
          </p:cNvSpPr>
          <p:nvPr>
            <p:ph type="title"/>
          </p:nvPr>
        </p:nvSpPr>
        <p:spPr>
          <a:xfrm>
            <a:off x="546024" y="702911"/>
            <a:ext cx="7422784" cy="675000"/>
          </a:xfrm>
        </p:spPr>
        <p:txBody>
          <a:bodyPr/>
          <a:lstStyle/>
          <a:p>
            <a:r>
              <a:rPr lang="sv-SE" dirty="0"/>
              <a:t>Nu öppnar vi chatten!</a:t>
            </a:r>
          </a:p>
        </p:txBody>
      </p:sp>
      <p:sp>
        <p:nvSpPr>
          <p:cNvPr id="3" name="Platshållare för innehåll 2">
            <a:extLst>
              <a:ext uri="{FF2B5EF4-FFF2-40B4-BE49-F238E27FC236}">
                <a16:creationId xmlns:a16="http://schemas.microsoft.com/office/drawing/2014/main" id="{ECC6C708-6CF2-DD7B-3C43-494824495B9E}"/>
              </a:ext>
            </a:extLst>
          </p:cNvPr>
          <p:cNvSpPr>
            <a:spLocks noGrp="1"/>
          </p:cNvSpPr>
          <p:nvPr>
            <p:ph idx="1"/>
          </p:nvPr>
        </p:nvSpPr>
        <p:spPr>
          <a:xfrm>
            <a:off x="444299" y="1746987"/>
            <a:ext cx="3813117" cy="1772369"/>
          </a:xfrm>
        </p:spPr>
        <p:txBody>
          <a:bodyPr/>
          <a:lstStyle/>
          <a:p>
            <a:r>
              <a:rPr lang="sv-SE" sz="1600" dirty="0"/>
              <a:t>Några minuters paus + tid att skriva in frågor i chatten.</a:t>
            </a:r>
          </a:p>
          <a:p>
            <a:endParaRPr lang="sv-SE" sz="1600" dirty="0"/>
          </a:p>
          <a:p>
            <a:r>
              <a:rPr lang="sv-SE" sz="1600" dirty="0"/>
              <a:t>Vi kommer lyfta fram ett urval av era frågor och svarar på dessa. </a:t>
            </a:r>
          </a:p>
          <a:p>
            <a:endParaRPr lang="sv-SE" sz="1600" dirty="0"/>
          </a:p>
          <a:p>
            <a:r>
              <a:rPr lang="sv-SE" sz="1600" dirty="0"/>
              <a:t>Vanligt förekommande frågor och svar kommer att läggas ut på Frågor och svar på webben</a:t>
            </a:r>
          </a:p>
          <a:p>
            <a:pPr marL="0" indent="0">
              <a:buNone/>
            </a:pPr>
            <a:endParaRPr lang="sv-SE" dirty="0"/>
          </a:p>
          <a:p>
            <a:endParaRPr lang="sv-SE" dirty="0"/>
          </a:p>
          <a:p>
            <a:endParaRPr lang="sv-SE" dirty="0"/>
          </a:p>
        </p:txBody>
      </p:sp>
      <p:pic>
        <p:nvPicPr>
          <p:cNvPr id="4" name="Bildobjekt 3">
            <a:extLst>
              <a:ext uri="{FF2B5EF4-FFF2-40B4-BE49-F238E27FC236}">
                <a16:creationId xmlns:a16="http://schemas.microsoft.com/office/drawing/2014/main" id="{C8D91AA1-0D03-CDD4-0D10-FBA8B48887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00663" y="1322652"/>
            <a:ext cx="4303568" cy="2863940"/>
          </a:xfrm>
          <a:prstGeom prst="rect">
            <a:avLst/>
          </a:prstGeom>
        </p:spPr>
      </p:pic>
    </p:spTree>
    <p:extLst>
      <p:ext uri="{BB962C8B-B14F-4D97-AF65-F5344CB8AC3E}">
        <p14:creationId xmlns:p14="http://schemas.microsoft.com/office/powerpoint/2010/main" val="2898232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FACF78F-BF55-1B07-1B8B-7997CBF67C05}"/>
              </a:ext>
              <a:ext uri="{C183D7F6-B498-43B3-948B-1728B52AA6E4}">
                <adec:decorative xmlns:adec="http://schemas.microsoft.com/office/drawing/2017/decorative" val="1"/>
              </a:ext>
            </a:extLst>
          </p:cNvPr>
          <p:cNvSpPr/>
          <p:nvPr/>
        </p:nvSpPr>
        <p:spPr>
          <a:xfrm>
            <a:off x="434933" y="1496419"/>
            <a:ext cx="6946345" cy="2626660"/>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19BCA787-89DF-885E-A776-15C351F65FF5}"/>
              </a:ext>
            </a:extLst>
          </p:cNvPr>
          <p:cNvSpPr>
            <a:spLocks noGrp="1"/>
          </p:cNvSpPr>
          <p:nvPr>
            <p:ph type="title"/>
          </p:nvPr>
        </p:nvSpPr>
        <p:spPr>
          <a:xfrm>
            <a:off x="575043" y="1017089"/>
            <a:ext cx="7422784" cy="675000"/>
          </a:xfrm>
        </p:spPr>
        <p:txBody>
          <a:bodyPr/>
          <a:lstStyle/>
          <a:p>
            <a:r>
              <a:rPr lang="sv-SE" dirty="0"/>
              <a:t>Nästa steg</a:t>
            </a:r>
          </a:p>
        </p:txBody>
      </p:sp>
      <p:sp>
        <p:nvSpPr>
          <p:cNvPr id="3" name="Platshållare för innehåll 2">
            <a:extLst>
              <a:ext uri="{FF2B5EF4-FFF2-40B4-BE49-F238E27FC236}">
                <a16:creationId xmlns:a16="http://schemas.microsoft.com/office/drawing/2014/main" id="{6A5E5F7C-FD57-564F-0533-E19234EBF9AC}"/>
              </a:ext>
            </a:extLst>
          </p:cNvPr>
          <p:cNvSpPr>
            <a:spLocks noGrp="1"/>
          </p:cNvSpPr>
          <p:nvPr>
            <p:ph idx="1"/>
          </p:nvPr>
        </p:nvSpPr>
        <p:spPr>
          <a:xfrm>
            <a:off x="719437" y="1838539"/>
            <a:ext cx="6434398" cy="2287872"/>
          </a:xfrm>
        </p:spPr>
        <p:txBody>
          <a:bodyPr/>
          <a:lstStyle/>
          <a:p>
            <a:r>
              <a:rPr lang="sv-SE" dirty="0"/>
              <a:t>Lägg in succesiva tillfällen</a:t>
            </a:r>
          </a:p>
          <a:p>
            <a:r>
              <a:rPr lang="sv-SE" dirty="0"/>
              <a:t>I planering med kontaktperson, lägg in övriga nya utbildningstillfällen</a:t>
            </a:r>
          </a:p>
          <a:p>
            <a:r>
              <a:rPr lang="sv-SE" dirty="0"/>
              <a:t>Leverantörsmöten vecka 12-13 med tjänsteansvariga för presentation av de utbildningar som har nya utbildningspaket</a:t>
            </a:r>
          </a:p>
          <a:p>
            <a:r>
              <a:rPr lang="sv-SE" dirty="0"/>
              <a:t>Alla beslut efter 1 april i MSFA </a:t>
            </a:r>
          </a:p>
          <a:p>
            <a:endParaRPr lang="sv-SE" dirty="0"/>
          </a:p>
          <a:p>
            <a:endParaRPr lang="sv-SE" dirty="0"/>
          </a:p>
        </p:txBody>
      </p:sp>
    </p:spTree>
    <p:extLst>
      <p:ext uri="{BB962C8B-B14F-4D97-AF65-F5344CB8AC3E}">
        <p14:creationId xmlns:p14="http://schemas.microsoft.com/office/powerpoint/2010/main" val="13978154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CE845-E1C6-7159-C11E-8C5FE7666C6B}"/>
              </a:ext>
            </a:extLst>
          </p:cNvPr>
          <p:cNvSpPr>
            <a:spLocks noGrp="1"/>
          </p:cNvSpPr>
          <p:nvPr>
            <p:ph type="title"/>
          </p:nvPr>
        </p:nvSpPr>
        <p:spPr/>
        <p:txBody>
          <a:bodyPr/>
          <a:lstStyle/>
          <a:p>
            <a:r>
              <a:rPr lang="sv-SE" dirty="0"/>
              <a:t>Nästa steg - Skärmläsare</a:t>
            </a:r>
          </a:p>
        </p:txBody>
      </p:sp>
      <p:sp>
        <p:nvSpPr>
          <p:cNvPr id="3" name="Platshållare för innehåll 2">
            <a:extLst>
              <a:ext uri="{FF2B5EF4-FFF2-40B4-BE49-F238E27FC236}">
                <a16:creationId xmlns:a16="http://schemas.microsoft.com/office/drawing/2014/main" id="{44645BE5-4752-481C-4EBD-B0C3528D5389}"/>
              </a:ext>
            </a:extLst>
          </p:cNvPr>
          <p:cNvSpPr>
            <a:spLocks noGrp="1"/>
          </p:cNvSpPr>
          <p:nvPr>
            <p:ph idx="1"/>
          </p:nvPr>
        </p:nvSpPr>
        <p:spPr/>
        <p:txBody>
          <a:bodyPr/>
          <a:lstStyle/>
          <a:p>
            <a:r>
              <a:rPr lang="sv-SE" dirty="0"/>
              <a:t>Lägg in succesiva tillfällen</a:t>
            </a:r>
          </a:p>
          <a:p>
            <a:r>
              <a:rPr lang="sv-SE" dirty="0"/>
              <a:t>I planering med kontaktperson, lägg in övriga nya utbildningstillfällen</a:t>
            </a:r>
          </a:p>
          <a:p>
            <a:r>
              <a:rPr lang="sv-SE" dirty="0"/>
              <a:t>Leverantörsmöten vecka 12-13 med tjänsteansvariga för presentation av de utbildningar som har nya utbildningspaket</a:t>
            </a:r>
          </a:p>
          <a:p>
            <a:r>
              <a:rPr lang="sv-SE" dirty="0"/>
              <a:t>Alla beslut efter 1 april i MSFA </a:t>
            </a:r>
          </a:p>
          <a:p>
            <a:endParaRPr lang="sv-SE" dirty="0"/>
          </a:p>
        </p:txBody>
      </p:sp>
    </p:spTree>
    <p:extLst>
      <p:ext uri="{BB962C8B-B14F-4D97-AF65-F5344CB8AC3E}">
        <p14:creationId xmlns:p14="http://schemas.microsoft.com/office/powerpoint/2010/main" val="1404059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46DFB-0646-D7E6-2035-0AB25FEF8318}"/>
              </a:ext>
            </a:extLst>
          </p:cNvPr>
          <p:cNvSpPr>
            <a:spLocks noGrp="1"/>
          </p:cNvSpPr>
          <p:nvPr>
            <p:ph type="title"/>
          </p:nvPr>
        </p:nvSpPr>
        <p:spPr>
          <a:xfrm>
            <a:off x="413674" y="317701"/>
            <a:ext cx="7765024" cy="675000"/>
          </a:xfrm>
        </p:spPr>
        <p:txBody>
          <a:bodyPr/>
          <a:lstStyle/>
          <a:p>
            <a:r>
              <a:rPr lang="sv-SE" sz="2400" dirty="0"/>
              <a:t>Vanliga frågor och svar hittar ni på FAQ </a:t>
            </a:r>
            <a:br>
              <a:rPr lang="sv-SE" sz="2400" dirty="0"/>
            </a:br>
            <a:endParaRPr lang="sv-SE" sz="1800" dirty="0">
              <a:solidFill>
                <a:srgbClr val="FF0000"/>
              </a:solidFill>
            </a:endParaRPr>
          </a:p>
        </p:txBody>
      </p:sp>
      <p:sp>
        <p:nvSpPr>
          <p:cNvPr id="3" name="Platshållare för innehåll 2">
            <a:extLst>
              <a:ext uri="{FF2B5EF4-FFF2-40B4-BE49-F238E27FC236}">
                <a16:creationId xmlns:a16="http://schemas.microsoft.com/office/drawing/2014/main" id="{5E72223D-61D9-E61B-FE87-7CFAC905E74D}"/>
              </a:ext>
            </a:extLst>
          </p:cNvPr>
          <p:cNvSpPr>
            <a:spLocks noGrp="1"/>
          </p:cNvSpPr>
          <p:nvPr>
            <p:ph idx="1"/>
          </p:nvPr>
        </p:nvSpPr>
        <p:spPr>
          <a:xfrm>
            <a:off x="502885" y="1292265"/>
            <a:ext cx="7421825" cy="2872353"/>
          </a:xfrm>
        </p:spPr>
        <p:txBody>
          <a:bodyPr/>
          <a:lstStyle/>
          <a:p>
            <a:pPr marL="0" indent="0">
              <a:buNone/>
            </a:pPr>
            <a:r>
              <a:rPr lang="sv-SE" u="sng" dirty="0">
                <a:hlinkClick r:id="rId2"/>
              </a:rPr>
              <a:t>Vanliga frågor och svar för leverantörer - Arbetsförmedlingen</a:t>
            </a:r>
            <a:endParaRPr lang="sv-SE" dirty="0"/>
          </a:p>
          <a:p>
            <a:pPr marL="0" indent="0">
              <a:buNone/>
            </a:pPr>
            <a:endParaRPr lang="sv-SE" sz="1600" i="1" dirty="0"/>
          </a:p>
          <a:p>
            <a:pPr marL="0" indent="0">
              <a:buNone/>
            </a:pPr>
            <a:r>
              <a:rPr lang="sv-SE" sz="1600" i="1" dirty="0"/>
              <a:t>Exempel på frågor som du finner svar på:</a:t>
            </a:r>
          </a:p>
          <a:p>
            <a:pPr marL="0" indent="0">
              <a:buNone/>
            </a:pPr>
            <a:endParaRPr lang="sv-SE" sz="1600" i="1" dirty="0"/>
          </a:p>
          <a:p>
            <a:r>
              <a:rPr lang="sv-SE" sz="1600" dirty="0"/>
              <a:t>Kan man förkorta GP?</a:t>
            </a:r>
          </a:p>
          <a:p>
            <a:pPr marL="0" indent="0">
              <a:buNone/>
            </a:pPr>
            <a:endParaRPr lang="sv-SE" sz="1600" dirty="0"/>
          </a:p>
          <a:p>
            <a:r>
              <a:rPr lang="sv-SE" sz="1600" dirty="0"/>
              <a:t>Kan man ta bort en obligatorisk aktivitet?</a:t>
            </a:r>
          </a:p>
          <a:p>
            <a:endParaRPr lang="sv-SE" sz="1600" dirty="0"/>
          </a:p>
          <a:p>
            <a:r>
              <a:rPr lang="sv-SE" sz="1600" dirty="0"/>
              <a:t>Hur göra om en deltagare ska avsluta i förtid?</a:t>
            </a:r>
          </a:p>
          <a:p>
            <a:endParaRPr lang="sv-SE" sz="1200" dirty="0"/>
          </a:p>
          <a:p>
            <a:endParaRPr lang="sv-SE" sz="1200" dirty="0"/>
          </a:p>
          <a:p>
            <a:pPr marL="0" indent="0">
              <a:buNone/>
            </a:pPr>
            <a:endParaRPr lang="sv-SE" sz="1200" dirty="0"/>
          </a:p>
          <a:p>
            <a:pPr marL="0" indent="0">
              <a:buNone/>
            </a:pPr>
            <a:endParaRPr lang="sv-SE" sz="1200" dirty="0"/>
          </a:p>
          <a:p>
            <a:pPr marL="0" indent="0">
              <a:buNone/>
            </a:pPr>
            <a:endParaRPr lang="sv-SE" sz="1200" dirty="0"/>
          </a:p>
          <a:p>
            <a:endParaRPr lang="sv-SE" dirty="0"/>
          </a:p>
          <a:p>
            <a:endParaRPr lang="sv-SE" dirty="0"/>
          </a:p>
          <a:p>
            <a:endParaRPr lang="sv-SE" dirty="0"/>
          </a:p>
        </p:txBody>
      </p:sp>
    </p:spTree>
    <p:extLst>
      <p:ext uri="{BB962C8B-B14F-4D97-AF65-F5344CB8AC3E}">
        <p14:creationId xmlns:p14="http://schemas.microsoft.com/office/powerpoint/2010/main" val="758991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CFA1A-AD38-EE27-9EBA-10F00AD6DED2}"/>
              </a:ext>
            </a:extLst>
          </p:cNvPr>
          <p:cNvSpPr>
            <a:spLocks noGrp="1"/>
          </p:cNvSpPr>
          <p:nvPr>
            <p:ph type="title"/>
          </p:nvPr>
        </p:nvSpPr>
        <p:spPr>
          <a:xfrm>
            <a:off x="552920" y="338950"/>
            <a:ext cx="7422784" cy="528044"/>
          </a:xfrm>
        </p:spPr>
        <p:txBody>
          <a:bodyPr/>
          <a:lstStyle/>
          <a:p>
            <a:r>
              <a:rPr lang="sv-SE" dirty="0"/>
              <a:t>Tack för idag!</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C4F82B15-5280-320D-23C2-0632DE523E72}"/>
              </a:ext>
              <a:ext uri="{C183D7F6-B498-43B3-948B-1728B52AA6E4}">
                <adec:decorative xmlns:adec="http://schemas.microsoft.com/office/drawing/2017/decorative" val="1"/>
              </a:ext>
            </a:extLst>
          </p:cNvPr>
          <p:cNvSpPr>
            <a:spLocks noGrp="1"/>
          </p:cNvSpPr>
          <p:nvPr>
            <p:ph idx="1"/>
          </p:nvPr>
        </p:nvSpPr>
        <p:spPr>
          <a:xfrm>
            <a:off x="523750" y="1732935"/>
            <a:ext cx="7421825" cy="2625317"/>
          </a:xfrm>
        </p:spPr>
        <p:txBody>
          <a:bodyPr/>
          <a:lstStyle/>
          <a:p>
            <a:pPr marL="0" indent="0">
              <a:buNone/>
            </a:pPr>
            <a:endParaRPr lang="sv-SE" sz="1600" dirty="0">
              <a:cs typeface="Arial"/>
            </a:endParaRPr>
          </a:p>
          <a:p>
            <a:pPr marL="0" indent="0">
              <a:buNone/>
            </a:pPr>
            <a:r>
              <a:rPr lang="sv-SE" dirty="0"/>
              <a:t> </a:t>
            </a:r>
          </a:p>
        </p:txBody>
      </p:sp>
      <p:sp>
        <p:nvSpPr>
          <p:cNvPr id="4" name="Rektangel 3">
            <a:extLst>
              <a:ext uri="{FF2B5EF4-FFF2-40B4-BE49-F238E27FC236}">
                <a16:creationId xmlns:a16="http://schemas.microsoft.com/office/drawing/2014/main" id="{8401F52A-9298-71DC-A4B0-96B2C4253837}"/>
              </a:ext>
              <a:ext uri="{C183D7F6-B498-43B3-948B-1728B52AA6E4}">
                <adec:decorative xmlns:adec="http://schemas.microsoft.com/office/drawing/2017/decorative" val="1"/>
              </a:ext>
            </a:extLst>
          </p:cNvPr>
          <p:cNvSpPr/>
          <p:nvPr/>
        </p:nvSpPr>
        <p:spPr>
          <a:xfrm>
            <a:off x="457200" y="1349476"/>
            <a:ext cx="7905135" cy="3362633"/>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cs typeface="Arial"/>
              </a:rPr>
              <a:t>Vid tekniska problem med</a:t>
            </a:r>
            <a:r>
              <a:rPr lang="sv-SE" sz="1200" u="sng" dirty="0">
                <a:solidFill>
                  <a:schemeClr val="tx1"/>
                </a:solidFill>
                <a:cs typeface="Arial"/>
              </a:rPr>
              <a:t> systemstöd</a:t>
            </a:r>
            <a:r>
              <a:rPr lang="sv-SE" sz="1200" dirty="0">
                <a:solidFill>
                  <a:schemeClr val="tx1"/>
                </a:solidFill>
                <a:cs typeface="Arial"/>
              </a:rPr>
              <a:t>: </a:t>
            </a:r>
            <a:r>
              <a:rPr lang="sv-SE" sz="1200" dirty="0">
                <a:hlinkClick r:id="rId2"/>
              </a:rPr>
              <a:t>System och användarstöd – Arbetsförmedlingen</a:t>
            </a:r>
            <a:endParaRPr lang="sv-SE" sz="1200" dirty="0"/>
          </a:p>
          <a:p>
            <a:r>
              <a:rPr lang="sv-SE" sz="1200" dirty="0">
                <a:solidFill>
                  <a:schemeClr val="tx1"/>
                </a:solidFill>
                <a:cs typeface="Arial"/>
              </a:rPr>
              <a:t>För feedback eller förbättringsförslag </a:t>
            </a:r>
            <a:r>
              <a:rPr lang="sv-SE" sz="1200" u="sng" dirty="0">
                <a:solidFill>
                  <a:schemeClr val="tx1"/>
                </a:solidFill>
                <a:cs typeface="Arial"/>
              </a:rPr>
              <a:t>systemstöd</a:t>
            </a:r>
            <a:r>
              <a:rPr lang="sv-SE" sz="1200" dirty="0">
                <a:solidFill>
                  <a:schemeClr val="tx1"/>
                </a:solidFill>
                <a:cs typeface="Arial"/>
              </a:rPr>
              <a:t>: </a:t>
            </a:r>
            <a:r>
              <a:rPr lang="sv-SE" altLang="sv-SE" sz="1200" dirty="0">
                <a:hlinkClick r:id="rId3"/>
              </a:rPr>
              <a:t>minasidorfa-feedback@arbetsformedlingen.se</a:t>
            </a:r>
            <a:endParaRPr lang="sv-SE" altLang="sv-SE" sz="1200" dirty="0"/>
          </a:p>
          <a:p>
            <a:endParaRPr lang="sv-SE" sz="1200" dirty="0"/>
          </a:p>
          <a:p>
            <a:r>
              <a:rPr lang="sv-SE" sz="1200" dirty="0">
                <a:solidFill>
                  <a:schemeClr val="tx1"/>
                </a:solidFill>
              </a:rPr>
              <a:t>För alla </a:t>
            </a:r>
            <a:r>
              <a:rPr lang="sv-SE" sz="1200" u="sng" dirty="0">
                <a:solidFill>
                  <a:schemeClr val="tx1"/>
                </a:solidFill>
              </a:rPr>
              <a:t>ekonomi</a:t>
            </a:r>
            <a:r>
              <a:rPr lang="sv-SE" sz="1200" dirty="0">
                <a:solidFill>
                  <a:schemeClr val="tx1"/>
                </a:solidFill>
              </a:rPr>
              <a:t>relaterade frågor: </a:t>
            </a:r>
            <a:r>
              <a:rPr lang="sv-SE" sz="1200" dirty="0">
                <a:hlinkClick r:id="rId4"/>
              </a:rPr>
              <a:t>ekonomistod@arbetsformedlingen.se</a:t>
            </a:r>
            <a:r>
              <a:rPr lang="sv-SE" sz="1200" dirty="0"/>
              <a:t> </a:t>
            </a:r>
          </a:p>
          <a:p>
            <a:endParaRPr lang="sv-SE" sz="1200" dirty="0">
              <a:solidFill>
                <a:schemeClr val="tx1"/>
              </a:solidFill>
              <a:cs typeface="Arial"/>
            </a:endParaRPr>
          </a:p>
          <a:p>
            <a:r>
              <a:rPr lang="sv-SE" sz="1200" dirty="0">
                <a:solidFill>
                  <a:schemeClr val="tx1"/>
                </a:solidFill>
                <a:cs typeface="Arial"/>
              </a:rPr>
              <a:t>För frågor gällande </a:t>
            </a:r>
            <a:r>
              <a:rPr lang="sv-SE" sz="1200" u="sng" dirty="0">
                <a:solidFill>
                  <a:schemeClr val="tx1"/>
                </a:solidFill>
                <a:cs typeface="Arial"/>
              </a:rPr>
              <a:t>avtal</a:t>
            </a:r>
            <a:r>
              <a:rPr lang="sv-SE" sz="1200" dirty="0">
                <a:solidFill>
                  <a:schemeClr val="tx1"/>
                </a:solidFill>
                <a:cs typeface="Arial"/>
              </a:rPr>
              <a:t>: </a:t>
            </a:r>
            <a:r>
              <a:rPr lang="sv-SE" sz="1200" dirty="0">
                <a:cs typeface="Arial"/>
                <a:hlinkClick r:id="rId5"/>
              </a:rPr>
              <a:t>avtalsforvaltning@arbetsformedlingen.se</a:t>
            </a:r>
            <a:r>
              <a:rPr lang="sv-SE" sz="1200" dirty="0">
                <a:cs typeface="Arial"/>
              </a:rPr>
              <a:t> </a:t>
            </a:r>
          </a:p>
          <a:p>
            <a:endParaRPr lang="sv-SE" sz="1200" dirty="0">
              <a:cs typeface="Arial"/>
            </a:endParaRPr>
          </a:p>
          <a:p>
            <a:r>
              <a:rPr lang="sv-SE" sz="1200" dirty="0">
                <a:solidFill>
                  <a:schemeClr val="tx1"/>
                </a:solidFill>
                <a:cs typeface="Arial"/>
              </a:rPr>
              <a:t>Ö</a:t>
            </a:r>
            <a:r>
              <a:rPr lang="en-US" sz="1200" dirty="0" err="1">
                <a:solidFill>
                  <a:schemeClr val="tx1"/>
                </a:solidFill>
              </a:rPr>
              <a:t>vriga</a:t>
            </a:r>
            <a:r>
              <a:rPr lang="en-US" sz="1200" dirty="0">
                <a:solidFill>
                  <a:schemeClr val="tx1"/>
                </a:solidFill>
              </a:rPr>
              <a:t> </a:t>
            </a:r>
            <a:r>
              <a:rPr lang="en-US" sz="1200" dirty="0" err="1">
                <a:solidFill>
                  <a:schemeClr val="tx1"/>
                </a:solidFill>
              </a:rPr>
              <a:t>frågor</a:t>
            </a:r>
            <a:r>
              <a:rPr lang="en-US" sz="1200" dirty="0">
                <a:solidFill>
                  <a:schemeClr val="tx1"/>
                </a:solidFill>
              </a:rPr>
              <a:t>, </a:t>
            </a:r>
            <a:r>
              <a:rPr lang="en-US" sz="1200" dirty="0" err="1">
                <a:solidFill>
                  <a:schemeClr val="tx1"/>
                </a:solidFill>
              </a:rPr>
              <a:t>klagomål</a:t>
            </a:r>
            <a:r>
              <a:rPr lang="en-US" sz="1200" dirty="0">
                <a:solidFill>
                  <a:schemeClr val="tx1"/>
                </a:solidFill>
              </a:rPr>
              <a:t> </a:t>
            </a:r>
            <a:r>
              <a:rPr lang="en-US" sz="1200" dirty="0" err="1">
                <a:solidFill>
                  <a:schemeClr val="tx1"/>
                </a:solidFill>
              </a:rPr>
              <a:t>eller</a:t>
            </a:r>
            <a:r>
              <a:rPr lang="en-US" sz="1200" dirty="0">
                <a:solidFill>
                  <a:schemeClr val="tx1"/>
                </a:solidFill>
              </a:rPr>
              <a:t> </a:t>
            </a:r>
            <a:r>
              <a:rPr lang="en-US" sz="1200" dirty="0" err="1">
                <a:solidFill>
                  <a:schemeClr val="tx1"/>
                </a:solidFill>
              </a:rPr>
              <a:t>synpunkter</a:t>
            </a:r>
            <a:r>
              <a:rPr lang="en-US" sz="1200" dirty="0">
                <a:solidFill>
                  <a:schemeClr val="tx1"/>
                </a:solidFill>
              </a:rPr>
              <a:t> : </a:t>
            </a:r>
            <a:r>
              <a:rPr lang="en-US" sz="1200" dirty="0" err="1">
                <a:hlinkClick r:id="rId6"/>
              </a:rPr>
              <a:t>Lämna</a:t>
            </a:r>
            <a:r>
              <a:rPr lang="en-US" sz="1200" dirty="0">
                <a:hlinkClick r:id="rId6"/>
              </a:rPr>
              <a:t> </a:t>
            </a:r>
            <a:r>
              <a:rPr lang="en-US" sz="1200" dirty="0" err="1">
                <a:hlinkClick r:id="rId6"/>
              </a:rPr>
              <a:t>synpunkter</a:t>
            </a:r>
            <a:r>
              <a:rPr lang="en-US" sz="1200" dirty="0">
                <a:hlinkClick r:id="rId6"/>
              </a:rPr>
              <a:t> - </a:t>
            </a:r>
            <a:r>
              <a:rPr lang="en-US" sz="1200" dirty="0" err="1">
                <a:hlinkClick r:id="rId6"/>
              </a:rPr>
              <a:t>Arbetsförmedlingen</a:t>
            </a:r>
            <a:r>
              <a:rPr lang="en-US" sz="1200" dirty="0">
                <a:hlinkClick r:id="rId6"/>
              </a:rPr>
              <a:t> (arbetsformedlingen.se)</a:t>
            </a:r>
            <a:endParaRPr lang="en-US" sz="1200" dirty="0"/>
          </a:p>
          <a:p>
            <a:endParaRPr lang="en-US" sz="1200" dirty="0"/>
          </a:p>
        </p:txBody>
      </p:sp>
    </p:spTree>
    <p:extLst>
      <p:ext uri="{BB962C8B-B14F-4D97-AF65-F5344CB8AC3E}">
        <p14:creationId xmlns:p14="http://schemas.microsoft.com/office/powerpoint/2010/main" val="4181029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1CDE3-A0DB-4878-7D04-31A370DAFF45}"/>
              </a:ext>
            </a:extLst>
          </p:cNvPr>
          <p:cNvSpPr>
            <a:spLocks noGrp="1"/>
          </p:cNvSpPr>
          <p:nvPr>
            <p:ph type="title"/>
          </p:nvPr>
        </p:nvSpPr>
        <p:spPr>
          <a:xfrm>
            <a:off x="576002" y="515478"/>
            <a:ext cx="7422784" cy="675000"/>
          </a:xfrm>
        </p:spPr>
        <p:txBody>
          <a:bodyPr/>
          <a:lstStyle/>
          <a:p>
            <a:r>
              <a:rPr lang="sv-SE" dirty="0"/>
              <a:t>Tack för idag! Skärmläsare</a:t>
            </a:r>
          </a:p>
        </p:txBody>
      </p:sp>
      <p:sp>
        <p:nvSpPr>
          <p:cNvPr id="3" name="Platshållare för innehåll 2">
            <a:extLst>
              <a:ext uri="{FF2B5EF4-FFF2-40B4-BE49-F238E27FC236}">
                <a16:creationId xmlns:a16="http://schemas.microsoft.com/office/drawing/2014/main" id="{9D04144B-0A37-D597-A8DA-66F439F82E0D}"/>
              </a:ext>
            </a:extLst>
          </p:cNvPr>
          <p:cNvSpPr>
            <a:spLocks noGrp="1"/>
          </p:cNvSpPr>
          <p:nvPr>
            <p:ph idx="1"/>
          </p:nvPr>
        </p:nvSpPr>
        <p:spPr>
          <a:xfrm>
            <a:off x="576961" y="1190478"/>
            <a:ext cx="7421825" cy="2872353"/>
          </a:xfrm>
        </p:spPr>
        <p:txBody>
          <a:bodyPr/>
          <a:lstStyle/>
          <a:p>
            <a:r>
              <a:rPr lang="sv-SE" sz="1600" dirty="0">
                <a:cs typeface="Arial"/>
              </a:rPr>
              <a:t>Vid tekniska problem med</a:t>
            </a:r>
            <a:r>
              <a:rPr lang="sv-SE" sz="1600" u="sng" dirty="0">
                <a:cs typeface="Arial"/>
              </a:rPr>
              <a:t> systemstöd</a:t>
            </a:r>
            <a:r>
              <a:rPr lang="sv-SE" sz="1600" dirty="0">
                <a:cs typeface="Arial"/>
              </a:rPr>
              <a:t>: </a:t>
            </a:r>
            <a:r>
              <a:rPr lang="sv-SE" sz="1600" dirty="0">
                <a:hlinkClick r:id="rId2"/>
              </a:rPr>
              <a:t>System och användarstöd – Arbetsförmedlingen</a:t>
            </a:r>
            <a:endParaRPr lang="sv-SE" sz="1600" dirty="0"/>
          </a:p>
          <a:p>
            <a:endParaRPr lang="sv-SE" sz="1600" dirty="0"/>
          </a:p>
          <a:p>
            <a:r>
              <a:rPr lang="sv-SE" sz="1600" dirty="0">
                <a:cs typeface="Arial"/>
              </a:rPr>
              <a:t>För feedback eller förbättringsförslag </a:t>
            </a:r>
            <a:r>
              <a:rPr lang="sv-SE" sz="1600" u="sng" dirty="0">
                <a:cs typeface="Arial"/>
              </a:rPr>
              <a:t>systemstöd</a:t>
            </a:r>
            <a:r>
              <a:rPr lang="sv-SE" sz="1600" dirty="0">
                <a:cs typeface="Arial"/>
              </a:rPr>
              <a:t>: </a:t>
            </a:r>
            <a:r>
              <a:rPr lang="sv-SE" altLang="sv-SE" sz="1600" dirty="0">
                <a:hlinkClick r:id="rId3"/>
              </a:rPr>
              <a:t>minasidorfa-feedback@arbetsformedlingen.se</a:t>
            </a:r>
            <a:endParaRPr lang="sv-SE" altLang="sv-SE" sz="1600" dirty="0"/>
          </a:p>
          <a:p>
            <a:endParaRPr lang="sv-SE" sz="1600" dirty="0"/>
          </a:p>
          <a:p>
            <a:r>
              <a:rPr lang="sv-SE" sz="1600" dirty="0"/>
              <a:t>För alla </a:t>
            </a:r>
            <a:r>
              <a:rPr lang="sv-SE" sz="1600" u="sng" dirty="0"/>
              <a:t>ekonomi</a:t>
            </a:r>
            <a:r>
              <a:rPr lang="sv-SE" sz="1600" dirty="0"/>
              <a:t>relaterade frågor: </a:t>
            </a:r>
            <a:r>
              <a:rPr lang="sv-SE" sz="1600" dirty="0">
                <a:hlinkClick r:id="rId4"/>
              </a:rPr>
              <a:t>ekonomistod@arbetsformedlingen.se</a:t>
            </a:r>
            <a:r>
              <a:rPr lang="sv-SE" sz="1600" dirty="0"/>
              <a:t> </a:t>
            </a:r>
          </a:p>
          <a:p>
            <a:endParaRPr lang="sv-SE" sz="1600" dirty="0">
              <a:cs typeface="Arial"/>
            </a:endParaRPr>
          </a:p>
          <a:p>
            <a:r>
              <a:rPr lang="sv-SE" sz="1600" dirty="0">
                <a:cs typeface="Arial"/>
              </a:rPr>
              <a:t>För frågor gällande </a:t>
            </a:r>
            <a:r>
              <a:rPr lang="sv-SE" sz="1600" u="sng" dirty="0">
                <a:cs typeface="Arial"/>
              </a:rPr>
              <a:t>avtal</a:t>
            </a:r>
            <a:r>
              <a:rPr lang="sv-SE" sz="1600" dirty="0">
                <a:cs typeface="Arial"/>
              </a:rPr>
              <a:t>: </a:t>
            </a:r>
            <a:r>
              <a:rPr lang="sv-SE" sz="1600" dirty="0">
                <a:cs typeface="Arial"/>
                <a:hlinkClick r:id="rId5"/>
              </a:rPr>
              <a:t>avtalsforvaltning@arbetsformedlingen.se</a:t>
            </a:r>
            <a:r>
              <a:rPr lang="sv-SE" sz="1600" dirty="0">
                <a:cs typeface="Arial"/>
              </a:rPr>
              <a:t> </a:t>
            </a:r>
          </a:p>
          <a:p>
            <a:endParaRPr lang="sv-SE" sz="1600" dirty="0">
              <a:cs typeface="Arial"/>
            </a:endParaRPr>
          </a:p>
          <a:p>
            <a:r>
              <a:rPr lang="sv-SE" sz="1600" dirty="0">
                <a:cs typeface="Arial"/>
              </a:rPr>
              <a:t>Ö</a:t>
            </a:r>
            <a:r>
              <a:rPr lang="en-US" sz="1600" dirty="0" err="1"/>
              <a:t>vriga</a:t>
            </a:r>
            <a:r>
              <a:rPr lang="en-US" sz="1600" dirty="0"/>
              <a:t> </a:t>
            </a:r>
            <a:r>
              <a:rPr lang="en-US" sz="1600" dirty="0" err="1"/>
              <a:t>frågor</a:t>
            </a:r>
            <a:r>
              <a:rPr lang="en-US" sz="1600" dirty="0"/>
              <a:t>, </a:t>
            </a:r>
            <a:r>
              <a:rPr lang="en-US" sz="1600" dirty="0" err="1"/>
              <a:t>klagomål</a:t>
            </a:r>
            <a:r>
              <a:rPr lang="en-US" sz="1600" dirty="0"/>
              <a:t> </a:t>
            </a:r>
            <a:r>
              <a:rPr lang="en-US" sz="1600" dirty="0" err="1"/>
              <a:t>eller</a:t>
            </a:r>
            <a:r>
              <a:rPr lang="en-US" sz="1600" dirty="0"/>
              <a:t> </a:t>
            </a:r>
            <a:r>
              <a:rPr lang="en-US" sz="1600" dirty="0" err="1"/>
              <a:t>synpunkter</a:t>
            </a:r>
            <a:r>
              <a:rPr lang="en-US" sz="1600" dirty="0"/>
              <a:t> : </a:t>
            </a:r>
            <a:r>
              <a:rPr lang="en-US" sz="1600" dirty="0" err="1">
                <a:hlinkClick r:id="rId6"/>
              </a:rPr>
              <a:t>Lämna</a:t>
            </a:r>
            <a:r>
              <a:rPr lang="en-US" sz="1600" dirty="0">
                <a:hlinkClick r:id="rId6"/>
              </a:rPr>
              <a:t> </a:t>
            </a:r>
            <a:r>
              <a:rPr lang="en-US" sz="1600" dirty="0" err="1">
                <a:hlinkClick r:id="rId6"/>
              </a:rPr>
              <a:t>synpunkter</a:t>
            </a:r>
            <a:r>
              <a:rPr lang="en-US" sz="1600" dirty="0">
                <a:hlinkClick r:id="rId6"/>
              </a:rPr>
              <a:t> - </a:t>
            </a:r>
            <a:r>
              <a:rPr lang="en-US" sz="1600" dirty="0" err="1">
                <a:hlinkClick r:id="rId6"/>
              </a:rPr>
              <a:t>Arbetsförmedlingen</a:t>
            </a:r>
            <a:r>
              <a:rPr lang="en-US" sz="1600" dirty="0">
                <a:hlinkClick r:id="rId6"/>
              </a:rPr>
              <a:t> (arbetsformedlingen.se)</a:t>
            </a:r>
            <a:endParaRPr lang="en-US" sz="1600" dirty="0"/>
          </a:p>
          <a:p>
            <a:endParaRPr lang="sv-SE" dirty="0"/>
          </a:p>
        </p:txBody>
      </p:sp>
    </p:spTree>
    <p:extLst>
      <p:ext uri="{BB962C8B-B14F-4D97-AF65-F5344CB8AC3E}">
        <p14:creationId xmlns:p14="http://schemas.microsoft.com/office/powerpoint/2010/main" val="4268450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E1AC9266E4A35643B685C4ADF8F86111" ma:contentTypeVersion="7" ma:contentTypeDescription="Standdard AF innehållstyp" ma:contentTypeScope="" ma:versionID="f5e7cd04846e14f2ee8c3203b7bda81d">
  <xsd:schema xmlns:xsd="http://www.w3.org/2001/XMLSchema" xmlns:xs="http://www.w3.org/2001/XMLSchema" xmlns:p="http://schemas.microsoft.com/office/2006/metadata/properties" xmlns:ns2="31fde6a1-56bf-4ee6-a14d-2ae338cd6cb9" targetNamespace="http://schemas.microsoft.com/office/2006/metadata/properties" ma:root="true" ma:fieldsID="6b301c1972eb2b7c7563d11185483a3a" ns2:_="">
    <xsd:import namespace="31fde6a1-56bf-4ee6-a14d-2ae338cd6cb9"/>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de6a1-56bf-4ee6-a14d-2ae338cd6cb9"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35adaec3-28a4-4c1b-b404-0081af6cb4d6}" ma:internalName="TaxCatchAll" ma:showField="CatchAllData" ma:web="31fde6a1-56bf-4ee6-a14d-2ae338cd6c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5adaec3-28a4-4c1b-b404-0081af6cb4d6}" ma:internalName="TaxCatchAllLabel" ma:readOnly="true" ma:showField="CatchAllDataLabel" ma:web="31fde6a1-56bf-4ee6-a14d-2ae338cd6cb9">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fde6a1-56bf-4ee6-a14d-2ae338cd6cb9">
      <Value>1</Value>
    </TaxCatchAll>
    <pc5989269dd348b6b1b5ccb18f16fed3 xmlns="31fde6a1-56bf-4ee6-a14d-2ae338cd6cb9">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Gallringsbar xmlns="31fde6a1-56bf-4ee6-a14d-2ae338cd6cb9">Ja</Gallringsbar>
    <Skyddsvarde xmlns="31fde6a1-56bf-4ee6-a14d-2ae338cd6cb9" xsi:nil="true"/>
    <pb38c114153344b4a8ac01227a633d83 xmlns="31fde6a1-56bf-4ee6-a14d-2ae338cd6cb9">
      <Terms xmlns="http://schemas.microsoft.com/office/infopath/2007/PartnerControls"/>
    </pb38c114153344b4a8ac01227a633d83>
  </documentManagement>
</p:properties>
</file>

<file path=customXml/itemProps1.xml><?xml version="1.0" encoding="utf-8"?>
<ds:datastoreItem xmlns:ds="http://schemas.openxmlformats.org/officeDocument/2006/customXml" ds:itemID="{2A062C66-2BF0-44D0-9A60-9B30F36E9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fde6a1-56bf-4ee6-a14d-2ae338cd6c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3B6EB1-E070-4800-98B8-050F01A1F04E}">
  <ds:schemaRefs>
    <ds:schemaRef ds:uri="http://schemas.microsoft.com/sharepoint/v3/contenttype/forms"/>
  </ds:schemaRefs>
</ds:datastoreItem>
</file>

<file path=customXml/itemProps3.xml><?xml version="1.0" encoding="utf-8"?>
<ds:datastoreItem xmlns:ds="http://schemas.openxmlformats.org/officeDocument/2006/customXml" ds:itemID="{F0ABEB7E-62D7-4B0F-8F22-515B43913BB0}">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31fde6a1-56bf-4ee6-a14d-2ae338cd6cb9"/>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7317</TotalTime>
  <Words>5341</Words>
  <Application>Microsoft Office PowerPoint</Application>
  <PresentationFormat>Bildspel på skärmen (16:9)</PresentationFormat>
  <Paragraphs>744</Paragraphs>
  <Slides>97</Slides>
  <Notes>45</Notes>
  <HiddenSlides>25</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97</vt:i4>
      </vt:variant>
    </vt:vector>
  </HeadingPairs>
  <TitlesOfParts>
    <vt:vector size="109" baseType="lpstr">
      <vt:lpstr>FangSong</vt:lpstr>
      <vt:lpstr>Arial</vt:lpstr>
      <vt:lpstr>Arial (Brödtext)</vt:lpstr>
      <vt:lpstr>Calibri</vt:lpstr>
      <vt:lpstr>Courier New</vt:lpstr>
      <vt:lpstr>Georgia</vt:lpstr>
      <vt:lpstr>Helvetica Neue Medium</vt:lpstr>
      <vt:lpstr>Times New Roman</vt:lpstr>
      <vt:lpstr>Wingdings</vt:lpstr>
      <vt:lpstr>Arbetsförmedlingen, vit utan punkter</vt:lpstr>
      <vt:lpstr>Arbetsförmedlingen, vit</vt:lpstr>
      <vt:lpstr>Arbetsförmedlingen, blå</vt:lpstr>
      <vt:lpstr>Metodmöte för leverantörer MSFA samt ekonomiflöde</vt:lpstr>
      <vt:lpstr>Dagens metodmöte</vt:lpstr>
      <vt:lpstr>Dagens metodmöte. Skärmläsare</vt:lpstr>
      <vt:lpstr>Innehåll</vt:lpstr>
      <vt:lpstr>Bakgrund  </vt:lpstr>
      <vt:lpstr>Aktiviteter och utbildningspaket i MSFA</vt:lpstr>
      <vt:lpstr>Moduler blir Aktiviteter</vt:lpstr>
      <vt:lpstr>Exempel utbildningspaket, aktiviteter och tid i utbildning</vt:lpstr>
      <vt:lpstr>Exempel utbildningspaket, aktiviteter och tid i utbildning. Skämläsare</vt:lpstr>
      <vt:lpstr>Olika exempel utbildningspaket</vt:lpstr>
      <vt:lpstr>Exempel utbildningspaket. Skärmläsare </vt:lpstr>
      <vt:lpstr>Rapportering till Af  </vt:lpstr>
      <vt:lpstr>Rapportering under FUB och AUB   </vt:lpstr>
      <vt:lpstr>Rapportering under FUB och AUB. Skärmläsare   </vt:lpstr>
      <vt:lpstr>Informativ rapport  - Delredovisning</vt:lpstr>
      <vt:lpstr>Informativ rapport  - Delredovisning. Skärmläsare</vt:lpstr>
      <vt:lpstr>Gemensam Planering (GP) </vt:lpstr>
      <vt:lpstr>Gemensam Planering (GP). Skärmläsare </vt:lpstr>
      <vt:lpstr>Arbetsplatsförlagt lärande (APL) i GP </vt:lpstr>
      <vt:lpstr>Arbetsplatsförlagt lärande (APL) i GP. Skärmläsare </vt:lpstr>
      <vt:lpstr>Informativ rapport -  Förfrågan om förändrat slutdatum  </vt:lpstr>
      <vt:lpstr>Informativ rapport -  Förfrågan om förändrat slutdatum. Skärmläsare  </vt:lpstr>
      <vt:lpstr>Resultatersättning – Certifikat </vt:lpstr>
      <vt:lpstr>Resultatersättning – Certifikat. Skärmläsare </vt:lpstr>
      <vt:lpstr>Mina Sidor Fristående Aktörer MSFA</vt:lpstr>
      <vt:lpstr>Mina sidor för fristående aktörer - Om bilderna </vt:lpstr>
      <vt:lpstr>Mina sidor för fristående aktörer - Funktionalitet</vt:lpstr>
      <vt:lpstr>MSFA Administration - Välj organisation </vt:lpstr>
      <vt:lpstr>MSFA Administration - Välj systemstöd </vt:lpstr>
      <vt:lpstr>MSFA Administration - Startsidan</vt:lpstr>
      <vt:lpstr>MSFA Administration - Behörigheter</vt:lpstr>
      <vt:lpstr>MSFA Administration - Roller</vt:lpstr>
      <vt:lpstr>MSFA Administration - Verksamheter</vt:lpstr>
      <vt:lpstr>MSFA Administration - Verksamhet</vt:lpstr>
      <vt:lpstr>MSFA Administration – verksamhet. Skärmläsare</vt:lpstr>
      <vt:lpstr>MSFA Administration - Adress</vt:lpstr>
      <vt:lpstr>MSFA Administration – Adress. Skärmläsare</vt:lpstr>
      <vt:lpstr>MSFA Administration - Resurser</vt:lpstr>
      <vt:lpstr>MSFA Administration - Resurs</vt:lpstr>
      <vt:lpstr>MSFA Administration - Tillfällen</vt:lpstr>
      <vt:lpstr>MSFA Administration - Tillfälle</vt:lpstr>
      <vt:lpstr>MSFA Administration - Skapa tillfälle </vt:lpstr>
      <vt:lpstr>MSFA Deltagare - Startsida</vt:lpstr>
      <vt:lpstr>MSFA Deltagare - Deltagarlista</vt:lpstr>
      <vt:lpstr>MSFA Deltagare - Deltagarkort</vt:lpstr>
      <vt:lpstr>MSFA Deltagare - Rapportering</vt:lpstr>
      <vt:lpstr>MSFA Deltagare - Exporter</vt:lpstr>
      <vt:lpstr>Ekonomi</vt:lpstr>
      <vt:lpstr>Metodstöd ekonomi för leverantörer i avtalsövergången –  Arbetsmarknadsutbildning</vt:lpstr>
      <vt:lpstr>Inledning </vt:lpstr>
      <vt:lpstr>Leverantörens ansvar innan fakturering</vt:lpstr>
      <vt:lpstr>Leverantörens ansvar innan fakturering. Skärmläsare</vt:lpstr>
      <vt:lpstr>Information om order och fakturering</vt:lpstr>
      <vt:lpstr>Information om order och fakturering. Skärmläsare</vt:lpstr>
      <vt:lpstr>Att tänka på vid fakturering</vt:lpstr>
      <vt:lpstr>Att tänka på vid fakturering. Skärmläsare</vt:lpstr>
      <vt:lpstr>Användbara länkar </vt:lpstr>
      <vt:lpstr>E-handelsflödet</vt:lpstr>
      <vt:lpstr>Förklaring av termer </vt:lpstr>
      <vt:lpstr>Inköpsordrar och artiklar i Förberedande utbildning – ordernummer i orderlistan</vt:lpstr>
      <vt:lpstr>Inköpsordrar och artiklar i Förberedande utbildning – ordernummer i orderlistan. Skärmläsare</vt:lpstr>
      <vt:lpstr>Inköpsordrar och artiklar i Förberedande utbildning – referenser i orderlistan</vt:lpstr>
      <vt:lpstr>Inköpsordrar och artiklar i Förberedande utbildning – referenser i orderlistan. Skärmläsare</vt:lpstr>
      <vt:lpstr>Månadsvis löpande ersättning</vt:lpstr>
      <vt:lpstr>Hur begär jag löpande ersättning per månad?</vt:lpstr>
      <vt:lpstr>Genomförande &amp; månadsvis löpande ersättning</vt:lpstr>
      <vt:lpstr>Genomförande &amp; månadsvis löpande ersättning. Skärmläsare</vt:lpstr>
      <vt:lpstr>Inköpsordrar och artiklar i Arbetsmarknads-utbildning – Löpande ersättning</vt:lpstr>
      <vt:lpstr>Inköpsordrar och artiklar i Arbetsmarknads-utbildning – Löpande ersättning. Skärmläsare</vt:lpstr>
      <vt:lpstr>Felaktig fakturering och sanktion</vt:lpstr>
      <vt:lpstr>Korrekt fakturering av löpande ersättning</vt:lpstr>
      <vt:lpstr>Korrekt fakturering av löpande ersättning. Skärmläsare</vt:lpstr>
      <vt:lpstr>Certifikatersättning</vt:lpstr>
      <vt:lpstr>Begäran av certifikatersättning</vt:lpstr>
      <vt:lpstr>Begäran av certifikatersättning. Skärmläsare</vt:lpstr>
      <vt:lpstr>Hur begär jag certifikatersättning?</vt:lpstr>
      <vt:lpstr>Kom ihåg att uppdatera Gemensam planering</vt:lpstr>
      <vt:lpstr>Detta ska finnas i det bifogade intyget för provtillfälle</vt:lpstr>
      <vt:lpstr>Garanterad ersättning för årsvis garantivolym</vt:lpstr>
      <vt:lpstr>Hur begär jag garanterad ersättning?</vt:lpstr>
      <vt:lpstr>Inköpsordrar och artiklar i Arbetsmarknads-utbildning – Garanterad ersättning</vt:lpstr>
      <vt:lpstr>Inköpsordrar och artiklar i Arbetsmarknads-utbildning – Garanterad ersättning - Skärmläsare</vt:lpstr>
      <vt:lpstr>Övergångar från KA till MSFA</vt:lpstr>
      <vt:lpstr>Övergångar från KA till MSFA 1 april</vt:lpstr>
      <vt:lpstr>Lägg in succesiva starter från 1 april </vt:lpstr>
      <vt:lpstr>Deltagare med beslut i KA som behöver mer tid i utbildning efter 31 mars</vt:lpstr>
      <vt:lpstr>Deltagare med beslut i KA som behöver mer tid i utbildning efter 31 mars - Skärmläsare</vt:lpstr>
      <vt:lpstr>Skicka in Periodisk rapport och slutredovisning i KA </vt:lpstr>
      <vt:lpstr>Sommaruppehåll</vt:lpstr>
      <vt:lpstr>Sommaruppehåll - Skärmläsare</vt:lpstr>
      <vt:lpstr>Arbetssökande med skyddade personuppgifter  </vt:lpstr>
      <vt:lpstr>Nu öppnar vi chatten!</vt:lpstr>
      <vt:lpstr>Nästa steg</vt:lpstr>
      <vt:lpstr>Nästa steg - Skärmläsare</vt:lpstr>
      <vt:lpstr>Vanliga frågor och svar hittar ni på FAQ  </vt:lpstr>
      <vt:lpstr>Tack för idag!  </vt:lpstr>
      <vt:lpstr>Tack för idag! Skärmläsare</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Metodmöten arbetsmarknadsutbildning</dc:title>
  <dc:creator>Vesna Sremcevic Mellström</dc:creator>
  <dc:description>Af 00013 7.0 (2022-03-28)</dc:description>
  <cp:lastModifiedBy>Fredrik Wolffelt</cp:lastModifiedBy>
  <cp:revision>8</cp:revision>
  <dcterms:created xsi:type="dcterms:W3CDTF">2025-12-11T11:22:06Z</dcterms:created>
  <dcterms:modified xsi:type="dcterms:W3CDTF">2026-03-11T12:09:35Z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0x01010014A0B615A4987746B2959CA40FE4F9A900E1AC9266E4A35643B685C4ADF8F86111</vt:lpwstr>
  </property>
  <property fmtid="{D5CDD505-2E9C-101B-9397-08002B2CF9AE}" pid="4" name="Dokumentstatus">
    <vt:lpwstr>1;#Utkast|4fd34bca-3b4e-4a5b-88f2-24ba8985d36d</vt:lpwstr>
  </property>
  <property fmtid="{D5CDD505-2E9C-101B-9397-08002B2CF9AE}" pid="5" name="Dokumenttyp">
    <vt:lpwstr/>
  </property>
</Properties>
</file>