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  <p:sldMasterId id="2147483700" r:id="rId5"/>
    <p:sldMasterId id="2147483718" r:id="rId6"/>
  </p:sldMasterIdLst>
  <p:notesMasterIdLst>
    <p:notesMasterId r:id="rId118"/>
  </p:notesMasterIdLst>
  <p:sldIdLst>
    <p:sldId id="256" r:id="rId7"/>
    <p:sldId id="1448944514" r:id="rId8"/>
    <p:sldId id="1448944467" r:id="rId9"/>
    <p:sldId id="777" r:id="rId10"/>
    <p:sldId id="1448944454" r:id="rId11"/>
    <p:sldId id="1448944564" r:id="rId12"/>
    <p:sldId id="1448944462" r:id="rId13"/>
    <p:sldId id="1448944713" r:id="rId14"/>
    <p:sldId id="1448944714" r:id="rId15"/>
    <p:sldId id="1448944751" r:id="rId16"/>
    <p:sldId id="1448944526" r:id="rId17"/>
    <p:sldId id="1448944615" r:id="rId18"/>
    <p:sldId id="1448944527" r:id="rId19"/>
    <p:sldId id="1448944738" r:id="rId20"/>
    <p:sldId id="1448944766" r:id="rId21"/>
    <p:sldId id="1448944739" r:id="rId22"/>
    <p:sldId id="1448944694" r:id="rId23"/>
    <p:sldId id="1448944695" r:id="rId24"/>
    <p:sldId id="1448944696" r:id="rId25"/>
    <p:sldId id="1448944732" r:id="rId26"/>
    <p:sldId id="1448944471" r:id="rId27"/>
    <p:sldId id="1448944533" r:id="rId28"/>
    <p:sldId id="1448944534" r:id="rId29"/>
    <p:sldId id="1448944535" r:id="rId30"/>
    <p:sldId id="1448944708" r:id="rId31"/>
    <p:sldId id="1448944682" r:id="rId32"/>
    <p:sldId id="1448944536" r:id="rId33"/>
    <p:sldId id="1448944537" r:id="rId34"/>
    <p:sldId id="1448944538" r:id="rId35"/>
    <p:sldId id="1448944539" r:id="rId36"/>
    <p:sldId id="1448944707" r:id="rId37"/>
    <p:sldId id="1448944697" r:id="rId38"/>
    <p:sldId id="1448944676" r:id="rId39"/>
    <p:sldId id="1448944684" r:id="rId40"/>
    <p:sldId id="1448944685" r:id="rId41"/>
    <p:sldId id="1448944686" r:id="rId42"/>
    <p:sldId id="1448944687" r:id="rId43"/>
    <p:sldId id="1448944756" r:id="rId44"/>
    <p:sldId id="1448944693" r:id="rId45"/>
    <p:sldId id="1448944672" r:id="rId46"/>
    <p:sldId id="1448944690" r:id="rId47"/>
    <p:sldId id="1448944689" r:id="rId48"/>
    <p:sldId id="1448944692" r:id="rId49"/>
    <p:sldId id="1448944683" r:id="rId50"/>
    <p:sldId id="1448944755" r:id="rId51"/>
    <p:sldId id="1448944688" r:id="rId52"/>
    <p:sldId id="1448944503" r:id="rId53"/>
    <p:sldId id="1448944758" r:id="rId54"/>
    <p:sldId id="1448944761" r:id="rId55"/>
    <p:sldId id="1448944762" r:id="rId56"/>
    <p:sldId id="1448944763" r:id="rId57"/>
    <p:sldId id="1448944764" r:id="rId58"/>
    <p:sldId id="1448944705" r:id="rId59"/>
    <p:sldId id="1448944580" r:id="rId60"/>
    <p:sldId id="1448944582" r:id="rId61"/>
    <p:sldId id="1448944583" r:id="rId62"/>
    <p:sldId id="1448944585" r:id="rId63"/>
    <p:sldId id="1448944586" r:id="rId64"/>
    <p:sldId id="1448944588" r:id="rId65"/>
    <p:sldId id="1448944589" r:id="rId66"/>
    <p:sldId id="1448944591" r:id="rId67"/>
    <p:sldId id="1448944592" r:id="rId68"/>
    <p:sldId id="1448944593" r:id="rId69"/>
    <p:sldId id="1448944594" r:id="rId70"/>
    <p:sldId id="1448944596" r:id="rId71"/>
    <p:sldId id="1448944599" r:id="rId72"/>
    <p:sldId id="1448944601" r:id="rId73"/>
    <p:sldId id="1448944602" r:id="rId74"/>
    <p:sldId id="1448944604" r:id="rId75"/>
    <p:sldId id="1448944606" r:id="rId76"/>
    <p:sldId id="1448944608" r:id="rId77"/>
    <p:sldId id="1448944609" r:id="rId78"/>
    <p:sldId id="1448944610" r:id="rId79"/>
    <p:sldId id="1448944611" r:id="rId80"/>
    <p:sldId id="1448944605" r:id="rId81"/>
    <p:sldId id="1448944613" r:id="rId82"/>
    <p:sldId id="1448944614" r:id="rId83"/>
    <p:sldId id="1448944617" r:id="rId84"/>
    <p:sldId id="1448944620" r:id="rId85"/>
    <p:sldId id="1448944622" r:id="rId86"/>
    <p:sldId id="1448944623" r:id="rId87"/>
    <p:sldId id="1448944722" r:id="rId88"/>
    <p:sldId id="1448944543" r:id="rId89"/>
    <p:sldId id="1448944544" r:id="rId90"/>
    <p:sldId id="1448944546" r:id="rId91"/>
    <p:sldId id="1448944547" r:id="rId92"/>
    <p:sldId id="1448944550" r:id="rId93"/>
    <p:sldId id="1448944551" r:id="rId94"/>
    <p:sldId id="1448944559" r:id="rId95"/>
    <p:sldId id="1448944568" r:id="rId96"/>
    <p:sldId id="1448944737" r:id="rId97"/>
    <p:sldId id="1448944736" r:id="rId98"/>
    <p:sldId id="346" r:id="rId99"/>
    <p:sldId id="349" r:id="rId100"/>
    <p:sldId id="351" r:id="rId101"/>
    <p:sldId id="358" r:id="rId102"/>
    <p:sldId id="361" r:id="rId103"/>
    <p:sldId id="353" r:id="rId104"/>
    <p:sldId id="354" r:id="rId105"/>
    <p:sldId id="355" r:id="rId106"/>
    <p:sldId id="356" r:id="rId107"/>
    <p:sldId id="323" r:id="rId108"/>
    <p:sldId id="360" r:id="rId109"/>
    <p:sldId id="1448944754" r:id="rId110"/>
    <p:sldId id="1448944680" r:id="rId111"/>
    <p:sldId id="1448944681" r:id="rId112"/>
    <p:sldId id="1448944711" r:id="rId113"/>
    <p:sldId id="1448944735" r:id="rId114"/>
    <p:sldId id="1448944721" r:id="rId115"/>
    <p:sldId id="1448944718" r:id="rId116"/>
    <p:sldId id="1448944719" r:id="rId117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arriärvägledning" id="{D58E3327-251C-45A9-B33E-3A5CB499368C}">
          <p14:sldIdLst>
            <p14:sldId id="256"/>
            <p14:sldId id="1448944514"/>
            <p14:sldId id="1448944467"/>
            <p14:sldId id="777"/>
            <p14:sldId id="1448944454"/>
            <p14:sldId id="1448944564"/>
            <p14:sldId id="1448944462"/>
            <p14:sldId id="1448944713"/>
            <p14:sldId id="1448944714"/>
            <p14:sldId id="1448944751"/>
            <p14:sldId id="1448944526"/>
            <p14:sldId id="1448944615"/>
            <p14:sldId id="1448944527"/>
            <p14:sldId id="1448944738"/>
            <p14:sldId id="1448944766"/>
            <p14:sldId id="1448944739"/>
            <p14:sldId id="1448944694"/>
            <p14:sldId id="1448944695"/>
            <p14:sldId id="1448944696"/>
            <p14:sldId id="1448944732"/>
            <p14:sldId id="1448944471"/>
            <p14:sldId id="1448944533"/>
            <p14:sldId id="1448944534"/>
            <p14:sldId id="1448944535"/>
            <p14:sldId id="1448944708"/>
            <p14:sldId id="1448944682"/>
          </p14:sldIdLst>
        </p14:section>
        <p14:section name="Gemensam planering" id="{65A79A8B-B632-4CDC-BDC2-F100CBA63D64}">
          <p14:sldIdLst>
            <p14:sldId id="1448944536"/>
            <p14:sldId id="1448944537"/>
            <p14:sldId id="1448944538"/>
            <p14:sldId id="1448944539"/>
            <p14:sldId id="1448944707"/>
            <p14:sldId id="1448944697"/>
          </p14:sldIdLst>
        </p14:section>
        <p14:section name="Skapa avvikelserapport" id="{A2E93B59-49AF-4E4B-81E2-CD1B3509CDFF}">
          <p14:sldIdLst>
            <p14:sldId id="1448944676"/>
            <p14:sldId id="1448944684"/>
            <p14:sldId id="1448944685"/>
            <p14:sldId id="1448944686"/>
            <p14:sldId id="1448944687"/>
            <p14:sldId id="1448944756"/>
            <p14:sldId id="1448944693"/>
            <p14:sldId id="1448944672"/>
            <p14:sldId id="1448944690"/>
            <p14:sldId id="1448944689"/>
            <p14:sldId id="1448944692"/>
            <p14:sldId id="1448944683"/>
            <p14:sldId id="1448944755"/>
            <p14:sldId id="1448944688"/>
          </p14:sldIdLst>
        </p14:section>
        <p14:section name="Informativ Rapport" id="{8E754DF9-B6DE-482E-8C54-97D0FDF84EE4}">
          <p14:sldIdLst>
            <p14:sldId id="1448944503"/>
            <p14:sldId id="1448944758"/>
            <p14:sldId id="1448944761"/>
            <p14:sldId id="1448944762"/>
            <p14:sldId id="1448944763"/>
            <p14:sldId id="1448944764"/>
          </p14:sldIdLst>
        </p14:section>
        <p14:section name="Slutredovisning" id="{6FC18D8E-9A04-4E81-862E-ED71DD1C7825}">
          <p14:sldIdLst>
            <p14:sldId id="1448944705"/>
            <p14:sldId id="1448944580"/>
            <p14:sldId id="1448944582"/>
            <p14:sldId id="1448944583"/>
            <p14:sldId id="1448944585"/>
            <p14:sldId id="1448944586"/>
            <p14:sldId id="1448944588"/>
            <p14:sldId id="1448944589"/>
            <p14:sldId id="1448944591"/>
            <p14:sldId id="1448944592"/>
            <p14:sldId id="1448944593"/>
            <p14:sldId id="1448944594"/>
            <p14:sldId id="1448944596"/>
            <p14:sldId id="1448944599"/>
            <p14:sldId id="1448944601"/>
            <p14:sldId id="1448944602"/>
            <p14:sldId id="1448944604"/>
            <p14:sldId id="1448944606"/>
            <p14:sldId id="1448944608"/>
            <p14:sldId id="1448944609"/>
            <p14:sldId id="1448944610"/>
            <p14:sldId id="1448944611"/>
            <p14:sldId id="1448944605"/>
            <p14:sldId id="1448944613"/>
            <p14:sldId id="1448944614"/>
            <p14:sldId id="1448944617"/>
            <p14:sldId id="1448944620"/>
            <p14:sldId id="1448944622"/>
            <p14:sldId id="1448944623"/>
            <p14:sldId id="1448944722"/>
          </p14:sldIdLst>
        </p14:section>
        <p14:section name="Kartläggning" id="{B2A2A22F-71C3-498B-A510-1A9643532000}">
          <p14:sldIdLst>
            <p14:sldId id="1448944543"/>
            <p14:sldId id="1448944544"/>
            <p14:sldId id="1448944546"/>
            <p14:sldId id="1448944547"/>
            <p14:sldId id="1448944550"/>
            <p14:sldId id="1448944551"/>
            <p14:sldId id="1448944559"/>
            <p14:sldId id="1448944568"/>
          </p14:sldIdLst>
        </p14:section>
        <p14:section name="Tolk" id="{56AC6DB1-6F21-4FE6-81D7-3F7DFE6FA0FB}">
          <p14:sldIdLst>
            <p14:sldId id="1448944737"/>
            <p14:sldId id="1448944736"/>
            <p14:sldId id="346"/>
            <p14:sldId id="349"/>
            <p14:sldId id="351"/>
            <p14:sldId id="358"/>
            <p14:sldId id="361"/>
            <p14:sldId id="353"/>
            <p14:sldId id="354"/>
            <p14:sldId id="355"/>
            <p14:sldId id="356"/>
            <p14:sldId id="323"/>
            <p14:sldId id="360"/>
            <p14:sldId id="1448944754"/>
          </p14:sldIdLst>
        </p14:section>
        <p14:section name="Exportera deltagare" id="{D4365909-5661-414B-B466-7D40F6FCD775}">
          <p14:sldIdLst>
            <p14:sldId id="1448944680"/>
            <p14:sldId id="1448944681"/>
            <p14:sldId id="1448944711"/>
            <p14:sldId id="1448944735"/>
          </p14:sldIdLst>
        </p14:section>
        <p14:section name="Maskade personuppgifter" id="{6B4B66C7-D55B-4D3E-8FF8-507960FEACA5}">
          <p14:sldIdLst>
            <p14:sldId id="1448944721"/>
            <p14:sldId id="1448944718"/>
            <p14:sldId id="14489447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pos="5038" userDrawn="1">
          <p15:clr>
            <a:srgbClr val="A4A3A4"/>
          </p15:clr>
        </p15:guide>
        <p15:guide id="4" pos="2767" userDrawn="1">
          <p15:clr>
            <a:srgbClr val="A4A3A4"/>
          </p15:clr>
        </p15:guide>
        <p15:guide id="5" pos="54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C38084-B64A-3C4F-BC6A-D36CF25EBB18}" name="Frida Lindvall" initials="FL" userId="S::frida.lindvall@arbetsformedlingen.se::d2a66f93-d2d9-494e-ba28-6f2e0f4429ac" providerId="AD"/>
  <p188:author id="{E839E2AB-8A0C-1CE0-3B80-F1272C850554}" name="Felicia Skoglund" initials="FS" userId="S::felicia.skoglund@arbetsformedlingen.se::fe8111b8-9c8b-453e-9e13-309039db9ba8" providerId="AD"/>
  <p188:author id="{5C6EB6CF-31AC-421A-3E30-95A3D8FF4819}" name="Jessica Hökén" initials="JH" userId="S::jessica.hoken@arbetsformedlingen.se::bc14595a-8fd1-48e7-a75e-35f5c05bc2f3" providerId="AD"/>
  <p188:author id="{A9C5A9F4-061B-95D3-46C6-B4929A96A7EA}" name="Marie Walter" initials="MW" userId="S::marie.walter@arbetsformedlingen.se::272a95e1-0145-4525-8c17-133b87bf2d1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Walter" initials="MW" lastIdx="4" clrIdx="0">
    <p:extLst>
      <p:ext uri="{19B8F6BF-5375-455C-9EA6-DF929625EA0E}">
        <p15:presenceInfo xmlns:p15="http://schemas.microsoft.com/office/powerpoint/2012/main" userId="S::marie.walter@arbetsformedlingen.se::272a95e1-0145-4525-8c17-133b87bf2d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A"/>
    <a:srgbClr val="D7D2C8"/>
    <a:srgbClr val="005075"/>
    <a:srgbClr val="66ACC1"/>
    <a:srgbClr val="66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15" autoAdjust="0"/>
    <p:restoredTop sz="95645" autoAdjust="0"/>
  </p:normalViewPr>
  <p:slideViewPr>
    <p:cSldViewPr snapToGrid="0">
      <p:cViewPr varScale="1">
        <p:scale>
          <a:sx n="87" d="100"/>
          <a:sy n="87" d="100"/>
        </p:scale>
        <p:origin x="254" y="67"/>
      </p:cViewPr>
      <p:guideLst>
        <p:guide orient="horz" pos="1620"/>
        <p:guide pos="363"/>
        <p:guide pos="5038"/>
        <p:guide pos="2767"/>
        <p:guide pos="5420"/>
      </p:guideLst>
    </p:cSldViewPr>
  </p:slideViewPr>
  <p:outlineViewPr>
    <p:cViewPr>
      <p:scale>
        <a:sx n="33" d="100"/>
        <a:sy n="33" d="100"/>
      </p:scale>
      <p:origin x="0" y="-3312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microsoft.com/office/2018/10/relationships/authors" Target="authors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commentAuthors" Target="commentAuthors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viewProps" Target="viewProps.xml"/><Relationship Id="rId3" Type="http://schemas.openxmlformats.org/officeDocument/2006/relationships/customXml" Target="../customXml/item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5.xml"/><Relationship Id="rId2" Type="http://schemas.openxmlformats.org/officeDocument/2006/relationships/slide" Target="slides/slide7.xml"/><Relationship Id="rId1" Type="http://schemas.openxmlformats.org/officeDocument/2006/relationships/slide" Target="slides/slide5.xml"/><Relationship Id="rId4" Type="http://schemas.openxmlformats.org/officeDocument/2006/relationships/slide" Target="slides/slide10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6206B-CE5A-4CA3-BD34-3451FD0BA690}" type="datetimeFigureOut">
              <a:rPr lang="sv-SE" smtClean="0"/>
              <a:t>2025-04-29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3CAE6-3546-4A01-BBE9-044D7CD2D89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416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3CAE6-3546-4A01-BBE9-044D7CD2D89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2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18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441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47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683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52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5029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95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693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99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3787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9968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438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2025-04-29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pic>
        <p:nvPicPr>
          <p:cNvPr id="17" name="Af_logotyp_gron-bla_cmyk.pdf" descr="Logotyp Arbetsförmedlingen">
            <a:extLst>
              <a:ext uri="{FF2B5EF4-FFF2-40B4-BE49-F238E27FC236}">
                <a16:creationId xmlns:a16="http://schemas.microsoft.com/office/drawing/2014/main" id="{DB739288-7EE9-493D-B863-22080E1F8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198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2025-04-29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pic>
        <p:nvPicPr>
          <p:cNvPr id="14" name="Af_logotyp_gron-bla_cmyk.pdf" descr="Logotyp Arbetsförmedlingen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93005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95937" y="852392"/>
            <a:ext cx="5752125" cy="967429"/>
          </a:xfr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97564" y="1867940"/>
            <a:ext cx="5750498" cy="77422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2025-04-29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2192348" y="2664168"/>
            <a:ext cx="486264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 dirty="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6231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2025-04-29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5059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2025-04-29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809000"/>
            <a:ext cx="362921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79006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2025-04-29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911783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7551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</p:spPr>
        <p:txBody>
          <a:bodyPr anchor="ctr"/>
          <a:lstStyle>
            <a:lvl1pPr algn="ctr">
              <a:defRPr sz="28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2025-04-29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7987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2025-04-29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1881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2025-04-29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4" name="Af_logotyp_gron-bla_cmyk.pdf" descr="Logotyp Arbetsförmedlingen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5328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5328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760EBD53-0F55-48D8-828F-BADF317A0748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76242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in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2025-04-29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je">
            <a:extLst>
              <a:ext uri="{FF2B5EF4-FFF2-40B4-BE49-F238E27FC236}">
                <a16:creationId xmlns:a16="http://schemas.microsoft.com/office/drawing/2014/main" id="{381FC687-285F-4BC0-9D82-48F99C570DB9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 dirty="0"/>
          </a:p>
        </p:txBody>
      </p:sp>
    </p:spTree>
    <p:extLst>
      <p:ext uri="{BB962C8B-B14F-4D97-AF65-F5344CB8AC3E}">
        <p14:creationId xmlns:p14="http://schemas.microsoft.com/office/powerpoint/2010/main" val="1626137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1859" y="2797521"/>
            <a:ext cx="3742078" cy="1037929"/>
          </a:xfrm>
          <a:solidFill>
            <a:schemeClr val="accent1">
              <a:alpha val="90000"/>
            </a:schemeClr>
          </a:solidFill>
        </p:spPr>
        <p:txBody>
          <a:bodyPr anchor="ctr" anchorCtr="0">
            <a:noAutofit/>
          </a:bodyPr>
          <a:lstStyle>
            <a:lvl1pPr marL="360000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2025-04-29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pic>
        <p:nvPicPr>
          <p:cNvPr id="17" name="Af_logotyp_gron-bla_cmyk.pdf" descr="Logotyp Arbetsförmedlingen">
            <a:extLst>
              <a:ext uri="{FF2B5EF4-FFF2-40B4-BE49-F238E27FC236}">
                <a16:creationId xmlns:a16="http://schemas.microsoft.com/office/drawing/2014/main" id="{DB739288-7EE9-493D-B863-22080E1F8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4798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566160" y="1773335"/>
            <a:ext cx="2076994" cy="5119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2025-04-29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 dirty="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1588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2025-04-29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4C66E104-8012-4E04-8FB5-CF2BC8ED59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5B67E80F-D6B7-4504-A852-22DBDB111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13DB928C-EB16-470A-B60F-FBB40AD6B0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4" name="Linje">
            <a:extLst>
              <a:ext uri="{FF2B5EF4-FFF2-40B4-BE49-F238E27FC236}">
                <a16:creationId xmlns:a16="http://schemas.microsoft.com/office/drawing/2014/main" id="{326BA6EA-4594-467D-8834-6E5F4807FFDB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 dirty="0"/>
          </a:p>
        </p:txBody>
      </p:sp>
    </p:spTree>
    <p:extLst>
      <p:ext uri="{BB962C8B-B14F-4D97-AF65-F5344CB8AC3E}">
        <p14:creationId xmlns:p14="http://schemas.microsoft.com/office/powerpoint/2010/main" val="415438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2025-04-29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27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2025-04-29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7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ADA2774-EC9D-4E33-A1C8-81537CDAC07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8534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281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080000"/>
            <a:ext cx="7421825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2025-04-29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1589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000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2025-04-29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286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2025-04-29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773223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-2"/>
            <a:ext cx="4572000" cy="4680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15385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  <a:prstGeom prst="rect">
            <a:avLst/>
          </a:prstGeom>
        </p:spPr>
        <p:txBody>
          <a:bodyPr anchor="ctr"/>
          <a:lstStyle>
            <a:lvl1pPr algn="ctr">
              <a:defRPr sz="24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2025-04-29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0650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2025-04-29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0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95937" y="852392"/>
            <a:ext cx="5752125" cy="967429"/>
          </a:xfr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97564" y="1867940"/>
            <a:ext cx="5750498" cy="77422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2025-04-29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2192348" y="2649991"/>
            <a:ext cx="486264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 dirty="0"/>
          </a:p>
        </p:txBody>
      </p:sp>
      <p:pic>
        <p:nvPicPr>
          <p:cNvPr id="10" name="Af_logotyp_gron-bla_cmyk.pdf" descr="Logotyp Arbetsförmedlingen">
            <a:extLst>
              <a:ext uri="{FF2B5EF4-FFF2-40B4-BE49-F238E27FC236}">
                <a16:creationId xmlns:a16="http://schemas.microsoft.com/office/drawing/2014/main" id="{DBD28433-EE57-4E51-81C0-CAD739A2E7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7166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>
            <a:extLst>
              <a:ext uri="{FF2B5EF4-FFF2-40B4-BE49-F238E27FC236}">
                <a16:creationId xmlns:a16="http://schemas.microsoft.com/office/drawing/2014/main" id="{FB83FAFF-EED2-4BB2-B3CE-D5D395077B1C}"/>
              </a:ext>
            </a:extLst>
          </p:cNvPr>
          <p:cNvSpPr/>
          <p:nvPr userDrawn="1"/>
        </p:nvSpPr>
        <p:spPr>
          <a:xfrm>
            <a:off x="0" y="0"/>
            <a:ext cx="427155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14230" y="2234250"/>
            <a:ext cx="3657323" cy="67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Innehållsförteckning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2025-04-29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0"/>
            <a:ext cx="3629210" cy="43740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Linje">
            <a:extLst>
              <a:ext uri="{FF2B5EF4-FFF2-40B4-BE49-F238E27FC236}">
                <a16:creationId xmlns:a16="http://schemas.microsoft.com/office/drawing/2014/main" id="{55D631E8-9485-45FA-8CC3-F420D736C613}"/>
              </a:ext>
            </a:extLst>
          </p:cNvPr>
          <p:cNvSpPr/>
          <p:nvPr userDrawn="1"/>
        </p:nvSpPr>
        <p:spPr>
          <a:xfrm>
            <a:off x="614230" y="2909250"/>
            <a:ext cx="3383004" cy="0"/>
          </a:xfrm>
          <a:prstGeom prst="line">
            <a:avLst/>
          </a:prstGeom>
          <a:ln w="79375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3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1859" y="2797521"/>
            <a:ext cx="3742078" cy="1037929"/>
          </a:xfrm>
          <a:solidFill>
            <a:schemeClr val="accent1">
              <a:alpha val="90000"/>
            </a:schemeClr>
          </a:solidFill>
        </p:spPr>
        <p:txBody>
          <a:bodyPr anchor="ctr" anchorCtr="0">
            <a:noAutofit/>
          </a:bodyPr>
          <a:lstStyle>
            <a:lvl1pPr marL="360000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2025-04-29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pic>
        <p:nvPicPr>
          <p:cNvPr id="17" name="Af_logotyp_gron-bla_cmyk.pdf" descr="Logotyp Arbetsförmedlingen">
            <a:extLst>
              <a:ext uri="{FF2B5EF4-FFF2-40B4-BE49-F238E27FC236}">
                <a16:creationId xmlns:a16="http://schemas.microsoft.com/office/drawing/2014/main" id="{DB739288-7EE9-493D-B863-22080E1F8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415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2025-04-29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915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2025-04-29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809000"/>
            <a:ext cx="3629210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434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2025-04-29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70406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594032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</p:spPr>
        <p:txBody>
          <a:bodyPr anchor="ctr"/>
          <a:lstStyle>
            <a:lvl1pPr algn="ctr">
              <a:defRPr sz="28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2025-04-29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101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2025-04-29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170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2025-04-29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AB9B943E-7C39-4D65-8FB1-EB2DE11B835A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pic>
        <p:nvPicPr>
          <p:cNvPr id="10" name="Af_logotyp_gron-bla_cmyk.pdf" descr="Logotyp Arbetsförmedlingen">
            <a:extLst>
              <a:ext uri="{FF2B5EF4-FFF2-40B4-BE49-F238E27FC236}">
                <a16:creationId xmlns:a16="http://schemas.microsoft.com/office/drawing/2014/main" id="{6032B0FC-6488-4533-94FC-3ED4A6F5AFD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65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7" r:id="rId2"/>
    <p:sldLayoutId id="2147483696" r:id="rId3"/>
    <p:sldLayoutId id="2147483689" r:id="rId4"/>
    <p:sldLayoutId id="2147483690" r:id="rId5"/>
    <p:sldLayoutId id="2147483693" r:id="rId6"/>
    <p:sldLayoutId id="2147483715" r:id="rId7"/>
    <p:sldLayoutId id="2147483691" r:id="rId8"/>
    <p:sldLayoutId id="2147483694" r:id="rId9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90000"/>
        </a:lnSpc>
        <a:spcBef>
          <a:spcPts val="525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450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2025-04-29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AB9B943E-7C39-4D65-8FB1-EB2DE11B835A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pic>
        <p:nvPicPr>
          <p:cNvPr id="11" name="Af_logotyp_gron-vit_cmyk.pdf" descr="Logotyp Arbetsförmedlingen">
            <a:extLst>
              <a:ext uri="{FF2B5EF4-FFF2-40B4-BE49-F238E27FC236}">
                <a16:creationId xmlns:a16="http://schemas.microsoft.com/office/drawing/2014/main" id="{1FBA17CF-186C-451C-8524-366826CC61F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625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4" r:id="rId3"/>
    <p:sldLayoutId id="2147483706" r:id="rId4"/>
    <p:sldLayoutId id="2147483711" r:id="rId5"/>
    <p:sldLayoutId id="2147483716" r:id="rId6"/>
    <p:sldLayoutId id="2147483708" r:id="rId7"/>
    <p:sldLayoutId id="2147483712" r:id="rId8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90000"/>
        </a:lnSpc>
        <a:spcBef>
          <a:spcPts val="525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450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2025-04-29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9B80D663-E96C-45DA-81AA-C4A145064B0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866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10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arbetsformedlingen.se/om-oss/for-leverantorer/kontakt-for-dig-som-ar-leverantor/lamna-synpunkter" TargetMode="External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arbetsformedlingen.se/om-oss/for-leverantorer/fragor-och-svar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betsformedlingen.se/om-oss/for-leverantorer/fragor-och-svar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18.xml"/><Relationship Id="rId18" Type="http://schemas.openxmlformats.org/officeDocument/2006/relationships/slide" Target="slide26.xml"/><Relationship Id="rId26" Type="http://schemas.openxmlformats.org/officeDocument/2006/relationships/slide" Target="slide45.xml"/><Relationship Id="rId39" Type="http://schemas.openxmlformats.org/officeDocument/2006/relationships/slide" Target="slide91.xml"/><Relationship Id="rId21" Type="http://schemas.openxmlformats.org/officeDocument/2006/relationships/slide" Target="slide29.xml"/><Relationship Id="rId34" Type="http://schemas.openxmlformats.org/officeDocument/2006/relationships/slide" Target="slide86.xml"/><Relationship Id="rId42" Type="http://schemas.openxmlformats.org/officeDocument/2006/relationships/slide" Target="slide98.xml"/><Relationship Id="rId47" Type="http://schemas.openxmlformats.org/officeDocument/2006/relationships/slide" Target="slide109.xml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slide" Target="slide21.xml"/><Relationship Id="rId29" Type="http://schemas.openxmlformats.org/officeDocument/2006/relationships/slide" Target="slide54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7.xml"/><Relationship Id="rId11" Type="http://schemas.openxmlformats.org/officeDocument/2006/relationships/slide" Target="slide16.xml"/><Relationship Id="rId24" Type="http://schemas.openxmlformats.org/officeDocument/2006/relationships/slide" Target="slide33.xml"/><Relationship Id="rId32" Type="http://schemas.openxmlformats.org/officeDocument/2006/relationships/slide" Target="slide84.xml"/><Relationship Id="rId37" Type="http://schemas.openxmlformats.org/officeDocument/2006/relationships/slide" Target="slide90.xml"/><Relationship Id="rId40" Type="http://schemas.openxmlformats.org/officeDocument/2006/relationships/slide" Target="slide92.xml"/><Relationship Id="rId45" Type="http://schemas.openxmlformats.org/officeDocument/2006/relationships/slide" Target="slide107.xml"/><Relationship Id="rId5" Type="http://schemas.openxmlformats.org/officeDocument/2006/relationships/slide" Target="slide5.xml"/><Relationship Id="rId15" Type="http://schemas.openxmlformats.org/officeDocument/2006/relationships/slide" Target="slide20.xml"/><Relationship Id="rId23" Type="http://schemas.openxmlformats.org/officeDocument/2006/relationships/slide" Target="slide32.xml"/><Relationship Id="rId28" Type="http://schemas.openxmlformats.org/officeDocument/2006/relationships/slide" Target="slide53.xml"/><Relationship Id="rId36" Type="http://schemas.openxmlformats.org/officeDocument/2006/relationships/slide" Target="slide89.xml"/><Relationship Id="rId10" Type="http://schemas.openxmlformats.org/officeDocument/2006/relationships/slide" Target="slide11.xml"/><Relationship Id="rId19" Type="http://schemas.openxmlformats.org/officeDocument/2006/relationships/slide" Target="slide27.xml"/><Relationship Id="rId31" Type="http://schemas.openxmlformats.org/officeDocument/2006/relationships/slide" Target="slide83.xml"/><Relationship Id="rId44" Type="http://schemas.openxmlformats.org/officeDocument/2006/relationships/slide" Target="slide111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9.xml"/><Relationship Id="rId22" Type="http://schemas.openxmlformats.org/officeDocument/2006/relationships/slide" Target="slide31.xml"/><Relationship Id="rId27" Type="http://schemas.openxmlformats.org/officeDocument/2006/relationships/slide" Target="slide48.xml"/><Relationship Id="rId30" Type="http://schemas.openxmlformats.org/officeDocument/2006/relationships/slide" Target="slide82.xml"/><Relationship Id="rId35" Type="http://schemas.openxmlformats.org/officeDocument/2006/relationships/slide" Target="slide87.xml"/><Relationship Id="rId43" Type="http://schemas.openxmlformats.org/officeDocument/2006/relationships/slide" Target="slide101.xml"/><Relationship Id="rId8" Type="http://schemas.openxmlformats.org/officeDocument/2006/relationships/slide" Target="slide9.xml"/><Relationship Id="rId3" Type="http://schemas.openxmlformats.org/officeDocument/2006/relationships/slide" Target="slide2.xml"/><Relationship Id="rId12" Type="http://schemas.openxmlformats.org/officeDocument/2006/relationships/slide" Target="slide17.xml"/><Relationship Id="rId17" Type="http://schemas.openxmlformats.org/officeDocument/2006/relationships/slide" Target="slide25.xml"/><Relationship Id="rId25" Type="http://schemas.openxmlformats.org/officeDocument/2006/relationships/slide" Target="slide46.xml"/><Relationship Id="rId33" Type="http://schemas.openxmlformats.org/officeDocument/2006/relationships/slide" Target="slide85.xml"/><Relationship Id="rId38" Type="http://schemas.openxmlformats.org/officeDocument/2006/relationships/slide" Target="slide93.xml"/><Relationship Id="rId46" Type="http://schemas.openxmlformats.org/officeDocument/2006/relationships/slide" Target="slide108.xml"/><Relationship Id="rId20" Type="http://schemas.openxmlformats.org/officeDocument/2006/relationships/slide" Target="slide28.xml"/><Relationship Id="rId41" Type="http://schemas.openxmlformats.org/officeDocument/2006/relationships/slide" Target="slide9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6.png"/><Relationship Id="rId4" Type="http://schemas.openxmlformats.org/officeDocument/2006/relationships/image" Target="../media/image6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7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arbetsformedlingen.se/om-oss/for-leverantorer/aktuellt#query/*" TargetMode="External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3.xml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 descr="Två personer pratar">
            <a:extLst>
              <a:ext uri="{FF2B5EF4-FFF2-40B4-BE49-F238E27FC236}">
                <a16:creationId xmlns:a16="http://schemas.microsoft.com/office/drawing/2014/main" id="{003475B0-B29A-0C1C-74A1-4CC1D4F461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88" y="0"/>
            <a:ext cx="9002712" cy="4627360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4D33628-C972-4223-B7F5-1E8074EA2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88" y="3273399"/>
            <a:ext cx="6012000" cy="955754"/>
          </a:xfrm>
        </p:spPr>
        <p:txBody>
          <a:bodyPr/>
          <a:lstStyle/>
          <a:p>
            <a:r>
              <a:rPr lang="sv-SE" dirty="0"/>
              <a:t>Karriärvägledning </a:t>
            </a:r>
            <a:br>
              <a:rPr lang="sv-SE" dirty="0"/>
            </a:br>
            <a:r>
              <a:rPr lang="sv-SE" sz="2800" b="0" dirty="0"/>
              <a:t>Mina sidor för fristående aktörer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2A889C2A-BC79-4C98-A073-B6ED4A97D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88" y="4229152"/>
            <a:ext cx="6012000" cy="398208"/>
          </a:xfrm>
        </p:spPr>
        <p:txBody>
          <a:bodyPr/>
          <a:lstStyle/>
          <a:p>
            <a:r>
              <a:rPr lang="sv-SE" sz="2000" dirty="0"/>
              <a:t>Användarstöd 2025-04-28</a:t>
            </a:r>
          </a:p>
        </p:txBody>
      </p:sp>
    </p:spTree>
    <p:extLst>
      <p:ext uri="{BB962C8B-B14F-4D97-AF65-F5344CB8AC3E}">
        <p14:creationId xmlns:p14="http://schemas.microsoft.com/office/powerpoint/2010/main" val="421085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910165-B202-A7DB-5720-A115863C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45" y="138027"/>
            <a:ext cx="7422784" cy="435196"/>
          </a:xfrm>
        </p:spPr>
        <p:txBody>
          <a:bodyPr/>
          <a:lstStyle/>
          <a:p>
            <a:r>
              <a:rPr lang="sv-SE" sz="2400" dirty="0"/>
              <a:t>Händelseöversikt</a:t>
            </a:r>
          </a:p>
        </p:txBody>
      </p:sp>
      <p:pic>
        <p:nvPicPr>
          <p:cNvPr id="5" name="Bildobjekt 4" descr="Bilden är ett urklipp från IT-systemet MSFA.">
            <a:extLst>
              <a:ext uri="{FF2B5EF4-FFF2-40B4-BE49-F238E27FC236}">
                <a16:creationId xmlns:a16="http://schemas.microsoft.com/office/drawing/2014/main" id="{38886FA2-2DF9-9C45-BD59-5A70943B4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21"/>
          <a:stretch/>
        </p:blipFill>
        <p:spPr>
          <a:xfrm>
            <a:off x="220382" y="902697"/>
            <a:ext cx="5039993" cy="3633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Bildobjekt 13" descr="Bilden är ett urklipp från IT-systemet MSFA.">
            <a:extLst>
              <a:ext uri="{FF2B5EF4-FFF2-40B4-BE49-F238E27FC236}">
                <a16:creationId xmlns:a16="http://schemas.microsoft.com/office/drawing/2014/main" id="{47FF9FCA-0010-E165-5180-BC05255827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048" y="1065237"/>
            <a:ext cx="1156279" cy="1162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Bildobjekt 14" descr="Bilden är ett urklipp från IT-systemet MSFA.">
            <a:extLst>
              <a:ext uri="{FF2B5EF4-FFF2-40B4-BE49-F238E27FC236}">
                <a16:creationId xmlns:a16="http://schemas.microsoft.com/office/drawing/2014/main" id="{13810802-06E4-CAB9-BABA-E131CE083B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76"/>
          <a:stretch/>
        </p:blipFill>
        <p:spPr>
          <a:xfrm>
            <a:off x="4276584" y="1065237"/>
            <a:ext cx="898732" cy="1220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0D03584-1EE1-7A5C-8C98-0CFCAAAB4EA9}"/>
              </a:ext>
            </a:extLst>
          </p:cNvPr>
          <p:cNvSpPr txBox="1"/>
          <p:nvPr/>
        </p:nvSpPr>
        <p:spPr>
          <a:xfrm>
            <a:off x="5484924" y="958912"/>
            <a:ext cx="360829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/>
              <a:t>I händelseöversikten ser du händelser/status kopplat till de rapporter som skickats in för deltagare.</a:t>
            </a:r>
          </a:p>
          <a:p>
            <a:endParaRPr lang="sv-SE" sz="1100" dirty="0"/>
          </a:p>
          <a:p>
            <a:r>
              <a:rPr lang="sv-SE" sz="1100" dirty="0"/>
              <a:t>Du som har behörighet för </a:t>
            </a:r>
            <a:r>
              <a:rPr lang="sv-SE" sz="1100" b="1" dirty="0"/>
              <a:t>rapportering, planering och information om deltagare </a:t>
            </a:r>
            <a:r>
              <a:rPr lang="sv-SE" sz="1100" dirty="0"/>
              <a:t>har tillgång till händelseöversikten och</a:t>
            </a:r>
            <a:r>
              <a:rPr lang="sv-SE" sz="1100" b="1" dirty="0"/>
              <a:t> </a:t>
            </a:r>
            <a:r>
              <a:rPr lang="sv-SE" sz="1100" dirty="0"/>
              <a:t>kan se händelser för dina deltagare. Du har möjlighet att filtrera på </a:t>
            </a:r>
            <a:r>
              <a:rPr lang="sv-SE" sz="1100" b="1" dirty="0"/>
              <a:t>status</a:t>
            </a:r>
            <a:r>
              <a:rPr lang="sv-SE" sz="1100" dirty="0"/>
              <a:t> och </a:t>
            </a:r>
            <a:r>
              <a:rPr lang="sv-SE" sz="1100" b="1" dirty="0"/>
              <a:t>rapporter</a:t>
            </a:r>
            <a:r>
              <a:rPr lang="sv-SE" sz="1100" dirty="0"/>
              <a:t>. </a:t>
            </a:r>
            <a:br>
              <a:rPr lang="sv-SE" sz="1100" dirty="0"/>
            </a:br>
            <a:endParaRPr lang="sv-SE" sz="1100" dirty="0"/>
          </a:p>
          <a:p>
            <a:r>
              <a:rPr lang="sv-SE" sz="1100" dirty="0"/>
              <a:t>En notis visas för antalet nya händelser som skett den senaste dagen, de visas även högst upp i listan med en röd markering. </a:t>
            </a:r>
            <a:br>
              <a:rPr lang="sv-SE" sz="1100" dirty="0"/>
            </a:br>
            <a:br>
              <a:rPr lang="sv-SE" sz="1100" dirty="0"/>
            </a:br>
            <a:r>
              <a:rPr lang="sv-SE" sz="1100" b="1" dirty="0"/>
              <a:t>Observera att andra typer av händelser inte visas här. </a:t>
            </a:r>
            <a:r>
              <a:rPr lang="sv-SE" sz="1100" dirty="0"/>
              <a:t>Exempelvis avbrott finner du under </a:t>
            </a:r>
            <a:r>
              <a:rPr lang="sv-SE" sz="1100" b="1" dirty="0"/>
              <a:t>visa händelser</a:t>
            </a:r>
            <a:r>
              <a:rPr lang="sv-SE" sz="1100" dirty="0"/>
              <a:t> i </a:t>
            </a:r>
            <a:r>
              <a:rPr lang="sv-SE" sz="1100" b="1" dirty="0"/>
              <a:t>deltagarlistan</a:t>
            </a:r>
            <a:r>
              <a:rPr lang="sv-SE" sz="1100" dirty="0"/>
              <a:t>, se bild 7.</a:t>
            </a:r>
          </a:p>
          <a:p>
            <a:endParaRPr lang="sv-SE" sz="1100" dirty="0"/>
          </a:p>
          <a:p>
            <a:endParaRPr lang="sv-SE" sz="1100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D367C1D-3C63-088D-5676-7C84CA23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1048" y="1073759"/>
            <a:ext cx="605536" cy="113635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50F6B474-06DD-3E8E-C0BD-D604F2F17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1097" y="1054134"/>
            <a:ext cx="883070" cy="124905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95A1175-4B0C-648C-E350-00E9E66DA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9740" y="1233377"/>
            <a:ext cx="609600" cy="14885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1ECF7C0-0112-FA6A-2FF8-E0D1AB112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4642" y="1786270"/>
            <a:ext cx="212651" cy="1205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9B08427-ABAC-1142-0325-3CA5DAB2A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066" y="2646288"/>
            <a:ext cx="134189" cy="581247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FFC802D-3D2F-B937-B8D4-39BFEEFF2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99591" y="2502195"/>
            <a:ext cx="474576" cy="167994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21911BC9-D8EA-922D-D0A5-0F0BEE506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7917" y="2052638"/>
            <a:ext cx="1210446" cy="18360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676774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9E77942-416E-C5D4-89F7-E2069CCBA6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6207" y="128327"/>
            <a:ext cx="7422784" cy="67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Förhandsgranska inleverans</a:t>
            </a:r>
            <a:endParaRPr kumimoji="0" lang="sv-SE" sz="27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5" name="Grupp 4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7B11C397-4112-67F0-D5B9-5951278829E4}"/>
              </a:ext>
            </a:extLst>
          </p:cNvPr>
          <p:cNvGrpSpPr/>
          <p:nvPr/>
        </p:nvGrpSpPr>
        <p:grpSpPr>
          <a:xfrm>
            <a:off x="484401" y="771260"/>
            <a:ext cx="2775779" cy="3830400"/>
            <a:chOff x="484401" y="771260"/>
            <a:chExt cx="2775779" cy="3830400"/>
          </a:xfrm>
        </p:grpSpPr>
        <p:pic>
          <p:nvPicPr>
            <p:cNvPr id="2" name="Bildobjekt 1" descr="Bilden är ett urklipp från IT-systemet mina sidor för fristående aktörer.">
              <a:extLst>
                <a:ext uri="{FF2B5EF4-FFF2-40B4-BE49-F238E27FC236}">
                  <a16:creationId xmlns:a16="http://schemas.microsoft.com/office/drawing/2014/main" id="{F8307626-754F-296D-A20B-10FA53B93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01" y="771260"/>
              <a:ext cx="2687585" cy="38304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FDA6724C-4764-5DB9-BF91-CAFDE62B5953}"/>
                </a:ext>
              </a:extLst>
            </p:cNvPr>
            <p:cNvSpPr txBox="1"/>
            <p:nvPr/>
          </p:nvSpPr>
          <p:spPr>
            <a:xfrm>
              <a:off x="2102942" y="4264518"/>
              <a:ext cx="1157238" cy="2154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800" dirty="0"/>
                <a:t>Inleverera tolktillfälle</a:t>
              </a:r>
            </a:p>
          </p:txBody>
        </p:sp>
      </p:grp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9E7A32E6-D80B-F22E-A80C-A243152B1D55}"/>
              </a:ext>
            </a:extLst>
          </p:cNvPr>
          <p:cNvSpPr txBox="1">
            <a:spLocks/>
          </p:cNvSpPr>
          <p:nvPr/>
        </p:nvSpPr>
        <p:spPr>
          <a:xfrm>
            <a:off x="3897760" y="759220"/>
            <a:ext cx="4331936" cy="3854480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200" b="1" dirty="0">
                <a:ea typeface="Open Sans" panose="020B0606030504020204" pitchFamily="34" charset="0"/>
                <a:cs typeface="Open Sans" panose="020B0606030504020204" pitchFamily="34" charset="0"/>
              </a:rPr>
              <a:t>Förhandsgranska inleveransen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Innan du bekräftar inleveransen kan du granska att uppgifterna stämmer.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Stämmer informationen klickar du på </a:t>
            </a:r>
            <a:r>
              <a:rPr lang="sv-SE" sz="1200" b="1" dirty="0">
                <a:ea typeface="Open Sans" panose="020B0606030504020204" pitchFamily="34" charset="0"/>
                <a:cs typeface="Open Sans" panose="020B0606030504020204" pitchFamily="34" charset="0"/>
              </a:rPr>
              <a:t>Inleverera tolktillfälle</a:t>
            </a: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sv-SE" sz="1200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3192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40A624-FC80-57FC-064F-F8A31027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41" y="382292"/>
            <a:ext cx="6800226" cy="368466"/>
          </a:xfrm>
        </p:spPr>
        <p:txBody>
          <a:bodyPr/>
          <a:lstStyle/>
          <a:p>
            <a:r>
              <a:rPr lang="sv-SE" sz="2400" dirty="0">
                <a:ea typeface="Open Sans Semibold" panose="020B0606030504020204" pitchFamily="34" charset="0"/>
                <a:cs typeface="Open Sans Semibold" panose="020B0606030504020204" pitchFamily="34" charset="0"/>
              </a:rPr>
              <a:t>Avboka tolk innan tolktillfället</a:t>
            </a:r>
            <a:endParaRPr lang="sv-SE" sz="2400" dirty="0">
              <a:solidFill>
                <a:srgbClr val="FF0000"/>
              </a:solidFill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grpSp>
        <p:nvGrpSpPr>
          <p:cNvPr id="3" name="Grupp 2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CC7A4DC3-E7EE-71E5-E4C9-5228A1EA1AA6}"/>
              </a:ext>
            </a:extLst>
          </p:cNvPr>
          <p:cNvGrpSpPr/>
          <p:nvPr/>
        </p:nvGrpSpPr>
        <p:grpSpPr>
          <a:xfrm>
            <a:off x="540141" y="1104873"/>
            <a:ext cx="4308951" cy="2933754"/>
            <a:chOff x="456878" y="1374479"/>
            <a:chExt cx="4308951" cy="2933754"/>
          </a:xfrm>
        </p:grpSpPr>
        <p:pic>
          <p:nvPicPr>
            <p:cNvPr id="13" name="Bildobjekt 12" descr="Bilden är ett urklipp från IT-systemet mina sidor för fristående aktörer.">
              <a:extLst>
                <a:ext uri="{FF2B5EF4-FFF2-40B4-BE49-F238E27FC236}">
                  <a16:creationId xmlns:a16="http://schemas.microsoft.com/office/drawing/2014/main" id="{AE20286D-4455-AD33-630A-6F27E82FE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78" y="1374479"/>
              <a:ext cx="4308951" cy="29337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65F22595-5F2C-58A0-E70A-DF0958D99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29824" y="2841356"/>
              <a:ext cx="267262" cy="340963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7E9EB0C2-FF03-4D7B-0B6E-C0210FC0D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38656" y="3381214"/>
              <a:ext cx="1313397" cy="415871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" name="Platshållare för innehåll 2" descr="texten knappen avboka innehåller en länk som går till sidan med de tre alternativen boka tolk, avboka tolk och inleverera tolk.">
            <a:extLst>
              <a:ext uri="{FF2B5EF4-FFF2-40B4-BE49-F238E27FC236}">
                <a16:creationId xmlns:a16="http://schemas.microsoft.com/office/drawing/2014/main" id="{47D36A7F-1E45-D2AA-3692-832B464D1411}"/>
              </a:ext>
            </a:extLst>
          </p:cNvPr>
          <p:cNvSpPr txBox="1">
            <a:spLocks/>
          </p:cNvSpPr>
          <p:nvPr/>
        </p:nvSpPr>
        <p:spPr>
          <a:xfrm>
            <a:off x="5450018" y="1104873"/>
            <a:ext cx="3523501" cy="28529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l" defTabSz="685800" rtl="0" eaLnBrk="1" latinLnBrk="0" hangingPunct="1">
              <a:lnSpc>
                <a:spcPct val="90000"/>
              </a:lnSpc>
              <a:spcBef>
                <a:spcPts val="525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450"/>
              </a:spcBef>
              <a:buClr>
                <a:schemeClr val="accent2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70C0"/>
              </a:buClr>
              <a:buNone/>
            </a:pPr>
            <a:r>
              <a:rPr lang="sv-S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v-SE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vboka tolk innan tolktillfället</a:t>
            </a:r>
          </a:p>
          <a:p>
            <a:pPr marL="0" indent="0">
              <a:lnSpc>
                <a:spcPct val="100000"/>
              </a:lnSpc>
              <a:buClr>
                <a:srgbClr val="0070C0"/>
              </a:buClr>
              <a:buNone/>
            </a:pPr>
            <a:endParaRPr lang="sv-SE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0070C0"/>
              </a:buClr>
              <a:buNone/>
            </a:pP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Behöver du avboka ett tolktillfälle väljer du att 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klicka </a:t>
            </a: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på knappen </a:t>
            </a:r>
            <a:r>
              <a:rPr lang="sv-SE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/>
              </a:rPr>
              <a:t>avboka</a:t>
            </a: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och väljer 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den </a:t>
            </a: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bokning du vill avboka med hjälp av pilen i rullistan.</a:t>
            </a:r>
          </a:p>
          <a:p>
            <a:pPr marL="0" indent="0">
              <a:lnSpc>
                <a:spcPct val="100000"/>
              </a:lnSpc>
              <a:buClr>
                <a:srgbClr val="0070C0"/>
              </a:buClr>
              <a:buNone/>
            </a:pPr>
            <a:endParaRPr lang="sv-SE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0070C0"/>
              </a:buClr>
              <a:buNone/>
            </a:pP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Gå vidare genom att klicka på </a:t>
            </a:r>
            <a:r>
              <a:rPr lang="sv-S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Förhandsgranska.</a:t>
            </a:r>
            <a:endParaRPr lang="sv-SE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0070C0"/>
              </a:buClr>
              <a:buNone/>
            </a:pPr>
            <a:endParaRPr lang="sv-SE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0276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464FB2DC-3BE0-D2AB-ECD6-5A63A4E610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5042" y="-40611"/>
            <a:ext cx="7422784" cy="67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257175" indent="-257175" algn="l" defTabSz="685800" rtl="0" eaLnBrk="1" latinLnBrk="0" hangingPunct="1">
              <a:lnSpc>
                <a:spcPct val="90000"/>
              </a:lnSpc>
              <a:spcBef>
                <a:spcPts val="525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450"/>
              </a:spcBef>
              <a:buClr>
                <a:schemeClr val="accent2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Förhandsgranska avbokningen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upp 1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705C675C-3E70-D647-D44C-E33916B7DF1B}"/>
              </a:ext>
            </a:extLst>
          </p:cNvPr>
          <p:cNvGrpSpPr/>
          <p:nvPr/>
        </p:nvGrpSpPr>
        <p:grpSpPr>
          <a:xfrm>
            <a:off x="575042" y="792564"/>
            <a:ext cx="2965112" cy="3775454"/>
            <a:chOff x="575042" y="1040537"/>
            <a:chExt cx="2965112" cy="3775454"/>
          </a:xfrm>
        </p:grpSpPr>
        <p:pic>
          <p:nvPicPr>
            <p:cNvPr id="3" name="Bildobjekt 2" descr="Bilden är ett urklipp från IT-systemet mina sidor för fristående aktörer.">
              <a:extLst>
                <a:ext uri="{FF2B5EF4-FFF2-40B4-BE49-F238E27FC236}">
                  <a16:creationId xmlns:a16="http://schemas.microsoft.com/office/drawing/2014/main" id="{EA58E90B-FA37-0169-3AE3-C75C8C65A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7" r="47952" b="14847"/>
            <a:stretch/>
          </p:blipFill>
          <p:spPr>
            <a:xfrm>
              <a:off x="575042" y="1040537"/>
              <a:ext cx="2965112" cy="37754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173A5D8C-4931-6D1F-D97F-DAE1D017A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2373" y="4368632"/>
              <a:ext cx="1144599" cy="265361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Content Placeholder 3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D75CA063-8580-56D6-8EB8-2FDDB8519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7625" y="792564"/>
            <a:ext cx="4231333" cy="2648060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/>
              <a:t>Förhandsgranska avbokningen</a:t>
            </a:r>
          </a:p>
          <a:p>
            <a:pPr marL="0" indent="0">
              <a:buNone/>
            </a:pPr>
            <a:r>
              <a:rPr lang="en-US" sz="1200" dirty="0"/>
              <a:t>Innan du skickar in avbokningen kan du förhandsgranska den.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Klicka på </a:t>
            </a:r>
            <a:r>
              <a:rPr lang="en-US" sz="1200" b="1" dirty="0"/>
              <a:t>avboka tolktillfälle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Klickar du på </a:t>
            </a:r>
            <a:r>
              <a:rPr lang="en-US" sz="1200" b="1" dirty="0"/>
              <a:t>Avbryt avbokning </a:t>
            </a:r>
            <a:r>
              <a:rPr lang="en-US" sz="1200" dirty="0"/>
              <a:t>kommer du tillbaks till steget där du ska välja vilken bokningen du vill avboka.</a:t>
            </a:r>
          </a:p>
        </p:txBody>
      </p:sp>
    </p:spTree>
    <p:extLst>
      <p:ext uri="{BB962C8B-B14F-4D97-AF65-F5344CB8AC3E}">
        <p14:creationId xmlns:p14="http://schemas.microsoft.com/office/powerpoint/2010/main" val="369102165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464FB2DC-3BE0-D2AB-ECD6-5A63A4E610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5042" y="-40611"/>
            <a:ext cx="7422784" cy="67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257175" indent="-257175" algn="l" defTabSz="685800" rtl="0" eaLnBrk="1" latinLnBrk="0" hangingPunct="1">
              <a:lnSpc>
                <a:spcPct val="90000"/>
              </a:lnSpc>
              <a:spcBef>
                <a:spcPts val="525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450"/>
              </a:spcBef>
              <a:buClr>
                <a:schemeClr val="accent2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Bekräftelse på avbokningen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upp 1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773AA349-84A6-281D-0286-3FEF0F469AA6}"/>
              </a:ext>
            </a:extLst>
          </p:cNvPr>
          <p:cNvGrpSpPr/>
          <p:nvPr/>
        </p:nvGrpSpPr>
        <p:grpSpPr>
          <a:xfrm>
            <a:off x="592914" y="834550"/>
            <a:ext cx="3375132" cy="1737200"/>
            <a:chOff x="592914" y="834550"/>
            <a:chExt cx="3375132" cy="1737200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A396B0AD-A57F-2EA0-B704-A32F9F888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914" y="834550"/>
              <a:ext cx="3375132" cy="1737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173A5D8C-4931-6D1F-D97F-DAE1D017A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2794" y="1412297"/>
              <a:ext cx="3326530" cy="96772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75CA063-8580-56D6-8EB8-2FDDB8519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38427" y="834550"/>
            <a:ext cx="3564906" cy="1646826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/>
              <a:t>Bekräftelse på avbokningen</a:t>
            </a:r>
          </a:p>
          <a:p>
            <a:pPr marL="0" indent="0">
              <a:buNone/>
            </a:pPr>
            <a:r>
              <a:rPr lang="en-US" sz="1200" dirty="0"/>
              <a:t>När du avbokat tolktillfället ändras statusen i händelsen till avbokad.</a:t>
            </a:r>
          </a:p>
        </p:txBody>
      </p:sp>
    </p:spTree>
    <p:extLst>
      <p:ext uri="{BB962C8B-B14F-4D97-AF65-F5344CB8AC3E}">
        <p14:creationId xmlns:p14="http://schemas.microsoft.com/office/powerpoint/2010/main" val="401983945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561401-2410-805A-B966-F7E5777F9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2" y="125205"/>
            <a:ext cx="7422784" cy="675000"/>
          </a:xfrm>
        </p:spPr>
        <p:txBody>
          <a:bodyPr/>
          <a:lstStyle/>
          <a:p>
            <a:r>
              <a:rPr lang="sv-SE" sz="2800" dirty="0">
                <a:solidFill>
                  <a:schemeClr val="accent1"/>
                </a:solidFill>
              </a:rPr>
              <a:t>Lämna synpunkter på tolkning</a:t>
            </a:r>
            <a:endParaRPr lang="sv-SE" dirty="0"/>
          </a:p>
        </p:txBody>
      </p:sp>
      <p:pic>
        <p:nvPicPr>
          <p:cNvPr id="11" name="Bildobjekt 10" descr="Bilden är ett skärmklipp från arbetsförmedlingens hemsida. ">
            <a:extLst>
              <a:ext uri="{FF2B5EF4-FFF2-40B4-BE49-F238E27FC236}">
                <a16:creationId xmlns:a16="http://schemas.microsoft.com/office/drawing/2014/main" id="{DF673186-0207-9AD7-5649-66CCD5B48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42" y="1126105"/>
            <a:ext cx="3297241" cy="3001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7B608076-D783-ED99-C532-26A789D5DBD4}"/>
              </a:ext>
            </a:extLst>
          </p:cNvPr>
          <p:cNvSpPr txBox="1"/>
          <p:nvPr/>
        </p:nvSpPr>
        <p:spPr>
          <a:xfrm>
            <a:off x="4286434" y="1126105"/>
            <a:ext cx="480723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Hur gör du om tolkningen inte fungerar som den ska? </a:t>
            </a:r>
          </a:p>
          <a:p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Synpunkter ska alltid göras så fort en avvikelse uppstått. Det är viktigt för att säkra kvaliteten och att avtalen följs. Synpunkter registreras av dig som tolkanvändare via ett formulär på </a:t>
            </a:r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Arbetsformedlingen.se</a:t>
            </a:r>
            <a:endParaRPr lang="sv-SE" sz="12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sz="1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sz="1200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Exempel på synpunkter som ska lämnas till Arbetsförmedlingen</a:t>
            </a:r>
            <a:endParaRPr lang="sv-SE" sz="1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Tolken har uteblivit helt eller är försenad mer än 5 minuter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Tolkförmedlingen inte har levererat tolk enligt den bekräftade beställningen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Tolken har brutit mot tolkseden 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Tolken brister i sina språkkunskaper eller i sin förmåga att tolka 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Tolken visar dåligt bemötande 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Tolken på eget initiativ avbryter tolkningen före överenskommen sluttid 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Tolken befinner sig i olämplig miljö </a:t>
            </a:r>
          </a:p>
        </p:txBody>
      </p:sp>
    </p:spTree>
    <p:extLst>
      <p:ext uri="{BB962C8B-B14F-4D97-AF65-F5344CB8AC3E}">
        <p14:creationId xmlns:p14="http://schemas.microsoft.com/office/powerpoint/2010/main" val="371068564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4" descr="En bild som visar person, bord, inomhus, bärbar dator">
            <a:extLst>
              <a:ext uri="{FF2B5EF4-FFF2-40B4-BE49-F238E27FC236}">
                <a16:creationId xmlns:a16="http://schemas.microsoft.com/office/drawing/2014/main" id="{A2EEBD3F-4F15-4479-879D-BF09676FD1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88" y="10"/>
            <a:ext cx="9002712" cy="4627350"/>
          </a:xfrm>
          <a:prstGeom prst="rect">
            <a:avLst/>
          </a:prstGeom>
          <a:noFill/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9585BCB-AAC5-4E1C-B3E6-2205CDB3F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58" y="2797521"/>
            <a:ext cx="5327449" cy="1037929"/>
          </a:xfrm>
        </p:spPr>
        <p:txBody>
          <a:bodyPr/>
          <a:lstStyle/>
          <a:p>
            <a:r>
              <a:rPr lang="sv-SE" dirty="0"/>
              <a:t>Exportera deltagarinformation</a:t>
            </a:r>
          </a:p>
        </p:txBody>
      </p:sp>
    </p:spTree>
    <p:extLst>
      <p:ext uri="{BB962C8B-B14F-4D97-AF65-F5344CB8AC3E}">
        <p14:creationId xmlns:p14="http://schemas.microsoft.com/office/powerpoint/2010/main" val="366746117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500486-5166-4626-9349-0222305F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98" y="351989"/>
            <a:ext cx="7788792" cy="553958"/>
          </a:xfrm>
        </p:spPr>
        <p:txBody>
          <a:bodyPr/>
          <a:lstStyle/>
          <a:p>
            <a:r>
              <a:rPr lang="sv-SE" sz="2400" dirty="0"/>
              <a:t>Exportera deltagarinformation, datum &amp; tjänst</a:t>
            </a:r>
          </a:p>
        </p:txBody>
      </p:sp>
      <p:pic>
        <p:nvPicPr>
          <p:cNvPr id="1026" name="Bildobjekt 1" descr="skärmdump exportera deltagarinformation">
            <a:extLst>
              <a:ext uri="{FF2B5EF4-FFF2-40B4-BE49-F238E27FC236}">
                <a16:creationId xmlns:a16="http://schemas.microsoft.com/office/drawing/2014/main" id="{C51309D7-939B-4C37-9FC1-8392B405F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98" y="1045687"/>
            <a:ext cx="3389533" cy="382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5A70D963-7EB1-47BF-9799-135F5EDDC407}"/>
              </a:ext>
            </a:extLst>
          </p:cNvPr>
          <p:cNvSpPr txBox="1">
            <a:spLocks/>
          </p:cNvSpPr>
          <p:nvPr/>
        </p:nvSpPr>
        <p:spPr>
          <a:xfrm>
            <a:off x="4679931" y="1276988"/>
            <a:ext cx="3956765" cy="3822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För att exportera deltagare går du in under </a:t>
            </a:r>
            <a:r>
              <a:rPr lang="sv-SE" sz="1200" b="1" dirty="0"/>
              <a:t>Exporter</a:t>
            </a:r>
            <a:r>
              <a:rPr lang="sv-SE" sz="1200" dirty="0"/>
              <a:t> i det gråa fältet till vänster.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Välj sedan vilken tidsperiod du vill exportera information från. Tiden avser de deltagare som kommit in i </a:t>
            </a:r>
            <a:r>
              <a:rPr lang="sv-SE" sz="1200" b="1" dirty="0"/>
              <a:t>Mina sidor för fristående aktörer</a:t>
            </a:r>
            <a:r>
              <a:rPr lang="sv-SE" sz="1200" dirty="0"/>
              <a:t> under den angivna perioden (deltagarens avropsdatum).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Välj därefter vilken tjänst du vill exportera deltagare för: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Karriärvägledning, 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usta och matcha eller   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alla tjänster.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Observera att om du bara har behörighet att arbeta med t.ex. karriärvägledning så kan du också endast exportera från denna tjänst.</a:t>
            </a: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1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1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4A15894-9F03-48DB-A354-4321196C9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3175" y="2968171"/>
            <a:ext cx="1305054" cy="29240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A7CB531-A7BF-4CAA-BA8F-E388A6FF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5412" y="2220686"/>
            <a:ext cx="505731" cy="27789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1BD4BD2-D499-43BC-A1AF-E64B3318F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3175" y="3260580"/>
            <a:ext cx="1203454" cy="29240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969416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B23A7E5F-F5F6-4D8F-B210-52B691F4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322365"/>
            <a:ext cx="7082279" cy="575550"/>
          </a:xfrm>
        </p:spPr>
        <p:txBody>
          <a:bodyPr/>
          <a:lstStyle/>
          <a:p>
            <a:r>
              <a:rPr lang="sv-SE" sz="2000" dirty="0"/>
              <a:t>Exportera deltagarinformation, deltagare</a:t>
            </a:r>
          </a:p>
        </p:txBody>
      </p:sp>
      <p:pic>
        <p:nvPicPr>
          <p:cNvPr id="15" name="Bildobjekt 1" descr="skärmdump exportera deltagarinformation">
            <a:extLst>
              <a:ext uri="{FF2B5EF4-FFF2-40B4-BE49-F238E27FC236}">
                <a16:creationId xmlns:a16="http://schemas.microsoft.com/office/drawing/2014/main" id="{0F69DBC8-6BE4-41A5-9C89-E022D6F38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43" y="897915"/>
            <a:ext cx="3389533" cy="382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tshållare för innehåll 7">
            <a:extLst>
              <a:ext uri="{FF2B5EF4-FFF2-40B4-BE49-F238E27FC236}">
                <a16:creationId xmlns:a16="http://schemas.microsoft.com/office/drawing/2014/main" id="{4B027C32-5C34-4E1D-905A-C93E337A63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4509" y="897915"/>
            <a:ext cx="2752047" cy="3093447"/>
          </a:xfrm>
        </p:spPr>
        <p:txBody>
          <a:bodyPr/>
          <a:lstStyle/>
          <a:p>
            <a:pPr marL="0" lvl="0" indent="0">
              <a:buNone/>
            </a:pPr>
            <a:r>
              <a:rPr lang="sv-S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Välj om du vill exportera alla deltagare, deltagare som blivit tilldelade en handledare eller deltagare som ej blivit tilldelade.</a:t>
            </a:r>
          </a:p>
          <a:p>
            <a:pPr marL="0" lvl="0" indent="0">
              <a:buNone/>
            </a:pPr>
            <a:r>
              <a:rPr lang="sv-S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Observera att du oavsett val endast kan exportera de deltagare som du har behörighet till.</a:t>
            </a:r>
          </a:p>
          <a:p>
            <a:pPr marL="0" lvl="0" indent="0">
              <a:buNone/>
            </a:pPr>
            <a:r>
              <a:rPr lang="sv-S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Välj om du vill inkludera tidigare exporterade deltagare genom att bocka i rutan.</a:t>
            </a:r>
          </a:p>
          <a:p>
            <a:pPr marL="0" indent="0">
              <a:buNone/>
            </a:pPr>
            <a:r>
              <a:rPr lang="sv-SE" sz="1100" dirty="0"/>
              <a:t>Välj om du vill exportera till Excel genom att bocka för </a:t>
            </a:r>
            <a:r>
              <a:rPr lang="sv-SE" sz="1100" b="1" dirty="0"/>
              <a:t>Exportera i Excelformat</a:t>
            </a:r>
            <a:r>
              <a:rPr lang="sv-SE" sz="1100" dirty="0"/>
              <a:t>. Om du inte väljer att exportera i Excelformat så får du informationen i CSV. </a:t>
            </a:r>
            <a:br>
              <a:rPr lang="sv-SE" sz="1100" dirty="0"/>
            </a:br>
            <a:br>
              <a:rPr lang="sv-SE" sz="1100" dirty="0"/>
            </a:br>
            <a:r>
              <a:rPr lang="sv-SE" sz="1100" dirty="0"/>
              <a:t>Klicka på </a:t>
            </a:r>
            <a:r>
              <a:rPr lang="sv-SE" sz="1100" b="1" dirty="0"/>
              <a:t>Exportera deltagare</a:t>
            </a:r>
            <a:r>
              <a:rPr lang="sv-SE" sz="1100" dirty="0"/>
              <a:t> för att starta exporten.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873F866-DD40-497C-8A4B-8735B000E18A}"/>
              </a:ext>
            </a:extLst>
          </p:cNvPr>
          <p:cNvSpPr/>
          <p:nvPr/>
        </p:nvSpPr>
        <p:spPr>
          <a:xfrm>
            <a:off x="5264509" y="3924908"/>
            <a:ext cx="3389533" cy="5382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100" dirty="0"/>
              <a:t>Du kan endast exportera deltagarinformation för deltagare som är kopplade till samma utförande verksamhet och adress som du är inloggad på.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9CD2415-6C41-4DAB-BA18-B6FDEE238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3174" y="2808936"/>
            <a:ext cx="1312311" cy="35046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16BD71C4-33DB-418F-A979-9B7CCD079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3174" y="3159402"/>
            <a:ext cx="1214203" cy="27199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0E5C521-EE4F-48E9-8F3B-2C546A0BC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6364" y="2039679"/>
            <a:ext cx="380436" cy="29028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076611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3E718587-19C6-4C37-A51D-EC7332B82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432157"/>
            <a:ext cx="7082279" cy="575550"/>
          </a:xfrm>
        </p:spPr>
        <p:txBody>
          <a:bodyPr/>
          <a:lstStyle/>
          <a:p>
            <a:r>
              <a:rPr lang="sv-SE" sz="2400" dirty="0"/>
              <a:t>Exportera till Excel</a:t>
            </a:r>
          </a:p>
        </p:txBody>
      </p:sp>
      <p:pic>
        <p:nvPicPr>
          <p:cNvPr id="6" name="Bildobjekt 5" descr="Skärmavbild från Excel som visar deltagarinformation vid en export från Mina sidor fristående aktörer. En röd markering visar de olika kolumnerna med information.">
            <a:extLst>
              <a:ext uri="{FF2B5EF4-FFF2-40B4-BE49-F238E27FC236}">
                <a16:creationId xmlns:a16="http://schemas.microsoft.com/office/drawing/2014/main" id="{60283453-C5CC-458A-8D83-1782C6A05E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027681"/>
            <a:ext cx="7923498" cy="157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2495610-6F57-4CD9-8357-570137FC9917}"/>
              </a:ext>
            </a:extLst>
          </p:cNvPr>
          <p:cNvSpPr txBox="1"/>
          <p:nvPr/>
        </p:nvSpPr>
        <p:spPr>
          <a:xfrm>
            <a:off x="575043" y="2879112"/>
            <a:ext cx="78185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Här ser du ett exempel på hur det ser ut i Excel när du har exporterat deltagarinformation från </a:t>
            </a:r>
            <a:r>
              <a:rPr lang="sv-SE" sz="1200" b="1" dirty="0"/>
              <a:t>Mina sidor för fristående aktörer</a:t>
            </a:r>
            <a:r>
              <a:rPr lang="sv-SE" sz="1200" dirty="0"/>
              <a:t>.</a:t>
            </a:r>
          </a:p>
          <a:p>
            <a:endParaRPr lang="sv-SE" sz="1200" dirty="0">
              <a:latin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</a:rPr>
              <a:t>I exporten kan du till exempel hitta tolkbehov, och vilken deltagargrad deltagaren har.</a:t>
            </a:r>
            <a:br>
              <a:rPr lang="sv-SE" sz="1200" dirty="0">
                <a:latin typeface="Arial" panose="020B0604020202020204" pitchFamily="34" charset="0"/>
              </a:rPr>
            </a:br>
            <a:endParaRPr lang="sv-SE" sz="1200" dirty="0">
              <a:latin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</a:rPr>
              <a:t>Skulle en kolumn vara tom tillexempel avbrott beror detta på att det inte finns några avbrott vid denna export.</a:t>
            </a:r>
            <a:endParaRPr lang="sv-SE" sz="12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F8AD050-5E8A-4A58-BC0A-F33DE4E0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257" y="2138430"/>
            <a:ext cx="7831290" cy="15368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95D9FC9-8B52-6136-0A59-47B4B9920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0746" y="2292111"/>
            <a:ext cx="622690" cy="153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527659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4" descr="En bild som visar person, bord, inomhus, bärbar dator">
            <a:extLst>
              <a:ext uri="{FF2B5EF4-FFF2-40B4-BE49-F238E27FC236}">
                <a16:creationId xmlns:a16="http://schemas.microsoft.com/office/drawing/2014/main" id="{A2EEBD3F-4F15-4479-879D-BF09676FD1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88" y="10"/>
            <a:ext cx="9002712" cy="4627350"/>
          </a:xfrm>
          <a:prstGeom prst="rect">
            <a:avLst/>
          </a:prstGeom>
          <a:noFill/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9585BCB-AAC5-4E1C-B3E6-2205CDB3F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58" y="2797521"/>
            <a:ext cx="5327449" cy="1037929"/>
          </a:xfrm>
        </p:spPr>
        <p:txBody>
          <a:bodyPr/>
          <a:lstStyle/>
          <a:p>
            <a:r>
              <a:rPr lang="sv-SE" dirty="0"/>
              <a:t>Maskade personuppgifter</a:t>
            </a:r>
          </a:p>
        </p:txBody>
      </p:sp>
    </p:spTree>
    <p:extLst>
      <p:ext uri="{BB962C8B-B14F-4D97-AF65-F5344CB8AC3E}">
        <p14:creationId xmlns:p14="http://schemas.microsoft.com/office/powerpoint/2010/main" val="4050783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5FBD728-1F6E-CBB3-C96A-62403C05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37" y="474178"/>
            <a:ext cx="7422784" cy="675000"/>
          </a:xfrm>
        </p:spPr>
        <p:txBody>
          <a:bodyPr/>
          <a:lstStyle/>
          <a:p>
            <a:r>
              <a:rPr lang="sv-SE" sz="2400" dirty="0"/>
              <a:t>Deltagarkort</a:t>
            </a:r>
            <a:endParaRPr lang="en-US" sz="2400" dirty="0"/>
          </a:p>
        </p:txBody>
      </p:sp>
      <p:pic>
        <p:nvPicPr>
          <p:cNvPr id="5" name="Bildobjekt 4" descr="Bilden är ett urklipp från IT-systemet MSFA.">
            <a:extLst>
              <a:ext uri="{FF2B5EF4-FFF2-40B4-BE49-F238E27FC236}">
                <a16:creationId xmlns:a16="http://schemas.microsoft.com/office/drawing/2014/main" id="{570B3A05-F93E-72ED-0FCE-BCF8E5022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33" y="999312"/>
            <a:ext cx="4972612" cy="353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33A5F325-BB93-4FE0-90E4-38E6B425F8C0}"/>
              </a:ext>
            </a:extLst>
          </p:cNvPr>
          <p:cNvSpPr txBox="1"/>
          <p:nvPr/>
        </p:nvSpPr>
        <p:spPr>
          <a:xfrm>
            <a:off x="5843108" y="999312"/>
            <a:ext cx="30110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Här ser du flikarna:</a:t>
            </a:r>
          </a:p>
          <a:p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Deltagare &amp; tjänst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Rapportering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Kartläggning &amp; Kompetens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Tolk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Handlingsplan</a:t>
            </a:r>
          </a:p>
          <a:p>
            <a:endParaRPr lang="sv-SE" sz="1200" dirty="0"/>
          </a:p>
          <a:p>
            <a:endParaRPr lang="sv-SE" sz="1200" dirty="0"/>
          </a:p>
          <a:p>
            <a:r>
              <a:rPr lang="sv-SE" sz="1200" dirty="0"/>
              <a:t>Under fliken </a:t>
            </a:r>
            <a:r>
              <a:rPr lang="sv-SE" sz="1200" b="1" dirty="0"/>
              <a:t>Rapportering</a:t>
            </a:r>
            <a:r>
              <a:rPr lang="sv-SE" sz="1200" dirty="0"/>
              <a:t>, rapporterar du för gemensam planering, avvikelserapport, informativ rapport och slutrapportering.</a:t>
            </a:r>
            <a:endParaRPr lang="sv-SE" sz="1200" strike="sngStrik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388E05C-524C-18A2-7673-4BF0E109C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9175" y="999312"/>
            <a:ext cx="339634" cy="10841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CE12B24-F9D1-440A-6E58-A4D645F75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1412" y="1422400"/>
            <a:ext cx="564552" cy="17549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8773B44-825C-C8CF-BC85-82F713A07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8860" y="1422400"/>
            <a:ext cx="417395" cy="17549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8E21F28-7287-304D-2B19-9AF9FC16B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7623" y="1422400"/>
            <a:ext cx="666776" cy="17549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79993CB-55AF-1520-A604-90FF7F02E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72145" y="1422400"/>
            <a:ext cx="249382" cy="17549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DC63D2C-955A-CA60-8E79-9DF016D2C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84423" y="1422400"/>
            <a:ext cx="454867" cy="17549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871758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D2CE5A-7E3A-4905-9746-523A54D2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2" y="462148"/>
            <a:ext cx="7422784" cy="675000"/>
          </a:xfrm>
        </p:spPr>
        <p:txBody>
          <a:bodyPr anchor="b">
            <a:normAutofit/>
          </a:bodyPr>
          <a:lstStyle/>
          <a:p>
            <a:r>
              <a:rPr lang="sv-SE" sz="2400" dirty="0"/>
              <a:t>Vem gör vad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8176C2-9A0F-49D7-9CAB-948B2487F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61" y="1517006"/>
            <a:ext cx="7421825" cy="2872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300" dirty="0"/>
              <a:t>Om Arbetsförmedlingen har anledning att inte visa en deltagares personuppgifter kommer dessa att maskas i systemstödet. Exempelvis om en deltagare får skyddade personuppgifter under tjänstens gång. Detta sker automatisk på en signal från Skatteverket. Samma signal går även till Arbetsförmedlingens interna system.</a:t>
            </a:r>
          </a:p>
          <a:p>
            <a:pPr marL="0" indent="0">
              <a:buNone/>
            </a:pPr>
            <a:endParaRPr lang="sv-SE" sz="1300" b="1" dirty="0"/>
          </a:p>
          <a:p>
            <a:pPr marL="0" indent="0">
              <a:buNone/>
            </a:pPr>
            <a:r>
              <a:rPr lang="sv-SE" sz="1300" b="1" dirty="0"/>
              <a:t>Vad gör Arbetsförmedlingen:</a:t>
            </a:r>
          </a:p>
          <a:p>
            <a:pPr>
              <a:buClr>
                <a:srgbClr val="92D050"/>
              </a:buClr>
            </a:pPr>
            <a:r>
              <a:rPr lang="sv-SE" sz="1300" dirty="0"/>
              <a:t>När en maskning har skett kommer Arbetsförmedlingen att kontakta er.</a:t>
            </a:r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r>
              <a:rPr lang="sv-SE" sz="1300" b="1" dirty="0"/>
              <a:t>Vad gör du:</a:t>
            </a:r>
          </a:p>
          <a:p>
            <a:pPr>
              <a:buClr>
                <a:srgbClr val="92D050"/>
              </a:buClr>
            </a:pPr>
            <a:r>
              <a:rPr lang="sv-SE" sz="1300" dirty="0"/>
              <a:t>Så fort du fått signal om maskning måste du rensa bort deltagarens personuppgifter som sparats över i era egna system.</a:t>
            </a:r>
          </a:p>
          <a:p>
            <a:pPr>
              <a:buClr>
                <a:srgbClr val="92D050"/>
              </a:buClr>
            </a:pPr>
            <a:r>
              <a:rPr lang="sv-SE" sz="1300" dirty="0"/>
              <a:t>Viktigt! Tänk på att spara deltagarens kontaktuppgifter innan du rensar bort dessa. </a:t>
            </a:r>
          </a:p>
          <a:p>
            <a:pPr>
              <a:buClr>
                <a:srgbClr val="92D050"/>
              </a:buClr>
            </a:pPr>
            <a:r>
              <a:rPr lang="sv-SE" sz="1300" dirty="0"/>
              <a:t>Du behöver tillsammans med deltagaren bestämma hur er fortsatta kontakt ska se ut.</a:t>
            </a:r>
          </a:p>
        </p:txBody>
      </p:sp>
    </p:spTree>
    <p:extLst>
      <p:ext uri="{BB962C8B-B14F-4D97-AF65-F5344CB8AC3E}">
        <p14:creationId xmlns:p14="http://schemas.microsoft.com/office/powerpoint/2010/main" val="411364886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348CBE-1C82-42D6-8574-9BDE5495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24" y="511531"/>
            <a:ext cx="7422784" cy="675000"/>
          </a:xfrm>
        </p:spPr>
        <p:txBody>
          <a:bodyPr/>
          <a:lstStyle/>
          <a:p>
            <a:r>
              <a:rPr lang="sv-SE" sz="2400" dirty="0"/>
              <a:t>Så här ser det ut i systemstödet</a:t>
            </a:r>
          </a:p>
        </p:txBody>
      </p:sp>
      <p:pic>
        <p:nvPicPr>
          <p:cNvPr id="4" name="Platshållare för innehåll 3" descr="Skärmdump från mina sidor fristående aktörer">
            <a:extLst>
              <a:ext uri="{FF2B5EF4-FFF2-40B4-BE49-F238E27FC236}">
                <a16:creationId xmlns:a16="http://schemas.microsoft.com/office/drawing/2014/main" id="{C04C288A-1374-4550-A4EA-7D2C81EF0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28650" y="1179353"/>
            <a:ext cx="3566402" cy="275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B3CA5F6-6DF1-41B0-906F-B6E424E74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8518" y="2292498"/>
            <a:ext cx="396787" cy="20508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pic>
        <p:nvPicPr>
          <p:cNvPr id="8" name="Bildobjekt 7" descr="Skärmdump från Mina sidor fristående aktörer">
            <a:extLst>
              <a:ext uri="{FF2B5EF4-FFF2-40B4-BE49-F238E27FC236}">
                <a16:creationId xmlns:a16="http://schemas.microsoft.com/office/drawing/2014/main" id="{69CE5AB8-E69A-44EE-9EDB-5F176A81F2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367" y="2042538"/>
            <a:ext cx="3254735" cy="2295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D9CF5A91-5B06-4AEA-BC3E-E582BC7D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93269" y="2842344"/>
            <a:ext cx="492805" cy="82387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5C9F5EC-5363-4442-95DA-EE274AE95164}"/>
              </a:ext>
            </a:extLst>
          </p:cNvPr>
          <p:cNvSpPr txBox="1"/>
          <p:nvPr/>
        </p:nvSpPr>
        <p:spPr>
          <a:xfrm>
            <a:off x="4767917" y="1146398"/>
            <a:ext cx="4083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Deltagarens personuppgifter maskas med texten </a:t>
            </a:r>
            <a:r>
              <a:rPr lang="sv-SE" sz="1200" b="1" dirty="0"/>
              <a:t>Skyddad</a:t>
            </a:r>
            <a:r>
              <a:rPr lang="sv-SE" sz="1200" dirty="0"/>
              <a:t> och </a:t>
            </a:r>
            <a:r>
              <a:rPr lang="sv-SE" sz="1200" b="1" dirty="0"/>
              <a:t>Info saknas</a:t>
            </a:r>
            <a:r>
              <a:rPr lang="sv-SE" sz="1200" dirty="0"/>
              <a:t> på alla platser i systemstödet där personuppgifter vanligtvis visas</a:t>
            </a:r>
            <a:r>
              <a:rPr lang="sv-SE" sz="1013" dirty="0"/>
              <a:t>.</a:t>
            </a:r>
          </a:p>
        </p:txBody>
      </p:sp>
      <p:pic>
        <p:nvPicPr>
          <p:cNvPr id="12" name="Bildobjekt 11" descr="Skärmdump från mina sidor fristående aktörer">
            <a:extLst>
              <a:ext uri="{FF2B5EF4-FFF2-40B4-BE49-F238E27FC236}">
                <a16:creationId xmlns:a16="http://schemas.microsoft.com/office/drawing/2014/main" id="{CF2E2069-9393-4F48-90DB-DB3C55B636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4246" y="2963793"/>
            <a:ext cx="4907516" cy="144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DDB42A1C-01A0-49B1-B106-C64DD6456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4356" y="4107082"/>
            <a:ext cx="3646364" cy="7382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A90A3D1-366B-8124-7382-93A941C92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5649" y="1307087"/>
            <a:ext cx="1851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FEB9851-186E-E2AB-95B1-8D779C3D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62007" y="2107786"/>
            <a:ext cx="151465" cy="71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0DA4BE8-31C8-8482-3380-C67371F5A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7917" y="3806599"/>
            <a:ext cx="494090" cy="286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A99405C-7DFB-27F8-FF74-8FB31AA0A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45673" y="1828800"/>
            <a:ext cx="436418" cy="56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3D0E9A8-3371-F3A3-1C0C-6E5B3D083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88873" y="2904478"/>
            <a:ext cx="232081" cy="59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352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5FBD728-1F6E-CBB3-C96A-62403C05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31" y="324635"/>
            <a:ext cx="7422784" cy="675000"/>
          </a:xfrm>
        </p:spPr>
        <p:txBody>
          <a:bodyPr/>
          <a:lstStyle/>
          <a:p>
            <a:r>
              <a:rPr lang="sv-SE" sz="2400" dirty="0"/>
              <a:t>Deltagare &amp; tjänst</a:t>
            </a:r>
            <a:endParaRPr lang="en-US" sz="2400" dirty="0"/>
          </a:p>
        </p:txBody>
      </p:sp>
      <p:pic>
        <p:nvPicPr>
          <p:cNvPr id="3" name="Bildobjekt 2" descr="Bilden är ett urklipp från IT-systemet MSFA.">
            <a:extLst>
              <a:ext uri="{FF2B5EF4-FFF2-40B4-BE49-F238E27FC236}">
                <a16:creationId xmlns:a16="http://schemas.microsoft.com/office/drawing/2014/main" id="{AD1C8D3A-428D-070A-92EA-055BBF3F9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31" y="897581"/>
            <a:ext cx="4704207" cy="334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934AE494-A36A-417F-B548-AC1E09579533}"/>
              </a:ext>
            </a:extLst>
          </p:cNvPr>
          <p:cNvSpPr txBox="1">
            <a:spLocks/>
          </p:cNvSpPr>
          <p:nvPr/>
        </p:nvSpPr>
        <p:spPr>
          <a:xfrm>
            <a:off x="5213121" y="942571"/>
            <a:ext cx="3374567" cy="3659164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Här ser du personuppgifter, information om tjänsten och vilken handledare deltagaren har.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Deltagarens personnummer ligger dolt på sidan. För att få fram personnumret klicka på </a:t>
            </a:r>
            <a:r>
              <a:rPr lang="sv-SE" sz="1200" b="1" dirty="0"/>
              <a:t>Visa</a:t>
            </a:r>
            <a:r>
              <a:rPr lang="sv-SE" sz="1200" dirty="0"/>
              <a:t> bredvid det lilla ögat.</a:t>
            </a:r>
          </a:p>
          <a:p>
            <a:pPr marL="0" indent="0">
              <a:buNone/>
            </a:pPr>
            <a:r>
              <a:rPr lang="sv-SE" sz="1200" dirty="0"/>
              <a:t>Här ser du om deltagaren har behov av tolk och/eller språkstöd och i så fall på vilket språk.</a:t>
            </a:r>
          </a:p>
          <a:p>
            <a:pPr marL="0" indent="0">
              <a:buNone/>
            </a:pPr>
            <a:r>
              <a:rPr lang="sv-SE" sz="1200" b="1" dirty="0"/>
              <a:t>Deltagandegrad </a:t>
            </a:r>
            <a:r>
              <a:rPr lang="sv-SE" sz="1200" dirty="0"/>
              <a:t>visar den procentsats deltagaren ska delta hos er i tjänsten.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För att byta handledare väljer du ny handledare i rullistan  under rubriken </a:t>
            </a:r>
            <a:r>
              <a:rPr lang="sv-SE" sz="1200" b="1" dirty="0"/>
              <a:t>Byt handledare</a:t>
            </a:r>
            <a:r>
              <a:rPr lang="sv-SE" sz="1200" dirty="0"/>
              <a:t>. Klicka sedan på knappen </a:t>
            </a:r>
            <a:r>
              <a:rPr lang="sv-SE" sz="1200" b="1" dirty="0"/>
              <a:t>Spara handledare</a:t>
            </a:r>
            <a:r>
              <a:rPr lang="sv-SE" sz="1200" dirty="0"/>
              <a:t>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6150746-86CB-DE7E-54FB-3BACF5AEB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131" y="1290918"/>
            <a:ext cx="62234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E69588D-7667-7AC5-44AA-7638D41D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9247" y="1965918"/>
            <a:ext cx="295835" cy="1524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5C0F578-BA31-8480-3716-7EB6B021A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131" y="2841812"/>
            <a:ext cx="720951" cy="48409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2CB3CC1-97E9-CDC0-A6A6-9DC2C4A92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3835" y="2226846"/>
            <a:ext cx="986118" cy="51363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547309D-33EC-9D00-FA18-522008038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3835" y="1504335"/>
            <a:ext cx="925823" cy="29496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944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EF84CD8-3FC6-437C-A578-0AE646C0DC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2065" y="487508"/>
            <a:ext cx="7486868" cy="67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Deltagare &amp; tjänst </a:t>
            </a:r>
            <a:b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Genomförandereferens och avbrott</a:t>
            </a:r>
            <a:endParaRPr kumimoji="0" lang="sv-SE" sz="27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Bildobjekt 1" descr="Bilden är ett urklipp från IT-systemet MSFA.">
            <a:extLst>
              <a:ext uri="{FF2B5EF4-FFF2-40B4-BE49-F238E27FC236}">
                <a16:creationId xmlns:a16="http://schemas.microsoft.com/office/drawing/2014/main" id="{A3A7A472-563A-884A-2794-DE0C61695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65" y="1328726"/>
            <a:ext cx="4649464" cy="3309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BD171712-A2D5-4F90-B0E3-6A11DAB30B84}"/>
              </a:ext>
            </a:extLst>
          </p:cNvPr>
          <p:cNvSpPr txBox="1">
            <a:spLocks/>
          </p:cNvSpPr>
          <p:nvPr/>
        </p:nvSpPr>
        <p:spPr>
          <a:xfrm>
            <a:off x="5727077" y="1226842"/>
            <a:ext cx="3121359" cy="3513140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Under fliken </a:t>
            </a:r>
            <a:r>
              <a:rPr lang="sv-SE" sz="1200" b="1" dirty="0"/>
              <a:t>Deltagare &amp; tjänst </a:t>
            </a:r>
            <a:r>
              <a:rPr lang="sv-SE" sz="1200" dirty="0"/>
              <a:t>hittar du även </a:t>
            </a:r>
            <a:r>
              <a:rPr lang="sv-SE" sz="1200" b="1" dirty="0"/>
              <a:t>Genomförandereferens</a:t>
            </a:r>
            <a:r>
              <a:rPr lang="sv-SE" sz="1200" dirty="0"/>
              <a:t>, vilket är det referensnummer du ska använda dig av i kontakten med Arbetsförmedlingen.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Du kan även använda genomförandereferensen till att söka fram en order i Leverantörsportalen.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Du hittar även genomförandereferensen i deltagarlistan och under nya deltagare.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A67D88E-F50F-7CC8-8044-672A0B5F0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792" y="1719072"/>
            <a:ext cx="522515" cy="16197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F6BA5DF-3206-FEC3-F8AE-553E2166D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8109" y="3191164"/>
            <a:ext cx="697346" cy="2355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2038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27EA76-F614-E4FF-43A0-7A2E9922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97" y="318420"/>
            <a:ext cx="7422784" cy="675000"/>
          </a:xfrm>
        </p:spPr>
        <p:txBody>
          <a:bodyPr/>
          <a:lstStyle/>
          <a:p>
            <a:r>
              <a:rPr lang="sv-SE" sz="2400" dirty="0"/>
              <a:t>Deltagarkort - Deltagare &amp; tjänst</a:t>
            </a:r>
            <a:br>
              <a:rPr lang="sv-SE" dirty="0"/>
            </a:br>
            <a:r>
              <a:rPr lang="sv-SE" sz="1800" dirty="0"/>
              <a:t>-Aktivitetsrapporter</a:t>
            </a:r>
            <a:endParaRPr lang="sv-SE" dirty="0"/>
          </a:p>
        </p:txBody>
      </p:sp>
      <p:pic>
        <p:nvPicPr>
          <p:cNvPr id="5" name="Bildobjekt 4" descr="Bilden är ett urklipp från IT systemet Mina sidor för fristående aktörer&#10;">
            <a:extLst>
              <a:ext uri="{FF2B5EF4-FFF2-40B4-BE49-F238E27FC236}">
                <a16:creationId xmlns:a16="http://schemas.microsoft.com/office/drawing/2014/main" id="{5443FAD4-DB26-60CA-34E9-55CA3071F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97" y="1144928"/>
            <a:ext cx="3280044" cy="2337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 descr="Bilden är ett urklipp från IT systemet Mina sidor för fristående aktörer&#10;">
            <a:extLst>
              <a:ext uri="{FF2B5EF4-FFF2-40B4-BE49-F238E27FC236}">
                <a16:creationId xmlns:a16="http://schemas.microsoft.com/office/drawing/2014/main" id="{BD957773-C39C-0993-E55F-BF0BE13DB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1"/>
          <a:stretch/>
        </p:blipFill>
        <p:spPr>
          <a:xfrm>
            <a:off x="2141042" y="1683322"/>
            <a:ext cx="3280044" cy="100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objekt 8" descr="Bilden är ett urklipp från IT systemet Mina sidor för fristående aktörer&#10;">
            <a:extLst>
              <a:ext uri="{FF2B5EF4-FFF2-40B4-BE49-F238E27FC236}">
                <a16:creationId xmlns:a16="http://schemas.microsoft.com/office/drawing/2014/main" id="{AB1A4829-BB85-8693-DDD0-43E14BD74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97" y="3647754"/>
            <a:ext cx="3227840" cy="572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02D4AD68-26ED-F159-B5CE-FDA0770985FB}"/>
              </a:ext>
            </a:extLst>
          </p:cNvPr>
          <p:cNvSpPr txBox="1"/>
          <p:nvPr/>
        </p:nvSpPr>
        <p:spPr>
          <a:xfrm>
            <a:off x="5705665" y="746992"/>
            <a:ext cx="32278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Under </a:t>
            </a:r>
            <a:r>
              <a:rPr lang="sv-SE" sz="1200" b="1" dirty="0"/>
              <a:t>Deltagare &amp; tjänst </a:t>
            </a:r>
            <a:r>
              <a:rPr lang="sv-SE" sz="1200" dirty="0"/>
              <a:t>har du som </a:t>
            </a:r>
            <a:r>
              <a:rPr lang="sv-SE" sz="1200" b="1" dirty="0"/>
              <a:t>tilldelad handledare </a:t>
            </a:r>
            <a:r>
              <a:rPr lang="sv-SE" sz="1200" dirty="0"/>
              <a:t>tillgång till </a:t>
            </a:r>
            <a:r>
              <a:rPr lang="sv-SE" sz="1200" b="1" dirty="0"/>
              <a:t>aktivitetsrapporter</a:t>
            </a:r>
            <a:r>
              <a:rPr lang="sv-SE" sz="1200" dirty="0"/>
              <a:t>.</a:t>
            </a:r>
          </a:p>
          <a:p>
            <a:r>
              <a:rPr lang="sv-SE" sz="1200" dirty="0"/>
              <a:t>Du ser rapporterna för de senaste två månaderna.</a:t>
            </a:r>
          </a:p>
          <a:p>
            <a:endParaRPr lang="sv-SE" sz="1200" dirty="0"/>
          </a:p>
          <a:p>
            <a:r>
              <a:rPr lang="sv-SE" sz="1200" dirty="0"/>
              <a:t>Status på aktivitetsrapporter:</a:t>
            </a:r>
          </a:p>
          <a:p>
            <a:r>
              <a:rPr lang="sv-SE" sz="1200" b="1" dirty="0"/>
              <a:t>Tillgänglig</a:t>
            </a:r>
            <a:r>
              <a:rPr lang="sv-SE" sz="1200" dirty="0"/>
              <a:t> innebär att rapporten skickats in digitalt och du kan ta del av informationen.</a:t>
            </a:r>
          </a:p>
          <a:p>
            <a:r>
              <a:rPr lang="sv-SE" sz="1200" dirty="0"/>
              <a:t>Klicka på nedåtpilen till höger bredvid årtal och månad för att se rapportens innehåll. </a:t>
            </a:r>
          </a:p>
          <a:p>
            <a:r>
              <a:rPr lang="sv-SE" sz="1200" b="1" dirty="0"/>
              <a:t>Ej tillgänglig digitalt </a:t>
            </a:r>
            <a:r>
              <a:rPr lang="sv-SE" sz="1200" dirty="0"/>
              <a:t>innebär att rapporten inte skickats in den digitala vägen och kan då inte visas. </a:t>
            </a:r>
          </a:p>
          <a:p>
            <a:endParaRPr lang="sv-SE" sz="1200" dirty="0"/>
          </a:p>
          <a:p>
            <a:r>
              <a:rPr lang="sv-SE" sz="1200" dirty="0"/>
              <a:t>Mer information gällande aktivitetsrapporter finns tillgängligt i </a:t>
            </a:r>
            <a:r>
              <a:rPr lang="sv-SE" sz="1200" b="1" dirty="0"/>
              <a:t>FAQ delad handlingsplan </a:t>
            </a:r>
            <a:r>
              <a:rPr lang="sv-SE" sz="1200" dirty="0"/>
              <a:t>på hemsidan:</a:t>
            </a:r>
          </a:p>
          <a:p>
            <a:r>
              <a:rPr lang="sv-SE" sz="1200" dirty="0">
                <a:hlinkClick r:id="rId5"/>
              </a:rPr>
              <a:t>Frågor och svar - Arbetsförmedlingen (arbetsformedlingen.se)</a:t>
            </a:r>
            <a:endParaRPr lang="sv-SE" sz="120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908AB47-AF2B-89B5-12E1-A01211671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512" y="2934117"/>
            <a:ext cx="563405" cy="10048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F0B5E86-51C7-E931-89CE-897E5D011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4225" y="3140111"/>
            <a:ext cx="517142" cy="30647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BF45457-3CBB-0A9C-8481-77376E3AA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1810" y="3862106"/>
            <a:ext cx="474437" cy="3481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B18C87A-32F4-1FB0-726C-BC454C977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5130" y="1683322"/>
            <a:ext cx="3315956" cy="100831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DB085B7-7E46-7144-9748-F1D6BDAAE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426" y="3180301"/>
            <a:ext cx="85411" cy="100483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1751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3B8D1-D523-3619-15E4-F54DC5803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8FE1C9-323B-F960-3603-B1058A06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97" y="318420"/>
            <a:ext cx="7422784" cy="675000"/>
          </a:xfrm>
        </p:spPr>
        <p:txBody>
          <a:bodyPr/>
          <a:lstStyle/>
          <a:p>
            <a:r>
              <a:rPr lang="sv-SE" sz="2400" dirty="0"/>
              <a:t>Deltagarkort - Övriga inskickade rapporter</a:t>
            </a:r>
            <a:endParaRPr lang="sv-SE" dirty="0"/>
          </a:p>
        </p:txBody>
      </p:sp>
      <p:pic>
        <p:nvPicPr>
          <p:cNvPr id="4" name="Bildobjekt 3" descr="Bilden är ett urklipp från IT systemet Mina sidor för fristående aktörer&#10;">
            <a:extLst>
              <a:ext uri="{FF2B5EF4-FFF2-40B4-BE49-F238E27FC236}">
                <a16:creationId xmlns:a16="http://schemas.microsoft.com/office/drawing/2014/main" id="{5500F2B5-AD03-4367-8E85-B6E16AF82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7" y="3186183"/>
            <a:ext cx="5328920" cy="1260087"/>
          </a:xfrm>
          <a:prstGeom prst="rect">
            <a:avLst/>
          </a:prstGeom>
        </p:spPr>
      </p:pic>
      <p:pic>
        <p:nvPicPr>
          <p:cNvPr id="8" name="Bildobjekt 7" descr="Bilden är ett urklipp från IT systemet Mina sidor för fristående aktörer">
            <a:extLst>
              <a:ext uri="{FF2B5EF4-FFF2-40B4-BE49-F238E27FC236}">
                <a16:creationId xmlns:a16="http://schemas.microsoft.com/office/drawing/2014/main" id="{B8E38669-CF31-8007-4B63-5A395474B0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7" y="850353"/>
            <a:ext cx="4119880" cy="2213927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7F0C52A4-6AD7-63FE-0D7F-5C7926E89EC3}"/>
              </a:ext>
            </a:extLst>
          </p:cNvPr>
          <p:cNvSpPr txBox="1"/>
          <p:nvPr/>
        </p:nvSpPr>
        <p:spPr>
          <a:xfrm>
            <a:off x="5705665" y="945112"/>
            <a:ext cx="32278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Längst ned i deltagarkortet finns en lista med </a:t>
            </a:r>
            <a:r>
              <a:rPr lang="sv-SE" sz="1200" b="1" dirty="0"/>
              <a:t>Övriga inskickade rapporter. </a:t>
            </a:r>
            <a:r>
              <a:rPr lang="sv-SE" sz="1200" dirty="0"/>
              <a:t>Listan visar historik vilka rapporter som har skickats in för den deltagaren. </a:t>
            </a:r>
          </a:p>
          <a:p>
            <a:endParaRPr lang="sv-SE" sz="1200" dirty="0"/>
          </a:p>
          <a:p>
            <a:r>
              <a:rPr lang="sv-SE" sz="1200" dirty="0"/>
              <a:t>Om en fil har bifogats för en rapport visas ett gem längst till höger på den raden.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3416DFF0-E888-17F1-D5D9-6F826CC0A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496" y="3186183"/>
            <a:ext cx="5372423" cy="146201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737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A57084-DEE3-3B2C-8A9C-DA610E8FE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36" y="130851"/>
            <a:ext cx="7422784" cy="675000"/>
          </a:xfrm>
        </p:spPr>
        <p:txBody>
          <a:bodyPr/>
          <a:lstStyle/>
          <a:p>
            <a:r>
              <a:rPr lang="sv-SE" sz="2400" dirty="0"/>
              <a:t>Deltagarkort- Handlingsplan</a:t>
            </a:r>
          </a:p>
        </p:txBody>
      </p:sp>
      <p:pic>
        <p:nvPicPr>
          <p:cNvPr id="10" name="Bildobjekt 9" descr="Bilden är ett urklipp från IT systemet Mina sidor för fristående aktörer&#10;">
            <a:extLst>
              <a:ext uri="{FF2B5EF4-FFF2-40B4-BE49-F238E27FC236}">
                <a16:creationId xmlns:a16="http://schemas.microsoft.com/office/drawing/2014/main" id="{9E47837E-F29F-1A38-97CA-1A7D20CAA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6" r="3131" b="1842"/>
          <a:stretch/>
        </p:blipFill>
        <p:spPr>
          <a:xfrm>
            <a:off x="317136" y="556846"/>
            <a:ext cx="3989221" cy="4384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DF13E0C3-DA24-0F3A-F526-6423BAABC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4369" y="855785"/>
            <a:ext cx="416169" cy="11136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0A3EC8-FFC6-33DB-480F-925E142D981C}"/>
              </a:ext>
            </a:extLst>
          </p:cNvPr>
          <p:cNvSpPr txBox="1"/>
          <p:nvPr/>
        </p:nvSpPr>
        <p:spPr>
          <a:xfrm>
            <a:off x="5193676" y="805851"/>
            <a:ext cx="3336053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Informationen i handlingsplanen är en spegling av den handlingsplan som Arbetsförmedlingen gjort tillsammans med deltagaren.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Handlingsplanen uppdateras om det sker några förändringar i planeringen med Arbetsförmedlingen.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Rubriker kan se olika ut beroende på när handlingsplanen upprättades, informationen du kan ta del av finns dock samlad i samma vy.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r>
              <a:rPr lang="sv-SE" sz="1200" dirty="0"/>
              <a:t>Mer information finns tillgänglig i </a:t>
            </a:r>
            <a:r>
              <a:rPr lang="sv-SE" sz="1200" b="1" dirty="0"/>
              <a:t>FAQ delad handlingsplan </a:t>
            </a:r>
            <a:r>
              <a:rPr lang="sv-SE" sz="1200" dirty="0"/>
              <a:t>på hemsidan:</a:t>
            </a:r>
          </a:p>
          <a:p>
            <a:r>
              <a:rPr lang="sv-SE" sz="1200" dirty="0">
                <a:hlinkClick r:id="rId3"/>
              </a:rPr>
              <a:t>Frågor och svar - Arbetsförmedlingen (arbetsformedlingen.se)</a:t>
            </a: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4256859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1C3A0E-BBBF-4AE8-BD21-E1F6C40A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42" y="646439"/>
            <a:ext cx="7422784" cy="675000"/>
          </a:xfrm>
        </p:spPr>
        <p:txBody>
          <a:bodyPr/>
          <a:lstStyle/>
          <a:p>
            <a:r>
              <a:rPr lang="sv-SE" sz="2400" dirty="0"/>
              <a:t>Boka ett första möte med deltagaren</a:t>
            </a:r>
          </a:p>
        </p:txBody>
      </p:sp>
      <p:pic>
        <p:nvPicPr>
          <p:cNvPr id="9" name="Bildobjekt 8" descr="Bilden är ett urklipp från IT-systemet MSFA.">
            <a:extLst>
              <a:ext uri="{FF2B5EF4-FFF2-40B4-BE49-F238E27FC236}">
                <a16:creationId xmlns:a16="http://schemas.microsoft.com/office/drawing/2014/main" id="{0EE59133-C2BC-B939-5B88-5C1E23C18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1369375"/>
            <a:ext cx="4585073" cy="326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2737AD-B633-4451-B3EC-E177C677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164" y="1597200"/>
            <a:ext cx="2936071" cy="2988376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Nu ska du boka in ett första möte med deltagaren.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Du kan välja att kontakta deltagaren på ett eller flera olika sätt, via brev, sms, epost eller telefon.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Det viktiga är att du får en bekräftelse från deltagaren.</a:t>
            </a:r>
          </a:p>
        </p:txBody>
      </p:sp>
    </p:spTree>
    <p:extLst>
      <p:ext uri="{BB962C8B-B14F-4D97-AF65-F5344CB8AC3E}">
        <p14:creationId xmlns:p14="http://schemas.microsoft.com/office/powerpoint/2010/main" val="3311204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7A275F-A93A-465F-88A7-B7320780AA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0254" y="283856"/>
            <a:ext cx="8177212" cy="431697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700" b="1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Del 1</a:t>
            </a:r>
            <a:r>
              <a:rPr lang="sv-SE" sz="1800" b="1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 - Fördjupad kartläggning, introduktion och gemensam planering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A72580-8725-469C-A13E-E5874F9EDA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0254" y="955115"/>
            <a:ext cx="8199437" cy="865374"/>
          </a:xfrm>
        </p:spPr>
        <p:txBody>
          <a:bodyPr/>
          <a:lstStyle/>
          <a:p>
            <a:pPr marL="0" indent="0">
              <a:buNone/>
            </a:pPr>
            <a:r>
              <a:rPr lang="sv-SE" sz="1100" dirty="0"/>
              <a:t>Nu är deltagaren bokad till ett första möte och tjänsten är igång. Del 1 innehåller obligatoriska och valbara aktiviteter där innehållet blir ett underlag för den fortsatta vägledningen i del 2</a:t>
            </a:r>
          </a:p>
          <a:p>
            <a:pPr marL="0" indent="0">
              <a:buNone/>
            </a:pPr>
            <a:r>
              <a:rPr lang="sv-SE" sz="1100" dirty="0"/>
              <a:t>Om ni kommer fram till att deltagaren saknar förutsättningar för att kunna ta del av tjänsten ska du kontakta Arbetsförmedlingen. Använd då de kontaktvägar ni kommit överens om med den lokala Arbetsförmedlingen.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97EF2F1-D6B3-431C-B449-D451227F6AC5}"/>
              </a:ext>
            </a:extLst>
          </p:cNvPr>
          <p:cNvSpPr txBox="1"/>
          <p:nvPr/>
        </p:nvSpPr>
        <p:spPr>
          <a:xfrm>
            <a:off x="562675" y="1867916"/>
            <a:ext cx="3873055" cy="322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>
                <a:solidFill>
                  <a:schemeClr val="accent1"/>
                </a:solidFill>
              </a:rPr>
              <a:t>Obligatoriska aktiviteter del 1</a:t>
            </a:r>
            <a:endParaRPr lang="sv-SE" sz="1100" dirty="0">
              <a:solidFill>
                <a:schemeClr val="accent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100" dirty="0"/>
              <a:t>Individuella kartläggningssamtal vid minst 2 tillfällen, minst 45 minuter per tillfälle.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100" dirty="0"/>
              <a:t>Introduktion av tjänstens upplägg, mål och syfte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100" dirty="0"/>
              <a:t>Identifiera behov av språktolk, teckenspråkstolk, språkstöd och behov av hjälpmedel, specialpedagogiskt stöd mm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100" dirty="0"/>
              <a:t>Identifiera och dokumentera deltagarens yrkeserfarenheter och utbildningar från både Sverige och andra länder. Informera deltagaren att om hen är i behov av bedömning av utländsk examen, översätta betyg eller av validering ska hen kontakta Arbetsförmedlingen.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100" dirty="0"/>
              <a:t>Identifiera deltagarens digitala kompetens och eventuellt behov av stöd.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100" dirty="0"/>
              <a:t>Deltagaren ska få ett schema över sin tid i tjänsten.</a:t>
            </a:r>
          </a:p>
          <a:p>
            <a:r>
              <a:rPr lang="sv-SE" sz="1400" b="1" dirty="0"/>
              <a:t> </a:t>
            </a:r>
            <a:endParaRPr lang="sv-SE" sz="1400" dirty="0"/>
          </a:p>
          <a:p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E9E61FE-1D1E-4876-A767-351169545BD6}"/>
              </a:ext>
            </a:extLst>
          </p:cNvPr>
          <p:cNvSpPr txBox="1"/>
          <p:nvPr/>
        </p:nvSpPr>
        <p:spPr>
          <a:xfrm>
            <a:off x="4572000" y="1867916"/>
            <a:ext cx="3873055" cy="170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>
                <a:solidFill>
                  <a:schemeClr val="accent1"/>
                </a:solidFill>
              </a:rPr>
              <a:t>Valbara aktiviteter del 1</a:t>
            </a:r>
            <a:endParaRPr lang="sv-SE" sz="1100" dirty="0">
              <a:solidFill>
                <a:schemeClr val="accent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100" dirty="0"/>
              <a:t>Självständiga uppgifter kopplat till kartläggningssamtalen som kan genomföras på plats eller hemifrån.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100" dirty="0"/>
              <a:t>Gruppskapande aktiviteter för att skapa förutsättningar för god gruppdynamik och aktiviteter eller övningar som kan bidra till en gedigen kartläggning.</a:t>
            </a:r>
          </a:p>
          <a:p>
            <a:endParaRPr lang="sv-SE" sz="1100" dirty="0"/>
          </a:p>
          <a:p>
            <a:r>
              <a:rPr lang="sv-SE" sz="1400" b="1" dirty="0"/>
              <a:t> </a:t>
            </a:r>
            <a:endParaRPr lang="sv-SE" sz="1400" dirty="0"/>
          </a:p>
          <a:p>
            <a:endParaRPr lang="sv-SE" dirty="0"/>
          </a:p>
        </p:txBody>
      </p:sp>
      <p:pic>
        <p:nvPicPr>
          <p:cNvPr id="7" name="Bildobjekt 6" descr="Två vägskyltar som pekar åt olika håll.">
            <a:extLst>
              <a:ext uri="{FF2B5EF4-FFF2-40B4-BE49-F238E27FC236}">
                <a16:creationId xmlns:a16="http://schemas.microsoft.com/office/drawing/2014/main" id="{DE7908AA-E32C-46FB-AD7A-515AAA734B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583" y="2252418"/>
            <a:ext cx="3274423" cy="32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18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9D012E-FA14-4818-AEDA-A2A1A3B72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752" y="575915"/>
            <a:ext cx="3629210" cy="675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sv-SE" sz="2400" dirty="0"/>
            </a:br>
            <a:r>
              <a:rPr lang="sv-SE" sz="2400" dirty="0"/>
              <a:t>Individuellt schema</a:t>
            </a:r>
          </a:p>
        </p:txBody>
      </p:sp>
      <p:pic>
        <p:nvPicPr>
          <p:cNvPr id="5" name="Bildobjekt 4" descr="En tecknad almanacka">
            <a:extLst>
              <a:ext uri="{FF2B5EF4-FFF2-40B4-BE49-F238E27FC236}">
                <a16:creationId xmlns:a16="http://schemas.microsoft.com/office/drawing/2014/main" id="{3A8A0CF9-0F71-4AC8-B675-A60A8EF07C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80" t="28272" r="17463" b="23618"/>
          <a:stretch/>
        </p:blipFill>
        <p:spPr>
          <a:xfrm>
            <a:off x="492020" y="511323"/>
            <a:ext cx="1175144" cy="978853"/>
          </a:xfrm>
          <a:prstGeom prst="rect">
            <a:avLst/>
          </a:prstGeo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E45F99-20F5-46DA-B127-9A2FEA4FF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73" y="1681017"/>
            <a:ext cx="5382242" cy="2604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200" dirty="0"/>
              <a:t>Alla deltagare ska ha ett uppdaterat individuellt schema under hela insatsen.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I del 1 går du bland annat igenom obligatoriska och valbara aktiviteter i del 2 tillsammans med deltagaren och planerar innehåll, tid och plats.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Om deltagaren ska delta i aktiviteter som inte finns bland de obligatoriska och valbara aktiviteterna använder du den valbara aktiviteten </a:t>
            </a:r>
            <a:r>
              <a:rPr lang="sv-SE" sz="1200" b="1" dirty="0"/>
              <a:t>Självständigt arbete</a:t>
            </a:r>
            <a:r>
              <a:rPr lang="sv-SE" sz="1200" dirty="0"/>
              <a:t>. </a:t>
            </a:r>
          </a:p>
          <a:p>
            <a:pPr marL="0" indent="0">
              <a:buNone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56322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76D5AA-669A-4103-818A-5D5BD7F61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34" y="417202"/>
            <a:ext cx="7422784" cy="675000"/>
          </a:xfrm>
        </p:spPr>
        <p:txBody>
          <a:bodyPr/>
          <a:lstStyle/>
          <a:p>
            <a:r>
              <a:rPr lang="sv-SE" sz="2400" dirty="0"/>
              <a:t>Senaste uppdateringar i användarstödet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5BC7B21-9148-4DB0-A99A-F43485785BE2}"/>
              </a:ext>
            </a:extLst>
          </p:cNvPr>
          <p:cNvSpPr txBox="1"/>
          <p:nvPr/>
        </p:nvSpPr>
        <p:spPr>
          <a:xfrm>
            <a:off x="418734" y="1244007"/>
            <a:ext cx="8079313" cy="3016210"/>
          </a:xfrm>
          <a:prstGeom prst="rect">
            <a:avLst/>
          </a:prstGeom>
          <a:noFill/>
        </p:spPr>
        <p:txBody>
          <a:bodyPr wrap="square" numCol="3">
            <a:spAutoFit/>
          </a:bodyPr>
          <a:lstStyle/>
          <a:p>
            <a:pPr marL="0" indent="0">
              <a:buNone/>
            </a:pPr>
            <a:r>
              <a:rPr lang="sv-SE" sz="1000" b="1" dirty="0"/>
              <a:t>2025-04-28</a:t>
            </a:r>
          </a:p>
          <a:p>
            <a:pPr marL="0" indent="0">
              <a:buNone/>
            </a:pPr>
            <a:r>
              <a:rPr lang="sv-SE" sz="1000" dirty="0"/>
              <a:t>Förstasida</a:t>
            </a:r>
          </a:p>
          <a:p>
            <a:pPr marL="0" indent="0">
              <a:buNone/>
            </a:pPr>
            <a:endParaRPr lang="sv-SE" sz="1000" b="1" dirty="0"/>
          </a:p>
          <a:p>
            <a:pPr marL="0" indent="0">
              <a:buNone/>
            </a:pPr>
            <a:r>
              <a:rPr lang="sv-SE" sz="1000" b="1" dirty="0"/>
              <a:t>2024-09-25</a:t>
            </a:r>
          </a:p>
          <a:p>
            <a:pPr marL="0" indent="0">
              <a:buNone/>
            </a:pPr>
            <a:r>
              <a:rPr lang="sv-SE" sz="1000" dirty="0"/>
              <a:t>Informativ rapport</a:t>
            </a:r>
          </a:p>
          <a:p>
            <a:pPr marL="0" indent="0">
              <a:buNone/>
            </a:pPr>
            <a:endParaRPr lang="sv-SE" sz="1000" b="1" dirty="0"/>
          </a:p>
          <a:p>
            <a:pPr marL="0" indent="0">
              <a:buNone/>
            </a:pPr>
            <a:r>
              <a:rPr lang="sv-SE" sz="1000" b="1" dirty="0"/>
              <a:t>2024-05-15</a:t>
            </a:r>
          </a:p>
          <a:p>
            <a:pPr marL="0" indent="0">
              <a:buNone/>
            </a:pPr>
            <a:r>
              <a:rPr lang="sv-SE" sz="1000" dirty="0"/>
              <a:t>Avvikelserapport </a:t>
            </a:r>
          </a:p>
          <a:p>
            <a:pPr marL="0" indent="0">
              <a:buNone/>
            </a:pPr>
            <a:endParaRPr lang="sv-SE" sz="1000" b="1" dirty="0"/>
          </a:p>
          <a:p>
            <a:pPr marL="0" indent="0">
              <a:buNone/>
            </a:pPr>
            <a:r>
              <a:rPr lang="sv-SE" sz="1000" b="1" dirty="0"/>
              <a:t>2024-02-15</a:t>
            </a:r>
          </a:p>
          <a:p>
            <a:pPr marL="0" indent="0">
              <a:buNone/>
            </a:pPr>
            <a:r>
              <a:rPr lang="sv-SE" sz="1000" dirty="0"/>
              <a:t>Händelseöversikt</a:t>
            </a:r>
          </a:p>
          <a:p>
            <a:pPr marL="0" indent="0">
              <a:buNone/>
            </a:pPr>
            <a:endParaRPr lang="sv-SE" sz="1000" b="1" dirty="0"/>
          </a:p>
          <a:p>
            <a:pPr marL="0" indent="0">
              <a:buNone/>
            </a:pPr>
            <a:r>
              <a:rPr lang="sv-SE" sz="1000" b="1" dirty="0"/>
              <a:t>2024-01-16</a:t>
            </a:r>
          </a:p>
          <a:p>
            <a:pPr marL="0" indent="0">
              <a:buNone/>
            </a:pPr>
            <a:r>
              <a:rPr lang="sv-SE" sz="1000" dirty="0"/>
              <a:t>Deltagarkort</a:t>
            </a:r>
          </a:p>
          <a:p>
            <a:pPr marL="0" indent="0">
              <a:buNone/>
            </a:pPr>
            <a:endParaRPr lang="sv-SE" sz="1000" dirty="0"/>
          </a:p>
          <a:p>
            <a:pPr marL="0" indent="0">
              <a:buNone/>
            </a:pPr>
            <a:r>
              <a:rPr lang="sv-SE" sz="1000" b="1" dirty="0"/>
              <a:t>2023-09-19</a:t>
            </a:r>
          </a:p>
          <a:p>
            <a:pPr marL="0" indent="0">
              <a:buNone/>
            </a:pPr>
            <a:r>
              <a:rPr lang="sv-SE" sz="1000" dirty="0"/>
              <a:t>Deltagare &amp; tjänst – Aktivitetsrapporter</a:t>
            </a:r>
            <a:br>
              <a:rPr lang="sv-SE" sz="1000" dirty="0"/>
            </a:br>
            <a:r>
              <a:rPr lang="sv-SE" sz="1000" dirty="0"/>
              <a:t>Handlingsplan</a:t>
            </a:r>
          </a:p>
          <a:p>
            <a:pPr marL="0" indent="0">
              <a:buNone/>
            </a:pPr>
            <a:endParaRPr lang="sv-SE" sz="1000" dirty="0"/>
          </a:p>
          <a:p>
            <a:pPr marL="0" indent="0">
              <a:buNone/>
            </a:pPr>
            <a:r>
              <a:rPr lang="sv-SE" sz="1000" b="1" dirty="0"/>
              <a:t>2023-06-30</a:t>
            </a:r>
          </a:p>
          <a:p>
            <a:pPr marL="0" indent="0">
              <a:buNone/>
            </a:pPr>
            <a:r>
              <a:rPr lang="sv-SE" sz="1000" dirty="0"/>
              <a:t>Tolktjänsten på Mina sidor för fristående aktörer</a:t>
            </a:r>
            <a:endParaRPr lang="sv-SE" sz="1000" b="1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473099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2CC5F3-69BB-4DA9-A8EC-E6CDA8A4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494647"/>
            <a:ext cx="3629210" cy="675000"/>
          </a:xfrm>
        </p:spPr>
        <p:txBody>
          <a:bodyPr/>
          <a:lstStyle/>
          <a:p>
            <a:r>
              <a:rPr lang="sv-SE" sz="2400" dirty="0"/>
              <a:t>Videomöten</a:t>
            </a:r>
          </a:p>
        </p:txBody>
      </p:sp>
      <p:pic>
        <p:nvPicPr>
          <p:cNvPr id="10" name="Bildobjekt 9" descr="Bilden är ett urklipp från IT-systemet MSFA.">
            <a:extLst>
              <a:ext uri="{FF2B5EF4-FFF2-40B4-BE49-F238E27FC236}">
                <a16:creationId xmlns:a16="http://schemas.microsoft.com/office/drawing/2014/main" id="{50C79EDA-3EFD-A866-65A9-C1F1587D60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63" y="1488839"/>
            <a:ext cx="3674969" cy="2615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AAC573-8B6F-4620-BCEF-D7E204B01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283" y="1619366"/>
            <a:ext cx="3881911" cy="2439517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Vid behov kan du kan även använda dig av Arbetsförmedlingens digitala tjänst </a:t>
            </a:r>
            <a:r>
              <a:rPr lang="sv-SE" sz="1200" b="1" dirty="0"/>
              <a:t>Videomöte</a:t>
            </a:r>
            <a:r>
              <a:rPr lang="sv-SE" sz="1200" dirty="0"/>
              <a:t>, där du kan genomföra säkrare samtal på distans med dina deltagare.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Observera att detta inte gäller för bokning av första möte. Ramar kring hur samtal, gruppaktiviteter etc. ska utföras framgår i  förfrågningsunderlag. </a:t>
            </a:r>
          </a:p>
          <a:p>
            <a:pPr marL="0" indent="0">
              <a:buNone/>
            </a:pPr>
            <a:br>
              <a:rPr lang="sv-SE" sz="1200" dirty="0"/>
            </a:br>
            <a:r>
              <a:rPr lang="sv-SE" sz="1200" dirty="0"/>
              <a:t>För att använda, klicka på länken </a:t>
            </a:r>
            <a:r>
              <a:rPr lang="sv-SE" sz="1200" b="1" dirty="0"/>
              <a:t>Boka videomöte </a:t>
            </a:r>
            <a:r>
              <a:rPr lang="sv-SE" sz="1200" dirty="0"/>
              <a:t>i deltagarkortet för att komma till ett nytt fönster där du enkelt kan logga in med </a:t>
            </a:r>
            <a:r>
              <a:rPr lang="sv-SE" sz="1200" dirty="0" err="1"/>
              <a:t>BankID</a:t>
            </a:r>
            <a:r>
              <a:rPr lang="sv-SE" sz="1200" dirty="0"/>
              <a:t>.</a:t>
            </a:r>
          </a:p>
          <a:p>
            <a:endParaRPr lang="sv-SE" sz="120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2C32AEC-8286-B4EB-8054-4F2A6E7FE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2970" y="2969095"/>
            <a:ext cx="579991" cy="29260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9000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4" descr="En bild som visar person, bord, inomhus, bärbar dator">
            <a:extLst>
              <a:ext uri="{FF2B5EF4-FFF2-40B4-BE49-F238E27FC236}">
                <a16:creationId xmlns:a16="http://schemas.microsoft.com/office/drawing/2014/main" id="{090A8DF5-2B31-4399-ABE9-9EE107E27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88" y="10"/>
            <a:ext cx="9002712" cy="4627350"/>
          </a:xfrm>
          <a:prstGeom prst="rect">
            <a:avLst/>
          </a:prstGeom>
          <a:noFill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B442A4FA-F70F-4B69-87E7-6CFFE8AE2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59" y="2797521"/>
            <a:ext cx="4310220" cy="1037929"/>
          </a:xfrm>
        </p:spPr>
        <p:txBody>
          <a:bodyPr/>
          <a:lstStyle/>
          <a:p>
            <a:r>
              <a:rPr lang="sv-SE" dirty="0"/>
              <a:t>Skapa och skicka rapporter</a:t>
            </a:r>
          </a:p>
        </p:txBody>
      </p:sp>
    </p:spTree>
    <p:extLst>
      <p:ext uri="{BB962C8B-B14F-4D97-AF65-F5344CB8AC3E}">
        <p14:creationId xmlns:p14="http://schemas.microsoft.com/office/powerpoint/2010/main" val="1985241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5646D8-C43F-4114-BF32-073B48F4A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13" y="572953"/>
            <a:ext cx="7422784" cy="675000"/>
          </a:xfrm>
        </p:spPr>
        <p:txBody>
          <a:bodyPr/>
          <a:lstStyle/>
          <a:p>
            <a:r>
              <a:rPr lang="sv-SE" sz="2400" dirty="0"/>
              <a:t>Gå in på ”Deltagarlistan”</a:t>
            </a:r>
          </a:p>
        </p:txBody>
      </p:sp>
      <p:pic>
        <p:nvPicPr>
          <p:cNvPr id="10" name="Platshållare för innehåll 9" descr="skärmdump på förstasidan">
            <a:extLst>
              <a:ext uri="{FF2B5EF4-FFF2-40B4-BE49-F238E27FC236}">
                <a16:creationId xmlns:a16="http://schemas.microsoft.com/office/drawing/2014/main" id="{AC2E7D36-7559-494A-9812-29110BCD21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13" y="1247953"/>
            <a:ext cx="5812859" cy="287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0004EE1-F174-4767-8D0D-8251FB659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3613" y="1922953"/>
            <a:ext cx="624485" cy="21168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8F79148-0D99-4EB1-B05D-C806846D87DD}"/>
              </a:ext>
            </a:extLst>
          </p:cNvPr>
          <p:cNvSpPr txBox="1"/>
          <p:nvPr/>
        </p:nvSpPr>
        <p:spPr>
          <a:xfrm>
            <a:off x="6604731" y="1247953"/>
            <a:ext cx="227613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v-SE" sz="1200" dirty="0"/>
              <a:t>För att skapa en rapport gå du in under fliken </a:t>
            </a:r>
            <a:r>
              <a:rPr lang="sv-SE" sz="1200" b="1" dirty="0"/>
              <a:t>Deltagarlista</a:t>
            </a:r>
            <a:r>
              <a:rPr lang="sv-SE" sz="1200" dirty="0"/>
              <a:t>. </a:t>
            </a:r>
          </a:p>
          <a:p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0C5C555-D47B-954C-D7F0-F6E9A051E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7477" y="1711791"/>
            <a:ext cx="702051" cy="125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D3B0154-CA66-3169-651D-9E24C6058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3735" y="1247953"/>
            <a:ext cx="260019" cy="173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9C335E9-5E8E-4A12-CEF5-6EF06FE94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6315" y="2249164"/>
            <a:ext cx="255685" cy="364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94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18D4A5-2AB6-47E1-A1CF-7C1C5F5D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Välj deltagare</a:t>
            </a:r>
          </a:p>
        </p:txBody>
      </p:sp>
      <p:pic>
        <p:nvPicPr>
          <p:cNvPr id="6" name="Platshållare för innehåll 5" descr="Skärmdump på deltagarlistan">
            <a:extLst>
              <a:ext uri="{FF2B5EF4-FFF2-40B4-BE49-F238E27FC236}">
                <a16:creationId xmlns:a16="http://schemas.microsoft.com/office/drawing/2014/main" id="{003CE498-7A0A-41BC-B70E-390280D114A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709540"/>
            <a:ext cx="5400068" cy="251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738E77B-C5DF-418B-93B6-326E1062C1B8}"/>
              </a:ext>
            </a:extLst>
          </p:cNvPr>
          <p:cNvSpPr txBox="1"/>
          <p:nvPr/>
        </p:nvSpPr>
        <p:spPr>
          <a:xfrm>
            <a:off x="6288968" y="1637178"/>
            <a:ext cx="245944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Välj den deltagare som du vill skicka in en rapport för genom att klicka på namnet.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FCFDDCE-740C-36EC-3AF7-4CBBA32C5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8034" y="3751753"/>
            <a:ext cx="423150" cy="1558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C68221D-4B28-291B-1FBF-8A53F18C3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6055" y="1709540"/>
            <a:ext cx="251352" cy="166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469BC3B-61FA-A2D9-F14D-53DBDF6A8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8253" y="3791907"/>
            <a:ext cx="362711" cy="94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C2AFAE7-C775-32BD-7DB5-5A9B82081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7493" y="3944307"/>
            <a:ext cx="362711" cy="94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8982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633499-5D88-4779-A427-EB638727D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Fliken ”Rapportering”</a:t>
            </a:r>
          </a:p>
        </p:txBody>
      </p:sp>
      <p:pic>
        <p:nvPicPr>
          <p:cNvPr id="13" name="Bildobjekt 12" descr="Bilden är ett urklipp från IT-systemet MSFA.">
            <a:extLst>
              <a:ext uri="{FF2B5EF4-FFF2-40B4-BE49-F238E27FC236}">
                <a16:creationId xmlns:a16="http://schemas.microsoft.com/office/drawing/2014/main" id="{337BB5F8-1C47-AEFC-E74F-ACFD98F2C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43" y="1363419"/>
            <a:ext cx="4496363" cy="320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14D840FB-54B3-44E2-90CE-A7ABB28C9F1B}"/>
              </a:ext>
            </a:extLst>
          </p:cNvPr>
          <p:cNvSpPr txBox="1"/>
          <p:nvPr/>
        </p:nvSpPr>
        <p:spPr>
          <a:xfrm>
            <a:off x="5851301" y="1485899"/>
            <a:ext cx="2940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När du valt deltagare kommer du till sidan för deltagarkort.</a:t>
            </a:r>
          </a:p>
          <a:p>
            <a:endParaRPr lang="sv-SE" dirty="0"/>
          </a:p>
          <a:p>
            <a:r>
              <a:rPr lang="sv-SE" dirty="0"/>
              <a:t>För att skapa en rapport eller se inskickade rapporter så klickar du på fliken </a:t>
            </a:r>
            <a:r>
              <a:rPr lang="sv-SE" b="1" dirty="0"/>
              <a:t>Rapportering</a:t>
            </a:r>
            <a:r>
              <a:rPr lang="sv-SE" dirty="0"/>
              <a:t>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87D3B84-A9BB-E739-06A3-8F2BDE49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6173" y="1745673"/>
            <a:ext cx="442482" cy="13854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309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46752C-8561-4E90-97FC-1291B280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26" y="418633"/>
            <a:ext cx="7422784" cy="675000"/>
          </a:xfrm>
        </p:spPr>
        <p:txBody>
          <a:bodyPr/>
          <a:lstStyle/>
          <a:p>
            <a:r>
              <a:rPr lang="sv-SE" sz="2400" dirty="0"/>
              <a:t>Skapa rapport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550EEAF-0D86-4105-BBDE-600F8809C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14" y="2185579"/>
            <a:ext cx="428017" cy="1200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F01FB3A-B6E2-4150-9C0A-D39A7FF17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4938" y="2185579"/>
            <a:ext cx="428017" cy="12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61BC94-826D-4A96-A2D6-544FB4DEF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4460" y="2571749"/>
            <a:ext cx="880810" cy="7227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En skärmbild från Mina sidor fristående aktörer under fliken rapportering. Det finns möjlighet att skapa 5 olika typer av rapporter. Gemensam planering, avvikelserapport (frånvaro), avvikelsrapport (avvikelse), informativ rapport och slutredovisning. ">
            <a:extLst>
              <a:ext uri="{FF2B5EF4-FFF2-40B4-BE49-F238E27FC236}">
                <a16:creationId xmlns:a16="http://schemas.microsoft.com/office/drawing/2014/main" id="{597F93CF-BCF0-41BC-9DB6-AE2CB2AD76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90" y="1511128"/>
            <a:ext cx="5672912" cy="252821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4BB8A8B5-A860-48E0-B7C7-72934C24BBA6}"/>
              </a:ext>
            </a:extLst>
          </p:cNvPr>
          <p:cNvSpPr txBox="1"/>
          <p:nvPr/>
        </p:nvSpPr>
        <p:spPr>
          <a:xfrm>
            <a:off x="6137662" y="1511128"/>
            <a:ext cx="28879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Här kan du välja vilken rapport du vill skapa, det finns fyra olika rapporter:</a:t>
            </a:r>
          </a:p>
          <a:p>
            <a:endParaRPr lang="sv-S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Gemensam planering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Avvikelse (frånvaro)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Avvikelse (avvikelse)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Informativ rapport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Slutredovisning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/>
          </a:p>
          <a:p>
            <a:r>
              <a:rPr lang="sv-SE" sz="1200" dirty="0"/>
              <a:t>Du väljer vilken rapport du vill skapa genom att klicka på den blåa knappen för vald rapport.</a:t>
            </a:r>
          </a:p>
          <a:p>
            <a:endParaRPr lang="sv-SE" sz="12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22BC114-FB69-4C7A-9047-127DE31AC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1638966"/>
            <a:ext cx="583987" cy="76841"/>
          </a:xfrm>
          <a:prstGeom prst="rect">
            <a:avLst/>
          </a:prstGeom>
          <a:ln>
            <a:solidFill>
              <a:srgbClr val="000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DF0807A-E18B-E17C-C0E2-573BE7F5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421" y="1828800"/>
            <a:ext cx="1191753" cy="16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2564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46752C-8561-4E90-97FC-1291B280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12" y="331563"/>
            <a:ext cx="7422784" cy="675000"/>
          </a:xfrm>
        </p:spPr>
        <p:txBody>
          <a:bodyPr/>
          <a:lstStyle/>
          <a:p>
            <a:r>
              <a:rPr lang="sv-SE" sz="2400" dirty="0"/>
              <a:t>Inskickade rapporter</a:t>
            </a:r>
          </a:p>
        </p:txBody>
      </p:sp>
      <p:pic>
        <p:nvPicPr>
          <p:cNvPr id="12" name="Bildobjekt 11" descr="En skärmbild från Mina sidor fristående aktörer under fliken rapportering. Möjlighet att se inskickade rapporter, och deras status. ">
            <a:extLst>
              <a:ext uri="{FF2B5EF4-FFF2-40B4-BE49-F238E27FC236}">
                <a16:creationId xmlns:a16="http://schemas.microsoft.com/office/drawing/2014/main" id="{5F950859-CF10-45EB-969C-CD18CBB3E7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65" y="1282702"/>
            <a:ext cx="5594319" cy="2578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09EAE5C-B10A-4E7B-9D7A-EA4B4AD6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56427" y="1899189"/>
            <a:ext cx="428017" cy="12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BB8A8B5-A860-48E0-B7C7-72934C24BBA6}"/>
              </a:ext>
            </a:extLst>
          </p:cNvPr>
          <p:cNvSpPr txBox="1"/>
          <p:nvPr/>
        </p:nvSpPr>
        <p:spPr>
          <a:xfrm>
            <a:off x="6131084" y="1282702"/>
            <a:ext cx="28813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v-SE" sz="1200" dirty="0"/>
              <a:t>Under fliken </a:t>
            </a:r>
            <a:r>
              <a:rPr lang="sv-SE" sz="1200" b="1" dirty="0"/>
              <a:t>Rapportering</a:t>
            </a:r>
            <a:r>
              <a:rPr lang="sv-SE" sz="1200" dirty="0"/>
              <a:t> och </a:t>
            </a:r>
            <a:r>
              <a:rPr lang="sv-SE" sz="1200" b="1" dirty="0"/>
              <a:t>Inskickade rapporter </a:t>
            </a:r>
            <a:r>
              <a:rPr lang="sv-SE" sz="1200" dirty="0"/>
              <a:t>ser du även en lista över de olika rapporter du har skickat in till Arbetsförmedlingen för deltagaren.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Under rubriken status ser du vilken status rapporten har.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Om statusen är misslyckad så kan du se en motivering till varför och vad som behöver göras.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D623B8C-7F4E-41DC-ACF5-C8E8938A1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44357" y="2697247"/>
            <a:ext cx="398894" cy="12001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F8FF013-5D89-459A-B599-4A7AF982A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3647" y="2492941"/>
            <a:ext cx="1042147" cy="12774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6" name="Bildobjekt 1" descr="Bilden är ett urklipp från IT systemet Mina sidor för fristående aktörer&#10;">
            <a:extLst>
              <a:ext uri="{FF2B5EF4-FFF2-40B4-BE49-F238E27FC236}">
                <a16:creationId xmlns:a16="http://schemas.microsoft.com/office/drawing/2014/main" id="{084C156B-9540-6847-44C2-DBC46BA40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1113" y="4156393"/>
            <a:ext cx="3429999" cy="452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A5D018F-AB60-CC58-2F26-A393B4632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1460440"/>
            <a:ext cx="481035" cy="78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3832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46752C-8561-4E90-97FC-1291B280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52" y="395367"/>
            <a:ext cx="7422784" cy="675000"/>
          </a:xfrm>
        </p:spPr>
        <p:txBody>
          <a:bodyPr/>
          <a:lstStyle/>
          <a:p>
            <a:r>
              <a:rPr lang="sv-SE" sz="2400" dirty="0"/>
              <a:t>Gemensam planering</a:t>
            </a:r>
          </a:p>
        </p:txBody>
      </p:sp>
      <p:grpSp>
        <p:nvGrpSpPr>
          <p:cNvPr id="12" name="Grupp 11" descr="En skärmbild från Mina sidor fristående aktörer under fliken rapportering. Möjlighet att skapa 5 olika rapporter. På denna bild hänvisas det till att skapa en gemensam planering.  ">
            <a:extLst>
              <a:ext uri="{FF2B5EF4-FFF2-40B4-BE49-F238E27FC236}">
                <a16:creationId xmlns:a16="http://schemas.microsoft.com/office/drawing/2014/main" id="{B1F2B793-07CC-43C7-9C9F-25900624449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30182" y="1391136"/>
            <a:ext cx="4926725" cy="2213164"/>
            <a:chOff x="575043" y="1544328"/>
            <a:chExt cx="5672912" cy="2528210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AF1FDC61-D78F-48EE-9231-AFEB092F5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043" y="1544328"/>
              <a:ext cx="5672912" cy="2528210"/>
            </a:xfrm>
            <a:prstGeom prst="rect">
              <a:avLst/>
            </a:prstGeom>
          </p:spPr>
        </p:pic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58D38734-F236-477A-A4C9-8D73D1FD4462}"/>
                </a:ext>
              </a:extLst>
            </p:cNvPr>
            <p:cNvSpPr/>
            <p:nvPr/>
          </p:nvSpPr>
          <p:spPr>
            <a:xfrm>
              <a:off x="4810205" y="1698171"/>
              <a:ext cx="583987" cy="76841"/>
            </a:xfrm>
            <a:prstGeom prst="rect">
              <a:avLst/>
            </a:prstGeom>
            <a:ln>
              <a:solidFill>
                <a:srgbClr val="000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C2A84304-CAD9-4615-92B5-350AB2FA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705" y="2460328"/>
            <a:ext cx="1052546" cy="22207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96A8195-3940-40D3-ABA3-153D62682808}"/>
              </a:ext>
            </a:extLst>
          </p:cNvPr>
          <p:cNvSpPr txBox="1"/>
          <p:nvPr/>
        </p:nvSpPr>
        <p:spPr>
          <a:xfrm>
            <a:off x="5460085" y="1391136"/>
            <a:ext cx="3374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v-SE" sz="1200" dirty="0"/>
              <a:t>När ni är klara med del 1 ska den gemensamma planeringen skickas in.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Den kan skickas in först på sjätte dagen i tjänsten och senast den tionde dagen.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Den ska alltså skickas in senast fem arbetsdagar efter att del 1 är avslutad. </a:t>
            </a:r>
          </a:p>
          <a:p>
            <a:pPr marL="0" indent="0">
              <a:buNone/>
            </a:pPr>
            <a:endParaRPr lang="sv-SE" sz="1200" dirty="0"/>
          </a:p>
          <a:p>
            <a:r>
              <a:rPr lang="sv-SE" sz="1200" dirty="0"/>
              <a:t>För att skapa en rapport för gemensam planering går du in under fliken </a:t>
            </a:r>
            <a:r>
              <a:rPr lang="sv-SE" sz="1200" b="1" dirty="0"/>
              <a:t>Rapportering</a:t>
            </a:r>
            <a:r>
              <a:rPr lang="sv-SE" sz="1200" dirty="0"/>
              <a:t> i deltagarinformationen.</a:t>
            </a:r>
          </a:p>
          <a:p>
            <a:endParaRPr lang="sv-SE" sz="1200" dirty="0"/>
          </a:p>
          <a:p>
            <a:r>
              <a:rPr lang="sv-SE" sz="1200" dirty="0"/>
              <a:t>Klicka på knappen för </a:t>
            </a:r>
            <a:r>
              <a:rPr lang="sv-SE" sz="1200" b="1" dirty="0"/>
              <a:t>Gemensam planering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D2881F5-CAE2-4FD1-A553-E071968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50876" y="1756427"/>
            <a:ext cx="428017" cy="12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93EBE58-C679-42F5-B375-FDBC664CC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30127" y="1863284"/>
            <a:ext cx="605213" cy="2220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04357F6-806B-8943-9CAC-E68904902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7075" y="1646787"/>
            <a:ext cx="1052546" cy="120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8669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EF46C-DDC1-49D4-8C45-40552E36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20" y="680766"/>
            <a:ext cx="7422784" cy="675000"/>
          </a:xfrm>
        </p:spPr>
        <p:txBody>
          <a:bodyPr/>
          <a:lstStyle/>
          <a:p>
            <a:r>
              <a:rPr lang="sv-SE" sz="2400" dirty="0"/>
              <a:t>Distans</a:t>
            </a:r>
          </a:p>
        </p:txBody>
      </p:sp>
      <p:pic>
        <p:nvPicPr>
          <p:cNvPr id="6" name="Platshållare för innehåll 5" descr="skärmdump distans">
            <a:extLst>
              <a:ext uri="{FF2B5EF4-FFF2-40B4-BE49-F238E27FC236}">
                <a16:creationId xmlns:a16="http://schemas.microsoft.com/office/drawing/2014/main" id="{74B42DAD-0E64-4B9A-90CD-700625250F0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20" y="1433271"/>
            <a:ext cx="5463194" cy="269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9AB3DBE-CA33-4302-8A08-28DE1DDC49CD}"/>
              </a:ext>
            </a:extLst>
          </p:cNvPr>
          <p:cNvSpPr txBox="1"/>
          <p:nvPr/>
        </p:nvSpPr>
        <p:spPr>
          <a:xfrm>
            <a:off x="6033620" y="1433271"/>
            <a:ext cx="2619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effectLst/>
                <a:ea typeface="Calibri" panose="020F0502020204030204" pitchFamily="34" charset="0"/>
              </a:rPr>
              <a:t>Inom KVL är det inte möjligt att ha gemensam planering på distans, utan den skall ske fysiskt, så på frågan om den arbetssökande deltar på distans så behöver ni klicka i Nej. </a:t>
            </a:r>
            <a:endParaRPr lang="sv-SE" sz="12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C658ACC-2ED4-2C21-CE0E-394AB0EB1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7295" y="2922410"/>
            <a:ext cx="888083" cy="20891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7A16B1A-DAA5-FCFA-E8DC-12706B37C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3738" y="2166825"/>
            <a:ext cx="368361" cy="54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F431CF4-9EF6-B724-148B-9BE34EFAC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31041" y="1547113"/>
            <a:ext cx="273020" cy="6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5264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981EB9-3D9A-49DE-98AF-B32419F99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47" y="610613"/>
            <a:ext cx="7422784" cy="675000"/>
          </a:xfrm>
        </p:spPr>
        <p:txBody>
          <a:bodyPr/>
          <a:lstStyle/>
          <a:p>
            <a:r>
              <a:rPr lang="sv-SE" sz="2400" dirty="0"/>
              <a:t>Aktiviteter</a:t>
            </a:r>
          </a:p>
        </p:txBody>
      </p:sp>
      <p:pic>
        <p:nvPicPr>
          <p:cNvPr id="6" name="Platshållare för innehåll 5" descr="Skärmdump på aktiviteter">
            <a:extLst>
              <a:ext uri="{FF2B5EF4-FFF2-40B4-BE49-F238E27FC236}">
                <a16:creationId xmlns:a16="http://schemas.microsoft.com/office/drawing/2014/main" id="{EC8401B0-4F95-4138-9115-1633E99CA18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47" y="1285613"/>
            <a:ext cx="5458609" cy="2689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BCD006D-F026-4AE5-BFBA-2A7C98DCE6D1}"/>
              </a:ext>
            </a:extLst>
          </p:cNvPr>
          <p:cNvSpPr txBox="1"/>
          <p:nvPr/>
        </p:nvSpPr>
        <p:spPr>
          <a:xfrm>
            <a:off x="6071879" y="1285613"/>
            <a:ext cx="27738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i="0" dirty="0">
                <a:solidFill>
                  <a:srgbClr val="333333"/>
                </a:solidFill>
                <a:effectLst/>
              </a:rPr>
              <a:t>I det här stegen fyller du i de aktiviteter som du kommit överens om med deltagaren.</a:t>
            </a:r>
          </a:p>
          <a:p>
            <a:endParaRPr lang="sv-SE" sz="1200" b="0" i="0" dirty="0">
              <a:solidFill>
                <a:srgbClr val="333333"/>
              </a:solidFill>
              <a:effectLst/>
            </a:endParaRPr>
          </a:p>
          <a:p>
            <a:r>
              <a:rPr lang="sv-SE" sz="1200" b="0" i="0" dirty="0">
                <a:solidFill>
                  <a:srgbClr val="333333"/>
                </a:solidFill>
                <a:effectLst/>
              </a:rPr>
              <a:t>De första åtta aktiviteterna är obligatoriska och redan ifyllda.</a:t>
            </a:r>
          </a:p>
          <a:p>
            <a:endParaRPr lang="sv-SE" sz="1200" dirty="0">
              <a:solidFill>
                <a:srgbClr val="333333"/>
              </a:solidFill>
            </a:endParaRPr>
          </a:p>
          <a:p>
            <a:r>
              <a:rPr lang="sv-SE" sz="1200" dirty="0">
                <a:solidFill>
                  <a:srgbClr val="333333"/>
                </a:solidFill>
              </a:rPr>
              <a:t>Därutöver finns det fyra frivilliga val:</a:t>
            </a:r>
          </a:p>
          <a:p>
            <a:endParaRPr lang="sv-SE" sz="1200" dirty="0">
              <a:solidFill>
                <a:srgbClr val="33333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dirty="0">
                <a:solidFill>
                  <a:srgbClr val="333333"/>
                </a:solidFill>
                <a:effectLst/>
              </a:rPr>
              <a:t>Rättigheter och skyldigheter i arbetslivet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333333"/>
                </a:solidFill>
              </a:rPr>
              <a:t>Digital kompetens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333333"/>
                </a:solidFill>
              </a:rPr>
              <a:t>Självständigt arbete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dirty="0">
                <a:solidFill>
                  <a:srgbClr val="333333"/>
                </a:solidFill>
                <a:effectLst/>
              </a:rPr>
              <a:t>Studiebesök utbildningsanordnare</a:t>
            </a:r>
          </a:p>
          <a:p>
            <a:endParaRPr lang="sv-SE" sz="1200" dirty="0">
              <a:solidFill>
                <a:srgbClr val="333333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31BB481-9F84-4DB5-884B-10BC2EF7A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085" y="2424150"/>
            <a:ext cx="1225685" cy="114137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7FF99D2-A4F6-D721-317B-914DCBD9E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9060" y="1772463"/>
            <a:ext cx="25568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C56D5FE-B0E0-3BE1-1925-4B87E0C99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08394" y="1362675"/>
            <a:ext cx="16467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578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DA0DE5-4916-45A8-B103-5229A8897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27" y="276414"/>
            <a:ext cx="3197844" cy="675000"/>
          </a:xfrm>
        </p:spPr>
        <p:txBody>
          <a:bodyPr/>
          <a:lstStyle/>
          <a:p>
            <a:r>
              <a:rPr lang="sv-SE" sz="2400" dirty="0"/>
              <a:t>Innehållsförteckning</a:t>
            </a:r>
            <a:endParaRPr lang="sv-SE" sz="2400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18C91A-05F7-48D1-B85E-BF4CA2C0B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27" y="766717"/>
            <a:ext cx="8485746" cy="4055719"/>
          </a:xfrm>
        </p:spPr>
        <p:txBody>
          <a:bodyPr numCol="3"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v-SE" sz="1000" b="1" u="sng" dirty="0">
                <a:solidFill>
                  <a:srgbClr val="0070C0"/>
                </a:solidFill>
                <a:latin typeface="+mj-lt"/>
                <a:hlinkClick r:id="rId3" action="ppaction://hlinksldjump"/>
              </a:rPr>
              <a:t>Uppdateringar i användarstödet</a:t>
            </a:r>
            <a:br>
              <a:rPr lang="sv-SE" sz="1000" b="1" u="sng" dirty="0">
                <a:solidFill>
                  <a:srgbClr val="0070C0"/>
                </a:solidFill>
                <a:latin typeface="+mj-lt"/>
              </a:rPr>
            </a:br>
            <a:endParaRPr lang="sv-SE" sz="1000" b="1" u="sng" dirty="0">
              <a:solidFill>
                <a:srgbClr val="0070C0"/>
              </a:solidFill>
              <a:latin typeface="+mj-lt"/>
              <a:hlinkClick r:id="rId4" action="ppaction://hlinksldjump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v-SE" sz="1000" b="1" u="sng" dirty="0">
                <a:solidFill>
                  <a:srgbClr val="0070C0"/>
                </a:solidFill>
                <a:latin typeface="+mj-lt"/>
                <a:hlinkClick r:id="rId4" action="ppaction://hlinksldjump"/>
              </a:rPr>
              <a:t>Karriärvägledning</a:t>
            </a:r>
            <a:endParaRPr lang="sv-SE" sz="1000" b="1" u="sng" dirty="0">
              <a:solidFill>
                <a:srgbClr val="0070C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v-SE" sz="1000" u="sng" dirty="0">
                <a:solidFill>
                  <a:srgbClr val="0070C0"/>
                </a:solidFill>
                <a:latin typeface="+mj-lt"/>
                <a:hlinkClick r:id="rId5" action="ppaction://hlinksldjump"/>
              </a:rPr>
              <a:t>Bra att veta</a:t>
            </a:r>
            <a:br>
              <a:rPr lang="sv-SE" sz="1000" dirty="0">
                <a:solidFill>
                  <a:srgbClr val="0070C0"/>
                </a:solidFill>
                <a:latin typeface="+mj-lt"/>
              </a:rPr>
            </a:br>
            <a:endParaRPr lang="sv-SE" sz="1000" dirty="0">
              <a:solidFill>
                <a:srgbClr val="0070C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v-SE" sz="1000" b="1" dirty="0">
                <a:solidFill>
                  <a:srgbClr val="0070C0"/>
                </a:solidFill>
                <a:latin typeface="+mj-lt"/>
              </a:rPr>
              <a:t>Mina deltagare, deltagarinformation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000" dirty="0">
                <a:solidFill>
                  <a:srgbClr val="0070C0"/>
                </a:solidFill>
                <a:latin typeface="+mj-lt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mina deltagare</a:t>
            </a:r>
            <a:endParaRPr lang="sv-SE" sz="1000" dirty="0">
              <a:solidFill>
                <a:srgbClr val="0070C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1000" dirty="0">
                <a:solidFill>
                  <a:srgbClr val="0563C1"/>
                </a:solidFill>
                <a:latin typeface="+mj-lt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Sök </a:t>
            </a:r>
            <a:r>
              <a:rPr lang="sv-SE" sz="1000" dirty="0">
                <a:solidFill>
                  <a:srgbClr val="0070C0"/>
                </a:solidFill>
                <a:latin typeface="+mj-lt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deltagare</a:t>
            </a:r>
            <a:endParaRPr lang="sv-SE" sz="1000" dirty="0">
              <a:solidFill>
                <a:srgbClr val="0070C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1000" dirty="0">
                <a:solidFill>
                  <a:srgbClr val="0070C0"/>
                </a:solidFill>
                <a:latin typeface="+mj-lt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Filtrering</a:t>
            </a:r>
            <a:br>
              <a:rPr lang="sv-SE" sz="1000" dirty="0">
                <a:solidFill>
                  <a:srgbClr val="0070C0"/>
                </a:solidFill>
                <a:latin typeface="+mj-lt"/>
              </a:rPr>
            </a:br>
            <a:r>
              <a:rPr lang="sv-SE" sz="1000" dirty="0">
                <a:solidFill>
                  <a:srgbClr val="0070C0"/>
                </a:solidFill>
                <a:latin typeface="+mj-lt"/>
                <a:hlinkClick r:id="rId9" action="ppaction://hlinksldjump"/>
              </a:rPr>
              <a:t>Händelseöversikt</a:t>
            </a:r>
            <a:br>
              <a:rPr lang="sv-SE" sz="1000" dirty="0">
                <a:solidFill>
                  <a:srgbClr val="0070C0"/>
                </a:solidFill>
                <a:latin typeface="+mj-lt"/>
              </a:rPr>
            </a:br>
            <a:r>
              <a:rPr lang="sv-SE" sz="1000" dirty="0">
                <a:solidFill>
                  <a:srgbClr val="0070C0"/>
                </a:solidFill>
                <a:latin typeface="+mj-lt"/>
                <a:hlinkClick r:id="rId10" action="ppaction://hlinksldjump"/>
              </a:rPr>
              <a:t>Deltagarkort</a:t>
            </a:r>
            <a:r>
              <a:rPr lang="sv-SE" sz="1000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000" dirty="0">
                <a:solidFill>
                  <a:srgbClr val="0070C0"/>
                </a:solidFill>
                <a:latin typeface="+mj-lt"/>
                <a:hlinkClick r:id="rId11" action="ppaction://hlinksldjump"/>
              </a:rPr>
              <a:t>Handlingsplan</a:t>
            </a:r>
            <a:br>
              <a:rPr lang="sv-SE" sz="1000" dirty="0">
                <a:solidFill>
                  <a:srgbClr val="0070C0"/>
                </a:solidFill>
                <a:latin typeface="+mj-lt"/>
              </a:rPr>
            </a:br>
            <a:r>
              <a:rPr lang="sv-SE" sz="1000" dirty="0">
                <a:solidFill>
                  <a:srgbClr val="0070C0"/>
                </a:solidFill>
                <a:latin typeface="+mj-lt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Boka ett första möte </a:t>
            </a:r>
            <a:br>
              <a:rPr lang="sv-SE" sz="1000" dirty="0">
                <a:solidFill>
                  <a:srgbClr val="0070C0"/>
                </a:solidFill>
                <a:latin typeface="+mj-lt"/>
              </a:rPr>
            </a:br>
            <a:r>
              <a:rPr lang="sv-SE" sz="1000" dirty="0">
                <a:solidFill>
                  <a:srgbClr val="0070C0"/>
                </a:solidFill>
                <a:latin typeface="+mj-lt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 1</a:t>
            </a:r>
            <a:endParaRPr lang="sv-SE" sz="1000" dirty="0">
              <a:solidFill>
                <a:srgbClr val="0070C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1000" dirty="0">
                <a:solidFill>
                  <a:srgbClr val="0070C0"/>
                </a:solidFill>
                <a:latin typeface="+mj-lt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Individuellt schema</a:t>
            </a:r>
            <a:endParaRPr lang="sv-SE" sz="1000" dirty="0">
              <a:solidFill>
                <a:srgbClr val="0070C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1000" dirty="0">
                <a:solidFill>
                  <a:srgbClr val="0070C0"/>
                </a:solidFill>
                <a:latin typeface="+mj-lt"/>
                <a:hlinkClick r:id="rId15" action="ppaction://hlinksldjump"/>
              </a:rPr>
              <a:t>Videomöten</a:t>
            </a:r>
            <a:br>
              <a:rPr lang="sv-SE" sz="1000" dirty="0">
                <a:latin typeface="+mj-lt"/>
              </a:rPr>
            </a:br>
            <a:endParaRPr lang="sv-SE" sz="1000" dirty="0">
              <a:latin typeface="+mj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Skapa och skicka rapporter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dirty="0">
                <a:solidFill>
                  <a:srgbClr val="0070C0"/>
                </a:solidFill>
                <a:latin typeface="+mj-lt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Skapa rapport</a:t>
            </a:r>
            <a:endParaRPr lang="sv-SE" sz="1000" dirty="0">
              <a:solidFill>
                <a:srgbClr val="0070C0"/>
              </a:solidFill>
              <a:latin typeface="+mj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Inskickade rapporter</a:t>
            </a:r>
            <a:endParaRPr kumimoji="0" lang="sv-SE" sz="1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sv-SE" sz="1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  <a:hlinkClick r:id="rId19" action="ppaction://hlinksldjump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19" action="ppaction://hlinksldjump"/>
              </a:rPr>
              <a:t>Gemensam planering</a:t>
            </a:r>
            <a:br>
              <a:rPr lang="sv-SE" sz="1000" dirty="0">
                <a:solidFill>
                  <a:srgbClr val="0070C0"/>
                </a:solidFill>
                <a:latin typeface="+mj-lt"/>
              </a:rPr>
            </a:br>
            <a:r>
              <a:rPr lang="sv-SE" sz="1000" dirty="0">
                <a:solidFill>
                  <a:srgbClr val="0070C0"/>
                </a:solidFill>
                <a:latin typeface="+mj-lt"/>
                <a:hlinkClick r:id="rId2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Distans</a:t>
            </a:r>
            <a:br>
              <a:rPr lang="sv-SE" sz="1000" dirty="0">
                <a:solidFill>
                  <a:srgbClr val="0070C0"/>
                </a:solidFill>
                <a:latin typeface="+mj-lt"/>
              </a:rPr>
            </a:br>
            <a:r>
              <a:rPr lang="sv-SE" sz="1000" dirty="0">
                <a:solidFill>
                  <a:srgbClr val="0070C0"/>
                </a:solidFill>
                <a:latin typeface="+mj-lt"/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Aktiviteter</a:t>
            </a:r>
            <a:br>
              <a:rPr lang="sv-SE" sz="1000" dirty="0">
                <a:solidFill>
                  <a:srgbClr val="0070C0"/>
                </a:solidFill>
                <a:latin typeface="+mj-lt"/>
              </a:rPr>
            </a:br>
            <a:r>
              <a:rPr lang="sv-SE" sz="1000" dirty="0">
                <a:solidFill>
                  <a:srgbClr val="0070C0"/>
                </a:solidFill>
                <a:latin typeface="+mj-lt"/>
                <a:hlinkClick r:id="rId2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Inskickade rapporter</a:t>
            </a:r>
            <a:br>
              <a:rPr lang="sv-SE" sz="1000" dirty="0">
                <a:solidFill>
                  <a:srgbClr val="0070C0"/>
                </a:solidFill>
                <a:latin typeface="+mj-lt"/>
              </a:rPr>
            </a:br>
            <a:r>
              <a:rPr lang="sv-SE" sz="1000" dirty="0">
                <a:solidFill>
                  <a:srgbClr val="0070C0"/>
                </a:solidFill>
                <a:latin typeface="+mj-lt"/>
                <a:hlinkClick r:id="rId2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 2</a:t>
            </a:r>
            <a:endParaRPr lang="sv-SE" sz="1000" dirty="0">
              <a:solidFill>
                <a:srgbClr val="0070C0"/>
              </a:solidFill>
              <a:latin typeface="+mj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b="1" dirty="0">
                <a:solidFill>
                  <a:srgbClr val="0070C0"/>
                </a:solidFill>
                <a:latin typeface="+mj-lt"/>
                <a:hlinkClick r:id="rId2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kumimoji="0" lang="sv-SE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hlinkClick r:id="rId2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vvikelserapport</a:t>
            </a:r>
            <a:b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lang="sv-SE" sz="1000" dirty="0">
                <a:solidFill>
                  <a:srgbClr val="0070C0"/>
                </a:solidFill>
                <a:latin typeface="+mj-lt"/>
              </a:rPr>
              <a:t>Frånvaro</a:t>
            </a:r>
            <a:b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2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Rätta fel i inskickad avvikelserapport frånvaro</a:t>
            </a:r>
            <a:b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lang="sv-SE" sz="1000" dirty="0">
              <a:solidFill>
                <a:srgbClr val="0070C0"/>
              </a:solidFill>
              <a:latin typeface="+mj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b="1" dirty="0">
                <a:latin typeface="+mj-lt"/>
                <a:hlinkClick r:id="rId26" action="ppaction://hlinksldjump"/>
              </a:rPr>
              <a:t>Informativ rapport</a:t>
            </a:r>
            <a:endParaRPr lang="sv-SE" sz="1000" dirty="0">
              <a:latin typeface="+mj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hlinkClick r:id="rId25" action="ppaction://hlinksldjump"/>
              </a:rPr>
              <a:t>Skapa informativ rapport, utan bilaga</a:t>
            </a:r>
            <a:endParaRPr kumimoji="0" lang="sv-SE" sz="1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None/>
              <a:defRPr/>
            </a:pPr>
            <a:r>
              <a:rPr kumimoji="0" lang="sv-SE" sz="1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hlinkClick r:id="rId27" action="ppaction://hlinksldjump"/>
              </a:rPr>
              <a:t>Skapa informativ rapport, med bilaga</a:t>
            </a:r>
            <a:endParaRPr kumimoji="0" lang="sv-SE" sz="1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b="1" u="sng" dirty="0">
                <a:solidFill>
                  <a:srgbClr val="0070C0"/>
                </a:solidFill>
                <a:latin typeface="+mj-lt"/>
              </a:rPr>
              <a:t>S</a:t>
            </a:r>
            <a:r>
              <a:rPr kumimoji="0" lang="sv-SE" sz="10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2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lutredovisning</a:t>
            </a:r>
            <a:b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sv-SE" sz="1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29" action="ppaction://hlinksldjump"/>
              </a:rPr>
              <a:t>Skapa slutredovisning</a:t>
            </a:r>
            <a:endParaRPr lang="sv-SE" sz="1000" dirty="0">
              <a:solidFill>
                <a:srgbClr val="0070C0"/>
              </a:solidFill>
              <a:latin typeface="+mj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u="sng" dirty="0">
                <a:solidFill>
                  <a:srgbClr val="0070C0"/>
                </a:solidFill>
                <a:latin typeface="+mj-lt"/>
                <a:hlinkClick r:id="rId3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Avslag</a:t>
            </a:r>
            <a:endParaRPr lang="sv-SE" sz="1000" u="sng" dirty="0">
              <a:solidFill>
                <a:srgbClr val="0070C0"/>
              </a:solidFill>
              <a:latin typeface="+mj-lt"/>
              <a:hlinkClick r:id="rId3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sv-SE" sz="1000" b="1" u="sng" dirty="0">
              <a:solidFill>
                <a:srgbClr val="954F72"/>
              </a:solidFill>
              <a:latin typeface="+mj-lt"/>
              <a:hlinkClick r:id="rId3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hlinkClick r:id="rId3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Kartläggning &amp; Kompetens</a:t>
            </a:r>
            <a:endParaRPr kumimoji="0" lang="sv-SE" sz="1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dirty="0">
                <a:solidFill>
                  <a:srgbClr val="0070C0"/>
                </a:solidFill>
                <a:latin typeface="Arial"/>
                <a:hlinkClick r:id="rId3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Välj deltagare</a:t>
            </a:r>
            <a:endParaRPr lang="sv-SE" sz="1000" dirty="0">
              <a:solidFill>
                <a:srgbClr val="0070C0"/>
              </a:solidFill>
              <a:latin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00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Redigera</a:t>
            </a:r>
            <a:endParaRPr kumimoji="0" lang="sv-SE" sz="100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u="sng" dirty="0">
                <a:solidFill>
                  <a:srgbClr val="0070C0"/>
                </a:solidFill>
                <a:latin typeface="Arial"/>
                <a:hlinkClick r:id="rId3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Kompetens</a:t>
            </a:r>
            <a:endParaRPr kumimoji="0" lang="sv-SE" sz="100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00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Utbildning</a:t>
            </a:r>
            <a:endParaRPr kumimoji="0" lang="sv-SE" sz="100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u="sng" dirty="0">
                <a:solidFill>
                  <a:srgbClr val="0070C0"/>
                </a:solidFill>
                <a:latin typeface="Arial"/>
                <a:hlinkClick r:id="rId36" action="ppaction://hlinksldjump"/>
              </a:rPr>
              <a:t>Arbetslivserfarenhet</a:t>
            </a:r>
            <a:endParaRPr lang="sv-SE" sz="1000" u="sng" dirty="0">
              <a:solidFill>
                <a:srgbClr val="0070C0"/>
              </a:solidFill>
              <a:latin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00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Sökta jobb</a:t>
            </a:r>
            <a:endParaRPr kumimoji="0" lang="sv-SE" sz="100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  <a:hlinkClick r:id="rId38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sv-SE" sz="1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  <a:hlinkClick r:id="rId38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b="1" u="sng" dirty="0">
                <a:solidFill>
                  <a:srgbClr val="0070C0"/>
                </a:solidFill>
                <a:latin typeface="Arial"/>
                <a:hlinkClick r:id="rId39" action="ppaction://hlinksldjump"/>
              </a:rPr>
              <a:t>Tolk </a:t>
            </a:r>
            <a:br>
              <a:rPr lang="sv-SE" sz="1000" b="1" u="sng" dirty="0">
                <a:solidFill>
                  <a:srgbClr val="0070C0"/>
                </a:solidFill>
                <a:latin typeface="Arial"/>
              </a:rPr>
            </a:br>
            <a:r>
              <a:rPr lang="sv-SE" sz="1000" dirty="0">
                <a:solidFill>
                  <a:schemeClr val="accent6"/>
                </a:solidFill>
                <a:latin typeface="Arial"/>
                <a:hlinkClick r:id="rId40" action="ppaction://hlinksldjump"/>
              </a:rPr>
              <a:t>Tolktjänsten på Mina sidor fristående aktörer</a:t>
            </a:r>
            <a:endParaRPr kumimoji="0" lang="sv-SE" sz="1000" i="0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000" b="0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1" action="ppaction://hlinksldjump"/>
              </a:rPr>
              <a:t>Bokningsformuläret</a:t>
            </a:r>
            <a:br>
              <a:rPr kumimoji="0" lang="sv-SE" sz="1000" b="0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000" b="0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2" action="ppaction://hlinksldjump"/>
              </a:rPr>
              <a:t>Inleverera tolkbokning efter tolktillfället</a:t>
            </a:r>
            <a:endParaRPr kumimoji="0" lang="sv-SE" sz="1000" b="0" i="0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dirty="0">
                <a:solidFill>
                  <a:schemeClr val="accent6"/>
                </a:solidFill>
                <a:latin typeface="Arial"/>
                <a:hlinkClick r:id="rId43" action="ppaction://hlinksldjump"/>
              </a:rPr>
              <a:t>Avboka tolk innan tolktillfället</a:t>
            </a:r>
            <a:br>
              <a:rPr kumimoji="0" lang="sv-SE" sz="1000" b="0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Exportera deltagarinformation</a:t>
            </a:r>
            <a:b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Datum &amp; tjänster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Redan exporterade deltagare &amp; format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dirty="0">
                <a:solidFill>
                  <a:srgbClr val="0070C0"/>
                </a:solidFill>
                <a:latin typeface="Arial"/>
                <a:hlinkClick r:id="rId46" action="ppaction://hlinksldjump"/>
              </a:rPr>
              <a:t>Exportera till Excel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sv-SE" sz="1000" dirty="0">
              <a:solidFill>
                <a:srgbClr val="0070C0"/>
              </a:solidFill>
              <a:latin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7" action="ppaction://hlinksldjump"/>
              </a:rPr>
              <a:t>Maskade personuppgifter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dirty="0">
                <a:solidFill>
                  <a:schemeClr val="accent6"/>
                </a:solidFill>
                <a:latin typeface="+mj-lt"/>
                <a:hlinkClick r:id="rId47" action="ppaction://hlinksldjump"/>
              </a:rPr>
              <a:t>Vem gör vad </a:t>
            </a:r>
            <a:endParaRPr lang="sv-SE" sz="1000" dirty="0">
              <a:solidFill>
                <a:schemeClr val="accent6"/>
              </a:solidFill>
              <a:latin typeface="+mj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sz="1000" dirty="0">
                <a:solidFill>
                  <a:schemeClr val="accent6"/>
                </a:solidFill>
                <a:latin typeface="+mj-lt"/>
                <a:hlinkClick r:id="rId44" action="ppaction://hlinksldjump"/>
              </a:rPr>
              <a:t>Så här ser det ut i systemstödet</a:t>
            </a:r>
            <a:endParaRPr lang="sv-SE" sz="1000" dirty="0">
              <a:solidFill>
                <a:schemeClr val="accent6"/>
              </a:solidFill>
              <a:latin typeface="+mj-lt"/>
              <a:hlinkClick r:id="rId4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sv-SE" sz="1000" b="1" u="sng" dirty="0">
              <a:solidFill>
                <a:srgbClr val="0563C1"/>
              </a:solidFill>
              <a:latin typeface="+mj-lt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sv-SE" sz="1000" dirty="0">
              <a:solidFill>
                <a:srgbClr val="0070C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Clr>
                <a:srgbClr val="00005A"/>
              </a:buClr>
              <a:buNone/>
              <a:defRPr/>
            </a:pPr>
            <a:b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sv-SE" sz="1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Platshållare för innehåll 2">
            <a:hlinkClick r:id="" action="ppaction://noaction"/>
            <a:extLst>
              <a:ext uri="{FF2B5EF4-FFF2-40B4-BE49-F238E27FC236}">
                <a16:creationId xmlns:a16="http://schemas.microsoft.com/office/drawing/2014/main" id="{9270C8A2-DF90-48ED-8417-F99E113A8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576678" y="613914"/>
            <a:ext cx="2505064" cy="4046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790F2FE-DE8A-C668-0BD8-6999CF74CAAB}"/>
              </a:ext>
            </a:extLst>
          </p:cNvPr>
          <p:cNvSpPr txBox="1"/>
          <p:nvPr/>
        </p:nvSpPr>
        <p:spPr>
          <a:xfrm>
            <a:off x="4358081" y="21979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spcBef>
                <a:spcPts val="0"/>
              </a:spcBef>
              <a:spcAft>
                <a:spcPts val="300"/>
              </a:spcAft>
              <a:buNone/>
            </a:pPr>
            <a:r>
              <a:rPr lang="sv-SE" sz="1000" b="1" dirty="0">
                <a:latin typeface="+mj-lt"/>
              </a:rPr>
              <a:t>Behörighet och administration finns i separat användarstöd. </a:t>
            </a:r>
          </a:p>
        </p:txBody>
      </p:sp>
    </p:spTree>
    <p:extLst>
      <p:ext uri="{BB962C8B-B14F-4D97-AF65-F5344CB8AC3E}">
        <p14:creationId xmlns:p14="http://schemas.microsoft.com/office/powerpoint/2010/main" val="1327643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4D1582-5D76-4D17-83E1-AF7A6007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Förhandsgranska</a:t>
            </a:r>
          </a:p>
        </p:txBody>
      </p:sp>
      <p:pic>
        <p:nvPicPr>
          <p:cNvPr id="6" name="Platshållare för innehåll 5" descr="skärmdump på skapa gemensam planering">
            <a:extLst>
              <a:ext uri="{FF2B5EF4-FFF2-40B4-BE49-F238E27FC236}">
                <a16:creationId xmlns:a16="http://schemas.microsoft.com/office/drawing/2014/main" id="{F8CEAAF3-70ED-4233-A34B-9BF6CAE4EB3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549382"/>
            <a:ext cx="5048573" cy="251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latshållare för innehåll 5" descr="skärmdump förhandsgranska">
            <a:extLst>
              <a:ext uri="{FF2B5EF4-FFF2-40B4-BE49-F238E27FC236}">
                <a16:creationId xmlns:a16="http://schemas.microsoft.com/office/drawing/2014/main" id="{37DDC0C8-4E31-4292-9CD0-FE5E04F656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5080" y="2016406"/>
            <a:ext cx="2373550" cy="251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E1FB1F6-0138-4EA2-AE4A-6CE032BEBD58}"/>
              </a:ext>
            </a:extLst>
          </p:cNvPr>
          <p:cNvSpPr txBox="1"/>
          <p:nvPr/>
        </p:nvSpPr>
        <p:spPr>
          <a:xfrm>
            <a:off x="5920576" y="1549381"/>
            <a:ext cx="2980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Du kan granska den gemensamma planeringen genom att trycka på </a:t>
            </a:r>
            <a:r>
              <a:rPr lang="sv-SE" sz="1200" b="1" dirty="0"/>
              <a:t>Förhandsgranska</a:t>
            </a:r>
            <a:r>
              <a:rPr lang="sv-SE" sz="1200" dirty="0"/>
              <a:t>.</a:t>
            </a:r>
          </a:p>
          <a:p>
            <a:endParaRPr lang="sv-SE" sz="1200" dirty="0"/>
          </a:p>
          <a:p>
            <a:r>
              <a:rPr lang="sv-SE" sz="1200" dirty="0"/>
              <a:t>Klicka på </a:t>
            </a:r>
            <a:r>
              <a:rPr lang="sv-SE" sz="1200" b="1" dirty="0"/>
              <a:t>Skicka in </a:t>
            </a:r>
            <a:r>
              <a:rPr lang="sv-SE" sz="1200" dirty="0"/>
              <a:t>för att skicka in rapporten till Arbetsförmedlingen.</a:t>
            </a:r>
          </a:p>
          <a:p>
            <a:endParaRPr lang="sv-SE" sz="1200" dirty="0"/>
          </a:p>
          <a:p>
            <a:r>
              <a:rPr lang="sv-SE" sz="1200" dirty="0"/>
              <a:t>Om du vill stänga ner fönstret utan att skicka in rapporten klickar du på </a:t>
            </a:r>
            <a:r>
              <a:rPr lang="sv-SE" sz="1200" b="1" dirty="0"/>
              <a:t>Avbryt</a:t>
            </a:r>
            <a:r>
              <a:rPr lang="sv-SE" sz="1200" dirty="0"/>
              <a:t>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6251EB-6E7E-F843-39AB-F7C8FC9B1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7296" y="3689764"/>
            <a:ext cx="388124" cy="10445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779F8E6-8EC9-94F9-4186-7B1A886C9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7929" y="4332601"/>
            <a:ext cx="427594" cy="14730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D3077F6-D10E-C4AF-F874-CB51EBA7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7714" y="1603450"/>
            <a:ext cx="182013" cy="47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1AF5EEA-0C4A-C3CA-E04F-3A94CB5BC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7929" y="2422510"/>
            <a:ext cx="427594" cy="65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56B4FF1-81D6-C086-0976-D57BA840A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9405" y="2016406"/>
            <a:ext cx="22101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6225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D4DA53-7579-433E-9D7D-35A5B581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954" y="393497"/>
            <a:ext cx="7422784" cy="675000"/>
          </a:xfrm>
        </p:spPr>
        <p:txBody>
          <a:bodyPr/>
          <a:lstStyle/>
          <a:p>
            <a:r>
              <a:rPr lang="sv-SE" sz="2400" dirty="0"/>
              <a:t>Inskickade rapporter, gemensam planering</a:t>
            </a:r>
          </a:p>
        </p:txBody>
      </p:sp>
      <p:pic>
        <p:nvPicPr>
          <p:cNvPr id="14" name="Bildobjekt 13" descr="En skärmbild från Mina sidor fristående aktörer under fliken rapportering. Möjlighet att se inskickade rapporter, och deras status. ">
            <a:extLst>
              <a:ext uri="{FF2B5EF4-FFF2-40B4-BE49-F238E27FC236}">
                <a16:creationId xmlns:a16="http://schemas.microsoft.com/office/drawing/2014/main" id="{EEA4B816-641C-4DAD-A766-4BDF618EDF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54" y="1608306"/>
            <a:ext cx="5594319" cy="2578096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D92A6025-3300-44BF-BA81-C453305FDC3A}"/>
              </a:ext>
            </a:extLst>
          </p:cNvPr>
          <p:cNvSpPr txBox="1"/>
          <p:nvPr/>
        </p:nvSpPr>
        <p:spPr>
          <a:xfrm>
            <a:off x="6348174" y="1608306"/>
            <a:ext cx="2381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I </a:t>
            </a:r>
            <a:r>
              <a:rPr lang="sv-SE" sz="1200" b="1" dirty="0"/>
              <a:t>Deltagarinformationen</a:t>
            </a:r>
            <a:r>
              <a:rPr lang="sv-SE" sz="1200" dirty="0"/>
              <a:t> under fliken </a:t>
            </a:r>
            <a:r>
              <a:rPr lang="sv-SE" sz="1200" b="1" dirty="0"/>
              <a:t>Rapportering</a:t>
            </a:r>
            <a:r>
              <a:rPr lang="sv-SE" sz="1200" dirty="0"/>
              <a:t>,</a:t>
            </a:r>
          </a:p>
          <a:p>
            <a:r>
              <a:rPr lang="sv-SE" sz="1200" dirty="0"/>
              <a:t>syns nu den inskickade gemensamma planeringen under </a:t>
            </a:r>
            <a:r>
              <a:rPr lang="sv-SE" sz="1200" b="1" dirty="0"/>
              <a:t>Inskickade rapporter</a:t>
            </a:r>
            <a:r>
              <a:rPr lang="sv-SE" sz="1200" dirty="0"/>
              <a:t>.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CFFEAC93-362D-4A30-B47B-19A7BE8B8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6883" y="2511743"/>
            <a:ext cx="428017" cy="12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2AD4F88-307B-454D-9E92-A8D3260EE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3885" y="3036374"/>
            <a:ext cx="4322029" cy="43734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A747D5A-E129-F3DD-7546-03AAF3D4A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31693" y="1776796"/>
            <a:ext cx="442032" cy="65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3818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62346-45F2-4478-8A6B-4A228114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82" y="275641"/>
            <a:ext cx="7422784" cy="675000"/>
          </a:xfrm>
        </p:spPr>
        <p:txBody>
          <a:bodyPr anchor="b">
            <a:normAutofit/>
          </a:bodyPr>
          <a:lstStyle/>
          <a:p>
            <a:r>
              <a:rPr lang="sv-SE" sz="2400" dirty="0"/>
              <a:t>Del 2 – Kvalificerad karriärvägledning </a:t>
            </a:r>
          </a:p>
        </p:txBody>
      </p:sp>
      <p:pic>
        <p:nvPicPr>
          <p:cNvPr id="5" name="Bildobjekt 4" descr="En bild som visar inomhus, fönster, två personer som samtalar vid ett bord med en dator">
            <a:extLst>
              <a:ext uri="{FF2B5EF4-FFF2-40B4-BE49-F238E27FC236}">
                <a16:creationId xmlns:a16="http://schemas.microsoft.com/office/drawing/2014/main" id="{8BCBF17A-088D-407F-A292-E17A4480FA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92" r="-3" b="27697"/>
          <a:stretch/>
        </p:blipFill>
        <p:spPr>
          <a:xfrm>
            <a:off x="575042" y="1809000"/>
            <a:ext cx="3628800" cy="2565000"/>
          </a:xfrm>
          <a:prstGeom prst="rect">
            <a:avLst/>
          </a:prstGeo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97402C-36AD-474A-BB5C-1C428A0D98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265" y="1809000"/>
            <a:ext cx="4630051" cy="256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200" dirty="0"/>
              <a:t>Nu har deltagaren en planering och ett schema och går in i nästa del av tjänsten.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Del 2 ska resultera i en karriärplan med ett slutmål och en planering över vad deltagaren behöver göra för att nå målet.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I karriärplanen ska det också finnas ett eller flera alternativa mål med en planering, en backup om planeringen till det tänkta målet av någon anledning inte går att genomföra.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Karriärplanen ingår i slutredovisningen. </a:t>
            </a:r>
          </a:p>
        </p:txBody>
      </p:sp>
    </p:spTree>
    <p:extLst>
      <p:ext uri="{BB962C8B-B14F-4D97-AF65-F5344CB8AC3E}">
        <p14:creationId xmlns:p14="http://schemas.microsoft.com/office/powerpoint/2010/main" val="4202451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 descr="En skärmbild från Mina sidor fristående aktörer under fliken rapportering. Möjlighet att skapa 5 olika rapporter. På denna bild hänvisas det till att skapa en avvikelserapporter, antingen för frånvaro eller avvikelse.">
            <a:extLst>
              <a:ext uri="{FF2B5EF4-FFF2-40B4-BE49-F238E27FC236}">
                <a16:creationId xmlns:a16="http://schemas.microsoft.com/office/drawing/2014/main" id="{A0D186B9-9760-4EA8-82CB-25AE2B43B0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96" y="1098285"/>
            <a:ext cx="5094667" cy="227259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81FAA4C-1F91-4528-8172-55A801E33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479429"/>
            <a:ext cx="7422784" cy="675000"/>
          </a:xfrm>
        </p:spPr>
        <p:txBody>
          <a:bodyPr/>
          <a:lstStyle/>
          <a:p>
            <a:r>
              <a:rPr lang="sv-SE" dirty="0"/>
              <a:t>Skapa avvikelserapport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D082ABF-E89A-41F0-8669-DD6C7AEA6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2615" y="1408871"/>
            <a:ext cx="661639" cy="14486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B3A4E55-2B67-41D5-9F2A-5F962F6DE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27675" y="1948925"/>
            <a:ext cx="419504" cy="12472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3AC49CC-9153-4D2D-817C-CBCA19A25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4242" y="1789754"/>
            <a:ext cx="428017" cy="12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90455C7-8C45-4343-8D11-06CBCACD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9287" y="2749779"/>
            <a:ext cx="1184197" cy="51311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22446E3-E778-49E2-95B3-D5D717904665}"/>
              </a:ext>
            </a:extLst>
          </p:cNvPr>
          <p:cNvSpPr txBox="1"/>
          <p:nvPr/>
        </p:nvSpPr>
        <p:spPr>
          <a:xfrm>
            <a:off x="5839590" y="1062325"/>
            <a:ext cx="30854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v-SE" sz="1200" dirty="0"/>
              <a:t>För att skapa en avvikelserapport går du in under fliken </a:t>
            </a:r>
            <a:r>
              <a:rPr lang="sv-SE" sz="1200" b="1" dirty="0"/>
              <a:t>Rapportering</a:t>
            </a:r>
            <a:r>
              <a:rPr lang="sv-SE" sz="1200" dirty="0"/>
              <a:t> i deltagarinformationen.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Välj sedan </a:t>
            </a:r>
          </a:p>
          <a:p>
            <a:pPr marL="0" indent="0">
              <a:buNone/>
            </a:pPr>
            <a:r>
              <a:rPr lang="sv-SE" sz="1200" b="1" dirty="0"/>
              <a:t>Avvikelserapport (Frånvaro)</a:t>
            </a:r>
          </a:p>
          <a:p>
            <a:pPr marL="0" indent="0">
              <a:buNone/>
            </a:pPr>
            <a:r>
              <a:rPr lang="sv-SE" sz="1200" dirty="0"/>
              <a:t>(exempelvis när deltagare varit frånvarande pga. Sjukdom, vård av barn, arbete, utbildning eller annan känd orsak)</a:t>
            </a:r>
          </a:p>
          <a:p>
            <a:pPr marL="0" indent="0">
              <a:buNone/>
            </a:pPr>
            <a:endParaRPr lang="sv-SE" sz="1200" b="1" dirty="0"/>
          </a:p>
          <a:p>
            <a:pPr marL="0" indent="0">
              <a:buNone/>
            </a:pPr>
            <a:endParaRPr lang="sv-SE" sz="1200" b="1" dirty="0"/>
          </a:p>
          <a:p>
            <a:pPr marL="0" indent="0">
              <a:buNone/>
            </a:pPr>
            <a:r>
              <a:rPr lang="sv-SE" sz="1200" b="1" dirty="0"/>
              <a:t>Avvikelserapport (Avvikelse) </a:t>
            </a:r>
            <a:r>
              <a:rPr lang="sv-SE" sz="1200" dirty="0"/>
              <a:t>beroende på vilken typ av avvikelse du vill rapportera.</a:t>
            </a:r>
          </a:p>
          <a:p>
            <a:pPr marL="0" indent="0">
              <a:buNone/>
            </a:pPr>
            <a:r>
              <a:rPr lang="sv-SE" sz="1200" dirty="0"/>
              <a:t>(exempelvis när deltagare tackat nej till insats eller aktivitet, erbjudet arbete, misskött eller stört verksamheten)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43522C3-7BF3-FA05-C9B6-786A8D92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94320" y="1226423"/>
            <a:ext cx="403030" cy="56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4EA21D8-EB0D-8FB8-22DE-DFCB4D82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1380" y="1716831"/>
            <a:ext cx="1055456" cy="144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2770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0BCDFC-25FB-45A5-8261-5AD62D3E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54" y="581488"/>
            <a:ext cx="7422784" cy="675000"/>
          </a:xfrm>
        </p:spPr>
        <p:txBody>
          <a:bodyPr/>
          <a:lstStyle/>
          <a:p>
            <a:r>
              <a:rPr lang="sv-SE" sz="2400" dirty="0"/>
              <a:t>Avvikelserapport frånvaro </a:t>
            </a:r>
            <a:r>
              <a:rPr lang="sv-SE" sz="2400" b="0" dirty="0"/>
              <a:t>välj orsak</a:t>
            </a:r>
          </a:p>
        </p:txBody>
      </p:sp>
      <p:pic>
        <p:nvPicPr>
          <p:cNvPr id="5" name="Platshållare för innehåll 5" descr="skärmpdump på avvikelserapport frånvaro">
            <a:extLst>
              <a:ext uri="{FF2B5EF4-FFF2-40B4-BE49-F238E27FC236}">
                <a16:creationId xmlns:a16="http://schemas.microsoft.com/office/drawing/2014/main" id="{8775A303-CF28-4505-9F5A-5787C2B05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54" y="1392494"/>
            <a:ext cx="3019269" cy="3169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59E4C3B-6F9A-4BBE-8D93-D742A7CA2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9872" y="3583859"/>
            <a:ext cx="3018574" cy="427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latshållare för innehåll 7" descr="skärmdump på välj orsak till frånvaro">
            <a:extLst>
              <a:ext uri="{FF2B5EF4-FFF2-40B4-BE49-F238E27FC236}">
                <a16:creationId xmlns:a16="http://schemas.microsoft.com/office/drawing/2014/main" id="{116A419A-C40E-4A1D-85AE-BAF5B4291F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648" y="1676563"/>
            <a:ext cx="2352094" cy="288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AC198E9-6732-492E-AC01-F10039853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17371" y="3104536"/>
            <a:ext cx="2046908" cy="140215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C74234-1069-4C32-84D3-B48652887B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85036" y="1342193"/>
            <a:ext cx="2683994" cy="3169517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Under </a:t>
            </a:r>
            <a:r>
              <a:rPr lang="sv-SE" sz="1200" b="1" dirty="0"/>
              <a:t>Orsak till frånvaro </a:t>
            </a:r>
            <a:r>
              <a:rPr lang="sv-SE" sz="1200" dirty="0"/>
              <a:t>väljer du orsaken till deltagarens frånvaro i rullistan.</a:t>
            </a:r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2BF8EC1-8498-26AC-E7D8-912C5CC47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722" y="2387841"/>
            <a:ext cx="564907" cy="117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887DF07-C7AE-A0B8-1E3B-A3CB8D8A9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17371" y="2215064"/>
            <a:ext cx="411102" cy="66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0412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467EC5-2B6F-47DA-BEFA-EC4ABA59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573003"/>
            <a:ext cx="7422784" cy="675000"/>
          </a:xfrm>
        </p:spPr>
        <p:txBody>
          <a:bodyPr/>
          <a:lstStyle/>
          <a:p>
            <a:r>
              <a:rPr lang="sv-SE" sz="2400" dirty="0"/>
              <a:t>Frånvaro </a:t>
            </a:r>
            <a:r>
              <a:rPr lang="sv-SE" sz="2400" b="0" dirty="0"/>
              <a:t>välj dag  </a:t>
            </a:r>
          </a:p>
        </p:txBody>
      </p:sp>
      <p:pic>
        <p:nvPicPr>
          <p:cNvPr id="5" name="Bildobjekt 4" descr="skärmdump på frånvaro välj dag">
            <a:extLst>
              <a:ext uri="{FF2B5EF4-FFF2-40B4-BE49-F238E27FC236}">
                <a16:creationId xmlns:a16="http://schemas.microsoft.com/office/drawing/2014/main" id="{32C1F05E-9167-4CC5-B43E-A52DF479E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94" y="1230657"/>
            <a:ext cx="2793943" cy="268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ADBDAF27-02EC-4FD5-914C-3200B4776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894" y="1654380"/>
            <a:ext cx="1311712" cy="44029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F935AE1-FA33-4469-B492-28651F956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894" y="2180900"/>
            <a:ext cx="1813989" cy="675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09E06CA-0C34-4819-8333-E1B53C9B6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895" y="2971129"/>
            <a:ext cx="2702520" cy="60685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B3A4ABB-BA3E-449B-9C6F-8D207CF85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135" y="3634097"/>
            <a:ext cx="823868" cy="22424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 descr="skärmdump på tiden">
            <a:extLst>
              <a:ext uri="{FF2B5EF4-FFF2-40B4-BE49-F238E27FC236}">
                <a16:creationId xmlns:a16="http://schemas.microsoft.com/office/drawing/2014/main" id="{F209DF19-20B9-430F-85FE-2F75CD7F9C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415" y="1338947"/>
            <a:ext cx="2497454" cy="289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60BD61B7-CB0F-4A4F-A82C-44CB7713D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9415" y="2663258"/>
            <a:ext cx="627688" cy="14658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5D08338-24E4-49C8-937C-471B38652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9415" y="2876650"/>
            <a:ext cx="2497454" cy="41856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60E5FBD-978D-41E3-A5D1-2BA63EDAD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9415" y="3976708"/>
            <a:ext cx="823868" cy="18786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05906D4-DE7F-4F93-9603-D1752DF14411}"/>
              </a:ext>
            </a:extLst>
          </p:cNvPr>
          <p:cNvSpPr txBox="1"/>
          <p:nvPr/>
        </p:nvSpPr>
        <p:spPr>
          <a:xfrm>
            <a:off x="5933357" y="1248003"/>
            <a:ext cx="29935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När du klickat på vald orsak behöver du välja vilken dag deltagaren har varit frånvarande. </a:t>
            </a:r>
          </a:p>
          <a:p>
            <a:r>
              <a:rPr lang="sv-SE" sz="1200" dirty="0"/>
              <a:t>Ange sedan om frånvaron gäller heldag eller del av dag. </a:t>
            </a:r>
          </a:p>
          <a:p>
            <a:endParaRPr lang="sv-SE" sz="1200" dirty="0"/>
          </a:p>
          <a:p>
            <a:r>
              <a:rPr lang="sv-SE" sz="1200" dirty="0"/>
              <a:t>Lägg in start- och sluttid för när deltagaren skulle ha varit närvarande. Gäller frånvaron endast en del av dagen så lägger du även in start- och sluttid för frånvaron.</a:t>
            </a:r>
          </a:p>
          <a:p>
            <a:endParaRPr lang="sv-SE" sz="1200" dirty="0"/>
          </a:p>
          <a:p>
            <a:r>
              <a:rPr lang="sv-SE" sz="1200" dirty="0"/>
              <a:t>Klicka på </a:t>
            </a:r>
            <a:r>
              <a:rPr lang="sv-SE" sz="1200" b="1" dirty="0"/>
              <a:t>Förhandsgranska</a:t>
            </a:r>
            <a:r>
              <a:rPr lang="sv-SE" sz="1200" dirty="0"/>
              <a:t> för att komma vidare</a:t>
            </a:r>
          </a:p>
        </p:txBody>
      </p:sp>
    </p:spTree>
    <p:extLst>
      <p:ext uri="{BB962C8B-B14F-4D97-AF65-F5344CB8AC3E}">
        <p14:creationId xmlns:p14="http://schemas.microsoft.com/office/powerpoint/2010/main" val="3797561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95822A-B789-4A27-A001-E9813C2D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559761"/>
            <a:ext cx="7422784" cy="675000"/>
          </a:xfrm>
        </p:spPr>
        <p:txBody>
          <a:bodyPr/>
          <a:lstStyle/>
          <a:p>
            <a:r>
              <a:rPr lang="sv-SE" dirty="0"/>
              <a:t>Frånvaro </a:t>
            </a:r>
            <a:r>
              <a:rPr lang="sv-SE" b="0" dirty="0"/>
              <a:t>annan orsak</a:t>
            </a:r>
          </a:p>
        </p:txBody>
      </p:sp>
      <p:pic>
        <p:nvPicPr>
          <p:cNvPr id="5" name="Platshållare för innehåll 4" descr="skärmdump på frånvaro annan orsak">
            <a:extLst>
              <a:ext uri="{FF2B5EF4-FFF2-40B4-BE49-F238E27FC236}">
                <a16:creationId xmlns:a16="http://schemas.microsoft.com/office/drawing/2014/main" id="{7AF84BF7-47CC-495A-9A81-6E7166EC4FAC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575043" y="1166211"/>
            <a:ext cx="2450980" cy="346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E209A37-3002-4963-9721-A632F73DC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219" y="1329201"/>
            <a:ext cx="582054" cy="16609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984D63E-4729-472B-AD8F-21F23539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3" y="1572586"/>
            <a:ext cx="2450980" cy="74288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03F788-F013-41C8-B64F-C247D4B48B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95747" y="1166211"/>
            <a:ext cx="4644361" cy="3124077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Om du valt </a:t>
            </a:r>
            <a:r>
              <a:rPr lang="sv-SE" sz="1200" b="1" dirty="0"/>
              <a:t>Annan orsak </a:t>
            </a:r>
            <a:r>
              <a:rPr lang="sv-SE" sz="1200" dirty="0"/>
              <a:t>kommer det upp en fritextruta där du beskriver orsaken till deltagarens frånvaro.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Därefter fyller du i alla fält som för övriga frånvaro orsaker, se föregående bild.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7782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533C62-785C-4B48-978B-2C340F244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Frånvaro </a:t>
            </a:r>
            <a:r>
              <a:rPr lang="sv-SE" sz="2400" b="0" dirty="0"/>
              <a:t>förhandsgranska</a:t>
            </a:r>
          </a:p>
        </p:txBody>
      </p:sp>
      <p:pic>
        <p:nvPicPr>
          <p:cNvPr id="5" name="Bildobjekt 4" descr="skärmdump förhandsgranska">
            <a:extLst>
              <a:ext uri="{FF2B5EF4-FFF2-40B4-BE49-F238E27FC236}">
                <a16:creationId xmlns:a16="http://schemas.microsoft.com/office/drawing/2014/main" id="{C4B1B007-E712-4A45-8E42-B8BD18D18B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650675"/>
            <a:ext cx="4396202" cy="29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642FDC6E-8B77-48FB-8672-0039CB616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48636" y="2302146"/>
            <a:ext cx="1637216" cy="203045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7259E3F-2F79-4AF0-B855-2610E10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37271" y="4035035"/>
            <a:ext cx="361230" cy="19775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69D166-9F6D-480B-82C6-633A74D9047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28518" y="1650675"/>
            <a:ext cx="3440511" cy="2683624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Kontrollera att informationen i avvikelserapporten stämmer.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För att skicka in rapporten till Arbetsförmedlingen klicka på knappen </a:t>
            </a:r>
            <a:r>
              <a:rPr lang="sv-SE" sz="1200" b="1" dirty="0"/>
              <a:t>Skicka in</a:t>
            </a:r>
          </a:p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3DCDDCE-AAE9-4F3F-FAE1-C524C9127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37271" y="2678195"/>
            <a:ext cx="36123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1A43D38-C42A-44AE-ADEE-5DB39437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2692" y="2101272"/>
            <a:ext cx="295564" cy="60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844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5A1ACD-FB94-43CB-91AC-1C57484C0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516169"/>
            <a:ext cx="7422784" cy="675000"/>
          </a:xfrm>
        </p:spPr>
        <p:txBody>
          <a:bodyPr/>
          <a:lstStyle/>
          <a:p>
            <a:r>
              <a:rPr lang="sv-SE" sz="2400" dirty="0"/>
              <a:t>Avvikelserapport (frånvaro) inskickad</a:t>
            </a:r>
          </a:p>
        </p:txBody>
      </p:sp>
      <p:pic>
        <p:nvPicPr>
          <p:cNvPr id="7" name="Bildobjekt 6" descr="Bilden är ett urklipp från IT systemet Mina sidor för fristående aktörer">
            <a:extLst>
              <a:ext uri="{FF2B5EF4-FFF2-40B4-BE49-F238E27FC236}">
                <a16:creationId xmlns:a16="http://schemas.microsoft.com/office/drawing/2014/main" id="{B432CD8C-28EC-E3A1-3C35-5462A0AF72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7" b="2957"/>
          <a:stretch/>
        </p:blipFill>
        <p:spPr>
          <a:xfrm>
            <a:off x="721519" y="1140000"/>
            <a:ext cx="3183731" cy="3487331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6AA4E3-54FD-4244-8E11-7B8051E0E8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74600" y="1419769"/>
            <a:ext cx="4321738" cy="2565000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Om du har lyckats skicka in avvikelserapporten får du ett meddelande som säger ”Allt gick bra”.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Din avvikelserapport är nu inskickad till Arbetsförmedlingen och du kan gå tillbaka till deltagarkortet genom att klicka på </a:t>
            </a:r>
            <a:br>
              <a:rPr lang="sv-SE" sz="1200" dirty="0"/>
            </a:br>
            <a:r>
              <a:rPr lang="sv-SE" sz="1200" b="1" dirty="0"/>
              <a:t>Tillbaka till deltagaren</a:t>
            </a:r>
            <a:r>
              <a:rPr lang="sv-SE" sz="1200" dirty="0"/>
              <a:t>. </a:t>
            </a:r>
          </a:p>
          <a:p>
            <a:pPr marL="0" indent="0">
              <a:buNone/>
            </a:pPr>
            <a:r>
              <a:rPr lang="sv-SE" sz="1200" dirty="0"/>
              <a:t>Den nya statusen för avvikelserapporten kommer visas i listan för Inskickade rapporter.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I dagsläget syns inte avvikelserapportens status i Händelseöversikt eller Nya händelser.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9C5FC6A-290E-10EA-FF96-3A04D7A2A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875" y="4406511"/>
            <a:ext cx="1109844" cy="23034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2267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46841C-D7A8-460B-A1C7-CD2F9E9A7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2" y="810899"/>
            <a:ext cx="8312583" cy="675000"/>
          </a:xfrm>
        </p:spPr>
        <p:txBody>
          <a:bodyPr/>
          <a:lstStyle/>
          <a:p>
            <a:r>
              <a:rPr lang="sv-SE" sz="2400" dirty="0"/>
              <a:t>Rätta fel i en inskickad avvikelserapport (frånvaro)</a:t>
            </a:r>
          </a:p>
        </p:txBody>
      </p:sp>
      <p:pic>
        <p:nvPicPr>
          <p:cNvPr id="6" name="Bildobjekt 5" descr="skärmdump avvikelserapport frånvaro">
            <a:extLst>
              <a:ext uri="{FF2B5EF4-FFF2-40B4-BE49-F238E27FC236}">
                <a16:creationId xmlns:a16="http://schemas.microsoft.com/office/drawing/2014/main" id="{26BD8707-10F5-4996-8BEA-10A31357CF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605" y="1585451"/>
            <a:ext cx="4538827" cy="227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B2C9D2-C718-4CB5-BD6A-52F7D167C0C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70636" y="1585451"/>
            <a:ext cx="3841796" cy="3058912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För att rätta en felaktig avvikelserapport om frånvaro så ska du skicka in en ny avvikelserapport.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Välj </a:t>
            </a:r>
            <a:r>
              <a:rPr lang="sv-SE" sz="1200" b="1" dirty="0"/>
              <a:t>Annan orsak </a:t>
            </a:r>
            <a:r>
              <a:rPr lang="sv-SE" sz="1200" dirty="0"/>
              <a:t>i listan under rubriken </a:t>
            </a:r>
            <a:r>
              <a:rPr lang="sv-SE" sz="1200" b="1" dirty="0"/>
              <a:t>Orsak till frånvaro</a:t>
            </a:r>
            <a:r>
              <a:rPr lang="sv-SE" sz="1200" dirty="0"/>
              <a:t>. </a:t>
            </a:r>
          </a:p>
          <a:p>
            <a:pPr marL="0" indent="0">
              <a:buNone/>
            </a:pPr>
            <a:r>
              <a:rPr lang="sv-SE" sz="1200" dirty="0"/>
              <a:t>I fritextfältet skriver du sedan RÄTTELSE eller KOMPLETTERING och det datum då den felaktiga rapporten skickades in. T.ex. RÄTTELSE 211117.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Skriv sedan in den korrekta informationen i fritextfältet och ange datum för frånvaron.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Klicka sedan på </a:t>
            </a:r>
            <a:r>
              <a:rPr lang="sv-SE" sz="1200" b="1" dirty="0"/>
              <a:t>Förhandsgranska</a:t>
            </a:r>
            <a:r>
              <a:rPr lang="sv-SE" sz="1200" dirty="0"/>
              <a:t> för att komma vidare”.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3E0AC28-564D-BFF3-1351-0B1F0F1B7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1585451"/>
            <a:ext cx="148590" cy="98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32F5142-C223-A82F-9756-5A273BBD0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850" y="2049780"/>
            <a:ext cx="21336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263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F19C96-B823-4420-B722-CB4E175A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39" y="199624"/>
            <a:ext cx="7422784" cy="675000"/>
          </a:xfrm>
        </p:spPr>
        <p:txBody>
          <a:bodyPr/>
          <a:lstStyle/>
          <a:p>
            <a:r>
              <a:rPr lang="sv-SE" sz="2400" dirty="0"/>
              <a:t>Karriärvägledning (KVL)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B68D60-5D2E-446F-843A-5CDC4771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238" y="1417781"/>
            <a:ext cx="7981635" cy="3168073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KVL är en tjänst som vänder sig till arbetssökande som behöver karriärvägledning och stöd i att hitta en realistisk inriktning utifrån sina egna förutsättningar och omvärldens krav.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Syftet med tjänsten är ge deltagaren stöd och möjlighet till att göra väl genomtänkta val för att hitta hållbara vägar till utbildning och arbete.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b="1" dirty="0">
                <a:solidFill>
                  <a:srgbClr val="002060"/>
                </a:solidFill>
              </a:rPr>
              <a:t>Tjänstens innehåll</a:t>
            </a:r>
          </a:p>
          <a:p>
            <a:pPr lvl="1"/>
            <a:r>
              <a:rPr lang="sv-SE" sz="1200" b="1" dirty="0"/>
              <a:t>Del 1 </a:t>
            </a:r>
            <a:r>
              <a:rPr lang="sv-SE" sz="1200" dirty="0"/>
              <a:t>Fördjupad kartläggning, introduktion och gemensam planering, rikttid 5 dagar</a:t>
            </a:r>
          </a:p>
          <a:p>
            <a:pPr lvl="1"/>
            <a:r>
              <a:rPr lang="sv-SE" sz="1200" b="1" dirty="0"/>
              <a:t>Del 2 </a:t>
            </a:r>
            <a:r>
              <a:rPr lang="sv-SE" sz="1200" dirty="0"/>
              <a:t>Kvalificerad karriärvägledning, rikttid 35 dagar</a:t>
            </a:r>
          </a:p>
          <a:p>
            <a:pPr lvl="1"/>
            <a:r>
              <a:rPr lang="sv-SE" sz="1200" dirty="0"/>
              <a:t>I båda delarna finns både obligatoriska och valbara aktiviteter</a:t>
            </a:r>
          </a:p>
          <a:p>
            <a:pPr lvl="1"/>
            <a:endParaRPr lang="sv-SE" sz="1200" dirty="0"/>
          </a:p>
          <a:p>
            <a:pPr marL="0" indent="0">
              <a:buNone/>
            </a:pPr>
            <a:r>
              <a:rPr lang="sv-SE" sz="1200" dirty="0"/>
              <a:t>En examinerad studie- och yrkesvägledare ska ansvara för varje deltagares sammanhållna vägledningsprocess.</a:t>
            </a:r>
          </a:p>
          <a:p>
            <a:pPr marL="0" indent="0">
              <a:buNone/>
            </a:pPr>
            <a:r>
              <a:rPr lang="sv-SE" sz="1200" dirty="0"/>
              <a:t>Tolk och språkstöd ska användas vid behov och bekostas av Arbetsförmedlingen.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</p:txBody>
      </p:sp>
      <p:pic>
        <p:nvPicPr>
          <p:cNvPr id="5" name="Bildobjekt 4" descr="Två pilar som visar varsin riktning">
            <a:extLst>
              <a:ext uri="{FF2B5EF4-FFF2-40B4-BE49-F238E27FC236}">
                <a16:creationId xmlns:a16="http://schemas.microsoft.com/office/drawing/2014/main" id="{F43292AC-7085-46FA-B2F9-4AE3C97872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86" t="31968" r="17813" b="24634"/>
          <a:stretch/>
        </p:blipFill>
        <p:spPr>
          <a:xfrm>
            <a:off x="5093854" y="241188"/>
            <a:ext cx="1473200" cy="97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13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C06063-C7B7-4DB5-A94C-4B89E4F8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530679"/>
            <a:ext cx="7422784" cy="675000"/>
          </a:xfrm>
        </p:spPr>
        <p:txBody>
          <a:bodyPr/>
          <a:lstStyle/>
          <a:p>
            <a:r>
              <a:rPr lang="sv-SE" sz="2400" dirty="0"/>
              <a:t>Avvikelserapport avvikelse </a:t>
            </a:r>
            <a:r>
              <a:rPr lang="sv-SE" sz="2400" b="0" dirty="0"/>
              <a:t>välj orsak</a:t>
            </a:r>
          </a:p>
        </p:txBody>
      </p:sp>
      <p:pic>
        <p:nvPicPr>
          <p:cNvPr id="19" name="Platshållare för innehåll 5" descr="skärmdump på orsak till avvikelse">
            <a:extLst>
              <a:ext uri="{FF2B5EF4-FFF2-40B4-BE49-F238E27FC236}">
                <a16:creationId xmlns:a16="http://schemas.microsoft.com/office/drawing/2014/main" id="{876D0BD0-B03A-44C7-8AE5-94A957BB3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43" y="1397790"/>
            <a:ext cx="2817086" cy="321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2DA865BA-D10C-4321-AA35-ECFB2C9D9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3" y="3605981"/>
            <a:ext cx="2817086" cy="35737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Bildobjekt 19" descr="skärmdump på rullistan orsak till avvikelse">
            <a:extLst>
              <a:ext uri="{FF2B5EF4-FFF2-40B4-BE49-F238E27FC236}">
                <a16:creationId xmlns:a16="http://schemas.microsoft.com/office/drawing/2014/main" id="{91E14DBB-3BFB-47B3-970B-3A8B2649F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19" y="1180147"/>
            <a:ext cx="2548054" cy="3328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FA884B1B-788B-4571-8344-2F18248AA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3819" y="3288252"/>
            <a:ext cx="2459562" cy="111414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Platshållare för innehåll 2">
            <a:extLst>
              <a:ext uri="{FF2B5EF4-FFF2-40B4-BE49-F238E27FC236}">
                <a16:creationId xmlns:a16="http://schemas.microsoft.com/office/drawing/2014/main" id="{E0943AFE-5C70-43D2-A15D-159DC3ABECD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04771" y="1180148"/>
            <a:ext cx="2548054" cy="3014886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Under </a:t>
            </a:r>
            <a:r>
              <a:rPr lang="sv-SE" sz="1200" b="1" dirty="0"/>
              <a:t>Orsak till frånvaro </a:t>
            </a:r>
            <a:r>
              <a:rPr lang="sv-SE" sz="1200" dirty="0"/>
              <a:t>väljer du orsaken till deltagarens frånvaro i rullistan.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378DA9F-290D-3C6C-72D5-777C6BB7B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1510" y="2529840"/>
            <a:ext cx="502920" cy="99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12CCEE8-E179-CE68-AC50-FDEA18142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3820" y="2253672"/>
            <a:ext cx="541207" cy="97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5561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92E9E3-1941-4511-A902-FDBD83DB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262842"/>
            <a:ext cx="7422784" cy="675000"/>
          </a:xfrm>
        </p:spPr>
        <p:txBody>
          <a:bodyPr/>
          <a:lstStyle/>
          <a:p>
            <a:r>
              <a:rPr lang="sv-SE" dirty="0"/>
              <a:t>Avvikelse </a:t>
            </a:r>
            <a:r>
              <a:rPr lang="sv-SE" b="0" dirty="0"/>
              <a:t>kan inte tillgodogöra sig programmet /misskötsamhet</a:t>
            </a:r>
          </a:p>
        </p:txBody>
      </p:sp>
      <p:pic>
        <p:nvPicPr>
          <p:cNvPr id="5" name="Bildobjekt 4" descr="skärmdump kan inte tillgodogöra sig programmet">
            <a:extLst>
              <a:ext uri="{FF2B5EF4-FFF2-40B4-BE49-F238E27FC236}">
                <a16:creationId xmlns:a16="http://schemas.microsoft.com/office/drawing/2014/main" id="{376B8427-D554-4C9D-8D84-B7F1BA7EB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43" y="1611709"/>
            <a:ext cx="2632046" cy="3131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2CAAB2C-DBFA-48ED-8D8E-9BD74422A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3" y="1611709"/>
            <a:ext cx="2492622" cy="3424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2B9A334-CF23-4343-BBDC-76D5C03C3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3" y="3963449"/>
            <a:ext cx="1170086" cy="3874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733B46F-A579-4B62-8695-ABE9C49CA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678" y="4392706"/>
            <a:ext cx="817794" cy="2274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latshållare för innehåll 17" descr="skärmdump misskött sig eller stört verksamheten">
            <a:extLst>
              <a:ext uri="{FF2B5EF4-FFF2-40B4-BE49-F238E27FC236}">
                <a16:creationId xmlns:a16="http://schemas.microsoft.com/office/drawing/2014/main" id="{75DA2EF3-8C2D-4A76-8E68-56738D56F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546" y="1337534"/>
            <a:ext cx="2620412" cy="3131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1577AA28-FA3A-4E32-B073-D88D08797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9546" y="1342450"/>
            <a:ext cx="2620412" cy="3424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A368CE5-CE8D-4E1B-994A-5FA461A34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5624" y="3727903"/>
            <a:ext cx="1170086" cy="3874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2E1B5F9-B9B4-4FCD-A78F-8790B54E9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5624" y="4181319"/>
            <a:ext cx="817794" cy="2274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77332C-6F91-4A88-B47E-8D4A25B90B1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3536" y="1323643"/>
            <a:ext cx="2265421" cy="2961486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Gäller avvikelserapporten en deltagare som inte kan tillgodogöra sig programmet eller en deltagare som misskött sig så ska du först beskriva problemet. </a:t>
            </a:r>
          </a:p>
          <a:p>
            <a:pPr marL="0" indent="0">
              <a:buNone/>
            </a:pPr>
            <a:r>
              <a:rPr lang="sv-SE" sz="1200" dirty="0"/>
              <a:t>Sen ska du beskriva vad ni har gjort för att stötta deltagaren, hur ni har anpassat programmet eller vad ni har gjort för att försöka lösa problemet. </a:t>
            </a:r>
          </a:p>
          <a:p>
            <a:pPr marL="0" indent="0">
              <a:buNone/>
            </a:pPr>
            <a:r>
              <a:rPr lang="sv-SE" sz="1200" dirty="0"/>
              <a:t>Ange vilken dag avvikelsen gäller för. Du kan välja ett datum bakåt i tiden men inte ett framåt i tiden.</a:t>
            </a:r>
          </a:p>
          <a:p>
            <a:pPr marL="0" indent="0">
              <a:buNone/>
            </a:pPr>
            <a:r>
              <a:rPr lang="sv-SE" sz="1200" dirty="0"/>
              <a:t>Klicka på </a:t>
            </a:r>
            <a:r>
              <a:rPr lang="sv-SE" sz="1200" b="1" dirty="0"/>
              <a:t>Förhandsgranska</a:t>
            </a:r>
            <a:r>
              <a:rPr lang="sv-SE" sz="1200" dirty="0"/>
              <a:t> för att gå vidare.</a:t>
            </a:r>
          </a:p>
          <a:p>
            <a:pPr marL="0" indent="0">
              <a:buNone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17473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8BCF1C-2B09-4A33-AE0E-1695A2EC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2" y="306858"/>
            <a:ext cx="7639809" cy="675000"/>
          </a:xfrm>
        </p:spPr>
        <p:txBody>
          <a:bodyPr/>
          <a:lstStyle/>
          <a:p>
            <a:r>
              <a:rPr lang="sv-SE" sz="2400" dirty="0"/>
              <a:t>Avvikelse </a:t>
            </a:r>
            <a:r>
              <a:rPr lang="sv-SE" sz="2400" b="0" dirty="0"/>
              <a:t>tackat nej till erbjudet arbete, insats eller aktivitet</a:t>
            </a:r>
          </a:p>
        </p:txBody>
      </p:sp>
      <p:pic>
        <p:nvPicPr>
          <p:cNvPr id="5" name="Bildobjekt 4" descr="skärmdump tackat nej till erbjudet arbete">
            <a:extLst>
              <a:ext uri="{FF2B5EF4-FFF2-40B4-BE49-F238E27FC236}">
                <a16:creationId xmlns:a16="http://schemas.microsoft.com/office/drawing/2014/main" id="{5F73BE21-120E-46AD-A522-B1EE05985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42" y="1365625"/>
            <a:ext cx="2850209" cy="3449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64295479-F9B6-41F7-81C9-036C3F679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2" y="1365624"/>
            <a:ext cx="2492622" cy="39680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4AFE26C-EADA-4059-98F1-AF7EFDE58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9389" y="4017237"/>
            <a:ext cx="1299176" cy="38742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C2DF6D6-19AD-4914-A21E-3BBBF599C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9389" y="4484077"/>
            <a:ext cx="946563" cy="22742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skärmdump tackat nej till insats eller aktivitet">
            <a:extLst>
              <a:ext uri="{FF2B5EF4-FFF2-40B4-BE49-F238E27FC236}">
                <a16:creationId xmlns:a16="http://schemas.microsoft.com/office/drawing/2014/main" id="{9C27E5F9-E204-4E1B-BDC9-519FAAF82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908" y="1273091"/>
            <a:ext cx="2902075" cy="3438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15C520A-940E-4F58-AC0E-62CEC0FC7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3907" y="1262385"/>
            <a:ext cx="2902075" cy="4189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0917F6B-AB5E-42EB-A87D-DA43C8C60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58255" y="3972413"/>
            <a:ext cx="1350780" cy="39680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99CD375-633C-46D6-B3BE-B7AC5CCAA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58255" y="4433030"/>
            <a:ext cx="968286" cy="22742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C5F3AB-CA36-4413-AC56-7377BC1677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7928" y="1273091"/>
            <a:ext cx="2710307" cy="3033438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Om avvikelserapporten gäller en deltagare som har tackat nej till ett arbete eller till en insats eller aktivitet ska du först ange vilket arbete eller insats/aktivitet det rör sig om.</a:t>
            </a:r>
          </a:p>
          <a:p>
            <a:pPr marL="0" indent="0">
              <a:buNone/>
            </a:pPr>
            <a:br>
              <a:rPr lang="sv-SE" sz="1200" dirty="0"/>
            </a:br>
            <a:r>
              <a:rPr lang="sv-SE" sz="1200" dirty="0"/>
              <a:t>Ange sedan den motivering deltagaren har uppgett till att hen tackat nej.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Ange vilken dag avvikelsen gäller för. Du kan välja ett datum bakåt i tiden men inte ett framåt i tiden.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Klicka på </a:t>
            </a:r>
            <a:r>
              <a:rPr lang="sv-SE" sz="1200" b="1" dirty="0"/>
              <a:t>Förhandsgranska</a:t>
            </a:r>
            <a:r>
              <a:rPr lang="sv-SE" sz="1200" dirty="0"/>
              <a:t> för att gå vidare.</a:t>
            </a:r>
          </a:p>
        </p:txBody>
      </p:sp>
    </p:spTree>
    <p:extLst>
      <p:ext uri="{BB962C8B-B14F-4D97-AF65-F5344CB8AC3E}">
        <p14:creationId xmlns:p14="http://schemas.microsoft.com/office/powerpoint/2010/main" val="3849295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B58F9A-44F1-4126-BA7D-16391750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548273"/>
            <a:ext cx="7422784" cy="675000"/>
          </a:xfrm>
        </p:spPr>
        <p:txBody>
          <a:bodyPr/>
          <a:lstStyle/>
          <a:p>
            <a:r>
              <a:rPr lang="sv-SE" dirty="0"/>
              <a:t>Avvikelse </a:t>
            </a:r>
            <a:r>
              <a:rPr lang="sv-SE" b="0" dirty="0"/>
              <a:t>ser till att erbjudet arbete inte kommer till stånd</a:t>
            </a:r>
          </a:p>
        </p:txBody>
      </p:sp>
      <p:pic>
        <p:nvPicPr>
          <p:cNvPr id="6" name="Bildobjekt 5" descr="skärmdump ser till att erbjudet arbete inte kommer till stånd">
            <a:extLst>
              <a:ext uri="{FF2B5EF4-FFF2-40B4-BE49-F238E27FC236}">
                <a16:creationId xmlns:a16="http://schemas.microsoft.com/office/drawing/2014/main" id="{206F1D7D-0D6B-4682-8B4A-8A644DA4A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43" y="1615775"/>
            <a:ext cx="3738717" cy="315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0661984D-C79F-45BF-BFD1-132FB248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3" y="1615775"/>
            <a:ext cx="3738716" cy="192383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B9BF1FB-9BD6-4B84-8E6B-6E59ECAA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3" y="3629501"/>
            <a:ext cx="1755202" cy="51479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8EE8F0F-35BA-42BD-9AA9-6007A655C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181" y="4224724"/>
            <a:ext cx="1209367" cy="3120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6B6604-8BFE-433A-8135-0FC03D95EE5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57518" y="1615775"/>
            <a:ext cx="4164139" cy="3087849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Om deltagaren har blivit erbjuden ett arbete och har agerat så att arbetet inte blir av, så beskriver du i fritextfältet på vilket sätt hen har agerat för att inte få arbetet.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Ange vilken dag avvikelsen gäller för. Du kan välja ett datum bakåt i tiden men inte ett framåt i tiden.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Du ska alltid rapportera en avvikelse så snart du får kännedom om den. </a:t>
            </a:r>
          </a:p>
          <a:p>
            <a:pPr marL="0" indent="0">
              <a:buNone/>
            </a:pPr>
            <a:r>
              <a:rPr lang="sv-SE" sz="1200" dirty="0"/>
              <a:t>Eftersom du rapporterar avvikelsen det datum då du får reda på den behöver du inte ange </a:t>
            </a:r>
            <a:r>
              <a:rPr lang="sv-SE" sz="1200" b="1" dirty="0"/>
              <a:t>Kännedomsdatum</a:t>
            </a:r>
            <a:r>
              <a:rPr lang="sv-SE" sz="1200" dirty="0"/>
              <a:t> i </a:t>
            </a:r>
            <a:r>
              <a:rPr lang="sv-SE" sz="1200" b="1" dirty="0"/>
              <a:t>Mina sidor för fristående aktörer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Klicka på </a:t>
            </a:r>
            <a:r>
              <a:rPr lang="sv-SE" sz="1200" b="1" dirty="0"/>
              <a:t>Förhandsgranska</a:t>
            </a:r>
            <a:r>
              <a:rPr lang="sv-SE" sz="1200" dirty="0"/>
              <a:t> för att gå vidare.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8201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53A295-9FB6-4434-A540-4655B14B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Avvikelse </a:t>
            </a:r>
            <a:r>
              <a:rPr lang="sv-SE" b="0" dirty="0"/>
              <a:t>förhandsgranska</a:t>
            </a:r>
          </a:p>
        </p:txBody>
      </p:sp>
      <p:pic>
        <p:nvPicPr>
          <p:cNvPr id="6" name="Platshållare för innehåll 5" descr="skärmdump förhandsgranska">
            <a:extLst>
              <a:ext uri="{FF2B5EF4-FFF2-40B4-BE49-F238E27FC236}">
                <a16:creationId xmlns:a16="http://schemas.microsoft.com/office/drawing/2014/main" id="{3C30CE3D-1A09-4062-B46E-E3AB1AB9B44A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463598"/>
            <a:ext cx="4299649" cy="3255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8B787D-BA17-4D58-959E-526970F10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9138" y="2072148"/>
            <a:ext cx="1651965" cy="205739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845FDB5-0E02-4F30-9B07-F71089711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0400" y="3834581"/>
            <a:ext cx="353961" cy="1843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0B8994-6679-4F86-8042-79D914022DC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2299" y="1485899"/>
            <a:ext cx="3741192" cy="2565000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Kontrollera att informationen i avvikelserapporten stämmer.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För att skicka in rapporten till Arbetsförmedlingen klicka på knappen </a:t>
            </a:r>
            <a:r>
              <a:rPr lang="sv-SE" sz="1200" b="1" dirty="0"/>
              <a:t>Skicka in</a:t>
            </a:r>
            <a:r>
              <a:rPr lang="sv-SE" sz="1200" dirty="0"/>
              <a:t>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F58E616-833F-D865-CE27-EEF113E47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3" y="2014538"/>
            <a:ext cx="363170" cy="57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4EC2596-5B92-A528-6532-D73B4E5F6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0400" y="2462213"/>
            <a:ext cx="353961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59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5A1ACD-FB94-43CB-91AC-1C57484C0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516169"/>
            <a:ext cx="7422784" cy="675000"/>
          </a:xfrm>
        </p:spPr>
        <p:txBody>
          <a:bodyPr/>
          <a:lstStyle/>
          <a:p>
            <a:r>
              <a:rPr lang="sv-SE" sz="2400" dirty="0"/>
              <a:t>Avvikelserapport (avvikelse) inskickad</a:t>
            </a:r>
          </a:p>
        </p:txBody>
      </p:sp>
      <p:pic>
        <p:nvPicPr>
          <p:cNvPr id="6" name="Bildobjekt 5" descr="Bilden är ett urklipp från IT systemet Mina sidor för fristående aktörer&#10;">
            <a:extLst>
              <a:ext uri="{FF2B5EF4-FFF2-40B4-BE49-F238E27FC236}">
                <a16:creationId xmlns:a16="http://schemas.microsoft.com/office/drawing/2014/main" id="{BF7B30EB-ADC3-15C6-BB94-A38F495BF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19" y="1191169"/>
            <a:ext cx="2983626" cy="3096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6AA4E3-54FD-4244-8E11-7B8051E0E8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74600" y="1419769"/>
            <a:ext cx="4321738" cy="2565000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Om du har lyckats skicka in avvikelserapporten får du ett meddelande som säger ”Allt gick bra”.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Din avvikelserapport är nu inskickad till Arbetsförmedlingen och du kan gå tillbaka till deltagarkortet genom att klicka på </a:t>
            </a:r>
            <a:br>
              <a:rPr lang="sv-SE" sz="1200" dirty="0"/>
            </a:br>
            <a:r>
              <a:rPr lang="sv-SE" sz="1200" b="1" dirty="0"/>
              <a:t>Tillbaka till deltagaren</a:t>
            </a:r>
            <a:r>
              <a:rPr lang="sv-SE" sz="1200" dirty="0"/>
              <a:t>. </a:t>
            </a:r>
          </a:p>
          <a:p>
            <a:pPr marL="0" indent="0">
              <a:buNone/>
            </a:pPr>
            <a:r>
              <a:rPr lang="sv-SE" sz="1200" dirty="0"/>
              <a:t>Den nya statusen för avvikelserapporten kommer visas i listan för Inskickade rapporter.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I dagsläget syns inte avvikelserapportens status i Händelseöversikt eller Nya händelser.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9C5FC6A-290E-10EA-FF96-3A04D7A2A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8538" y="4027760"/>
            <a:ext cx="1109844" cy="23034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04566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C2F8CB-FFBD-4605-A00C-AC6BC0EDE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00" y="315779"/>
            <a:ext cx="7422784" cy="675000"/>
          </a:xfrm>
        </p:spPr>
        <p:txBody>
          <a:bodyPr/>
          <a:lstStyle/>
          <a:p>
            <a:r>
              <a:rPr lang="sv-SE" sz="2400" dirty="0"/>
              <a:t>Rätta fel i inskickad avvikelserapport (avvikelse)</a:t>
            </a:r>
          </a:p>
        </p:txBody>
      </p:sp>
      <p:pic>
        <p:nvPicPr>
          <p:cNvPr id="5" name="Platshållare för innehåll 4" descr="Bild ur systemet.">
            <a:extLst>
              <a:ext uri="{FF2B5EF4-FFF2-40B4-BE49-F238E27FC236}">
                <a16:creationId xmlns:a16="http://schemas.microsoft.com/office/drawing/2014/main" id="{1CD7BC57-38A7-4D7A-BBDC-D4303995C8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477" y="1102612"/>
            <a:ext cx="2666145" cy="2689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 descr="Bild ur systemet.">
            <a:extLst>
              <a:ext uri="{FF2B5EF4-FFF2-40B4-BE49-F238E27FC236}">
                <a16:creationId xmlns:a16="http://schemas.microsoft.com/office/drawing/2014/main" id="{06CC3B5A-20AE-41C2-A92C-CC0CBF10A8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6701" y="1982946"/>
            <a:ext cx="2664000" cy="2689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0CFB58-DBFC-4422-AE0D-8672893AA6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7275" y="990779"/>
            <a:ext cx="4426248" cy="3535172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För att rätta en felaktig avvikelserapport om avvikelse ska du skicka in en ny avvikelserapport.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Välj samma orsak till avvikelse som du gjorde på den felaktiga rapporten. I fritextfältet skriver du sedan RÄTTELSE eller KOMPLETTERING och det datum då du skickade in den felaktiga avvikelserapporten</a:t>
            </a:r>
          </a:p>
          <a:p>
            <a:pPr marL="0" indent="0">
              <a:buNone/>
            </a:pPr>
            <a:r>
              <a:rPr lang="sv-SE" sz="1200" dirty="0"/>
              <a:t>T. ex RÄTTELSE 211117.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Fyll sedan i den korrekta informationen i fritextfälten</a:t>
            </a:r>
            <a:r>
              <a:rPr lang="sv-SE" dirty="0"/>
              <a:t>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1200" dirty="0"/>
              <a:t>Ange datum för när avvikelsen inträffade och klicka på </a:t>
            </a:r>
            <a:r>
              <a:rPr lang="sv-SE" sz="1200" b="1" dirty="0"/>
              <a:t>Förhandsgranska</a:t>
            </a:r>
            <a:r>
              <a:rPr lang="sv-SE" sz="1200" dirty="0"/>
              <a:t> för att granska och skicka in rättelsen. </a:t>
            </a:r>
          </a:p>
        </p:txBody>
      </p:sp>
    </p:spTree>
    <p:extLst>
      <p:ext uri="{BB962C8B-B14F-4D97-AF65-F5344CB8AC3E}">
        <p14:creationId xmlns:p14="http://schemas.microsoft.com/office/powerpoint/2010/main" val="36886814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Bilden visar ett urklipp från IT systemet mina sidor för fristående aktörer">
            <a:extLst>
              <a:ext uri="{FF2B5EF4-FFF2-40B4-BE49-F238E27FC236}">
                <a16:creationId xmlns:a16="http://schemas.microsoft.com/office/drawing/2014/main" id="{49C1E369-CC59-6BCE-C5C5-887E1E11D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08" y="840022"/>
            <a:ext cx="2930628" cy="4084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7620FFA-201D-41FB-9644-DF2D05D4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86" y="373291"/>
            <a:ext cx="7422784" cy="675000"/>
          </a:xfrm>
        </p:spPr>
        <p:txBody>
          <a:bodyPr/>
          <a:lstStyle/>
          <a:p>
            <a:r>
              <a:rPr lang="sv-SE" sz="2400" dirty="0"/>
              <a:t>Skapa informativ rapport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70604AB-C915-4AD8-B1BA-3D4459155D8F}"/>
              </a:ext>
            </a:extLst>
          </p:cNvPr>
          <p:cNvSpPr txBox="1"/>
          <p:nvPr/>
        </p:nvSpPr>
        <p:spPr>
          <a:xfrm>
            <a:off x="4467057" y="1141183"/>
            <a:ext cx="3503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För att skapa en informativ rapport välj </a:t>
            </a:r>
            <a:r>
              <a:rPr lang="sv-SE" sz="1200" b="1" dirty="0"/>
              <a:t>Informativ rapport</a:t>
            </a:r>
            <a:r>
              <a:rPr lang="sv-SE" sz="1200" dirty="0"/>
              <a:t> under fliken </a:t>
            </a:r>
            <a:r>
              <a:rPr lang="sv-SE" sz="1200" b="1" dirty="0"/>
              <a:t>Rapportering</a:t>
            </a:r>
            <a:r>
              <a:rPr lang="sv-SE" sz="1200" dirty="0"/>
              <a:t> i deltagarkortet.</a:t>
            </a:r>
          </a:p>
          <a:p>
            <a:endParaRPr lang="sv-SE" sz="12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23955EF-1217-842C-C7C1-FEFACA9DB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9785" y="1158339"/>
            <a:ext cx="1405738" cy="198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73AE5BA-8C51-A682-AEB0-FBBAB49A7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2348" y="4318468"/>
            <a:ext cx="1753731" cy="23819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864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E1DAD-744E-9F87-D20E-58E99B784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1FAFED-481E-4943-1F0F-2C46CE8BC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248913"/>
            <a:ext cx="6127763" cy="675000"/>
          </a:xfrm>
        </p:spPr>
        <p:txBody>
          <a:bodyPr/>
          <a:lstStyle/>
          <a:p>
            <a:r>
              <a:rPr lang="sv-SE" sz="2400"/>
              <a:t>Skapa informativ rapport utan bilaga</a:t>
            </a:r>
            <a:endParaRPr lang="sv-SE" sz="2400" dirty="0"/>
          </a:p>
        </p:txBody>
      </p:sp>
      <p:pic>
        <p:nvPicPr>
          <p:cNvPr id="10" name="Bildobjekt 9" descr="Bilden är ett urklipp från IT systemet Mina sidor för fristående aktörer&#10;">
            <a:extLst>
              <a:ext uri="{FF2B5EF4-FFF2-40B4-BE49-F238E27FC236}">
                <a16:creationId xmlns:a16="http://schemas.microsoft.com/office/drawing/2014/main" id="{1DF868C6-36FA-855B-9ABB-6EC61F251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" y="692884"/>
            <a:ext cx="2170274" cy="437722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1" name="Bildobjekt 10" descr="Bilden är ett urklipp från IT systemet Mina sidor för fristående aktörer&#10;">
            <a:extLst>
              <a:ext uri="{FF2B5EF4-FFF2-40B4-BE49-F238E27FC236}">
                <a16:creationId xmlns:a16="http://schemas.microsoft.com/office/drawing/2014/main" id="{24092BA8-87DE-50D0-AB67-81A8D55631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16" t="51200" r="54757" b="33312"/>
          <a:stretch/>
        </p:blipFill>
        <p:spPr>
          <a:xfrm>
            <a:off x="252014" y="3291674"/>
            <a:ext cx="1666263" cy="675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Bildobjekt 16" descr="Bilden är ett urklipp från IT systemet Mina sidor för fristående aktörer">
            <a:extLst>
              <a:ext uri="{FF2B5EF4-FFF2-40B4-BE49-F238E27FC236}">
                <a16:creationId xmlns:a16="http://schemas.microsoft.com/office/drawing/2014/main" id="{C3F28B4E-E2E3-497A-B021-3FAF4F8A91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96" y="1169551"/>
            <a:ext cx="2821710" cy="3193432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708DACF5-7992-61D9-9EA8-FFAA401C90A0}"/>
              </a:ext>
            </a:extLst>
          </p:cNvPr>
          <p:cNvSpPr txBox="1"/>
          <p:nvPr/>
        </p:nvSpPr>
        <p:spPr>
          <a:xfrm>
            <a:off x="5591176" y="971550"/>
            <a:ext cx="319279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Välj vad ärendet gäller i listan under rubriken </a:t>
            </a:r>
            <a:r>
              <a:rPr lang="sv-SE" sz="1100" b="1" dirty="0"/>
              <a:t>Vad gäller ärendet</a:t>
            </a:r>
            <a:r>
              <a:rPr lang="sv-SE" sz="1100" dirty="0"/>
              <a:t>.</a:t>
            </a:r>
            <a:br>
              <a:rPr lang="sv-SE" sz="1100" dirty="0"/>
            </a:br>
            <a:br>
              <a:rPr lang="sv-SE" sz="1100" dirty="0"/>
            </a:br>
            <a:r>
              <a:rPr lang="sv-SE" sz="1100" dirty="0"/>
              <a:t>Klicka i att du inte vill bifoga dokument. </a:t>
            </a:r>
          </a:p>
          <a:p>
            <a:endParaRPr lang="sv-SE" sz="1100" dirty="0"/>
          </a:p>
          <a:p>
            <a:r>
              <a:rPr lang="sv-SE" sz="1100" dirty="0"/>
              <a:t>Skriv sedan vad du vill informera Arbetsförmedlingen om i fritextfältet. </a:t>
            </a:r>
            <a:br>
              <a:rPr lang="sv-SE" sz="1100" dirty="0"/>
            </a:br>
            <a:br>
              <a:rPr lang="sv-SE" sz="1100" dirty="0"/>
            </a:br>
            <a:r>
              <a:rPr lang="sv-SE" sz="1100" dirty="0"/>
              <a:t>Skriv även dina kontaktuppgifter så att  Arbetsförmedlingen kan komma i kontakt med dig om det behövs i ärendet. Om du väljer ”Behov av dialog med Arbetsförmedlingen” kommer ett fält där du kan ange telefonnummer.</a:t>
            </a:r>
          </a:p>
          <a:p>
            <a:endParaRPr lang="sv-SE" sz="1100" dirty="0"/>
          </a:p>
          <a:p>
            <a:r>
              <a:rPr lang="sv-SE" sz="1100" dirty="0"/>
              <a:t>När du är färdig klicka på knappen </a:t>
            </a:r>
            <a:r>
              <a:rPr lang="sv-SE" sz="1100" b="1" dirty="0"/>
              <a:t>Förhandsgranska</a:t>
            </a:r>
            <a:r>
              <a:rPr lang="sv-SE" sz="1100" dirty="0"/>
              <a:t> för att förhandsgranska och sedan skicka in rapporten.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6717297-2AB5-00F8-5684-4B13AA955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600" y="3291674"/>
            <a:ext cx="1753169" cy="75454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3D726B2-445C-D9A9-162A-DC8C2A5E8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80476" y="4046220"/>
            <a:ext cx="817131" cy="31676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0906477-F780-2171-4B4A-496677F63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5932" y="1911928"/>
            <a:ext cx="2211186" cy="74814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048449E-4E5D-A77D-32BF-07F8F0A43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026" y="1818369"/>
            <a:ext cx="380534" cy="87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77323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C0F7E2-FB8C-46D4-982E-6F584A29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2" y="376153"/>
            <a:ext cx="7422784" cy="675000"/>
          </a:xfrm>
        </p:spPr>
        <p:txBody>
          <a:bodyPr/>
          <a:lstStyle/>
          <a:p>
            <a:r>
              <a:rPr lang="sv-SE" sz="2400" dirty="0"/>
              <a:t>Skapa informativ rapport med bilaga</a:t>
            </a:r>
          </a:p>
        </p:txBody>
      </p:sp>
      <p:pic>
        <p:nvPicPr>
          <p:cNvPr id="9" name="Bildobjekt 8" descr="Bilden är ett urklipp från IT systemet Mina sidor för fristående aktörer. ">
            <a:extLst>
              <a:ext uri="{FF2B5EF4-FFF2-40B4-BE49-F238E27FC236}">
                <a16:creationId xmlns:a16="http://schemas.microsoft.com/office/drawing/2014/main" id="{55B44C00-D8D5-5038-18C9-F13B7645AA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4" y="1099082"/>
            <a:ext cx="2935435" cy="3229679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3ACC981-16BD-4137-A972-0D83191533A2}"/>
              </a:ext>
            </a:extLst>
          </p:cNvPr>
          <p:cNvSpPr txBox="1"/>
          <p:nvPr/>
        </p:nvSpPr>
        <p:spPr>
          <a:xfrm>
            <a:off x="5505257" y="1527823"/>
            <a:ext cx="3839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Välj</a:t>
            </a:r>
            <a:r>
              <a:rPr lang="sv-SE" sz="1200" b="1" dirty="0"/>
              <a:t> </a:t>
            </a:r>
            <a:r>
              <a:rPr lang="sv-SE" sz="1200" dirty="0"/>
              <a:t>vad ärendet gäller i listan under rubriken </a:t>
            </a:r>
          </a:p>
          <a:p>
            <a:r>
              <a:rPr lang="sv-SE" sz="1200" b="1" dirty="0"/>
              <a:t>Vad gäller ärendet.</a:t>
            </a:r>
          </a:p>
        </p:txBody>
      </p:sp>
      <p:pic>
        <p:nvPicPr>
          <p:cNvPr id="6" name="Bild 5" descr="Pil: vänd vänster med hel fyllning">
            <a:extLst>
              <a:ext uri="{FF2B5EF4-FFF2-40B4-BE49-F238E27FC236}">
                <a16:creationId xmlns:a16="http://schemas.microsoft.com/office/drawing/2014/main" id="{4995B4E5-2CAC-48B0-92B6-95E80622C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497647">
            <a:off x="2972949" y="2175894"/>
            <a:ext cx="664037" cy="791710"/>
          </a:xfrm>
          <a:prstGeom prst="rect">
            <a:avLst/>
          </a:prstGeom>
        </p:spPr>
      </p:pic>
      <p:pic>
        <p:nvPicPr>
          <p:cNvPr id="11" name="Bildobjekt 10" descr="Bilden är ett urklipp från IT systemet Mina sidor för fristående aktörer&#10;">
            <a:extLst>
              <a:ext uri="{FF2B5EF4-FFF2-40B4-BE49-F238E27FC236}">
                <a16:creationId xmlns:a16="http://schemas.microsoft.com/office/drawing/2014/main" id="{DAE230CF-B530-00FE-9CCA-D327698D3A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16" t="51200" r="54757" b="33312"/>
          <a:stretch/>
        </p:blipFill>
        <p:spPr>
          <a:xfrm>
            <a:off x="3618148" y="2104238"/>
            <a:ext cx="3010051" cy="121936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1163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4" descr="En bild som visar person, bord, inomhus, bärbar dator">
            <a:extLst>
              <a:ext uri="{FF2B5EF4-FFF2-40B4-BE49-F238E27FC236}">
                <a16:creationId xmlns:a16="http://schemas.microsoft.com/office/drawing/2014/main" id="{A2EEBD3F-4F15-4479-879D-BF09676FD1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88" y="10"/>
            <a:ext cx="9002712" cy="4627350"/>
          </a:xfrm>
          <a:prstGeom prst="rect">
            <a:avLst/>
          </a:prstGeom>
          <a:noFill/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9585BCB-AAC5-4E1C-B3E6-2205CDB3FB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Mina deltagare, deltagarinformation</a:t>
            </a:r>
          </a:p>
        </p:txBody>
      </p:sp>
    </p:spTree>
    <p:extLst>
      <p:ext uri="{BB962C8B-B14F-4D97-AF65-F5344CB8AC3E}">
        <p14:creationId xmlns:p14="http://schemas.microsoft.com/office/powerpoint/2010/main" val="18524527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12FDA-5BBC-AC1C-7803-41DFBAD7A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7226B8-E0EA-DB10-B27E-012FD4DC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65" y="147228"/>
            <a:ext cx="7422784" cy="675000"/>
          </a:xfrm>
        </p:spPr>
        <p:txBody>
          <a:bodyPr/>
          <a:lstStyle/>
          <a:p>
            <a:r>
              <a:rPr lang="sv-SE" sz="2400" dirty="0"/>
              <a:t>Skapa informativ rapport med bilaga</a:t>
            </a:r>
            <a:br>
              <a:rPr lang="sv-SE" sz="2400" dirty="0"/>
            </a:br>
            <a:r>
              <a:rPr lang="sv-SE" sz="2400" dirty="0"/>
              <a:t>- Välj typ av dokument</a:t>
            </a:r>
          </a:p>
        </p:txBody>
      </p:sp>
      <p:pic>
        <p:nvPicPr>
          <p:cNvPr id="8" name="Bildobjekt 7" descr="Bilden är ett urklipp från IT systemet Mina sidor för fristående aktörer.">
            <a:extLst>
              <a:ext uri="{FF2B5EF4-FFF2-40B4-BE49-F238E27FC236}">
                <a16:creationId xmlns:a16="http://schemas.microsoft.com/office/drawing/2014/main" id="{F20B57D4-0145-532C-DF6A-C691697843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3" b="1397"/>
          <a:stretch/>
        </p:blipFill>
        <p:spPr>
          <a:xfrm>
            <a:off x="366776" y="990975"/>
            <a:ext cx="2821399" cy="3815256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0" name="Bildobjekt 9" descr="Bilden är ett urklipp från IT systemet Mina sidor för fristående aktörer">
            <a:extLst>
              <a:ext uri="{FF2B5EF4-FFF2-40B4-BE49-F238E27FC236}">
                <a16:creationId xmlns:a16="http://schemas.microsoft.com/office/drawing/2014/main" id="{D9C959F1-3077-8079-D68D-74DC7E9D9C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04" y="1040763"/>
            <a:ext cx="1632794" cy="11545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20" name="Bildobjekt 19" descr="Bilden är ett urklipp från IT systemet Mina sidor för fristående aktörer">
            <a:extLst>
              <a:ext uri="{FF2B5EF4-FFF2-40B4-BE49-F238E27FC236}">
                <a16:creationId xmlns:a16="http://schemas.microsoft.com/office/drawing/2014/main" id="{BE544A76-D153-EFF8-F374-DFBA12B98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9" r="50265" b="45647"/>
          <a:stretch/>
        </p:blipFill>
        <p:spPr>
          <a:xfrm>
            <a:off x="2993604" y="2913806"/>
            <a:ext cx="1846995" cy="788404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480C468-D1AC-7B58-7E36-C43F8C0AEE69}"/>
              </a:ext>
            </a:extLst>
          </p:cNvPr>
          <p:cNvSpPr txBox="1"/>
          <p:nvPr/>
        </p:nvSpPr>
        <p:spPr>
          <a:xfrm>
            <a:off x="5043200" y="1218725"/>
            <a:ext cx="40198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/>
              <a:t>Klicka i Ja på frågan vill du bifoga dokument.</a:t>
            </a:r>
          </a:p>
          <a:p>
            <a:r>
              <a:rPr lang="sv-SE" sz="1400" dirty="0"/>
              <a:t>Välj sedan </a:t>
            </a:r>
            <a:r>
              <a:rPr lang="sv-SE" sz="1400" b="1" dirty="0" err="1"/>
              <a:t>filkategori</a:t>
            </a:r>
            <a:r>
              <a:rPr lang="sv-SE" sz="1400" dirty="0"/>
              <a:t>. Du kan välja mellan Komplettering eller Övrigt.</a:t>
            </a:r>
          </a:p>
          <a:p>
            <a:endParaRPr lang="sv-SE" sz="1400" dirty="0"/>
          </a:p>
          <a:p>
            <a:r>
              <a:rPr lang="sv-SE" sz="1400" dirty="0"/>
              <a:t>Bilagan kommer få ett nytt filnamn utifrån vald typ av dokument (Övrigt &gt; OVRIGT)</a:t>
            </a:r>
          </a:p>
          <a:p>
            <a:endParaRPr lang="sv-SE" sz="1400" dirty="0"/>
          </a:p>
          <a:p>
            <a:r>
              <a:rPr lang="sv-SE" sz="1400" dirty="0"/>
              <a:t>Du kan bifoga sex stycken bilagor i PDF-format per informativ rapport. Bilagorna får tillsammans vara max 10 MB. 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75D5BE6-EB07-28F5-312E-6ECA4025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776" y="938815"/>
            <a:ext cx="2286335" cy="135844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10313C9-F40F-EAD3-108D-A02AC0A69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2777" y="2846239"/>
            <a:ext cx="2543574" cy="111766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967B85-3D4C-B229-CDEF-0BB951DAD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3117" y="990975"/>
            <a:ext cx="1870247" cy="12387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FD69C38B-8D21-5D53-07EB-2B6BB946F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9221" y="2859713"/>
            <a:ext cx="1950398" cy="98205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7525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202B87-8A47-4E85-A27B-382A44145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71" y="630912"/>
            <a:ext cx="7422784" cy="675000"/>
          </a:xfrm>
        </p:spPr>
        <p:txBody>
          <a:bodyPr/>
          <a:lstStyle/>
          <a:p>
            <a:r>
              <a:rPr lang="sv-SE" sz="2400" dirty="0"/>
              <a:t>Skapa informativ rapport med bilaga</a:t>
            </a:r>
            <a:br>
              <a:rPr lang="sv-SE" sz="2400" dirty="0"/>
            </a:br>
            <a:r>
              <a:rPr lang="sv-SE" sz="2400" dirty="0"/>
              <a:t>- kompletterande information </a:t>
            </a:r>
            <a:br>
              <a:rPr lang="sv-SE" sz="2400" dirty="0"/>
            </a:br>
            <a:endParaRPr lang="sv-SE" sz="2400" dirty="0"/>
          </a:p>
        </p:txBody>
      </p:sp>
      <p:pic>
        <p:nvPicPr>
          <p:cNvPr id="12" name="Bildobjekt 11" descr="Bilden är ett urklipp från IT systemet Mina sidor för fristående aktörer">
            <a:extLst>
              <a:ext uri="{FF2B5EF4-FFF2-40B4-BE49-F238E27FC236}">
                <a16:creationId xmlns:a16="http://schemas.microsoft.com/office/drawing/2014/main" id="{994DB945-2C23-623F-FDF8-3C8DAD5EA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627188"/>
            <a:ext cx="4010221" cy="23495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7D17C19-F5A4-4B9B-8F49-5C9FD765A2E1}"/>
              </a:ext>
            </a:extLst>
          </p:cNvPr>
          <p:cNvSpPr txBox="1"/>
          <p:nvPr/>
        </p:nvSpPr>
        <p:spPr>
          <a:xfrm>
            <a:off x="5110164" y="1700034"/>
            <a:ext cx="36897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1" dirty="0"/>
              <a:t>Kompletterande information</a:t>
            </a:r>
            <a:br>
              <a:rPr lang="sv-SE" sz="1200" b="1" dirty="0"/>
            </a:br>
            <a:r>
              <a:rPr lang="sv-SE" sz="1200" dirty="0"/>
              <a:t>Skriv sedan vad du vill informera Arbetsförmedlingen om i fritextfältet. </a:t>
            </a:r>
            <a:br>
              <a:rPr lang="sv-SE" sz="1200" dirty="0"/>
            </a:br>
            <a:endParaRPr lang="sv-SE" sz="1200" dirty="0"/>
          </a:p>
          <a:p>
            <a:r>
              <a:rPr lang="sv-SE" sz="1200" dirty="0"/>
              <a:t>Skriv sedan in ditt telefonnummer så att Arbetsförmedlingen kan komma i kontakt med dig om det behövs i ärendet.</a:t>
            </a:r>
          </a:p>
          <a:p>
            <a:endParaRPr lang="sv-SE" sz="1200" dirty="0"/>
          </a:p>
          <a:p>
            <a:r>
              <a:rPr lang="sv-SE" sz="1200" dirty="0"/>
              <a:t>När du är färdig klicka på knappen </a:t>
            </a:r>
            <a:r>
              <a:rPr lang="sv-SE" sz="1200" b="1" dirty="0"/>
              <a:t>Förhandsgranska</a:t>
            </a:r>
            <a:r>
              <a:rPr lang="sv-SE" sz="1200" dirty="0"/>
              <a:t> för att förhandsgranska och sedan skicka in rapporten.</a:t>
            </a:r>
          </a:p>
          <a:p>
            <a:endParaRPr lang="sv-SE" sz="1200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A5D9553-7BF2-2422-D701-477C56EB1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4221" y="3485659"/>
            <a:ext cx="1217967" cy="49103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75928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DB1AE2-B8BD-4DC3-BCE2-63B9B9B8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60" y="185891"/>
            <a:ext cx="7422784" cy="675000"/>
          </a:xfrm>
        </p:spPr>
        <p:txBody>
          <a:bodyPr/>
          <a:lstStyle/>
          <a:p>
            <a:r>
              <a:rPr lang="sv-SE" sz="2400" dirty="0"/>
              <a:t>Skapa informativ rapport med bilaga - Förhandsgranska &amp; Skicka in</a:t>
            </a:r>
          </a:p>
        </p:txBody>
      </p:sp>
      <p:pic>
        <p:nvPicPr>
          <p:cNvPr id="9" name="Bildobjekt 8" descr="Bilden är ett urklipp från IT systemet Mina sidor för fristående aktörer">
            <a:extLst>
              <a:ext uri="{FF2B5EF4-FFF2-40B4-BE49-F238E27FC236}">
                <a16:creationId xmlns:a16="http://schemas.microsoft.com/office/drawing/2014/main" id="{11860808-E98B-2C92-091F-D30D4CAA20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8" y="999985"/>
            <a:ext cx="2405906" cy="3873813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7" name="Bildobjekt 6" descr="En skärmbild från Mina sidor fristående aktörer, skapande av informativ rapport. En bild på en statusruta att allt gått bra när du skickat in den informativa rapporten.">
            <a:extLst>
              <a:ext uri="{FF2B5EF4-FFF2-40B4-BE49-F238E27FC236}">
                <a16:creationId xmlns:a16="http://schemas.microsoft.com/office/drawing/2014/main" id="{79BA270E-5BE4-4D45-9EC4-8E17D3C57C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809" y="2317041"/>
            <a:ext cx="2124649" cy="91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A7A3A2E-CB62-4DA9-8618-C3D419340E1D}"/>
              </a:ext>
            </a:extLst>
          </p:cNvPr>
          <p:cNvSpPr txBox="1"/>
          <p:nvPr/>
        </p:nvSpPr>
        <p:spPr>
          <a:xfrm>
            <a:off x="5142759" y="1442771"/>
            <a:ext cx="35560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Klicka på </a:t>
            </a:r>
            <a:r>
              <a:rPr lang="sv-SE" sz="1200" b="1" dirty="0"/>
              <a:t>Skicka in</a:t>
            </a:r>
            <a:r>
              <a:rPr lang="sv-SE" sz="1200" dirty="0"/>
              <a:t> om all information stämmer.</a:t>
            </a:r>
          </a:p>
          <a:p>
            <a:r>
              <a:rPr lang="sv-SE" sz="1200" dirty="0"/>
              <a:t> </a:t>
            </a:r>
          </a:p>
          <a:p>
            <a:r>
              <a:rPr lang="sv-SE" sz="1200" dirty="0"/>
              <a:t>Om allt gått bra så får du en grön ruta med informationen </a:t>
            </a:r>
            <a:r>
              <a:rPr lang="sv-SE" sz="1200" b="1" dirty="0"/>
              <a:t>allt gick bra</a:t>
            </a:r>
            <a:r>
              <a:rPr lang="sv-SE" sz="1200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60368CA-613A-DF0C-6B27-70256BDB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095" y="2155247"/>
            <a:ext cx="42458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846840B-74B6-6C8A-B566-05194ED76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1036" y="4663788"/>
            <a:ext cx="406443" cy="1809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7299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863477-FA63-4C83-B924-2E4A382D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3" y="171038"/>
            <a:ext cx="7422784" cy="675000"/>
          </a:xfrm>
        </p:spPr>
        <p:txBody>
          <a:bodyPr/>
          <a:lstStyle/>
          <a:p>
            <a:r>
              <a:rPr lang="sv-SE" sz="2400" dirty="0"/>
              <a:t>Slutredovisning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9A5165-D247-4EF0-AE02-D8628A1B1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90" y="1526194"/>
            <a:ext cx="7677012" cy="3085277"/>
          </a:xfrm>
        </p:spPr>
        <p:txBody>
          <a:bodyPr>
            <a:noAutofit/>
          </a:bodyPr>
          <a:lstStyle/>
          <a:p>
            <a:r>
              <a:rPr lang="sv-SE" sz="1200" dirty="0"/>
              <a:t>Slutredovisningen ska dokumenteras i Mina sidor fristående aktörer men det finns inga kopplingar till deltagarens ”Mina sidor”. Deltagaren behöver därför ta del av sin karriärplan på annat lämpligt sätt. </a:t>
            </a:r>
          </a:p>
          <a:p>
            <a:r>
              <a:rPr lang="sv-SE" sz="1200" dirty="0"/>
              <a:t>Slutredovisningen ska lämnas in senast fem (5) arbetsdagar efter att deltagaren avslutat tjänsten. </a:t>
            </a:r>
          </a:p>
          <a:p>
            <a:r>
              <a:rPr lang="sv-SE" sz="1200" dirty="0"/>
              <a:t>När en gemensam planering har skickats in till Arbetsförmedlingen ska alltid en slutredovisning skickas in, oavsett om tjänsten avbrutits. </a:t>
            </a:r>
          </a:p>
          <a:p>
            <a:r>
              <a:rPr lang="sv-SE" sz="1200" dirty="0"/>
              <a:t>Om tjänsten avbryts innan dag 15 dagar utgår endast startersättning.</a:t>
            </a:r>
          </a:p>
          <a:p>
            <a:r>
              <a:rPr lang="sv-SE" sz="1200" dirty="0"/>
              <a:t>Slutredovisningen är en beskrivning av deltagarens framsteg och utveckling under tiden i tjänsten samt vad deltagaren har fått med sig efter de aktiviteter som ingått under tjänstens gång.</a:t>
            </a:r>
          </a:p>
          <a:p>
            <a:r>
              <a:rPr lang="sv-SE" sz="1200" dirty="0"/>
              <a:t>Deltagarens fortsatta karriärplan ska innehålla deltagarens väl underbyggda och realistiska mål för arbete (som i vissa fall uppnås via studier). Ett huvudmål och minst ett alternativ mål om förutsättningarna skulle förändras för deltagaren ska finnas med.</a:t>
            </a:r>
          </a:p>
          <a:p>
            <a:r>
              <a:rPr lang="sv-SE" sz="1200" dirty="0"/>
              <a:t>I planeringen för hur huvudmål och delmål kan nås, ska ungefärliga tidpunkter för varje steg anges. </a:t>
            </a:r>
          </a:p>
          <a:p>
            <a:r>
              <a:rPr lang="sv-SE" sz="1200" dirty="0"/>
              <a:t>Slutredovisningen ska upprättas tillsammans med deltagaren.</a:t>
            </a:r>
          </a:p>
          <a:p>
            <a:pPr marL="0" indent="0">
              <a:buNone/>
            </a:pPr>
            <a:endParaRPr lang="sv-SE" sz="12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AA125BA-B5AE-4576-A356-66BC99A58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27" t="20847" r="9690" b="21014"/>
          <a:stretch/>
        </p:blipFill>
        <p:spPr>
          <a:xfrm>
            <a:off x="3538502" y="142147"/>
            <a:ext cx="1105861" cy="82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712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C7F9FA-B1BD-43BB-A42B-B2688B46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23" y="572678"/>
            <a:ext cx="7422784" cy="675000"/>
          </a:xfrm>
        </p:spPr>
        <p:txBody>
          <a:bodyPr/>
          <a:lstStyle/>
          <a:p>
            <a:r>
              <a:rPr lang="sv-SE" sz="2400" dirty="0"/>
              <a:t>Skapa slutredovisning</a:t>
            </a:r>
          </a:p>
        </p:txBody>
      </p:sp>
      <p:pic>
        <p:nvPicPr>
          <p:cNvPr id="10" name="Bildobjekt 9" descr="En skärmbild från Mina sidor fristående aktörer under fliken rapportering. Möjlighet att skapa 5 olika rapporter. På denna bild hänvisas det till att skapa en slutredovisning.">
            <a:extLst>
              <a:ext uri="{FF2B5EF4-FFF2-40B4-BE49-F238E27FC236}">
                <a16:creationId xmlns:a16="http://schemas.microsoft.com/office/drawing/2014/main" id="{5B78436D-A1D0-4DEA-BEC0-2A0B30E790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23" y="1458543"/>
            <a:ext cx="5089518" cy="2268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6AE4B6F3-2BDE-41A6-B96F-DC1260C48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7742" y="1927476"/>
            <a:ext cx="651262" cy="26313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D64DC75-7C86-41E9-AA8F-EEB74C4F6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2128" y="2267706"/>
            <a:ext cx="428017" cy="12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8F19357-E3A3-40B7-9A20-8A32E5EF9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7007" y="3493140"/>
            <a:ext cx="1138066" cy="26313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CB8C6FB-840A-428A-AD61-FFF441339B51}"/>
              </a:ext>
            </a:extLst>
          </p:cNvPr>
          <p:cNvSpPr txBox="1"/>
          <p:nvPr/>
        </p:nvSpPr>
        <p:spPr>
          <a:xfrm>
            <a:off x="5664560" y="1458543"/>
            <a:ext cx="315709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/>
              <a:t>För att skapa en Slutredovisning går du in under fliken </a:t>
            </a:r>
            <a:r>
              <a:rPr lang="sv-SE" sz="1400" b="1" dirty="0"/>
              <a:t>Rapportering</a:t>
            </a:r>
            <a:r>
              <a:rPr lang="sv-SE" sz="1400" dirty="0"/>
              <a:t> i deltagarinformationen. </a:t>
            </a:r>
          </a:p>
          <a:p>
            <a:endParaRPr lang="sv-SE" sz="1400" dirty="0"/>
          </a:p>
          <a:p>
            <a:r>
              <a:rPr lang="sv-SE" sz="1400" dirty="0"/>
              <a:t>Klicka på knappen </a:t>
            </a:r>
            <a:r>
              <a:rPr lang="sv-SE" sz="1400" b="1" dirty="0"/>
              <a:t>Slutredovisning</a:t>
            </a:r>
            <a:r>
              <a:rPr lang="sv-SE" sz="1400" dirty="0"/>
              <a:t>.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39AA3CC-C67F-78CF-5247-88656259D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57675" y="1590675"/>
            <a:ext cx="438150" cy="80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4924EDF-D65C-5187-C7F5-BE256550A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7007" y="1709738"/>
            <a:ext cx="1138066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15545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9629EE-6127-4DE2-931C-5C594CDC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Information</a:t>
            </a:r>
          </a:p>
        </p:txBody>
      </p:sp>
      <p:pic>
        <p:nvPicPr>
          <p:cNvPr id="6" name="Platshållare för innehåll 5" descr="skärmdump slutredovisning information">
            <a:extLst>
              <a:ext uri="{FF2B5EF4-FFF2-40B4-BE49-F238E27FC236}">
                <a16:creationId xmlns:a16="http://schemas.microsoft.com/office/drawing/2014/main" id="{C4254E76-2966-491C-9710-A9657F7E69E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41" y="1329322"/>
            <a:ext cx="5127071" cy="2484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632AEA-52F5-4FB3-A153-D855F533637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03421" y="1329321"/>
            <a:ext cx="2514233" cy="1992779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Se över att informationen stämmer och klicka därefter på knappen </a:t>
            </a:r>
            <a:r>
              <a:rPr lang="sv-SE" sz="1200" b="1" dirty="0"/>
              <a:t>Vidare till steg 2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Slutredovisningen ska skickas in </a:t>
            </a:r>
            <a:r>
              <a:rPr lang="sv-SE" sz="1200" b="1" dirty="0"/>
              <a:t>senast 5 arbetsdagar efter avslutad tjänst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840D9FF-F41B-C4FA-F03E-515209702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753" y="3519453"/>
            <a:ext cx="539430" cy="13814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FB5B46D-33EB-486F-5C68-DBB11F4DE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4913" y="1419225"/>
            <a:ext cx="290512" cy="6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ED5FE00-369C-A1C7-A381-8FC395B9D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9461" y="2436986"/>
            <a:ext cx="398375" cy="52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22258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0BC204-3102-4BD0-8CD7-A3E91E97F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Huvudmål</a:t>
            </a:r>
            <a:endParaRPr lang="sv-SE" dirty="0"/>
          </a:p>
        </p:txBody>
      </p:sp>
      <p:pic>
        <p:nvPicPr>
          <p:cNvPr id="6" name="Platshållare för innehåll 5" descr="skärmdump yrkesområde">
            <a:extLst>
              <a:ext uri="{FF2B5EF4-FFF2-40B4-BE49-F238E27FC236}">
                <a16:creationId xmlns:a16="http://schemas.microsoft.com/office/drawing/2014/main" id="{D95F3B59-48CD-41CB-8100-CF057124847E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530062"/>
            <a:ext cx="4783633" cy="2351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latshållare för innehåll 9" descr="skärmdump yrkesgrupp">
            <a:extLst>
              <a:ext uri="{FF2B5EF4-FFF2-40B4-BE49-F238E27FC236}">
                <a16:creationId xmlns:a16="http://schemas.microsoft.com/office/drawing/2014/main" id="{CCCFDC8E-6449-4AAE-B1EE-58C99661EE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487" y="2825175"/>
            <a:ext cx="3629025" cy="1783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D89351-6C0C-4FED-B2C0-34EF83C7835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84849" y="1530062"/>
            <a:ext cx="3143251" cy="1201185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I följande steg ska du nu beskriva deltagarens huvudmål som ni tillsammans kommit fram till under tjänstens gång. </a:t>
            </a:r>
          </a:p>
          <a:p>
            <a:pPr marL="0" indent="0">
              <a:buNone/>
            </a:pPr>
            <a:r>
              <a:rPr lang="sv-SE" sz="1200" dirty="0"/>
              <a:t>Börja med att välja yrkesområde genom att klicka på rullisten under </a:t>
            </a:r>
            <a:r>
              <a:rPr lang="sv-SE" sz="1200" b="1" dirty="0"/>
              <a:t>Yrkesområde</a:t>
            </a:r>
            <a:r>
              <a:rPr lang="sv-SE" sz="1200" dirty="0"/>
              <a:t>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9EB6E8F-B8BB-47D2-889A-114061A6E28F}"/>
              </a:ext>
            </a:extLst>
          </p:cNvPr>
          <p:cNvSpPr txBox="1"/>
          <p:nvPr/>
        </p:nvSpPr>
        <p:spPr>
          <a:xfrm>
            <a:off x="6661150" y="32131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Därefter väljer du yrkesgrupp i rullisten under rubriken </a:t>
            </a:r>
            <a:r>
              <a:rPr lang="sv-SE" sz="1200" b="1" dirty="0"/>
              <a:t>Yrkesgrupp</a:t>
            </a:r>
            <a:r>
              <a:rPr lang="sv-SE" sz="1200" dirty="0"/>
              <a:t>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DE0DF4A-B5A2-37C6-1C86-32FF233F3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43463" y="1614488"/>
            <a:ext cx="21431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DBFB6D5-4CA6-F233-1F78-166F069C3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1088" y="2457450"/>
            <a:ext cx="29051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E5CCBBC-8FB0-F415-8959-371F5DB80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3455" y="3519488"/>
            <a:ext cx="203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E29EFB3-0EE2-E988-AE85-71243EE81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6938" y="2895600"/>
            <a:ext cx="1905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9723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D34EA2-FAF6-427F-AE7A-8290EFEF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Arbetsuppgifter</a:t>
            </a:r>
            <a:endParaRPr lang="sv-SE" dirty="0"/>
          </a:p>
        </p:txBody>
      </p:sp>
      <p:pic>
        <p:nvPicPr>
          <p:cNvPr id="6" name="Platshållare för innehåll 5" descr="skärmdump beskrivning av arbetsuppgifter">
            <a:extLst>
              <a:ext uri="{FF2B5EF4-FFF2-40B4-BE49-F238E27FC236}">
                <a16:creationId xmlns:a16="http://schemas.microsoft.com/office/drawing/2014/main" id="{F0B1FAF8-CDF9-4A81-93A6-A881841849D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603470"/>
            <a:ext cx="4892675" cy="242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88CECC-BD89-4B62-9A39-36E37F1B74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08699" y="1603470"/>
            <a:ext cx="2222501" cy="2770530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Här fortsätter du med att beskriva vilka arbetsuppgifter som passar för deltagaren.</a:t>
            </a:r>
          </a:p>
          <a:p>
            <a:pPr marL="0" indent="0">
              <a:buNone/>
            </a:pPr>
            <a:r>
              <a:rPr lang="sv-SE" sz="1200" dirty="0"/>
              <a:t>Fyll i det i fritextrutan under </a:t>
            </a:r>
            <a:r>
              <a:rPr lang="sv-SE" sz="1200" b="1" dirty="0"/>
              <a:t>Beskrivning av arbetsuppgifter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C083A43-B4D2-D875-F697-7CDBA3CC7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8238" y="1681163"/>
            <a:ext cx="22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86821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5981F0-8CF2-4D42-8E6A-690DE887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Motivering</a:t>
            </a:r>
            <a:r>
              <a:rPr lang="sv-SE" dirty="0"/>
              <a:t> </a:t>
            </a:r>
            <a:r>
              <a:rPr lang="sv-SE" sz="2400" dirty="0"/>
              <a:t>huvudmål</a:t>
            </a:r>
            <a:endParaRPr lang="sv-SE" dirty="0"/>
          </a:p>
        </p:txBody>
      </p:sp>
      <p:pic>
        <p:nvPicPr>
          <p:cNvPr id="8" name="Platshållare för innehåll 7" descr="skärmdump motivera val av huvudmål">
            <a:extLst>
              <a:ext uri="{FF2B5EF4-FFF2-40B4-BE49-F238E27FC236}">
                <a16:creationId xmlns:a16="http://schemas.microsoft.com/office/drawing/2014/main" id="{8B1304B8-9702-4283-8C61-B4BA51A9323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714500"/>
            <a:ext cx="5061980" cy="2504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7046BE-60B3-4CD6-9B69-04485C4B1B9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7856" y="1156275"/>
            <a:ext cx="2772144" cy="2830950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Motivera valet av huvudmål genom att markera de alternativ som stämmer överens med deltagaren.</a:t>
            </a:r>
          </a:p>
          <a:p>
            <a:pPr marL="0" indent="0">
              <a:buNone/>
            </a:pPr>
            <a:r>
              <a:rPr lang="sv-SE" sz="1200" dirty="0"/>
              <a:t>Följande alternativ finns:</a:t>
            </a:r>
          </a:p>
          <a:p>
            <a:r>
              <a:rPr lang="sv-SE" sz="1200" dirty="0"/>
              <a:t>Matchar deltagarens intressen</a:t>
            </a:r>
          </a:p>
          <a:p>
            <a:r>
              <a:rPr lang="sv-SE" sz="1200" dirty="0"/>
              <a:t>Arbetsuppgifterna matchar deltagarens förmåga</a:t>
            </a:r>
          </a:p>
          <a:p>
            <a:r>
              <a:rPr lang="sv-SE" sz="1200" dirty="0"/>
              <a:t>Hög efterfrågan på arbetsmarknaden</a:t>
            </a:r>
          </a:p>
          <a:p>
            <a:r>
              <a:rPr lang="sv-SE" sz="1200" dirty="0"/>
              <a:t>Kompletterar deltagarens nuvarande utbildning</a:t>
            </a:r>
          </a:p>
          <a:p>
            <a:r>
              <a:rPr lang="sv-SE" sz="1200" dirty="0"/>
              <a:t>Kompletterar deltagares tidigare erfarenheter</a:t>
            </a:r>
          </a:p>
          <a:p>
            <a:r>
              <a:rPr lang="sv-SE" sz="1200" dirty="0"/>
              <a:t>Annat</a:t>
            </a:r>
          </a:p>
          <a:p>
            <a:pPr marL="0" indent="0">
              <a:buNone/>
            </a:pPr>
            <a:r>
              <a:rPr lang="sv-SE" sz="1200" dirty="0"/>
              <a:t>Gå därefter vidare genom att klicka på knappen </a:t>
            </a:r>
            <a:r>
              <a:rPr lang="sv-SE" sz="1200" b="1" dirty="0"/>
              <a:t>Vidare till steg 3</a:t>
            </a:r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8ED671B-BD07-CFF5-1292-198AE0AD8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72063" y="1790700"/>
            <a:ext cx="247650" cy="52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4813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384784-8A55-4344-A166-58BA67F4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Planerad väg</a:t>
            </a:r>
          </a:p>
        </p:txBody>
      </p:sp>
      <p:pic>
        <p:nvPicPr>
          <p:cNvPr id="6" name="Platshållare för innehåll 5" descr="skärmdump ange typ av steg">
            <a:extLst>
              <a:ext uri="{FF2B5EF4-FFF2-40B4-BE49-F238E27FC236}">
                <a16:creationId xmlns:a16="http://schemas.microsoft.com/office/drawing/2014/main" id="{81F4C1FD-4F11-49CF-B50C-7AB64B9E12B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74" y="1683622"/>
            <a:ext cx="4866752" cy="239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3905B7-C765-4E94-B054-D1CE4CE04A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86061" y="1683622"/>
            <a:ext cx="2838449" cy="2451100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Nu ska du beskriva deltagarens planerade väg för att nå sitt huvudmål.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Börja med att klicka på rullisten under Steg 1 för att välja typ av steg.</a:t>
            </a:r>
          </a:p>
          <a:p>
            <a:pPr marL="0" indent="0">
              <a:buNone/>
            </a:pPr>
            <a:r>
              <a:rPr lang="sv-SE" sz="1200" dirty="0"/>
              <a:t>Det finns tre olika val:</a:t>
            </a:r>
          </a:p>
          <a:p>
            <a:r>
              <a:rPr lang="sv-SE" sz="1200" dirty="0"/>
              <a:t>Studera reguljär utbildning</a:t>
            </a:r>
          </a:p>
          <a:p>
            <a:r>
              <a:rPr lang="sv-SE" sz="1200" dirty="0"/>
              <a:t>Lämpliga kompletterande insatser</a:t>
            </a:r>
          </a:p>
          <a:p>
            <a:r>
              <a:rPr lang="sv-SE" sz="1200" dirty="0"/>
              <a:t>Annat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4A3C86B-EE95-985A-1B79-394040F6C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9188" y="1771650"/>
            <a:ext cx="21431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EEEA5C5-61BF-8B19-2891-688821317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5850" y="2571750"/>
            <a:ext cx="3048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631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429303-A23A-69A0-6513-CF6E4FB2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338201"/>
            <a:ext cx="7422784" cy="675000"/>
          </a:xfrm>
        </p:spPr>
        <p:txBody>
          <a:bodyPr/>
          <a:lstStyle/>
          <a:p>
            <a:r>
              <a:rPr lang="sv-SE" sz="2400" dirty="0"/>
              <a:t>Första sidan på Mina sidor för fristående aktörer </a:t>
            </a:r>
          </a:p>
        </p:txBody>
      </p:sp>
      <p:pic>
        <p:nvPicPr>
          <p:cNvPr id="16" name="Bildobjekt 15" descr="Bilden är ett urklipp från IT systemet Mina sidor för fristående aktörer">
            <a:extLst>
              <a:ext uri="{FF2B5EF4-FFF2-40B4-BE49-F238E27FC236}">
                <a16:creationId xmlns:a16="http://schemas.microsoft.com/office/drawing/2014/main" id="{4656286A-7247-9358-C3DF-885E08305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3" y="921126"/>
            <a:ext cx="4867128" cy="2082049"/>
          </a:xfrm>
          <a:prstGeom prst="rect">
            <a:avLst/>
          </a:prstGeom>
        </p:spPr>
      </p:pic>
      <p:pic>
        <p:nvPicPr>
          <p:cNvPr id="20" name="Bildobjekt 19" descr="Bilden är ett urklipp från IT systemet Mina sidor för fristående aktörer">
            <a:extLst>
              <a:ext uri="{FF2B5EF4-FFF2-40B4-BE49-F238E27FC236}">
                <a16:creationId xmlns:a16="http://schemas.microsoft.com/office/drawing/2014/main" id="{EC0076B8-73A8-726A-3379-E95EB20D0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47" y="2780243"/>
            <a:ext cx="1821607" cy="1641843"/>
          </a:xfrm>
          <a:prstGeom prst="rect">
            <a:avLst/>
          </a:prstGeom>
        </p:spPr>
      </p:pic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9A8D1CF5-9B2A-12E4-6B89-9FA38460AE9B}"/>
              </a:ext>
            </a:extLst>
          </p:cNvPr>
          <p:cNvSpPr txBox="1">
            <a:spLocks/>
          </p:cNvSpPr>
          <p:nvPr/>
        </p:nvSpPr>
        <p:spPr>
          <a:xfrm>
            <a:off x="5505650" y="843616"/>
            <a:ext cx="3542719" cy="3961683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När du loggat in på Mina sidor för fristående aktörer möts du av denna förstasida. På sidan hittar du följande: </a:t>
            </a:r>
          </a:p>
          <a:p>
            <a:r>
              <a:rPr lang="sv-SE" sz="1200" dirty="0"/>
              <a:t>Nya händelser:</a:t>
            </a:r>
          </a:p>
          <a:p>
            <a:pPr lvl="1"/>
            <a:r>
              <a:rPr lang="sv-SE" sz="1000" dirty="0"/>
              <a:t>Dina deltagare och händelser som hänt i deras ärende. Exempelvis initial planering godkänd. </a:t>
            </a:r>
          </a:p>
          <a:p>
            <a:pPr lvl="1"/>
            <a:r>
              <a:rPr lang="sv-SE" sz="1000" dirty="0"/>
              <a:t>Klicka på genomförandereferensen för att komma till deltagarkortet. </a:t>
            </a:r>
            <a:br>
              <a:rPr lang="sv-SE" sz="1000" dirty="0"/>
            </a:br>
            <a:endParaRPr lang="sv-SE" sz="1200" dirty="0"/>
          </a:p>
          <a:p>
            <a:r>
              <a:rPr lang="sv-SE" sz="1200" dirty="0"/>
              <a:t>Längst upp hittar du huvudmenyn bestående av flikar, beroende på behörighet kan menyns innehåll se olika ut då dessa styrs av din behörighet. Läs mer om behörigheter i användarstödet behörigheter och administration.</a:t>
            </a:r>
          </a:p>
          <a:p>
            <a:r>
              <a:rPr lang="sv-SE" sz="1200" dirty="0"/>
              <a:t>Uppe till höger ser du vem som är inloggad och på vilken organisation om du jobbar åt flera. Du kan även byta organisation genom att klicka på organisationens namn.</a:t>
            </a:r>
          </a:p>
          <a:p>
            <a:pPr>
              <a:buClr>
                <a:srgbClr val="00005A"/>
              </a:buClr>
            </a:pPr>
            <a:endParaRPr lang="sv-SE" sz="1200" dirty="0"/>
          </a:p>
          <a:p>
            <a:endParaRPr lang="sv-SE" sz="12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C02BC25C-6C9A-B5B1-B5FD-EBB97B542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610" y="1280156"/>
            <a:ext cx="3359896" cy="26218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5E0CA9E-51C1-AC96-34CC-317AA8454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09900" y="2651956"/>
            <a:ext cx="2189629" cy="181307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2058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1FB1C8-0066-40E3-A80A-87431D46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Studera</a:t>
            </a:r>
            <a:endParaRPr lang="sv-SE" dirty="0"/>
          </a:p>
        </p:txBody>
      </p:sp>
      <p:pic>
        <p:nvPicPr>
          <p:cNvPr id="6" name="Platshållare för innehåll 5" descr="skärmdump utbildningens namn och inriktning">
            <a:extLst>
              <a:ext uri="{FF2B5EF4-FFF2-40B4-BE49-F238E27FC236}">
                <a16:creationId xmlns:a16="http://schemas.microsoft.com/office/drawing/2014/main" id="{67CD3783-E56E-472E-98E1-A21D89F48AC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470139"/>
            <a:ext cx="4702175" cy="254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27B1112-D635-4C9B-AAF1-8F7037BEE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13" y="2257225"/>
            <a:ext cx="1768053" cy="2749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latshållare för innehåll 5" descr="skärmdump utbildningsnivå">
            <a:extLst>
              <a:ext uri="{FF2B5EF4-FFF2-40B4-BE49-F238E27FC236}">
                <a16:creationId xmlns:a16="http://schemas.microsoft.com/office/drawing/2014/main" id="{0F8FFE14-21B4-4AA2-AD21-95F15170F9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875" y="2571750"/>
            <a:ext cx="3629025" cy="196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EEF368A-B68C-4287-9E90-7AD452743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6850" y="3409950"/>
            <a:ext cx="895350" cy="50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12999A-272D-4588-B23D-6965FA7A530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32498" y="1470139"/>
            <a:ext cx="2536459" cy="933450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Vid valet </a:t>
            </a:r>
            <a:r>
              <a:rPr lang="sv-SE" sz="1200" b="1" dirty="0"/>
              <a:t>Studera reguljär utbildning </a:t>
            </a:r>
            <a:r>
              <a:rPr lang="sv-SE" sz="1200" dirty="0"/>
              <a:t>behöver du fylla i utbildningens namn och inriktning i rutan.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56F7FBF-CD2B-424C-835F-FB6A4DF24352}"/>
              </a:ext>
            </a:extLst>
          </p:cNvPr>
          <p:cNvSpPr txBox="1"/>
          <p:nvPr/>
        </p:nvSpPr>
        <p:spPr>
          <a:xfrm>
            <a:off x="6622474" y="2664691"/>
            <a:ext cx="1946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Därefter väljer du studiernas utbildningsnivå genom att klicka i cirkeln vid respektive val.</a:t>
            </a:r>
          </a:p>
          <a:p>
            <a:endParaRPr lang="sv-SE" sz="1200" dirty="0"/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3704733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F45EAF-16D0-438C-9F62-120BBC69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Studera, tidsperiod</a:t>
            </a:r>
          </a:p>
        </p:txBody>
      </p:sp>
      <p:pic>
        <p:nvPicPr>
          <p:cNvPr id="6" name="Platshållare för innehåll 5" descr="skärmdump tidsperiod">
            <a:extLst>
              <a:ext uri="{FF2B5EF4-FFF2-40B4-BE49-F238E27FC236}">
                <a16:creationId xmlns:a16="http://schemas.microsoft.com/office/drawing/2014/main" id="{693A9EC9-C190-4554-BEA4-EC107EC74427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587803"/>
            <a:ext cx="5081280" cy="2744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90F68A04-6FF8-44AF-89FE-2BA267DD6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1270" y="3491650"/>
            <a:ext cx="1699423" cy="4299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35F2DE0-24D5-4FB0-8631-FAFF24D68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5161" y="3683358"/>
            <a:ext cx="160985" cy="1867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F68D540-5343-457D-93F6-598A8E76B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777" y="4094375"/>
            <a:ext cx="570143" cy="1696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58CF09-9F8E-49FA-B3EC-ADFBA0A8C5D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2428" y="1587803"/>
            <a:ext cx="2090249" cy="3337680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Ange en ungefärlig tidsperiod för studierna.</a:t>
            </a:r>
          </a:p>
          <a:p>
            <a:pPr marL="0" indent="0">
              <a:buNone/>
            </a:pPr>
            <a:r>
              <a:rPr lang="sv-SE" sz="1200" dirty="0"/>
              <a:t>Klicka på den lilla ikonen för kalender och välj datum.</a:t>
            </a:r>
          </a:p>
          <a:p>
            <a:pPr marL="0" indent="0">
              <a:buNone/>
            </a:pPr>
            <a:r>
              <a:rPr lang="sv-SE" sz="1200" dirty="0"/>
              <a:t>För att gå vidare, klicka på knappen Vidare till steg 4.</a:t>
            </a:r>
          </a:p>
          <a:p>
            <a:pPr marL="0" indent="0">
              <a:buNone/>
            </a:pPr>
            <a:endParaRPr lang="sv-SE" sz="1200" b="1" dirty="0"/>
          </a:p>
          <a:p>
            <a:pPr marL="0" indent="0">
              <a:buNone/>
            </a:pPr>
            <a:r>
              <a:rPr lang="sv-SE" sz="1200" b="1" dirty="0"/>
              <a:t>Observera att datumfält ska fyllas i.</a:t>
            </a:r>
          </a:p>
        </p:txBody>
      </p:sp>
    </p:spTree>
    <p:extLst>
      <p:ext uri="{BB962C8B-B14F-4D97-AF65-F5344CB8AC3E}">
        <p14:creationId xmlns:p14="http://schemas.microsoft.com/office/powerpoint/2010/main" val="4866956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40E5E2-D6E9-46E4-9F61-ED3AA2E0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Kompletterande insats</a:t>
            </a:r>
          </a:p>
        </p:txBody>
      </p:sp>
      <p:pic>
        <p:nvPicPr>
          <p:cNvPr id="6" name="Platshållare för innehåll 5" descr="skärmdump ange behov">
            <a:extLst>
              <a:ext uri="{FF2B5EF4-FFF2-40B4-BE49-F238E27FC236}">
                <a16:creationId xmlns:a16="http://schemas.microsoft.com/office/drawing/2014/main" id="{2F7DCBBC-D2C9-44FF-9CBB-BE664F8415B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75" y="1676400"/>
            <a:ext cx="5268909" cy="2609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5D7F06-EC93-499D-9A58-588BFE9802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4858" y="1676400"/>
            <a:ext cx="2214467" cy="3490702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Vid valet </a:t>
            </a:r>
            <a:r>
              <a:rPr lang="sv-SE" sz="1200" b="1" dirty="0"/>
              <a:t>Lämpliga kompletterande insatser </a:t>
            </a:r>
          </a:p>
          <a:p>
            <a:pPr marL="0" indent="0">
              <a:buNone/>
            </a:pPr>
            <a:r>
              <a:rPr lang="sv-SE" sz="1200" dirty="0"/>
              <a:t>behöver du fylla i typ av behov. Det gör i rullisten under </a:t>
            </a:r>
            <a:r>
              <a:rPr lang="sv-SE" sz="1200" b="1" dirty="0"/>
              <a:t>Ange behov</a:t>
            </a:r>
            <a:endParaRPr lang="sv-SE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5BD8383-415F-B768-2235-FE49A98B2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00299" y="1783921"/>
            <a:ext cx="2636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11828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DA6EA0-8590-432A-97F9-4A7E8549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Tidsperiod</a:t>
            </a:r>
            <a:endParaRPr lang="sv-SE" dirty="0"/>
          </a:p>
        </p:txBody>
      </p:sp>
      <p:pic>
        <p:nvPicPr>
          <p:cNvPr id="6" name="Platshållare för innehåll 5" descr="skärmdump tidsperiod">
            <a:extLst>
              <a:ext uri="{FF2B5EF4-FFF2-40B4-BE49-F238E27FC236}">
                <a16:creationId xmlns:a16="http://schemas.microsoft.com/office/drawing/2014/main" id="{21D47DAD-8047-45F0-B134-00BEAEDDBF19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667944"/>
            <a:ext cx="5063757" cy="2507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1B99622-31A0-4230-A036-8A78BAE86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8110" y="3045410"/>
            <a:ext cx="1518439" cy="3784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018A9F4-A94D-4D3A-81E8-AB6DF610E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11206" y="3234610"/>
            <a:ext cx="129562" cy="1456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F6324C-7FEB-4CDF-9FB7-13E35021C2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86938" y="1667944"/>
            <a:ext cx="2011387" cy="2904253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Ange en ungefärlig tidsperiod för när deltagaren ska genomföra insatsen.</a:t>
            </a:r>
          </a:p>
          <a:p>
            <a:pPr marL="0" indent="0">
              <a:buNone/>
            </a:pPr>
            <a:r>
              <a:rPr lang="sv-SE" sz="1200" dirty="0"/>
              <a:t>Klicka på den lilla ikonen för kalender och välj datum.</a:t>
            </a:r>
          </a:p>
          <a:p>
            <a:pPr marL="0" indent="0">
              <a:buNone/>
            </a:pPr>
            <a:r>
              <a:rPr lang="sv-SE" sz="1200" dirty="0"/>
              <a:t>För att gå vidare, klicka på knappen Vidare till steg 4.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b="1" dirty="0"/>
              <a:t>Observera att datumfält ska fyllas i.</a:t>
            </a:r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5D798D7-F9FB-8D86-E328-12B295BCC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7615" y="1783921"/>
            <a:ext cx="24122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03521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11C2B8-5FF8-4448-A5A3-73E99851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4" y="541138"/>
            <a:ext cx="7422784" cy="675000"/>
          </a:xfrm>
        </p:spPr>
        <p:txBody>
          <a:bodyPr/>
          <a:lstStyle/>
          <a:p>
            <a:r>
              <a:rPr lang="sv-SE" sz="2400" dirty="0"/>
              <a:t>Annat, beskrivning</a:t>
            </a:r>
          </a:p>
        </p:txBody>
      </p:sp>
      <p:pic>
        <p:nvPicPr>
          <p:cNvPr id="6" name="Platshållare för innehåll 5" descr="skärmdump annat beskrivning">
            <a:extLst>
              <a:ext uri="{FF2B5EF4-FFF2-40B4-BE49-F238E27FC236}">
                <a16:creationId xmlns:a16="http://schemas.microsoft.com/office/drawing/2014/main" id="{AAED5437-72A7-4BF6-B111-9201C96DF21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4" y="1168996"/>
            <a:ext cx="4549356" cy="3433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latshållare för innehåll 5" descr="skärmdump tidsperiod">
            <a:extLst>
              <a:ext uri="{FF2B5EF4-FFF2-40B4-BE49-F238E27FC236}">
                <a16:creationId xmlns:a16="http://schemas.microsoft.com/office/drawing/2014/main" id="{B7DAA4FD-DEAD-4C41-AB80-8570E0B49A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163" y="2475873"/>
            <a:ext cx="2646256" cy="2126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755FBE-A651-43ED-A73D-92569CC4AD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5419" y="1216138"/>
            <a:ext cx="1899635" cy="978794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När du väljer </a:t>
            </a:r>
            <a:r>
              <a:rPr lang="sv-SE" sz="1200" b="1" dirty="0"/>
              <a:t>Annat</a:t>
            </a:r>
            <a:r>
              <a:rPr lang="sv-SE" sz="1200" dirty="0"/>
              <a:t> behöver du beskriva vad steget innebär. Det gör du i fritextrutan </a:t>
            </a:r>
            <a:r>
              <a:rPr lang="sv-SE" sz="1200" b="1" dirty="0"/>
              <a:t>Beskrivning av annat steg</a:t>
            </a:r>
            <a:r>
              <a:rPr lang="sv-SE" sz="1200" dirty="0"/>
              <a:t>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91E03A3-B02F-4D59-BB61-F92E31977869}"/>
              </a:ext>
            </a:extLst>
          </p:cNvPr>
          <p:cNvSpPr txBox="1"/>
          <p:nvPr/>
        </p:nvSpPr>
        <p:spPr>
          <a:xfrm>
            <a:off x="6675932" y="2318177"/>
            <a:ext cx="215275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Ange en ungefärlig tidsperiod för när deltagaren ska genomföra steget.</a:t>
            </a:r>
          </a:p>
          <a:p>
            <a:endParaRPr lang="sv-SE" sz="1200" dirty="0"/>
          </a:p>
          <a:p>
            <a:pPr marL="0" indent="0">
              <a:buNone/>
            </a:pPr>
            <a:r>
              <a:rPr lang="sv-SE" sz="1200" dirty="0"/>
              <a:t>Klicka på den lilla ikonen för kalender och välj datum.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För att gå vidare, klicka på knappen </a:t>
            </a:r>
            <a:r>
              <a:rPr lang="sv-SE" sz="1200" b="1" dirty="0"/>
              <a:t>Vidare till steg 4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endParaRPr lang="sv-SE" sz="1200" dirty="0"/>
          </a:p>
          <a:p>
            <a:r>
              <a:rPr lang="sv-SE" sz="1200" b="1" dirty="0"/>
              <a:t>Observera att datumfälten ska fyllas i.</a:t>
            </a:r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81BDBA0-B651-C809-90F4-D45863BF0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247" y="2318177"/>
            <a:ext cx="2580361" cy="101374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037D475-A673-757A-7216-18CAD30C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3759" y="3864279"/>
            <a:ext cx="1459282" cy="34446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88460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76F311-D1C6-4A27-9339-357462A1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Lägg till eller ta bort steg</a:t>
            </a:r>
          </a:p>
        </p:txBody>
      </p:sp>
      <p:pic>
        <p:nvPicPr>
          <p:cNvPr id="6" name="Platshållare för innehåll 5" descr="skärmdump lägg till steg">
            <a:extLst>
              <a:ext uri="{FF2B5EF4-FFF2-40B4-BE49-F238E27FC236}">
                <a16:creationId xmlns:a16="http://schemas.microsoft.com/office/drawing/2014/main" id="{BF1C4396-F1E8-493D-82B6-AD165F5BE990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494753"/>
            <a:ext cx="3793574" cy="301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6CEDBEA-E717-4825-BA11-7F513F2C1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85068" y="1817570"/>
            <a:ext cx="303290" cy="14429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4A1D6-916F-44C2-91EB-939E82799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625" y="4095482"/>
            <a:ext cx="437882" cy="14810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C1B99D-83A2-40D8-A397-09FE1E7FFB5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93916" y="1494753"/>
            <a:ext cx="2388332" cy="1780529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Vid behov kan du lägga till flera steg, klicka då på </a:t>
            </a:r>
            <a:r>
              <a:rPr lang="sv-SE" sz="1200" b="1" dirty="0"/>
              <a:t>+ Lägg till steg</a:t>
            </a:r>
            <a:r>
              <a:rPr lang="sv-SE" sz="1200" dirty="0"/>
              <a:t> i nedre vänstra hörnet.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Du kan även ta bort ett steg genom att klicka på </a:t>
            </a:r>
            <a:r>
              <a:rPr lang="sv-SE" sz="1200" b="1" dirty="0"/>
              <a:t>X Ta bort </a:t>
            </a:r>
            <a:r>
              <a:rPr lang="sv-SE" sz="1200" dirty="0"/>
              <a:t>uppe i högra hörnet.</a:t>
            </a:r>
          </a:p>
        </p:txBody>
      </p:sp>
    </p:spTree>
    <p:extLst>
      <p:ext uri="{BB962C8B-B14F-4D97-AF65-F5344CB8AC3E}">
        <p14:creationId xmlns:p14="http://schemas.microsoft.com/office/powerpoint/2010/main" val="40247636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C86910-A375-463B-B442-C80B6749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4" y="556234"/>
            <a:ext cx="7422784" cy="675000"/>
          </a:xfrm>
        </p:spPr>
        <p:txBody>
          <a:bodyPr/>
          <a:lstStyle/>
          <a:p>
            <a:r>
              <a:rPr lang="sv-SE" sz="2400" dirty="0"/>
              <a:t>Alternativa mål</a:t>
            </a:r>
          </a:p>
        </p:txBody>
      </p:sp>
      <p:pic>
        <p:nvPicPr>
          <p:cNvPr id="6" name="Platshållare för innehåll 5" descr="skärmdump yrkesområde">
            <a:extLst>
              <a:ext uri="{FF2B5EF4-FFF2-40B4-BE49-F238E27FC236}">
                <a16:creationId xmlns:a16="http://schemas.microsoft.com/office/drawing/2014/main" id="{B02662B7-C636-45A3-81B1-00A378DDFA2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4" y="1358721"/>
            <a:ext cx="4329764" cy="2125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latshållare för innehåll 5" descr="skärmdump yrkesgrupp">
            <a:extLst>
              <a:ext uri="{FF2B5EF4-FFF2-40B4-BE49-F238E27FC236}">
                <a16:creationId xmlns:a16="http://schemas.microsoft.com/office/drawing/2014/main" id="{A22303AC-3F93-446A-8FDA-976E6A8E7495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5725" y="2270310"/>
            <a:ext cx="3051886" cy="193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60A58B3-15D3-4CDE-B791-CDEBAE6707D3}"/>
              </a:ext>
            </a:extLst>
          </p:cNvPr>
          <p:cNvSpPr txBox="1"/>
          <p:nvPr/>
        </p:nvSpPr>
        <p:spPr>
          <a:xfrm>
            <a:off x="6355723" y="1300814"/>
            <a:ext cx="19575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200" dirty="0"/>
              <a:t>I följande steg ska du nu beskriva deltagarens alternativa mål som ni tillsammans kommit fram till under tjänstens gång.</a:t>
            </a:r>
          </a:p>
          <a:p>
            <a:pPr marL="0" indent="0">
              <a:buNone/>
            </a:pPr>
            <a:r>
              <a:rPr lang="sv-SE" sz="1200" dirty="0"/>
              <a:t> </a:t>
            </a:r>
          </a:p>
          <a:p>
            <a:pPr marL="0" indent="0">
              <a:buNone/>
            </a:pPr>
            <a:r>
              <a:rPr lang="sv-SE" sz="1200" dirty="0"/>
              <a:t>Börja med att välja yrkesområde genom att klicka på rullistan under </a:t>
            </a:r>
            <a:r>
              <a:rPr lang="sv-SE" sz="1200" b="1" dirty="0"/>
              <a:t>Yrkesområde</a:t>
            </a:r>
            <a:r>
              <a:rPr lang="sv-SE" sz="1200" dirty="0"/>
              <a:t>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8C46255-EBC0-4826-9C9A-7CA0904C91C4}"/>
              </a:ext>
            </a:extLst>
          </p:cNvPr>
          <p:cNvSpPr txBox="1"/>
          <p:nvPr/>
        </p:nvSpPr>
        <p:spPr>
          <a:xfrm>
            <a:off x="6355723" y="3425200"/>
            <a:ext cx="2356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Därefter väljer du yrkesgrupp i rullistan under rubriken </a:t>
            </a:r>
            <a:r>
              <a:rPr lang="sv-SE" sz="1200" b="1" dirty="0"/>
              <a:t>Yrkesgrupp</a:t>
            </a:r>
            <a:r>
              <a:rPr lang="sv-SE" sz="1200" dirty="0"/>
              <a:t>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3054092-AC78-659B-0040-4AE6CEDFC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030" y="2617940"/>
            <a:ext cx="1127343" cy="16283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308DE00-1DB8-20D1-473E-33BA54FF2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74307" y="3688915"/>
            <a:ext cx="1014608" cy="1816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24EAF78-33D8-C01B-A9D8-B02CF42C8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1023" y="1419283"/>
            <a:ext cx="17951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DFF31B6-64D7-B629-899C-E6F090A32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4254" y="2013907"/>
            <a:ext cx="3581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915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5BAF50-826D-4754-83BE-527EFE95A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624155"/>
            <a:ext cx="7422784" cy="675000"/>
          </a:xfrm>
        </p:spPr>
        <p:txBody>
          <a:bodyPr/>
          <a:lstStyle/>
          <a:p>
            <a:r>
              <a:rPr lang="sv-SE" sz="2400" dirty="0"/>
              <a:t>Arbetsuppgifter, alternativt mål</a:t>
            </a:r>
          </a:p>
        </p:txBody>
      </p:sp>
      <p:pic>
        <p:nvPicPr>
          <p:cNvPr id="6" name="Platshållare för innehåll 5" descr="Skärmdump beskriv arbetsuppgifter">
            <a:extLst>
              <a:ext uri="{FF2B5EF4-FFF2-40B4-BE49-F238E27FC236}">
                <a16:creationId xmlns:a16="http://schemas.microsoft.com/office/drawing/2014/main" id="{7400CFCA-06FF-407C-8E39-FEB3141E462E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395759"/>
            <a:ext cx="4242024" cy="286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271240-D1E1-4400-A48D-9B57EBE1732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89126" y="1601809"/>
            <a:ext cx="2431428" cy="2809373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Här fortsätter du med att beskriva vilka arbetsuppgifter som passar för deltagaren.</a:t>
            </a:r>
          </a:p>
          <a:p>
            <a:pPr marL="0" indent="0">
              <a:buNone/>
            </a:pPr>
            <a:r>
              <a:rPr lang="sv-SE" sz="1200" dirty="0"/>
              <a:t>Fyll i det i fritextrutan under </a:t>
            </a:r>
            <a:r>
              <a:rPr lang="sv-SE" sz="1200" b="1" dirty="0"/>
              <a:t>Beskrivning av arbetsuppgifte</a:t>
            </a:r>
            <a:r>
              <a:rPr lang="sv-SE" sz="1200" dirty="0"/>
              <a:t>r.</a:t>
            </a:r>
          </a:p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F26A2AB-4DCA-1527-56AF-6BB7816F3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095" y="2523995"/>
            <a:ext cx="1923899" cy="72650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33026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188139-1E6F-40E3-BF8F-86BA1146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546980"/>
            <a:ext cx="7422784" cy="675000"/>
          </a:xfrm>
        </p:spPr>
        <p:txBody>
          <a:bodyPr/>
          <a:lstStyle/>
          <a:p>
            <a:r>
              <a:rPr lang="sv-SE" sz="2400" dirty="0"/>
              <a:t>Motivering alternativt mål</a:t>
            </a:r>
          </a:p>
        </p:txBody>
      </p:sp>
      <p:pic>
        <p:nvPicPr>
          <p:cNvPr id="7" name="Platshållare för innehåll 5" descr="skärmdump motivera val alternativt mål">
            <a:extLst>
              <a:ext uri="{FF2B5EF4-FFF2-40B4-BE49-F238E27FC236}">
                <a16:creationId xmlns:a16="http://schemas.microsoft.com/office/drawing/2014/main" id="{49249C58-0821-434D-8D74-3B04439BAD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299253"/>
            <a:ext cx="3566095" cy="3074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09BC8E5E-3475-4E34-8386-2F13185ED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3" y="3268603"/>
            <a:ext cx="1548096" cy="80316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6CB6F91-944B-4514-89F5-AB3DD562C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49" y="4071768"/>
            <a:ext cx="605307" cy="19318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ABBC0C-D211-43A8-A205-A3F833D338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54957" y="1299253"/>
            <a:ext cx="2756126" cy="2888101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Motivera valet av alternativt mål genom att markera de alternativ som stämmer överens med deltagaren.</a:t>
            </a:r>
          </a:p>
          <a:p>
            <a:pPr marL="0" indent="0">
              <a:buNone/>
            </a:pPr>
            <a:r>
              <a:rPr lang="sv-SE" sz="1200" dirty="0"/>
              <a:t>Följande alternativ finns:</a:t>
            </a:r>
          </a:p>
          <a:p>
            <a:r>
              <a:rPr lang="sv-SE" sz="1200" dirty="0"/>
              <a:t>Matchar deltagarens intressen</a:t>
            </a:r>
          </a:p>
          <a:p>
            <a:r>
              <a:rPr lang="sv-SE" sz="1200" dirty="0"/>
              <a:t>Arbetsuppgifterna matchar deltagarens förmåga</a:t>
            </a:r>
          </a:p>
          <a:p>
            <a:r>
              <a:rPr lang="sv-SE" sz="1200" dirty="0"/>
              <a:t>Hög efterfrågan på arbetsmarknaden</a:t>
            </a:r>
          </a:p>
          <a:p>
            <a:r>
              <a:rPr lang="sv-SE" sz="1200" dirty="0"/>
              <a:t>Kompletterar deltagarens nuvarande utbildning</a:t>
            </a:r>
          </a:p>
          <a:p>
            <a:r>
              <a:rPr lang="sv-SE" sz="1200" dirty="0"/>
              <a:t>Kompletterar deltagares tidigare erfarenheter</a:t>
            </a:r>
          </a:p>
          <a:p>
            <a:r>
              <a:rPr lang="sv-SE" sz="1200" dirty="0"/>
              <a:t>Annat</a:t>
            </a:r>
          </a:p>
          <a:p>
            <a:pPr marL="0" indent="0">
              <a:buNone/>
            </a:pPr>
            <a:r>
              <a:rPr lang="sv-SE" sz="1200" dirty="0"/>
              <a:t>Gå därefter vidare genom att klicka på knappen </a:t>
            </a:r>
            <a:r>
              <a:rPr lang="sv-SE" sz="1200" b="1" dirty="0"/>
              <a:t>Vidare till steg 5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02184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1AA30E-C167-4697-A735-C726A566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601442"/>
            <a:ext cx="7422784" cy="675000"/>
          </a:xfrm>
        </p:spPr>
        <p:txBody>
          <a:bodyPr/>
          <a:lstStyle/>
          <a:p>
            <a:r>
              <a:rPr lang="sv-SE" sz="2400" dirty="0"/>
              <a:t>Planerad väg (alternativt mål)</a:t>
            </a:r>
          </a:p>
        </p:txBody>
      </p:sp>
      <p:pic>
        <p:nvPicPr>
          <p:cNvPr id="6" name="Platshållare för innehåll 5" descr="skärmdump ange typ av steg">
            <a:extLst>
              <a:ext uri="{FF2B5EF4-FFF2-40B4-BE49-F238E27FC236}">
                <a16:creationId xmlns:a16="http://schemas.microsoft.com/office/drawing/2014/main" id="{EF25733D-31F0-40BA-9A76-9DCDED4F39DE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2" y="1687212"/>
            <a:ext cx="4956321" cy="2476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9EFFD0-3D2A-4BAC-BADB-90C2FC60ACD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71594" y="1687211"/>
            <a:ext cx="2774300" cy="3034079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Nu ska du beskriva deltagarens planerade väg för att nå sitt alternativa mål.</a:t>
            </a:r>
          </a:p>
          <a:p>
            <a:pPr marL="0" indent="0">
              <a:buNone/>
            </a:pPr>
            <a:r>
              <a:rPr lang="sv-SE" sz="1200" dirty="0"/>
              <a:t>Börja med att klicka på rullistan under </a:t>
            </a:r>
            <a:r>
              <a:rPr lang="sv-SE" sz="1200" b="1" dirty="0"/>
              <a:t>Steg 1</a:t>
            </a:r>
            <a:r>
              <a:rPr lang="sv-SE" sz="1200" dirty="0"/>
              <a:t> för att välja typ av steg.</a:t>
            </a:r>
          </a:p>
          <a:p>
            <a:pPr marL="0" indent="0">
              <a:buNone/>
            </a:pPr>
            <a:r>
              <a:rPr lang="sv-SE" sz="1200" dirty="0"/>
              <a:t>Det finns tre olika val:</a:t>
            </a:r>
          </a:p>
          <a:p>
            <a:r>
              <a:rPr lang="sv-SE" sz="1200" b="1" dirty="0"/>
              <a:t>Studera reguljär utbildning</a:t>
            </a:r>
          </a:p>
          <a:p>
            <a:r>
              <a:rPr lang="sv-SE" sz="1200" b="1" dirty="0"/>
              <a:t>Lämpliga kompletterande insatser</a:t>
            </a:r>
          </a:p>
          <a:p>
            <a:r>
              <a:rPr lang="sv-SE" sz="1200" b="1" dirty="0"/>
              <a:t>Annat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67AF255-2901-CD48-098E-4CAB4BEE0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2290" y="3432131"/>
            <a:ext cx="1221288" cy="1941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8FCF49-3A8C-87D3-8F96-008DFD6FE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48834" y="1761482"/>
            <a:ext cx="1851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ECBE043-A7A7-1047-480A-981BC502A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9672" y="2544042"/>
            <a:ext cx="3581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010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50907F-299E-4946-A274-162171A0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33" y="554999"/>
            <a:ext cx="7422784" cy="675000"/>
          </a:xfrm>
        </p:spPr>
        <p:txBody>
          <a:bodyPr/>
          <a:lstStyle/>
          <a:p>
            <a:r>
              <a:rPr lang="sv-SE" sz="2400" dirty="0"/>
              <a:t>Se mina deltagare</a:t>
            </a:r>
          </a:p>
        </p:txBody>
      </p:sp>
      <p:pic>
        <p:nvPicPr>
          <p:cNvPr id="7" name="Bildobjekt 6" descr="Skärmdump på första sidagn, Nya händelser">
            <a:extLst>
              <a:ext uri="{FF2B5EF4-FFF2-40B4-BE49-F238E27FC236}">
                <a16:creationId xmlns:a16="http://schemas.microsoft.com/office/drawing/2014/main" id="{7B2E724D-4625-4E05-9BD1-92C6424EFF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33" y="1421816"/>
            <a:ext cx="5419191" cy="2680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6756F2FB-FB15-46B1-AE4B-339800BB2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433" y="2038350"/>
            <a:ext cx="575917" cy="22225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9B6DD36-FDB5-433D-A1A0-E94E24932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73115" y="1713182"/>
            <a:ext cx="2002135" cy="104906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70BD345-99FB-43AA-A3C6-4FE151A21748}"/>
              </a:ext>
            </a:extLst>
          </p:cNvPr>
          <p:cNvSpPr txBox="1"/>
          <p:nvPr/>
        </p:nvSpPr>
        <p:spPr>
          <a:xfrm>
            <a:off x="6367175" y="1496849"/>
            <a:ext cx="2373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För att få fram dina tilldelade deltagare klickar du på fliken </a:t>
            </a:r>
            <a:r>
              <a:rPr lang="sv-SE" sz="1200" b="1" dirty="0"/>
              <a:t>Deltagarlista</a:t>
            </a:r>
            <a:r>
              <a:rPr lang="sv-SE" sz="1200" dirty="0"/>
              <a:t>.</a:t>
            </a:r>
          </a:p>
          <a:p>
            <a:endParaRPr lang="sv-SE" sz="1200" dirty="0"/>
          </a:p>
          <a:p>
            <a:endParaRPr lang="sv-SE" sz="1200" dirty="0"/>
          </a:p>
          <a:p>
            <a:r>
              <a:rPr lang="sv-SE" sz="1200" dirty="0"/>
              <a:t>Under </a:t>
            </a:r>
            <a:r>
              <a:rPr lang="sv-SE" sz="1200" b="1" dirty="0"/>
              <a:t>Nya händelser </a:t>
            </a:r>
            <a:r>
              <a:rPr lang="sv-SE" sz="1200" dirty="0"/>
              <a:t>ser du de senaste händelserna för alla dina deltagare.</a:t>
            </a:r>
          </a:p>
          <a:p>
            <a:endParaRPr lang="sv-SE" sz="1200" dirty="0"/>
          </a:p>
          <a:p>
            <a:endParaRPr lang="sv-SE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7266549-294C-8304-123F-D00750C8C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9147" y="1869401"/>
            <a:ext cx="612380" cy="74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9EAB4B6-F701-E391-164C-03BC6B729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93549" y="2386637"/>
            <a:ext cx="326052" cy="130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163C86E-6356-17D4-A56E-FF106BB3D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93550" y="2565921"/>
            <a:ext cx="326052" cy="130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34129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BF91DC55-1981-4C0F-A623-14D84FC576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2164" y="315062"/>
            <a:ext cx="7422784" cy="67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Studera, alternativt mål</a:t>
            </a:r>
          </a:p>
        </p:txBody>
      </p:sp>
      <p:pic>
        <p:nvPicPr>
          <p:cNvPr id="3" name="Bildobjekt 2" descr="skärmdump utbildningens namn och inriktning">
            <a:extLst>
              <a:ext uri="{FF2B5EF4-FFF2-40B4-BE49-F238E27FC236}">
                <a16:creationId xmlns:a16="http://schemas.microsoft.com/office/drawing/2014/main" id="{6F951E96-53BC-4ED8-8E23-A0778FD59F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64" y="1063690"/>
            <a:ext cx="3851347" cy="2618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 descr="skärmdump utbildningsnivå">
            <a:extLst>
              <a:ext uri="{FF2B5EF4-FFF2-40B4-BE49-F238E27FC236}">
                <a16:creationId xmlns:a16="http://schemas.microsoft.com/office/drawing/2014/main" id="{FC4D6AD8-0A06-4407-B719-C1B5F15F5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674" y="2236713"/>
            <a:ext cx="2978820" cy="2387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F9BA372-9102-4C40-A6E3-F96BD3B6A58E}"/>
              </a:ext>
            </a:extLst>
          </p:cNvPr>
          <p:cNvSpPr txBox="1">
            <a:spLocks/>
          </p:cNvSpPr>
          <p:nvPr/>
        </p:nvSpPr>
        <p:spPr>
          <a:xfrm>
            <a:off x="5876552" y="1063690"/>
            <a:ext cx="2446993" cy="933450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Vid valet </a:t>
            </a:r>
            <a:r>
              <a:rPr lang="sv-SE" sz="1200" b="1" dirty="0"/>
              <a:t>Studera reguljär utbildning</a:t>
            </a:r>
            <a:r>
              <a:rPr lang="sv-SE" sz="1200" dirty="0"/>
              <a:t> behöver du fylla i utbildningens namn och inriktning i rutan.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2CF59C1-8EA9-4CF7-9ACA-8C665D032A5E}"/>
              </a:ext>
            </a:extLst>
          </p:cNvPr>
          <p:cNvSpPr txBox="1"/>
          <p:nvPr/>
        </p:nvSpPr>
        <p:spPr>
          <a:xfrm>
            <a:off x="6315140" y="2571750"/>
            <a:ext cx="2352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Därefter väljer du studiernas utbildningsnivå genom att klicka i cirkeln vid respektive val.</a:t>
            </a:r>
          </a:p>
          <a:p>
            <a:endParaRPr lang="sv-SE" sz="1200" dirty="0"/>
          </a:p>
          <a:p>
            <a:endParaRPr lang="sv-SE" sz="1200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825211F-83C6-ECD2-6C46-C6F8FD28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616" y="1878904"/>
            <a:ext cx="1803748" cy="28183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B120892-9A1F-16DD-C146-F794073C6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8460" y="3256767"/>
            <a:ext cx="1296444" cy="58872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82223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2AEFD0B0-157C-4C13-B176-DBF160E2ED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3550" y="576901"/>
            <a:ext cx="7422784" cy="67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Studera, tidsperiod alternativt mål</a:t>
            </a:r>
          </a:p>
        </p:txBody>
      </p:sp>
      <p:pic>
        <p:nvPicPr>
          <p:cNvPr id="3" name="Bildobjekt 2" descr="skärmdump tidsperiod">
            <a:extLst>
              <a:ext uri="{FF2B5EF4-FFF2-40B4-BE49-F238E27FC236}">
                <a16:creationId xmlns:a16="http://schemas.microsoft.com/office/drawing/2014/main" id="{8C1586F7-160C-4B81-A74D-B7D61368DA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9" y="1312504"/>
            <a:ext cx="4072858" cy="3135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4A13509-2729-4EBB-9B10-890D0CEFD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6212" y="3458547"/>
            <a:ext cx="2046515" cy="49141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0C538D7-2E59-48F1-9295-572C090BB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9983" y="3726024"/>
            <a:ext cx="192833" cy="16795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25328A0-6E5A-470B-B5D8-42F458F7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0399" y="4183224"/>
            <a:ext cx="682972" cy="16795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87B3934-FD95-40C7-B529-6CFF8F5FCF01}"/>
              </a:ext>
            </a:extLst>
          </p:cNvPr>
          <p:cNvSpPr txBox="1"/>
          <p:nvPr/>
        </p:nvSpPr>
        <p:spPr>
          <a:xfrm>
            <a:off x="5554824" y="1648801"/>
            <a:ext cx="25745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200" dirty="0"/>
              <a:t>Ange en ungefärlig tidsperiod för studierna.</a:t>
            </a:r>
          </a:p>
          <a:p>
            <a:pPr marL="0" indent="0">
              <a:buNone/>
            </a:pPr>
            <a:r>
              <a:rPr lang="sv-SE" sz="1200" dirty="0"/>
              <a:t>Klicka på den lilla ikonen för kalender och välj datum.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För att gå vidare, klicka på knappen </a:t>
            </a:r>
            <a:r>
              <a:rPr lang="sv-SE" sz="1200" b="1" dirty="0"/>
              <a:t>Vidare till steg 4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endParaRPr lang="sv-SE" sz="1200" dirty="0"/>
          </a:p>
          <a:p>
            <a:r>
              <a:rPr lang="sv-SE" sz="1200" b="1" dirty="0"/>
              <a:t>Observera att datumfälten ska fyllas i.</a:t>
            </a:r>
          </a:p>
          <a:p>
            <a:pPr marL="0" indent="0">
              <a:buNone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9939163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0BA2EB2B-9D55-4427-A329-F026512492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3550" y="576901"/>
            <a:ext cx="7422784" cy="67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Kompletterande insatser</a:t>
            </a:r>
          </a:p>
        </p:txBody>
      </p:sp>
      <p:pic>
        <p:nvPicPr>
          <p:cNvPr id="3" name="Bildobjekt 2" descr="skärmdump ange behov">
            <a:extLst>
              <a:ext uri="{FF2B5EF4-FFF2-40B4-BE49-F238E27FC236}">
                <a16:creationId xmlns:a16="http://schemas.microsoft.com/office/drawing/2014/main" id="{E826B72C-DD9B-4FC9-A1AC-49003AF47B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18" y="1379009"/>
            <a:ext cx="5055919" cy="3283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F56F534-5367-4618-81B5-9E6B9813DF22}"/>
              </a:ext>
            </a:extLst>
          </p:cNvPr>
          <p:cNvSpPr txBox="1"/>
          <p:nvPr/>
        </p:nvSpPr>
        <p:spPr>
          <a:xfrm>
            <a:off x="6309153" y="1379009"/>
            <a:ext cx="24653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200" dirty="0"/>
              <a:t>Vid valet </a:t>
            </a:r>
            <a:r>
              <a:rPr lang="sv-SE" sz="1200" b="1" dirty="0"/>
              <a:t>Lämpliga kompletterande insatser</a:t>
            </a:r>
            <a:r>
              <a:rPr lang="sv-SE" sz="1200" dirty="0"/>
              <a:t> behöver du fylla i typ av behov.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Det gör du i rullistan under </a:t>
            </a:r>
            <a:r>
              <a:rPr lang="sv-SE" sz="1200" b="1" dirty="0"/>
              <a:t>Ange behov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b="1" dirty="0"/>
              <a:t>Observera att datumfälten ska fyllas i.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C9977F8-2112-DC0A-4914-D6F8BD4B5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9244" y="2736937"/>
            <a:ext cx="2987457" cy="4885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62000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FA9A3E34-10D8-490C-B90C-1C08DF7E05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3550" y="576901"/>
            <a:ext cx="7422784" cy="67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Tidsperiod kompletterande insatser</a:t>
            </a:r>
          </a:p>
        </p:txBody>
      </p:sp>
      <p:pic>
        <p:nvPicPr>
          <p:cNvPr id="3" name="Bildobjekt 2" descr="skärmdump tidsperiod">
            <a:extLst>
              <a:ext uri="{FF2B5EF4-FFF2-40B4-BE49-F238E27FC236}">
                <a16:creationId xmlns:a16="http://schemas.microsoft.com/office/drawing/2014/main" id="{C2DFDB83-7563-4530-9F96-7209330092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6" y="1346252"/>
            <a:ext cx="4796373" cy="3151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B05DB1D-23ED-4315-919C-BB4414849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974" y="3191069"/>
            <a:ext cx="2718320" cy="66558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3367FF5-A512-4F47-BE17-465EF3FDC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9667" y="3533192"/>
            <a:ext cx="217713" cy="23015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75A70C8-B45B-48D1-8BF0-5F15ECBFF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117" y="4170783"/>
            <a:ext cx="855307" cy="22082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B286E7-A674-4208-A8D1-E033EB8360F2}"/>
              </a:ext>
            </a:extLst>
          </p:cNvPr>
          <p:cNvSpPr txBox="1">
            <a:spLocks/>
          </p:cNvSpPr>
          <p:nvPr/>
        </p:nvSpPr>
        <p:spPr>
          <a:xfrm>
            <a:off x="6123989" y="1346252"/>
            <a:ext cx="2282893" cy="2939609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Ange en ungefärlig tidsperiod för när deltagaren ska genomföra insatsen.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Klicka på den lilla ikonen för kalender och välj datum.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För att gå vidare, klicka på knappen </a:t>
            </a:r>
            <a:r>
              <a:rPr lang="sv-SE" sz="1200" b="1" dirty="0"/>
              <a:t>Vidare till steg 4</a:t>
            </a:r>
            <a:r>
              <a:rPr lang="sv-SE" sz="1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b="1" dirty="0"/>
              <a:t>Observera att datumfälten ska fyllas 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69953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D7F1DB3E-28CA-43E0-A4FE-FA0659FD4B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3550" y="576901"/>
            <a:ext cx="7422784" cy="67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Annat, beskrivning alternativt mål</a:t>
            </a:r>
          </a:p>
        </p:txBody>
      </p:sp>
      <p:pic>
        <p:nvPicPr>
          <p:cNvPr id="3" name="Bildobjekt 2" descr="skärmdump annat beskrivning">
            <a:extLst>
              <a:ext uri="{FF2B5EF4-FFF2-40B4-BE49-F238E27FC236}">
                <a16:creationId xmlns:a16="http://schemas.microsoft.com/office/drawing/2014/main" id="{5E8BF765-C196-4934-BA36-5D6B63698D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60" y="1307884"/>
            <a:ext cx="4832176" cy="3258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3E255448-1898-4982-B77C-61A062AFDB93}"/>
              </a:ext>
            </a:extLst>
          </p:cNvPr>
          <p:cNvSpPr txBox="1">
            <a:spLocks/>
          </p:cNvSpPr>
          <p:nvPr/>
        </p:nvSpPr>
        <p:spPr>
          <a:xfrm>
            <a:off x="6131876" y="1355517"/>
            <a:ext cx="2379964" cy="1074532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När du väljer </a:t>
            </a:r>
            <a:r>
              <a:rPr lang="sv-SE" sz="1200" b="1" dirty="0"/>
              <a:t>Annat</a:t>
            </a:r>
            <a:r>
              <a:rPr lang="sv-SE" sz="1200" dirty="0"/>
              <a:t> behöver du beskriva vad steget innebär. Det gör du i fritextrutan </a:t>
            </a:r>
            <a:r>
              <a:rPr lang="sv-SE" sz="1200" b="1" dirty="0"/>
              <a:t>Beskrivning av annat steg</a:t>
            </a:r>
            <a:r>
              <a:rPr lang="sv-SE" sz="1200" dirty="0"/>
              <a:t>.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02AC45D-D05B-F8BD-0CED-14ECB1E37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7825" y="2430049"/>
            <a:ext cx="2542783" cy="98329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12508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AF4AB-995A-46D8-9F23-8868B0F9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Annat ange tidsperiod</a:t>
            </a:r>
          </a:p>
        </p:txBody>
      </p:sp>
      <p:pic>
        <p:nvPicPr>
          <p:cNvPr id="6" name="Platshållare för innehåll 5" descr="skärmdump tidsperiod">
            <a:extLst>
              <a:ext uri="{FF2B5EF4-FFF2-40B4-BE49-F238E27FC236}">
                <a16:creationId xmlns:a16="http://schemas.microsoft.com/office/drawing/2014/main" id="{78F75504-AF88-4A0D-B49A-C4C474605D9E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704004"/>
            <a:ext cx="3824805" cy="2815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34A1696-B9DD-4E77-BDB3-0E213DA0E385}"/>
              </a:ext>
            </a:extLst>
          </p:cNvPr>
          <p:cNvSpPr txBox="1"/>
          <p:nvPr/>
        </p:nvSpPr>
        <p:spPr>
          <a:xfrm>
            <a:off x="5345863" y="1704004"/>
            <a:ext cx="21527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Ange en ungefärlig tidsperiod för när deltagaren ska genomföra steget.</a:t>
            </a:r>
          </a:p>
          <a:p>
            <a:endParaRPr lang="sv-SE" sz="1200" dirty="0"/>
          </a:p>
          <a:p>
            <a:pPr marL="0" indent="0">
              <a:buNone/>
            </a:pPr>
            <a:r>
              <a:rPr lang="sv-SE" sz="1200" dirty="0"/>
              <a:t>Klicka på den lilla ikonen för kalender och välj datum.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För att gå vidare, klicka på knappen </a:t>
            </a:r>
            <a:r>
              <a:rPr lang="sv-SE" sz="1200" b="1" dirty="0"/>
              <a:t>Vidare till steg 6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endParaRPr lang="sv-SE" sz="1200" dirty="0"/>
          </a:p>
          <a:p>
            <a:r>
              <a:rPr lang="sv-SE" sz="1200" b="1" dirty="0"/>
              <a:t>Observera att datumfälten ska fyllas i.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E3DB72D-6C5F-4DBB-86D6-019244DD5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3" y="4242318"/>
            <a:ext cx="687701" cy="20069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EB8FFF2-35EA-49CD-8D6E-C11BBD4AE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6341" y="3526971"/>
            <a:ext cx="2015757" cy="50594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09083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3D308F-C871-40D8-8788-7C8C2CDEB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410" y="618066"/>
            <a:ext cx="7422784" cy="675000"/>
          </a:xfrm>
        </p:spPr>
        <p:txBody>
          <a:bodyPr/>
          <a:lstStyle/>
          <a:p>
            <a:r>
              <a:rPr lang="sv-SE" sz="2400" dirty="0"/>
              <a:t>Lägg till eller ta bort steg, alternativt mål</a:t>
            </a:r>
          </a:p>
        </p:txBody>
      </p:sp>
      <p:pic>
        <p:nvPicPr>
          <p:cNvPr id="6" name="Platshållare för innehåll 5" descr="skärmdump lägg till steg">
            <a:extLst>
              <a:ext uri="{FF2B5EF4-FFF2-40B4-BE49-F238E27FC236}">
                <a16:creationId xmlns:a16="http://schemas.microsoft.com/office/drawing/2014/main" id="{17729584-7020-4052-9B7D-E13B5D25AF95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10" y="1449866"/>
            <a:ext cx="3727896" cy="3291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4555BEC-8345-478E-B8CB-86522596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85025" y="1766596"/>
            <a:ext cx="313685" cy="17581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CF7EBB5-0CB8-46FC-8808-D7C463875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5353" y="4279641"/>
            <a:ext cx="438884" cy="11818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453FF2-7735-4E46-9217-10F61E47F88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75379" y="1449866"/>
            <a:ext cx="2822447" cy="2470641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Vid behov kan du lägga till flera steg, klicka då på </a:t>
            </a:r>
            <a:r>
              <a:rPr lang="sv-SE" sz="1200" b="1" dirty="0"/>
              <a:t>+ Lägg till steg</a:t>
            </a:r>
            <a:r>
              <a:rPr lang="sv-SE" sz="1200" dirty="0"/>
              <a:t> i nedre vänstra hörnet.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Du kan även ta bort ett steg genom att klicka på </a:t>
            </a:r>
            <a:r>
              <a:rPr lang="sv-SE" sz="1200" b="1" dirty="0"/>
              <a:t>X Ta bort</a:t>
            </a:r>
            <a:r>
              <a:rPr lang="sv-SE" sz="1200" dirty="0"/>
              <a:t> uppe i högra hörnet.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89279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59138A-0A51-453E-B0FC-39F8A5E7C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475324"/>
            <a:ext cx="7622360" cy="675000"/>
          </a:xfrm>
        </p:spPr>
        <p:txBody>
          <a:bodyPr/>
          <a:lstStyle/>
          <a:p>
            <a:r>
              <a:rPr lang="sv-SE" sz="2400" dirty="0"/>
              <a:t>Studiebesök utbildningsanordnare/arbetsplats</a:t>
            </a:r>
          </a:p>
        </p:txBody>
      </p:sp>
      <p:pic>
        <p:nvPicPr>
          <p:cNvPr id="6" name="Platshållare för innehåll 5" descr="skärmdump typ av studiebesök">
            <a:extLst>
              <a:ext uri="{FF2B5EF4-FFF2-40B4-BE49-F238E27FC236}">
                <a16:creationId xmlns:a16="http://schemas.microsoft.com/office/drawing/2014/main" id="{5D0CDA60-9151-4C01-9135-DD50FC2E2D7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183609"/>
            <a:ext cx="4637659" cy="3103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latshållare för innehåll 5" descr="skärmdump studiebesök utbildningsanordnare, arbetsplats">
            <a:extLst>
              <a:ext uri="{FF2B5EF4-FFF2-40B4-BE49-F238E27FC236}">
                <a16:creationId xmlns:a16="http://schemas.microsoft.com/office/drawing/2014/main" id="{8323F811-3CB4-4FC0-AB46-0BA2AFE710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751" y="2221864"/>
            <a:ext cx="3531244" cy="256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555863-6902-4819-A52B-E6B65AE0EC4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46797" y="1183609"/>
            <a:ext cx="2382050" cy="3190391"/>
          </a:xfrm>
        </p:spPr>
        <p:txBody>
          <a:bodyPr/>
          <a:lstStyle/>
          <a:p>
            <a:pPr marL="0" indent="0">
              <a:buNone/>
            </a:pPr>
            <a:r>
              <a:rPr lang="sv-SE" sz="1050" dirty="0"/>
              <a:t>Här anger du om deltagaren har genomfört studiebesök hos en utbildningsanordnare eller på en arbetsplats under sin karriärvägledning.</a:t>
            </a:r>
          </a:p>
          <a:p>
            <a:pPr marL="0" indent="0">
              <a:buNone/>
            </a:pPr>
            <a:r>
              <a:rPr lang="sv-SE" sz="1050" dirty="0"/>
              <a:t>Börja med att välja typ av studiebesök i rullisten under </a:t>
            </a:r>
            <a:r>
              <a:rPr lang="sv-SE" sz="1050" b="1" dirty="0"/>
              <a:t>Typ av studiebesök</a:t>
            </a:r>
            <a:r>
              <a:rPr lang="sv-SE" sz="1050" dirty="0"/>
              <a:t>.</a:t>
            </a:r>
          </a:p>
          <a:p>
            <a:pPr marL="0" indent="0">
              <a:buNone/>
            </a:pPr>
            <a:r>
              <a:rPr lang="sv-SE" sz="1050" dirty="0"/>
              <a:t>Fyll i namnet på utbildningsanordnaren eller namnet på arbetsplatsen.</a:t>
            </a:r>
          </a:p>
          <a:p>
            <a:pPr marL="0" indent="0">
              <a:buNone/>
            </a:pPr>
            <a:endParaRPr lang="sv-SE" sz="1050" dirty="0"/>
          </a:p>
          <a:p>
            <a:pPr marL="0" indent="0">
              <a:buNone/>
            </a:pPr>
            <a:r>
              <a:rPr lang="sv-SE" sz="1050" dirty="0"/>
              <a:t>I det fall deltagaren inte deltar i studiebesöket</a:t>
            </a:r>
            <a:r>
              <a:rPr lang="sv-SE" sz="1050" i="1" dirty="0"/>
              <a:t>, </a:t>
            </a:r>
            <a:r>
              <a:rPr lang="sv-SE" sz="1050" dirty="0"/>
              <a:t>fyll i enligt nedan för att komma vidare:</a:t>
            </a:r>
          </a:p>
          <a:p>
            <a:pPr marL="0" indent="0">
              <a:buNone/>
            </a:pPr>
            <a:r>
              <a:rPr lang="sv-SE" sz="1050" dirty="0"/>
              <a:t>Utbildningsanordnare/arbetsplats: Studiebesök har ej ägt rum.</a:t>
            </a:r>
            <a:br>
              <a:rPr lang="sv-SE" sz="1050" dirty="0"/>
            </a:br>
            <a:r>
              <a:rPr lang="sv-SE" sz="1050" dirty="0"/>
              <a:t>Motivering: Beskriv varför studiebesöket uteblev + antal inbjudningar till studiebesöket.</a:t>
            </a:r>
          </a:p>
          <a:p>
            <a:pPr marL="0" indent="0">
              <a:buNone/>
            </a:pPr>
            <a:endParaRPr lang="sv-SE" sz="105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7046D90-4A3D-B964-D0F1-2CF54FFF8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7238" y="2824619"/>
            <a:ext cx="1171184" cy="18789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A643E4A-22E4-7C18-63B0-9B2AED700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7204" y="2974931"/>
            <a:ext cx="1755591" cy="31315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5FAC97D-C4CB-AD16-0E5F-2B1F25715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475" y="2009957"/>
            <a:ext cx="25244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09907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004255-D8B4-4D87-BDE2-185608FD6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593135"/>
            <a:ext cx="7422784" cy="675000"/>
          </a:xfrm>
        </p:spPr>
        <p:txBody>
          <a:bodyPr/>
          <a:lstStyle/>
          <a:p>
            <a:r>
              <a:rPr lang="sv-SE" sz="2400" dirty="0"/>
              <a:t>Motivering</a:t>
            </a:r>
          </a:p>
        </p:txBody>
      </p:sp>
      <p:pic>
        <p:nvPicPr>
          <p:cNvPr id="6" name="Platshållare för innehåll 5" descr="skärmdump motiverg">
            <a:extLst>
              <a:ext uri="{FF2B5EF4-FFF2-40B4-BE49-F238E27FC236}">
                <a16:creationId xmlns:a16="http://schemas.microsoft.com/office/drawing/2014/main" id="{E9CF8732-0D3D-4D35-B05F-5D436467DF2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345843"/>
            <a:ext cx="3658900" cy="2889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latshållare för innehåll 5" descr="skärmdump motivering">
            <a:extLst>
              <a:ext uri="{FF2B5EF4-FFF2-40B4-BE49-F238E27FC236}">
                <a16:creationId xmlns:a16="http://schemas.microsoft.com/office/drawing/2014/main" id="{18448950-AD82-4755-8B9F-BDFD771785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196" y="1956472"/>
            <a:ext cx="3285053" cy="2796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CC827D-82A0-4624-AE20-0E399E95D8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86607" y="1345843"/>
            <a:ext cx="2430562" cy="1561322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Här fyller du i en motivering varför studiebesöket hos utbildningsanordnaren eller på arbetsplatsen var relevant för deltagaren.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F8FB9D0-428D-1E6E-9538-F7AC5821A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195" y="2552961"/>
            <a:ext cx="1972849" cy="3354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7F7A8A5-B444-4CE9-5FE7-4B6B1E412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9775" y="3137770"/>
            <a:ext cx="1935272" cy="33194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920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25ACF9-40B3-4174-8D17-E18B8653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634410"/>
            <a:ext cx="7422784" cy="675000"/>
          </a:xfrm>
        </p:spPr>
        <p:txBody>
          <a:bodyPr/>
          <a:lstStyle/>
          <a:p>
            <a:r>
              <a:rPr lang="sv-SE" sz="2400" dirty="0"/>
              <a:t>Lägg till studiebesök</a:t>
            </a:r>
          </a:p>
        </p:txBody>
      </p:sp>
      <p:pic>
        <p:nvPicPr>
          <p:cNvPr id="6" name="Platshållare för innehåll 5" descr="skärmdump lägg till studiebesök">
            <a:extLst>
              <a:ext uri="{FF2B5EF4-FFF2-40B4-BE49-F238E27FC236}">
                <a16:creationId xmlns:a16="http://schemas.microsoft.com/office/drawing/2014/main" id="{DE698248-B8C7-4F70-9E02-D1AFEBABAA5E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412033"/>
            <a:ext cx="3828486" cy="2961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latshållare för innehåll 9" descr="skärmdump ta bort">
            <a:extLst>
              <a:ext uri="{FF2B5EF4-FFF2-40B4-BE49-F238E27FC236}">
                <a16:creationId xmlns:a16="http://schemas.microsoft.com/office/drawing/2014/main" id="{89716D9E-1687-4550-8293-1A736EDA10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133" y="1928328"/>
            <a:ext cx="3117206" cy="2830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33FF18-6270-4208-BD0D-73C33AAF24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6390" y="1561758"/>
            <a:ext cx="2654667" cy="2637018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Om deltagaren har genomfört flera studiebesök kan du lägga till flera genom att klicka på </a:t>
            </a:r>
            <a:r>
              <a:rPr lang="sv-SE" sz="1200" b="1" dirty="0"/>
              <a:t>+ Lägg till studiebesök</a:t>
            </a:r>
            <a:r>
              <a:rPr lang="sv-SE" sz="1200" dirty="0"/>
              <a:t>. </a:t>
            </a:r>
          </a:p>
          <a:p>
            <a:pPr marL="0" indent="0">
              <a:buNone/>
            </a:pPr>
            <a:r>
              <a:rPr lang="sv-SE" sz="1200" dirty="0"/>
              <a:t>Du kan lägga till max 7 studiebesök.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Du kan även ta bort studiebesök du matat in genom att klicka på </a:t>
            </a:r>
            <a:r>
              <a:rPr lang="sv-SE" sz="1200" b="1" dirty="0"/>
              <a:t>X Ta bort</a:t>
            </a: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214950F-F253-C974-C898-D5A5537E1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301" y="3018773"/>
            <a:ext cx="632565" cy="11899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06BED72-E6FE-1800-43D2-8782D0F2F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5490" y="3025036"/>
            <a:ext cx="225469" cy="11899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00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3498C-7603-4B5E-B4DD-7EFE79B8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702" y="236003"/>
            <a:ext cx="7422784" cy="469968"/>
          </a:xfrm>
        </p:spPr>
        <p:txBody>
          <a:bodyPr/>
          <a:lstStyle/>
          <a:p>
            <a:r>
              <a:rPr lang="sv-SE" sz="2400" dirty="0"/>
              <a:t>Sök deltagare</a:t>
            </a:r>
          </a:p>
        </p:txBody>
      </p:sp>
      <p:pic>
        <p:nvPicPr>
          <p:cNvPr id="4" name="Bildobjekt 3" descr="Bilden är ett urklipp från IT-systemet MSFA.">
            <a:extLst>
              <a:ext uri="{FF2B5EF4-FFF2-40B4-BE49-F238E27FC236}">
                <a16:creationId xmlns:a16="http://schemas.microsoft.com/office/drawing/2014/main" id="{E6687CFE-F456-DCC4-05D7-CD6F89984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3" y="911003"/>
            <a:ext cx="5251577" cy="2635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dobjekt 10" descr="Bilden är ett urklipp från IT-systemet MSFA.">
            <a:extLst>
              <a:ext uri="{FF2B5EF4-FFF2-40B4-BE49-F238E27FC236}">
                <a16:creationId xmlns:a16="http://schemas.microsoft.com/office/drawing/2014/main" id="{8F3814BC-30B3-CF4B-A9CA-787E77695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208" y="3642777"/>
            <a:ext cx="3469341" cy="655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F1E00E06-0EE0-4EA9-9653-BD85AE2C129F}"/>
              </a:ext>
            </a:extLst>
          </p:cNvPr>
          <p:cNvSpPr txBox="1"/>
          <p:nvPr/>
        </p:nvSpPr>
        <p:spPr>
          <a:xfrm>
            <a:off x="5671127" y="911003"/>
            <a:ext cx="32327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Här får du en lista över de deltagare som tillhör din organisation. </a:t>
            </a:r>
          </a:p>
          <a:p>
            <a:r>
              <a:rPr lang="sv-SE" sz="1200" dirty="0"/>
              <a:t>För att se enbart dina deltagare bockar du för rutan</a:t>
            </a:r>
          </a:p>
          <a:p>
            <a:r>
              <a:rPr lang="sv-SE" sz="1200" b="1" dirty="0"/>
              <a:t>Visa endast mina tilldelade deltagare</a:t>
            </a:r>
            <a:r>
              <a:rPr lang="sv-SE" sz="1200" dirty="0"/>
              <a:t>. </a:t>
            </a:r>
          </a:p>
          <a:p>
            <a:endParaRPr lang="sv-SE" sz="1200" dirty="0"/>
          </a:p>
          <a:p>
            <a:r>
              <a:rPr lang="sv-SE" sz="1200" dirty="0"/>
              <a:t>Vill du se deltagare som står på en annan handledare väljer du den handledaren i rullisten.</a:t>
            </a:r>
          </a:p>
          <a:p>
            <a:endParaRPr lang="sv-SE" sz="1200" dirty="0"/>
          </a:p>
          <a:p>
            <a:r>
              <a:rPr lang="sv-SE" sz="1200" dirty="0"/>
              <a:t>Du kan söka efter deltagare i sökrutan genom att skriva deltagarens namn eller på genomförandereferens.</a:t>
            </a:r>
          </a:p>
          <a:p>
            <a:endParaRPr lang="sv-SE" sz="1200" dirty="0"/>
          </a:p>
          <a:p>
            <a:r>
              <a:rPr lang="sv-SE" sz="1200" dirty="0"/>
              <a:t>I listan på deltagare kan du se deltagarens händelser genom att klicka på </a:t>
            </a:r>
            <a:r>
              <a:rPr lang="sv-SE" sz="1200" b="1" dirty="0"/>
              <a:t>Visa händelser</a:t>
            </a:r>
            <a:r>
              <a:rPr lang="sv-SE" sz="1200" dirty="0"/>
              <a:t>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E468984-DD13-5544-1592-0C78E7234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973" y="1553135"/>
            <a:ext cx="568786" cy="15464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A5A478E-DA21-A759-7FF8-5AAD6C9B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39891" y="3650877"/>
            <a:ext cx="578223" cy="107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480071F-2B82-B36D-36A8-6FC01FDF3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7676" y="2585198"/>
            <a:ext cx="779930" cy="124385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F9814F3-EA2A-75FE-6FAE-26F39666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7676" y="2320959"/>
            <a:ext cx="779930" cy="250791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609F339-7618-A9F1-FC8B-CEB742E47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504" y="1909481"/>
            <a:ext cx="1257300" cy="302559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4DF5D71-0028-BED2-D2ED-3FF64CD24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7871" y="2911288"/>
            <a:ext cx="625288" cy="53115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4AC90A9C-F474-96EC-C857-EFE01E353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3209" y="3642777"/>
            <a:ext cx="3469341" cy="65518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41560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00F19F-6229-4D89-9C6A-E4856CF3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698932"/>
            <a:ext cx="7422784" cy="675000"/>
          </a:xfrm>
        </p:spPr>
        <p:txBody>
          <a:bodyPr/>
          <a:lstStyle/>
          <a:p>
            <a:r>
              <a:rPr lang="sv-SE" sz="2400" dirty="0"/>
              <a:t>Kompletterande information</a:t>
            </a:r>
          </a:p>
        </p:txBody>
      </p:sp>
      <p:pic>
        <p:nvPicPr>
          <p:cNvPr id="6" name="Platshållare för innehåll 5" descr="skärmdump kompletterande information">
            <a:extLst>
              <a:ext uri="{FF2B5EF4-FFF2-40B4-BE49-F238E27FC236}">
                <a16:creationId xmlns:a16="http://schemas.microsoft.com/office/drawing/2014/main" id="{D709DD94-535A-4371-91C1-E86044F42C2C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580416"/>
            <a:ext cx="4146247" cy="288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1A6444-D3E7-4382-967C-9962BEEED86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30891" y="1580417"/>
            <a:ext cx="2886268" cy="2565000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Här ska du ange om det finns kompletterande information eller inte och i sådant fall om den har kommunicerats till Arbetsförmedlingen.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Det gör du genom att klicka i cirkeln framför ditt val.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När du har fyllt i, klicka på </a:t>
            </a:r>
            <a:r>
              <a:rPr lang="sv-SE" sz="1200" b="1" dirty="0"/>
              <a:t>Förhandsgranska</a:t>
            </a:r>
            <a:r>
              <a:rPr lang="sv-SE" sz="1200" dirty="0"/>
              <a:t>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259299E-1DF7-B685-9229-4C1272142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1306" y="3338186"/>
            <a:ext cx="2080475" cy="75782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25752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59DEF3-041A-470E-BD6C-935C7554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Förhandsgranska &amp; skicka in slutredovisning</a:t>
            </a:r>
          </a:p>
        </p:txBody>
      </p:sp>
      <p:pic>
        <p:nvPicPr>
          <p:cNvPr id="6" name="Platshållare för innehåll 5" descr="skärmdump skicka in slutredovisning">
            <a:extLst>
              <a:ext uri="{FF2B5EF4-FFF2-40B4-BE49-F238E27FC236}">
                <a16:creationId xmlns:a16="http://schemas.microsoft.com/office/drawing/2014/main" id="{6D7F41C5-2203-45B4-B0AF-415F053D3205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75" y="1485900"/>
            <a:ext cx="4192957" cy="2830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latshållare för innehåll 5" descr="skärmdump skicka in slutredovisning">
            <a:extLst>
              <a:ext uri="{FF2B5EF4-FFF2-40B4-BE49-F238E27FC236}">
                <a16:creationId xmlns:a16="http://schemas.microsoft.com/office/drawing/2014/main" id="{4EC5F8BB-67FA-4818-944A-3DA7A2D5E5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177" y="3216196"/>
            <a:ext cx="2499292" cy="55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916912-2B09-44C2-BA05-9D4922ED75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98535" y="1485899"/>
            <a:ext cx="2330232" cy="1939678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Klicka på </a:t>
            </a:r>
            <a:r>
              <a:rPr lang="sv-SE" sz="1200" b="1" dirty="0"/>
              <a:t>Förhandsgranska</a:t>
            </a:r>
            <a:r>
              <a:rPr lang="sv-SE" sz="1200" dirty="0"/>
              <a:t> och se över informationen så att den är korrekt och klicka därefter på </a:t>
            </a:r>
            <a:r>
              <a:rPr lang="sv-SE" sz="1200" b="1" dirty="0"/>
              <a:t>Skicka in Slutredovisning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7E8577E-636D-C4AA-6F5B-B0887F27F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3293" y="4033381"/>
            <a:ext cx="388307" cy="13152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8F38E3C-F04A-413C-A6B6-255DB802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6440" y="3344449"/>
            <a:ext cx="1341615" cy="28809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1517E34-3C16-A976-A5B5-9F860D1D4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3293" y="2126120"/>
            <a:ext cx="23403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6543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>
            <a:extLst>
              <a:ext uri="{FF2B5EF4-FFF2-40B4-BE49-F238E27FC236}">
                <a16:creationId xmlns:a16="http://schemas.microsoft.com/office/drawing/2014/main" id="{D3FED527-700D-4DBD-AF02-8B44F24D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386065"/>
            <a:ext cx="7423150" cy="674687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sv-SE" sz="2400" dirty="0"/>
              <a:t>Avslag på slutredovisning</a:t>
            </a:r>
          </a:p>
        </p:txBody>
      </p:sp>
      <p:pic>
        <p:nvPicPr>
          <p:cNvPr id="5" name="Bildobjekt 4" descr="skärmdump deltagarlista">
            <a:extLst>
              <a:ext uri="{FF2B5EF4-FFF2-40B4-BE49-F238E27FC236}">
                <a16:creationId xmlns:a16="http://schemas.microsoft.com/office/drawing/2014/main" id="{3D27FC47-2A06-47BD-910C-612078E855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303774"/>
            <a:ext cx="4286836" cy="1973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objekt 7" descr="skärmdump händelser">
            <a:extLst>
              <a:ext uri="{FF2B5EF4-FFF2-40B4-BE49-F238E27FC236}">
                <a16:creationId xmlns:a16="http://schemas.microsoft.com/office/drawing/2014/main" id="{27BAE409-46AC-417F-B184-A8F020486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0585" y="1401761"/>
            <a:ext cx="2170931" cy="884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upp 2" descr="En skärmbild från Mina sidor fristående aktörer under fliken rapportering. Möjlighet att se inskickade rapporter, och deras status.">
            <a:extLst>
              <a:ext uri="{FF2B5EF4-FFF2-40B4-BE49-F238E27FC236}">
                <a16:creationId xmlns:a16="http://schemas.microsoft.com/office/drawing/2014/main" id="{97669921-FCB8-4421-AFBD-59AFEBE47A1C}"/>
              </a:ext>
            </a:extLst>
          </p:cNvPr>
          <p:cNvGrpSpPr/>
          <p:nvPr/>
        </p:nvGrpSpPr>
        <p:grpSpPr>
          <a:xfrm>
            <a:off x="2041842" y="3136232"/>
            <a:ext cx="3021087" cy="1392243"/>
            <a:chOff x="2041842" y="3136232"/>
            <a:chExt cx="3021087" cy="1392243"/>
          </a:xfrm>
        </p:grpSpPr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7C541F1E-1677-41FA-9623-314A652E2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1842" y="3136232"/>
              <a:ext cx="3021087" cy="13922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256D23FE-742D-491D-97FA-7134E5295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86618" y="3136232"/>
              <a:ext cx="754898" cy="141540"/>
            </a:xfrm>
            <a:prstGeom prst="rect">
              <a:avLst/>
            </a:prstGeom>
            <a:solidFill>
              <a:srgbClr val="000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5EF4AD47-6C63-43FD-A44E-3750B869ED3E}"/>
              </a:ext>
            </a:extLst>
          </p:cNvPr>
          <p:cNvSpPr txBox="1">
            <a:spLocks/>
          </p:cNvSpPr>
          <p:nvPr/>
        </p:nvSpPr>
        <p:spPr>
          <a:xfrm>
            <a:off x="5480359" y="1343604"/>
            <a:ext cx="3433907" cy="1254348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/>
              <a:t>Om Arbetsförmedlingen gör avslag på en inskickad slutredovisning ser du det på </a:t>
            </a:r>
            <a:r>
              <a:rPr lang="sv-SE" sz="1200" b="1" dirty="0"/>
              <a:t>Deltagarlistan</a:t>
            </a:r>
            <a:r>
              <a:rPr lang="sv-SE" sz="1200" dirty="0"/>
              <a:t> under kolumnen </a:t>
            </a:r>
            <a:r>
              <a:rPr lang="sv-SE" sz="1200" b="1" dirty="0"/>
              <a:t>Status</a:t>
            </a:r>
            <a:r>
              <a:rPr lang="sv-SE" sz="1200" dirty="0"/>
              <a:t>. </a:t>
            </a:r>
            <a:br>
              <a:rPr lang="sv-SE" sz="1200" dirty="0"/>
            </a:br>
            <a:r>
              <a:rPr lang="sv-SE" sz="1200" dirty="0"/>
              <a:t>Om du klickar på </a:t>
            </a:r>
            <a:r>
              <a:rPr lang="sv-SE" sz="1200" b="1" dirty="0"/>
              <a:t>Visa händelser</a:t>
            </a:r>
            <a:r>
              <a:rPr lang="sv-SE" sz="1200" dirty="0"/>
              <a:t> kan du se aktuell status för varje händelse.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B43FA68-C2D8-4DA2-8343-D523C1994D7C}"/>
              </a:ext>
            </a:extLst>
          </p:cNvPr>
          <p:cNvSpPr txBox="1"/>
          <p:nvPr/>
        </p:nvSpPr>
        <p:spPr>
          <a:xfrm>
            <a:off x="5540633" y="318602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v-SE" sz="1200" dirty="0"/>
              <a:t>Du kan även se det i </a:t>
            </a:r>
            <a:r>
              <a:rPr lang="sv-SE" sz="1200" b="1" dirty="0"/>
              <a:t>Deltagarlistan</a:t>
            </a:r>
            <a:r>
              <a:rPr lang="sv-SE" sz="1200" dirty="0"/>
              <a:t> i fliken </a:t>
            </a:r>
            <a:r>
              <a:rPr lang="sv-SE" sz="1200" b="1" dirty="0"/>
              <a:t>Rapportering</a:t>
            </a:r>
            <a:r>
              <a:rPr lang="sv-SE" sz="1200" dirty="0"/>
              <a:t> under </a:t>
            </a:r>
            <a:r>
              <a:rPr lang="sv-SE" sz="1200" b="1" dirty="0"/>
              <a:t>Inskickade rapporter</a:t>
            </a:r>
            <a:r>
              <a:rPr lang="sv-SE" sz="1200" dirty="0"/>
              <a:t>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92EE9AB-FA27-4243-BDDC-612C21A1F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5809" y="3772347"/>
            <a:ext cx="555594" cy="11072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AA5558A-49E2-445B-A94C-9F62A4681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988" y="1849795"/>
            <a:ext cx="307416" cy="1606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CAFFD24-1560-446E-9C49-287D8E724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58638" y="2709552"/>
            <a:ext cx="403242" cy="568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B264683-8EB2-422B-8D6F-A829F720E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5359" y="3660898"/>
            <a:ext cx="274516" cy="15816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159F72B-D9AA-BB13-4AC4-4B9EBAEBC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4402" y="2889055"/>
            <a:ext cx="403242" cy="296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AA72FBF-B9B5-AE0F-147A-9D32D2960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9306" y="1469772"/>
            <a:ext cx="746105" cy="123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0685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B9AC9A-811A-4AAF-920E-6FE4C59FF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Kartläggning &amp; Kompetens</a:t>
            </a:r>
          </a:p>
        </p:txBody>
      </p:sp>
      <p:pic>
        <p:nvPicPr>
          <p:cNvPr id="14" name="Bildobjekt 13" descr="Bilden är ett urklipp från IT-systemet MSFA.">
            <a:extLst>
              <a:ext uri="{FF2B5EF4-FFF2-40B4-BE49-F238E27FC236}">
                <a16:creationId xmlns:a16="http://schemas.microsoft.com/office/drawing/2014/main" id="{538F869B-C09E-FF39-50D5-5758FDFFE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89" y="1347567"/>
            <a:ext cx="4496363" cy="320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3073628-1EB3-4245-9E2E-F0B3181E7ACC}"/>
              </a:ext>
            </a:extLst>
          </p:cNvPr>
          <p:cNvSpPr txBox="1"/>
          <p:nvPr/>
        </p:nvSpPr>
        <p:spPr>
          <a:xfrm>
            <a:off x="6068787" y="1357144"/>
            <a:ext cx="250017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Kartläggning &amp; kompetens använder du för att kartlägga deltagarens styrkor. Ni fyller tillsammans i och redigera informationen om deltagarens kompetenser och erfarenheter.</a:t>
            </a:r>
          </a:p>
          <a:p>
            <a:endParaRPr lang="sv-SE" dirty="0"/>
          </a:p>
          <a:p>
            <a:r>
              <a:rPr lang="sv-SE" dirty="0"/>
              <a:t>I dagsläget går informationen som redigeras och fylls i under kartläggning och kompetens inte tillbaka till Arbetsförmedlingen.</a:t>
            </a:r>
          </a:p>
          <a:p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158E48E-F15B-481B-B4E1-00029C447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71879" y="1911635"/>
            <a:ext cx="428017" cy="12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306E1E1-CDB1-2DC6-BE96-5E6630A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53311" y="1727201"/>
            <a:ext cx="586508" cy="14778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76295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14E5D3-F067-4B88-BD7A-3C2577F4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2" y="548774"/>
            <a:ext cx="7422784" cy="675000"/>
          </a:xfrm>
        </p:spPr>
        <p:txBody>
          <a:bodyPr/>
          <a:lstStyle/>
          <a:p>
            <a:r>
              <a:rPr lang="sv-SE" sz="2400" dirty="0"/>
              <a:t>Välj deltagare, kartläggning &amp; kompetens</a:t>
            </a:r>
          </a:p>
        </p:txBody>
      </p:sp>
      <p:pic>
        <p:nvPicPr>
          <p:cNvPr id="6" name="Platshållare för innehåll 5" descr="skärmdump deltagarlista">
            <a:extLst>
              <a:ext uri="{FF2B5EF4-FFF2-40B4-BE49-F238E27FC236}">
                <a16:creationId xmlns:a16="http://schemas.microsoft.com/office/drawing/2014/main" id="{8DB90B60-6C52-4C81-9019-C01D2669F50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2" y="1284999"/>
            <a:ext cx="5269386" cy="245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AB787D4-067A-431A-B322-F262640894CF}"/>
              </a:ext>
            </a:extLst>
          </p:cNvPr>
          <p:cNvSpPr txBox="1"/>
          <p:nvPr/>
        </p:nvSpPr>
        <p:spPr>
          <a:xfrm>
            <a:off x="6738897" y="1223774"/>
            <a:ext cx="21822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För att komma till kartläggningen klickar du på </a:t>
            </a:r>
            <a:r>
              <a:rPr lang="sv-SE" sz="1200" b="1" dirty="0"/>
              <a:t>Deltagarlistan</a:t>
            </a:r>
            <a:r>
              <a:rPr lang="sv-SE" sz="1200" dirty="0"/>
              <a:t> och väljer därefter deltagare i listan genom att klicka på deltagarens namn.</a:t>
            </a:r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r>
              <a:rPr lang="sv-SE" sz="1200" dirty="0"/>
              <a:t>Därefter klickar du på fliken</a:t>
            </a:r>
          </a:p>
          <a:p>
            <a:r>
              <a:rPr lang="sv-SE" sz="1200" b="1" dirty="0"/>
              <a:t>Kartläggning &amp; kompetens</a:t>
            </a:r>
            <a:r>
              <a:rPr lang="sv-SE" sz="1200" dirty="0"/>
              <a:t>.</a:t>
            </a:r>
          </a:p>
        </p:txBody>
      </p:sp>
      <p:pic>
        <p:nvPicPr>
          <p:cNvPr id="7" name="Platshållare för innehåll 5" descr="skärmdump kartläggning &amp; kompetens">
            <a:extLst>
              <a:ext uri="{FF2B5EF4-FFF2-40B4-BE49-F238E27FC236}">
                <a16:creationId xmlns:a16="http://schemas.microsoft.com/office/drawing/2014/main" id="{F4CE592E-97E8-4236-96F2-BD46782337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598" y="2601564"/>
            <a:ext cx="4075672" cy="1993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71FBE2C1-C84E-4603-BBCB-94F9D05D0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2" y="1899960"/>
            <a:ext cx="552837" cy="21314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5F6AC76-8CBB-4DCA-BF9A-7C052C8F3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2030" y="3283421"/>
            <a:ext cx="428198" cy="13579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404F98-19DB-4005-A711-0BF09EBFC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94004" y="2948970"/>
            <a:ext cx="398800" cy="7853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978B19D-837B-423E-ACB9-DBBF28B0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0480" y="2930437"/>
            <a:ext cx="327158" cy="7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46A27E8-AC11-3046-B951-7ADD0F51E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6598" y="3347431"/>
            <a:ext cx="3421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76A3349-EC04-29CC-1E8F-1E254827E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2030" y="3480442"/>
            <a:ext cx="336279" cy="53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DE5B9F-F42E-610E-2C9E-CED3B07C2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71274" y="3222196"/>
            <a:ext cx="241222" cy="61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8410283-F7F2-17FB-63AE-2B8D1548F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71274" y="3393150"/>
            <a:ext cx="2861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9456B7E-1404-9148-F29F-FFD68A702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7590" y="3904053"/>
            <a:ext cx="21878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677E1F8-1DE2-7F88-12C1-9C4398857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94690" y="1390447"/>
            <a:ext cx="246831" cy="51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4426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2934DE-F480-493A-8DC1-C409EE1A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Redigera</a:t>
            </a:r>
            <a:endParaRPr lang="sv-SE" dirty="0"/>
          </a:p>
        </p:txBody>
      </p:sp>
      <p:pic>
        <p:nvPicPr>
          <p:cNvPr id="6" name="Platshållare för innehåll 5" descr="skärmdump redigera">
            <a:extLst>
              <a:ext uri="{FF2B5EF4-FFF2-40B4-BE49-F238E27FC236}">
                <a16:creationId xmlns:a16="http://schemas.microsoft.com/office/drawing/2014/main" id="{A913A826-87CB-414B-970B-AD660A80011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492248"/>
            <a:ext cx="5916161" cy="294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D6115D74-8BED-43F1-9F52-04D8D7567052}"/>
              </a:ext>
            </a:extLst>
          </p:cNvPr>
          <p:cNvSpPr txBox="1"/>
          <p:nvPr/>
        </p:nvSpPr>
        <p:spPr>
          <a:xfrm>
            <a:off x="6965575" y="1536700"/>
            <a:ext cx="1741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Här kan du tillsammans med deltagaren redigera informationen under varje rubrik genom att klicka på knappen </a:t>
            </a:r>
            <a:r>
              <a:rPr lang="sv-SE" sz="1200" b="1" dirty="0"/>
              <a:t>Redigera</a:t>
            </a:r>
            <a:r>
              <a:rPr lang="sv-SE" sz="1200" dirty="0"/>
              <a:t>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C1A7015-B4C5-44F4-AA28-CA1BD82D8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99134" y="2239396"/>
            <a:ext cx="434431" cy="17090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49331B-D057-4336-A555-61EDCECA5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35586" y="2065146"/>
            <a:ext cx="428017" cy="12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C75387-42AE-5BB6-D678-44F452B41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17379" y="1610017"/>
            <a:ext cx="286101" cy="61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9649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75C901-6370-47A9-AE0B-8EA01ADF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Kompetens</a:t>
            </a:r>
            <a:endParaRPr lang="sv-SE" dirty="0"/>
          </a:p>
        </p:txBody>
      </p:sp>
      <p:pic>
        <p:nvPicPr>
          <p:cNvPr id="6" name="Platshållare för innehåll 5" descr="Skärmdump Kompetens">
            <a:extLst>
              <a:ext uri="{FF2B5EF4-FFF2-40B4-BE49-F238E27FC236}">
                <a16:creationId xmlns:a16="http://schemas.microsoft.com/office/drawing/2014/main" id="{9BD9FAF8-9FDE-4BC6-880C-7C8A00ECCA1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" y="1585535"/>
            <a:ext cx="5730720" cy="2424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CA6B3C0-5487-4FDE-8C3F-FABC4CD6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9821" y="2797555"/>
            <a:ext cx="4805314" cy="81297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C764479-7996-4FDF-B74C-51D0A5B0DB68}"/>
              </a:ext>
            </a:extLst>
          </p:cNvPr>
          <p:cNvSpPr txBox="1"/>
          <p:nvPr/>
        </p:nvSpPr>
        <p:spPr>
          <a:xfrm>
            <a:off x="6763871" y="1585535"/>
            <a:ext cx="20103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Under </a:t>
            </a:r>
            <a:r>
              <a:rPr lang="sv-SE" sz="1200" b="1" dirty="0"/>
              <a:t>Kompetens</a:t>
            </a:r>
            <a:r>
              <a:rPr lang="sv-SE" sz="1200" dirty="0"/>
              <a:t> fyller du i deltagarens styrkor, intressen och andra erfarenheter som är viktiga i deltagarens arbetssökande.</a:t>
            </a:r>
          </a:p>
          <a:p>
            <a:endParaRPr lang="sv-SE" sz="1200" dirty="0"/>
          </a:p>
          <a:p>
            <a:r>
              <a:rPr lang="sv-SE" sz="1200" dirty="0"/>
              <a:t>Kryssa i de eventuella körkort deltagaren har och om deltagaren har tillgång till egen bil.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E9AE951-7902-4714-AB7D-1677BB510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319822" y="3610533"/>
            <a:ext cx="694055" cy="35257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A1DA07A-B2E3-4F34-B676-2CF60003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849245" y="3610533"/>
            <a:ext cx="694055" cy="35257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3BF5982-5D2E-4FC0-A848-8E4AC24E2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5283" y="2131539"/>
            <a:ext cx="428017" cy="12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F49BB48-6A0B-2FE7-79D9-577241AE6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5426" y="1705384"/>
            <a:ext cx="274881" cy="56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5177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0AD833-3A19-44F6-B2C5-558B92A9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67" y="667963"/>
            <a:ext cx="7422784" cy="675000"/>
          </a:xfrm>
        </p:spPr>
        <p:txBody>
          <a:bodyPr/>
          <a:lstStyle/>
          <a:p>
            <a:r>
              <a:rPr lang="sv-SE" sz="2400" dirty="0"/>
              <a:t>Utbildning, Arbetslivserfarenhet, Sökta jobb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5BDFEBB-7777-4C3C-804E-23B630025791}"/>
              </a:ext>
            </a:extLst>
          </p:cNvPr>
          <p:cNvSpPr txBox="1"/>
          <p:nvPr/>
        </p:nvSpPr>
        <p:spPr>
          <a:xfrm>
            <a:off x="581766" y="3844815"/>
            <a:ext cx="658108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Här fyller du in deltagarens utbildning/ar, tidigare arbetslivserfarenhet och sökta jobb. </a:t>
            </a:r>
            <a:br>
              <a:rPr lang="sv-SE" sz="1200" dirty="0"/>
            </a:br>
            <a:r>
              <a:rPr lang="sv-SE" sz="1200" dirty="0"/>
              <a:t>Du lägger till genom att klicka på </a:t>
            </a:r>
            <a:r>
              <a:rPr lang="sv-SE" sz="1200" b="1" dirty="0"/>
              <a:t>+ Lägg till xxx </a:t>
            </a:r>
            <a:r>
              <a:rPr lang="sv-SE" sz="1200" dirty="0"/>
              <a:t>till höger under varje rubrik.</a:t>
            </a:r>
          </a:p>
          <a:p>
            <a:r>
              <a:rPr lang="sv-SE" sz="1200" dirty="0"/>
              <a:t>För att spara informationen du lagt till tryck på knappen </a:t>
            </a:r>
            <a:r>
              <a:rPr lang="sv-SE" sz="1200" b="1" dirty="0"/>
              <a:t>Spara</a:t>
            </a:r>
            <a:r>
              <a:rPr lang="sv-SE" sz="1200" dirty="0"/>
              <a:t>.</a:t>
            </a:r>
          </a:p>
        </p:txBody>
      </p:sp>
      <p:pic>
        <p:nvPicPr>
          <p:cNvPr id="6" name="Platshållare för innehåll 5" descr="skärmdump Lägg till utbildning, arbetslivserfarenhet, sökta jobb">
            <a:extLst>
              <a:ext uri="{FF2B5EF4-FFF2-40B4-BE49-F238E27FC236}">
                <a16:creationId xmlns:a16="http://schemas.microsoft.com/office/drawing/2014/main" id="{5EE95C77-975B-4A37-AB7B-601D42E1D0A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67" y="1413094"/>
            <a:ext cx="6581083" cy="204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2BBE8BA-E481-496D-9670-3C583E0A6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920727" y="2358682"/>
            <a:ext cx="1013473" cy="174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94E08C9-E797-447A-AC76-44138C5BB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231502" y="2918767"/>
            <a:ext cx="683790" cy="174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F99F255-0C9B-452B-A58C-6EF83D27C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231502" y="1826456"/>
            <a:ext cx="702698" cy="14672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1605116-BEB6-4FBA-A43B-57C6D476F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114023" y="3238950"/>
            <a:ext cx="412123" cy="174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3902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017419-0048-4A16-8995-7755CD64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450817"/>
            <a:ext cx="7422784" cy="675000"/>
          </a:xfrm>
        </p:spPr>
        <p:txBody>
          <a:bodyPr/>
          <a:lstStyle/>
          <a:p>
            <a:r>
              <a:rPr lang="sv-SE" sz="2400" dirty="0"/>
              <a:t>Utbildning</a:t>
            </a:r>
            <a:endParaRPr lang="sv-SE" dirty="0"/>
          </a:p>
        </p:txBody>
      </p:sp>
      <p:pic>
        <p:nvPicPr>
          <p:cNvPr id="6" name="Platshållare för innehåll 5" descr="skärmdump utbildningsnamn">
            <a:extLst>
              <a:ext uri="{FF2B5EF4-FFF2-40B4-BE49-F238E27FC236}">
                <a16:creationId xmlns:a16="http://schemas.microsoft.com/office/drawing/2014/main" id="{D8BF7CB4-C916-4C59-AB95-F8712F9D401D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75" y="1110347"/>
            <a:ext cx="4838291" cy="691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latshållare för innehåll 5" descr="skärmdump Godkänd utländsk utbildning">
            <a:extLst>
              <a:ext uri="{FF2B5EF4-FFF2-40B4-BE49-F238E27FC236}">
                <a16:creationId xmlns:a16="http://schemas.microsoft.com/office/drawing/2014/main" id="{765CFF45-FF88-456B-9E1E-2C324DBB33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74" y="2068370"/>
            <a:ext cx="4838292" cy="650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latshållare för innehåll 5" descr="skärmdump godkänd utländsk utbildning">
            <a:extLst>
              <a:ext uri="{FF2B5EF4-FFF2-40B4-BE49-F238E27FC236}">
                <a16:creationId xmlns:a16="http://schemas.microsoft.com/office/drawing/2014/main" id="{55656972-6EFB-41AF-AFC1-00D31EE676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74" y="3055637"/>
            <a:ext cx="4838292" cy="885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1B261702-1BCB-4B79-A4BE-479B66634F44}"/>
              </a:ext>
            </a:extLst>
          </p:cNvPr>
          <p:cNvSpPr txBox="1"/>
          <p:nvPr/>
        </p:nvSpPr>
        <p:spPr>
          <a:xfrm>
            <a:off x="6055510" y="954610"/>
            <a:ext cx="26791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Fyll i namnet på utbildningen och därefter utbildningsnivån ex högskoleutbildning, yrkesutbildning etc.</a:t>
            </a:r>
          </a:p>
          <a:p>
            <a:r>
              <a:rPr lang="sv-SE" sz="1200" dirty="0"/>
              <a:t>Ange om deltagaren har utländsk utbildning genom att kryssa i rutan för ja eller nej.</a:t>
            </a:r>
          </a:p>
          <a:p>
            <a:endParaRPr lang="sv-SE" sz="1200" dirty="0"/>
          </a:p>
          <a:p>
            <a:r>
              <a:rPr lang="sv-SE" sz="1200" dirty="0"/>
              <a:t>Ange om den utländska utbildningen är godkänd genom att kryssa i respektive ruta.</a:t>
            </a:r>
          </a:p>
          <a:p>
            <a:endParaRPr lang="sv-SE" sz="1200" dirty="0"/>
          </a:p>
          <a:p>
            <a:r>
              <a:rPr lang="sv-SE" sz="1200" dirty="0"/>
              <a:t>Du kan hela tiden lägga till fler val under respektive rubrik genom att klicka på </a:t>
            </a:r>
            <a:r>
              <a:rPr lang="sv-SE" sz="1200" b="1" dirty="0"/>
              <a:t>+ Lägg till xxx</a:t>
            </a:r>
            <a:r>
              <a:rPr lang="sv-SE" sz="1200" dirty="0"/>
              <a:t>.</a:t>
            </a:r>
          </a:p>
          <a:p>
            <a:endParaRPr lang="sv-SE" sz="1200" dirty="0"/>
          </a:p>
          <a:p>
            <a:r>
              <a:rPr lang="sv-SE" sz="1200" dirty="0"/>
              <a:t>Du kan även ta bort tillagda val genom att klicka på </a:t>
            </a:r>
            <a:r>
              <a:rPr lang="sv-SE" sz="1200" b="1" dirty="0"/>
              <a:t>x Ta bort</a:t>
            </a:r>
            <a:r>
              <a:rPr lang="sv-SE" sz="1200" dirty="0"/>
              <a:t>.</a:t>
            </a:r>
          </a:p>
          <a:p>
            <a:endParaRPr lang="sv-SE" sz="1200" dirty="0"/>
          </a:p>
          <a:p>
            <a:endParaRPr lang="sv-SE" sz="1200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C3DD78B-926C-4BE4-87CE-4E18A829D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14286" y="1429034"/>
            <a:ext cx="1039098" cy="174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48D56B5-DC54-4801-A3FC-09A0701A3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3596659" y="2381114"/>
            <a:ext cx="748760" cy="174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DE1F9C9-183E-40EB-AD4E-9840BA1A1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669035" y="2581149"/>
            <a:ext cx="532036" cy="12718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E85C2A0-3AA3-4F4B-A43E-7068AEBB2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963886" y="3618936"/>
            <a:ext cx="291424" cy="14237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5A3A53B-E547-DF45-CAE0-C31F2879D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91089" y="1422630"/>
            <a:ext cx="1024569" cy="174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4443803-26C9-05C1-A4E5-D7104959C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3845" y="1422630"/>
            <a:ext cx="587741" cy="16770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15069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6B884B-EFE8-495A-8555-FA63BCC6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21" y="530977"/>
            <a:ext cx="7422784" cy="675000"/>
          </a:xfrm>
        </p:spPr>
        <p:txBody>
          <a:bodyPr/>
          <a:lstStyle/>
          <a:p>
            <a:r>
              <a:rPr lang="sv-SE" sz="2400" dirty="0"/>
              <a:t>Arbetslivserfarenhet</a:t>
            </a:r>
            <a:endParaRPr lang="sv-SE" dirty="0"/>
          </a:p>
        </p:txBody>
      </p:sp>
      <p:pic>
        <p:nvPicPr>
          <p:cNvPr id="9" name="Platshållare för innehåll 5" descr="skärmdump arbetsuppgifter">
            <a:extLst>
              <a:ext uri="{FF2B5EF4-FFF2-40B4-BE49-F238E27FC236}">
                <a16:creationId xmlns:a16="http://schemas.microsoft.com/office/drawing/2014/main" id="{C77D5C03-30AE-4DBD-999C-370DA047BF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21" y="1429136"/>
            <a:ext cx="4492794" cy="578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latshållare för innehåll 5" descr="skärmdump ta bort, lägg till arbetslivserfarenhet">
            <a:extLst>
              <a:ext uri="{FF2B5EF4-FFF2-40B4-BE49-F238E27FC236}">
                <a16:creationId xmlns:a16="http://schemas.microsoft.com/office/drawing/2014/main" id="{1F4D4670-041E-43EA-BB3E-BDA2B8EFDA9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21" y="2499798"/>
            <a:ext cx="4746389" cy="799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3FDFDE-7730-4E3C-986A-F42C214A44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20478" y="1143177"/>
            <a:ext cx="2585173" cy="2156214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Fyll titeln på det arbete du vill ange, därefter fyller du i namnet på företaget.</a:t>
            </a:r>
          </a:p>
          <a:p>
            <a:pPr marL="0" indent="0">
              <a:buNone/>
            </a:pPr>
            <a:r>
              <a:rPr lang="sv-SE" sz="1200" dirty="0"/>
              <a:t>Ange start och slutdatum för när deltagaren arbetat på företaget.</a:t>
            </a:r>
          </a:p>
          <a:p>
            <a:pPr marL="0" indent="0">
              <a:buNone/>
            </a:pPr>
            <a:r>
              <a:rPr lang="sv-SE" sz="1200" dirty="0"/>
              <a:t>Beskriv deltagarens arbetsuppgifter på företaget.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Du kan hela tiden lägga till fler val under respektive rubrik genom att klicka på </a:t>
            </a:r>
            <a:r>
              <a:rPr lang="sv-SE" sz="1200" b="1" dirty="0"/>
              <a:t>+ Lägg till xxx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r>
              <a:rPr lang="sv-SE" sz="1200" dirty="0"/>
              <a:t>Du kan även ta bort tillagda val genom att klicka på </a:t>
            </a:r>
            <a:r>
              <a:rPr lang="sv-SE" sz="1200" b="1" dirty="0"/>
              <a:t>x Ta bort</a:t>
            </a:r>
            <a:r>
              <a:rPr lang="sv-SE" sz="1200" dirty="0"/>
              <a:t>.</a:t>
            </a:r>
          </a:p>
          <a:p>
            <a:endParaRPr lang="sv-SE" sz="1200" dirty="0"/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B0605DA-60F9-4268-83BC-4473CB1B5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3728968" y="1704931"/>
            <a:ext cx="886524" cy="15871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67507AC-D99A-44E5-8F9E-71FEC83AA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917058" y="3012352"/>
            <a:ext cx="273906" cy="11471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83BEE5B-C946-4277-944F-0865EDB9C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508807" y="3153481"/>
            <a:ext cx="816503" cy="14591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EC1362C-D8FA-E6D2-12EA-5E2F260DA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8920" y="1704931"/>
            <a:ext cx="3150289" cy="15849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178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17250A-AD69-4939-AC68-AC5A5164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09" y="237256"/>
            <a:ext cx="7422784" cy="675000"/>
          </a:xfrm>
        </p:spPr>
        <p:txBody>
          <a:bodyPr/>
          <a:lstStyle/>
          <a:p>
            <a:r>
              <a:rPr lang="sv-SE" sz="2400" dirty="0"/>
              <a:t>Filtrering</a:t>
            </a:r>
          </a:p>
        </p:txBody>
      </p:sp>
      <p:pic>
        <p:nvPicPr>
          <p:cNvPr id="6" name="Bildobjekt 5" descr="Bilden är ett urklipp från IT-systemet MSFA.">
            <a:extLst>
              <a:ext uri="{FF2B5EF4-FFF2-40B4-BE49-F238E27FC236}">
                <a16:creationId xmlns:a16="http://schemas.microsoft.com/office/drawing/2014/main" id="{2FA8F464-ED25-ECC4-0897-8D482A25F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09" y="1159656"/>
            <a:ext cx="5251577" cy="2635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88A92F-DD55-4F6E-B9F3-BE79776E8F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24282" y="1159656"/>
            <a:ext cx="3222509" cy="3130824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Under </a:t>
            </a:r>
            <a:r>
              <a:rPr lang="sv-SE" sz="1200" b="1" dirty="0"/>
              <a:t>Välj tjänst att filtrera på </a:t>
            </a:r>
            <a:r>
              <a:rPr lang="sv-SE" sz="1200" dirty="0"/>
              <a:t>kan du filtrera fram deltagaren tillhörande en specifik tjänst genom att välja tjänst i rullisten.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Under </a:t>
            </a:r>
            <a:r>
              <a:rPr lang="sv-SE" sz="1200" b="1" dirty="0"/>
              <a:t>Händelser</a:t>
            </a:r>
            <a:r>
              <a:rPr lang="sv-SE" sz="1200" dirty="0"/>
              <a:t> kan du filtrera fram deltagare som har ett avbrott eller deltagare som fått beslut om ny period genom att klicka i respektive ruta.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Under </a:t>
            </a:r>
            <a:r>
              <a:rPr lang="sv-SE" sz="1200" b="1" dirty="0"/>
              <a:t>Övriga filter </a:t>
            </a:r>
            <a:r>
              <a:rPr lang="sv-SE" sz="1200" dirty="0"/>
              <a:t>kan du välja att dölja de deltagare/avrop som är avskrivna. </a:t>
            </a:r>
          </a:p>
          <a:p>
            <a:pPr marL="0" indent="0">
              <a:buNone/>
            </a:pPr>
            <a:r>
              <a:rPr lang="sv-SE" sz="1200" dirty="0"/>
              <a:t>Klicka på ikonen för info om du vill ha information om vad ett avskrivet ärende innebär.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För att rensa alla valda filter, klicka på </a:t>
            </a:r>
            <a:r>
              <a:rPr lang="sv-SE" sz="1200" b="1" dirty="0"/>
              <a:t>Rensa filter</a:t>
            </a:r>
            <a:r>
              <a:rPr lang="sv-SE" sz="1200" dirty="0"/>
              <a:t>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A710EC0-77DE-52CF-0FC1-E62BD626A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61565" y="2571750"/>
            <a:ext cx="746311" cy="332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A264411-8236-3F82-63CB-59D014FC0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5282" y="2571750"/>
            <a:ext cx="369794" cy="332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AC70E44-8636-B02E-64E2-78C0772D8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2482" y="2571750"/>
            <a:ext cx="658906" cy="332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3798AA9-0F0C-0795-1463-2A87D809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228" y="2958353"/>
            <a:ext cx="453204" cy="20842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29670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525C76-596E-47B2-A371-6924CAC7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479033"/>
            <a:ext cx="7422784" cy="675000"/>
          </a:xfrm>
        </p:spPr>
        <p:txBody>
          <a:bodyPr/>
          <a:lstStyle/>
          <a:p>
            <a:r>
              <a:rPr lang="sv-SE" sz="2400" dirty="0"/>
              <a:t>Sökta jobb</a:t>
            </a:r>
          </a:p>
        </p:txBody>
      </p:sp>
      <p:pic>
        <p:nvPicPr>
          <p:cNvPr id="9" name="Platshållare för innehåll 5" descr="skärmdump sökta jobb, har erfarenhet">
            <a:extLst>
              <a:ext uri="{FF2B5EF4-FFF2-40B4-BE49-F238E27FC236}">
                <a16:creationId xmlns:a16="http://schemas.microsoft.com/office/drawing/2014/main" id="{6E23946B-DD0E-4C51-BEFD-3040D73E1D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24" y="1442516"/>
            <a:ext cx="4640752" cy="597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latshållare för innehåll 5" descr="skärmdump , ta bort &amp; lägg till sökta jobb">
            <a:extLst>
              <a:ext uri="{FF2B5EF4-FFF2-40B4-BE49-F238E27FC236}">
                <a16:creationId xmlns:a16="http://schemas.microsoft.com/office/drawing/2014/main" id="{0F988645-3019-4A04-B35D-630A3261FC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24" y="2529481"/>
            <a:ext cx="4354849" cy="719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573FD1-2A9D-43F4-983A-7DC9962C4CC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8146" y="1111425"/>
            <a:ext cx="2801154" cy="3331786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Fyll i titeln på det jobb som deltagaren sökt, därefter fyller du i namnet på företaget.</a:t>
            </a:r>
          </a:p>
          <a:p>
            <a:pPr marL="0" indent="0">
              <a:buNone/>
            </a:pPr>
            <a:r>
              <a:rPr lang="sv-SE" sz="1200" dirty="0"/>
              <a:t>Fyll i om arbetet kräver utbildning, ja eller nej.</a:t>
            </a:r>
          </a:p>
          <a:p>
            <a:pPr marL="0" indent="0">
              <a:buNone/>
            </a:pPr>
            <a:r>
              <a:rPr lang="sv-SE" sz="1200" dirty="0"/>
              <a:t>Fyll i vilken utbildningsnivå som krävs för arbetet.</a:t>
            </a:r>
          </a:p>
          <a:p>
            <a:pPr marL="0" indent="0">
              <a:buNone/>
            </a:pPr>
            <a:r>
              <a:rPr lang="sv-SE" sz="1200" dirty="0"/>
              <a:t>Ange om deltagaren har tidigare erfarenhet som överensstämmer med det sökta jobbet.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Du kan hela tiden lägga till fler val under respektive rubrik genom att klicka på </a:t>
            </a:r>
            <a:r>
              <a:rPr lang="sv-SE" sz="1200" b="1" dirty="0"/>
              <a:t>+ Lägg till xxx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r>
              <a:rPr lang="sv-SE" sz="1200" dirty="0"/>
              <a:t>Du kan även ta bort tillagda val genom att klicka på </a:t>
            </a:r>
            <a:r>
              <a:rPr lang="sv-SE" sz="1200" b="1" dirty="0"/>
              <a:t>x Ta bort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8062B19-7A41-4AC4-8D4C-EE5B62839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089380" y="1739755"/>
            <a:ext cx="454970" cy="11441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B084AB8-2E67-49A0-AEE8-18B1C9CAC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406240" y="2986472"/>
            <a:ext cx="267289" cy="96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37F4493-6CD3-43C9-B9D6-A83EFF58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305388" y="3116487"/>
            <a:ext cx="452890" cy="13252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B9A3828-27D1-FEA5-2098-F2A4DAE4F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524" y="1739755"/>
            <a:ext cx="3598856" cy="11441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25660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4" descr="En bild som visar person, bord, inomhus, bärbar dator">
            <a:extLst>
              <a:ext uri="{FF2B5EF4-FFF2-40B4-BE49-F238E27FC236}">
                <a16:creationId xmlns:a16="http://schemas.microsoft.com/office/drawing/2014/main" id="{090A8DF5-2B31-4399-ABE9-9EE107E27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88" y="10"/>
            <a:ext cx="9002712" cy="4627350"/>
          </a:xfrm>
          <a:prstGeom prst="rect">
            <a:avLst/>
          </a:prstGeom>
          <a:noFill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B442A4FA-F70F-4B69-87E7-6CFFE8AE2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59" y="2797521"/>
            <a:ext cx="4310220" cy="1037929"/>
          </a:xfrm>
        </p:spPr>
        <p:txBody>
          <a:bodyPr/>
          <a:lstStyle/>
          <a:p>
            <a:r>
              <a:rPr lang="sv-SE" dirty="0"/>
              <a:t>Tolk </a:t>
            </a:r>
          </a:p>
        </p:txBody>
      </p:sp>
    </p:spTree>
    <p:extLst>
      <p:ext uri="{BB962C8B-B14F-4D97-AF65-F5344CB8AC3E}">
        <p14:creationId xmlns:p14="http://schemas.microsoft.com/office/powerpoint/2010/main" val="36024557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5229A1-B812-081C-388A-512F9F96A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289068"/>
            <a:ext cx="7422784" cy="675000"/>
          </a:xfrm>
        </p:spPr>
        <p:txBody>
          <a:bodyPr anchor="t"/>
          <a:lstStyle/>
          <a:p>
            <a:r>
              <a:rPr lang="sv-SE" sz="2400" dirty="0"/>
              <a:t>Tolktjänsten på Mina sidor för fristående aktörer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E0F741-32D5-F336-6C67-CF64A9F7E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04" y="964067"/>
            <a:ext cx="7743191" cy="3343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200" b="1" dirty="0"/>
              <a:t>Inför möte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200" dirty="0"/>
              <a:t>Sök upp aktuell deltagare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Klicka på fliken </a:t>
            </a:r>
            <a:r>
              <a:rPr lang="sv-SE" sz="1200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Tolk</a:t>
            </a:r>
            <a:endParaRPr lang="sv-SE" sz="120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Välj Boka tolk, Avboka tolk</a:t>
            </a:r>
          </a:p>
          <a:p>
            <a:pPr marL="0" lvl="0" indent="0">
              <a:buNone/>
            </a:pPr>
            <a:endParaRPr lang="sv-SE" sz="12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buNone/>
            </a:pPr>
            <a:endParaRPr lang="sv-SE" sz="12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sv-SE" sz="1200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Efter möte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Sök upp aktuell deltagare som mötet varit med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Klicka på fliken </a:t>
            </a:r>
            <a:r>
              <a:rPr lang="sv-SE" sz="1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Tolk</a:t>
            </a:r>
            <a:r>
              <a:rPr lang="sv-SE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Välj inleverans</a:t>
            </a:r>
          </a:p>
          <a:p>
            <a:pPr marL="342900" indent="-342900">
              <a:buFont typeface="+mj-lt"/>
              <a:buAutoNum type="arabicPeriod"/>
            </a:pPr>
            <a:endParaRPr lang="sv-SE" sz="12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sv-SE" sz="12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sv-SE" sz="1200" dirty="0"/>
              <a:t>Det finns ingen samlad översikt för tolktjänsten i dagsläget, utan du finner aktiviteterna på vardera deltagare.</a:t>
            </a:r>
          </a:p>
          <a:p>
            <a:pPr marL="0" indent="0">
              <a:buNone/>
            </a:pPr>
            <a:r>
              <a:rPr lang="sv-SE" sz="1200" dirty="0"/>
              <a:t>I dagsläget kan du som leverantör endast boka distanstolk via tolktjänsten.</a:t>
            </a:r>
          </a:p>
          <a:p>
            <a:endParaRPr lang="sv-SE" sz="1200" dirty="0"/>
          </a:p>
          <a:p>
            <a:endParaRPr lang="sv-SE" sz="1200" dirty="0"/>
          </a:p>
        </p:txBody>
      </p:sp>
      <p:pic>
        <p:nvPicPr>
          <p:cNvPr id="4" name="Bildobjekt 3" descr="Tecknad bild på dator med checklista">
            <a:extLst>
              <a:ext uri="{FF2B5EF4-FFF2-40B4-BE49-F238E27FC236}">
                <a16:creationId xmlns:a16="http://schemas.microsoft.com/office/drawing/2014/main" id="{0BE73D09-749A-70D0-D166-98138853D4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6" t="21150" r="7974" b="25992"/>
          <a:stretch/>
        </p:blipFill>
        <p:spPr>
          <a:xfrm>
            <a:off x="5456903" y="1098755"/>
            <a:ext cx="2768848" cy="1755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88488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AF17F9-1D25-460B-A415-FAD17CC84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17" y="83664"/>
            <a:ext cx="8258565" cy="675000"/>
          </a:xfrm>
        </p:spPr>
        <p:txBody>
          <a:bodyPr/>
          <a:lstStyle/>
          <a:p>
            <a:r>
              <a:rPr lang="sv-SE" sz="2400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Tolktjänstens startsida</a:t>
            </a:r>
            <a:endParaRPr lang="sv-SE" dirty="0">
              <a:solidFill>
                <a:srgbClr val="FF0000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9" name="Grupp 8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7B817D9E-00A8-DAE2-1479-6B896D01DCB4}"/>
              </a:ext>
            </a:extLst>
          </p:cNvPr>
          <p:cNvGrpSpPr/>
          <p:nvPr/>
        </p:nvGrpSpPr>
        <p:grpSpPr>
          <a:xfrm>
            <a:off x="442717" y="1025894"/>
            <a:ext cx="3817748" cy="621264"/>
            <a:chOff x="442717" y="1025894"/>
            <a:chExt cx="3817748" cy="621264"/>
          </a:xfrm>
        </p:grpSpPr>
        <p:pic>
          <p:nvPicPr>
            <p:cNvPr id="5" name="Bildobjekt 4" descr="Bilden är ett urklipp från IT-systemet mina sidor för fristående aktörer. Sidan innehåller två urklipp varav detta är det övre. Bilden har en förtydligande ram runt fliken tolk.">
              <a:extLst>
                <a:ext uri="{FF2B5EF4-FFF2-40B4-BE49-F238E27FC236}">
                  <a16:creationId xmlns:a16="http://schemas.microsoft.com/office/drawing/2014/main" id="{429A009C-36D2-9734-ECD4-6D593A97F3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79" b="82384"/>
            <a:stretch/>
          </p:blipFill>
          <p:spPr>
            <a:xfrm>
              <a:off x="442717" y="1025894"/>
              <a:ext cx="3817748" cy="621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ABE15258-5084-8E25-28D9-5805BBDB9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327728" y="1348128"/>
              <a:ext cx="319541" cy="204119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v-SE" sz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" name="Grupp 9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56E1BF20-5C2B-3BC4-E850-C5A9065052EE}"/>
              </a:ext>
            </a:extLst>
          </p:cNvPr>
          <p:cNvGrpSpPr/>
          <p:nvPr/>
        </p:nvGrpSpPr>
        <p:grpSpPr>
          <a:xfrm>
            <a:off x="442717" y="1951363"/>
            <a:ext cx="4902150" cy="2825434"/>
            <a:chOff x="442717" y="1951363"/>
            <a:chExt cx="4902150" cy="2825434"/>
          </a:xfrm>
        </p:grpSpPr>
        <p:pic>
          <p:nvPicPr>
            <p:cNvPr id="8" name="Bildobjekt 7" descr="Bilden är ett urklipp från IT-systemet mina sidor för fristående aktörer. ">
              <a:extLst>
                <a:ext uri="{FF2B5EF4-FFF2-40B4-BE49-F238E27FC236}">
                  <a16:creationId xmlns:a16="http://schemas.microsoft.com/office/drawing/2014/main" id="{8AAA98B3-B373-391C-91CD-95DFD4342C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13" r="5783" b="4382"/>
            <a:stretch/>
          </p:blipFill>
          <p:spPr>
            <a:xfrm>
              <a:off x="442717" y="1951363"/>
              <a:ext cx="4902150" cy="28254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BF82C167-8F08-73CC-245B-BCA0B3676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2717" y="2908304"/>
              <a:ext cx="1090529" cy="69969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Bildobjekt 10" descr="En bild som visar text, skärmbild, Teckensnitt, linje&#10;&#10;Automatiskt genererad beskrivning">
              <a:extLst>
                <a:ext uri="{FF2B5EF4-FFF2-40B4-BE49-F238E27FC236}">
                  <a16:creationId xmlns:a16="http://schemas.microsoft.com/office/drawing/2014/main" id="{CA8D7F55-0587-4B79-6520-20F33B34D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520" y="3151635"/>
              <a:ext cx="1640044" cy="699693"/>
            </a:xfrm>
            <a:prstGeom prst="rect">
              <a:avLst/>
            </a:prstGeom>
          </p:spPr>
        </p:pic>
      </p:grpSp>
      <p:sp>
        <p:nvSpPr>
          <p:cNvPr id="3" name="textruta 2">
            <a:extLst>
              <a:ext uri="{FF2B5EF4-FFF2-40B4-BE49-F238E27FC236}">
                <a16:creationId xmlns:a16="http://schemas.microsoft.com/office/drawing/2014/main" id="{0D52EC10-B0EC-5C1C-D497-CA507BEBCD02}"/>
              </a:ext>
            </a:extLst>
          </p:cNvPr>
          <p:cNvSpPr txBox="1"/>
          <p:nvPr/>
        </p:nvSpPr>
        <p:spPr>
          <a:xfrm>
            <a:off x="5824352" y="1008491"/>
            <a:ext cx="31229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Klicka på fliken </a:t>
            </a:r>
            <a:r>
              <a:rPr lang="sv-SE" sz="1200" b="1" dirty="0"/>
              <a:t>Tolk</a:t>
            </a:r>
            <a:r>
              <a:rPr lang="sv-SE" sz="1200" dirty="0"/>
              <a:t> för att komma till tolktjänsten.</a:t>
            </a:r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r>
              <a:rPr lang="sv-SE" sz="1200" dirty="0"/>
              <a:t>Därefter kan du välja mellan </a:t>
            </a:r>
          </a:p>
          <a:p>
            <a:endParaRPr lang="sv-SE" sz="1200" dirty="0"/>
          </a:p>
          <a:p>
            <a:pPr marL="171450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b="1" dirty="0"/>
              <a:t>Boka tolk</a:t>
            </a:r>
          </a:p>
          <a:p>
            <a:pPr marL="171450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b="1" dirty="0"/>
              <a:t>Avboka tolk</a:t>
            </a:r>
          </a:p>
          <a:p>
            <a:pPr marL="171450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b="1" dirty="0"/>
              <a:t>Inleverera tolk</a:t>
            </a:r>
          </a:p>
          <a:p>
            <a:endParaRPr lang="sv-SE" sz="1200" b="1" dirty="0"/>
          </a:p>
          <a:p>
            <a:endParaRPr lang="sv-SE" sz="1200" b="1" dirty="0"/>
          </a:p>
          <a:p>
            <a:r>
              <a:rPr lang="sv-SE" sz="1200" dirty="0"/>
              <a:t>Till höger på sidan ser du bokningarna listade i olika kategorier.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3C8A561-779F-344C-802E-E6FCBB326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8720" y="3355596"/>
            <a:ext cx="159390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1853B47-84FF-589A-26D3-F1A90531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2717" y="1062869"/>
            <a:ext cx="1217789" cy="162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852449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AF17F9-1D25-460B-A415-FAD17CC84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2" y="-147842"/>
            <a:ext cx="8036850" cy="675000"/>
          </a:xfrm>
        </p:spPr>
        <p:txBody>
          <a:bodyPr/>
          <a:lstStyle/>
          <a:p>
            <a:r>
              <a:rPr lang="sv-SE" sz="2400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Bokningsformuläret</a:t>
            </a:r>
            <a:endParaRPr lang="sv-SE" sz="2400" dirty="0">
              <a:ea typeface="Open Sans SemiBold" panose="020B0706030804020204" pitchFamily="34" charset="0"/>
              <a:cs typeface="Arial"/>
            </a:endParaRPr>
          </a:p>
        </p:txBody>
      </p:sp>
      <p:grpSp>
        <p:nvGrpSpPr>
          <p:cNvPr id="3" name="Grupp 2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C53AFF80-ADB6-4171-5961-524F54940A82}"/>
              </a:ext>
            </a:extLst>
          </p:cNvPr>
          <p:cNvGrpSpPr/>
          <p:nvPr/>
        </p:nvGrpSpPr>
        <p:grpSpPr>
          <a:xfrm>
            <a:off x="569587" y="625118"/>
            <a:ext cx="1956637" cy="3996342"/>
            <a:chOff x="569587" y="625118"/>
            <a:chExt cx="1956637" cy="3996342"/>
          </a:xfrm>
        </p:grpSpPr>
        <p:pic>
          <p:nvPicPr>
            <p:cNvPr id="8" name="Bildobjekt 7" descr="Bilden är ett urklipp från IT-systemet mina sidor för fristående aktörer.">
              <a:extLst>
                <a:ext uri="{FF2B5EF4-FFF2-40B4-BE49-F238E27FC236}">
                  <a16:creationId xmlns:a16="http://schemas.microsoft.com/office/drawing/2014/main" id="{48B4813F-58DB-EFC9-BE75-CE1579AC0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042" y="625118"/>
              <a:ext cx="1951182" cy="39963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2A49DA86-C7AD-8EBD-AB45-EFFC6FE7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4374" y="1228483"/>
              <a:ext cx="1736628" cy="60655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A792764-AA8C-F4AF-5ACD-4569240C9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9587" y="2943352"/>
              <a:ext cx="1777956" cy="141500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839346BE-04E8-9F15-A3A9-E65E4967467B}"/>
              </a:ext>
            </a:extLst>
          </p:cNvPr>
          <p:cNvSpPr/>
          <p:nvPr/>
        </p:nvSpPr>
        <p:spPr>
          <a:xfrm>
            <a:off x="2820692" y="573579"/>
            <a:ext cx="6041753" cy="3996342"/>
          </a:xfrm>
          <a:prstGeom prst="rect">
            <a:avLst/>
          </a:prstGeom>
          <a:noFill/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1200" b="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Bokningen</a:t>
            </a:r>
          </a:p>
          <a:p>
            <a:r>
              <a:rPr lang="sv-SE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När du klickar på </a:t>
            </a:r>
            <a:r>
              <a:rPr lang="sv-SE" sz="1200" b="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Boka tolk </a:t>
            </a:r>
            <a:r>
              <a:rPr lang="sv-SE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kommer du till bokningsformuläret. Fyll i följande uppgifter;</a:t>
            </a:r>
          </a:p>
          <a:p>
            <a:endParaRPr lang="sv-SE" sz="12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Obligatoriska uppgifter</a:t>
            </a:r>
          </a:p>
          <a:p>
            <a:pPr marL="514350" lvl="1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Mötestyp </a:t>
            </a:r>
          </a:p>
          <a:p>
            <a:pPr marL="857250" lvl="2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Platstolk se tillfällig rutin </a:t>
            </a:r>
            <a:r>
              <a:rPr lang="sv-SE" sz="1000" dirty="0">
                <a:hlinkClick r:id="rId3"/>
              </a:rPr>
              <a:t>Aktuellt - Arbetsförmedlingen (arbetsformedlingen.se)</a:t>
            </a:r>
            <a:endParaRPr lang="sv-SE" sz="1000" dirty="0"/>
          </a:p>
          <a:p>
            <a:pPr marL="514350" lvl="1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Tolkspråk</a:t>
            </a:r>
          </a:p>
          <a:p>
            <a:pPr marL="514350" lvl="1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Datum</a:t>
            </a:r>
          </a:p>
          <a:p>
            <a:pPr marL="514350" lvl="1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Start- och sluttid</a:t>
            </a:r>
          </a:p>
          <a:p>
            <a:pPr marL="514350" lvl="1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Telefonnummer (beställaren) </a:t>
            </a:r>
          </a:p>
          <a:p>
            <a:pPr marL="171450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Frivilliga uppgifter</a:t>
            </a:r>
          </a:p>
          <a:p>
            <a:pPr marL="514350" lvl="1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Dialekt</a:t>
            </a:r>
          </a:p>
          <a:p>
            <a:pPr marL="514350" lvl="1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Tolkens kön. Vill du inte specificera tolkens kön är redan valfritt ifyllt.</a:t>
            </a:r>
            <a:endParaRPr lang="sv-SE" sz="1200" dirty="0">
              <a:solidFill>
                <a:schemeClr val="tx1"/>
              </a:solidFill>
              <a:ea typeface="Open Sans" panose="020B0606030504020204" pitchFamily="34" charset="0"/>
              <a:cs typeface="Arial"/>
            </a:endParaRPr>
          </a:p>
          <a:p>
            <a:pPr marL="171450" indent="-17145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  <a:ea typeface="Open Sans" panose="020B0606030504020204" pitchFamily="34" charset="0"/>
              <a:cs typeface="Arial"/>
            </a:endParaRPr>
          </a:p>
          <a:p>
            <a:pPr>
              <a:buClr>
                <a:srgbClr val="002060"/>
              </a:buClr>
            </a:pPr>
            <a:r>
              <a:rPr lang="sv-SE" sz="1200" dirty="0">
                <a:solidFill>
                  <a:srgbClr val="000000"/>
                </a:solidFill>
                <a:ea typeface="Open Sans" panose="020B0606030504020204" pitchFamily="34" charset="0"/>
                <a:cs typeface="Arial"/>
              </a:rPr>
              <a:t>Missar du att fylla i obligatoriska uppgifter får du felmeddelande på vilka uppgifter som saknas. </a:t>
            </a:r>
          </a:p>
          <a:p>
            <a:pPr>
              <a:buClr>
                <a:srgbClr val="002060"/>
              </a:buClr>
            </a:pPr>
            <a:endParaRPr lang="sv-SE" sz="1200" dirty="0">
              <a:solidFill>
                <a:srgbClr val="000000"/>
              </a:solidFill>
              <a:ea typeface="Open Sans" panose="020B0606030504020204" pitchFamily="34" charset="0"/>
              <a:cs typeface="Arial"/>
            </a:endParaRPr>
          </a:p>
          <a:p>
            <a:pPr>
              <a:buClr>
                <a:srgbClr val="002060"/>
              </a:buClr>
            </a:pPr>
            <a:r>
              <a:rPr lang="sv-SE" sz="1200" dirty="0">
                <a:solidFill>
                  <a:srgbClr val="000000"/>
                </a:solidFill>
                <a:ea typeface="Open Sans" panose="020B0606030504020204" pitchFamily="34" charset="0"/>
                <a:cs typeface="Arial"/>
              </a:rPr>
              <a:t>För att kunna genomföra bokningen måste det vara </a:t>
            </a:r>
            <a:r>
              <a:rPr lang="sv-SE" sz="1200" b="1" dirty="0">
                <a:solidFill>
                  <a:srgbClr val="000000"/>
                </a:solidFill>
                <a:ea typeface="Open Sans" panose="020B0606030504020204" pitchFamily="34" charset="0"/>
                <a:cs typeface="Arial"/>
              </a:rPr>
              <a:t>minst 4 timmar innan</a:t>
            </a:r>
            <a:r>
              <a:rPr lang="sv-SE" sz="1200" dirty="0">
                <a:solidFill>
                  <a:srgbClr val="000000"/>
                </a:solidFill>
                <a:ea typeface="Open Sans" panose="020B0606030504020204" pitchFamily="34" charset="0"/>
                <a:cs typeface="Arial"/>
              </a:rPr>
              <a:t> tolktillfället.</a:t>
            </a:r>
          </a:p>
        </p:txBody>
      </p:sp>
    </p:spTree>
    <p:extLst>
      <p:ext uri="{BB962C8B-B14F-4D97-AF65-F5344CB8AC3E}">
        <p14:creationId xmlns:p14="http://schemas.microsoft.com/office/powerpoint/2010/main" val="52991832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75E3EE-B748-8345-1F94-C686CC84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68" y="-769"/>
            <a:ext cx="6489092" cy="686545"/>
          </a:xfrm>
        </p:spPr>
        <p:txBody>
          <a:bodyPr/>
          <a:lstStyle/>
          <a:p>
            <a:r>
              <a:rPr lang="sv-SE" sz="2400" dirty="0">
                <a:ea typeface="Calibri" panose="020F0502020204030204" pitchFamily="34" charset="0"/>
              </a:rPr>
              <a:t>Förhandsg</a:t>
            </a:r>
            <a:r>
              <a:rPr lang="sv-SE" sz="2400" dirty="0">
                <a:effectLst/>
                <a:ea typeface="Calibri" panose="020F0502020204030204" pitchFamily="34" charset="0"/>
              </a:rPr>
              <a:t>ranska bokningen</a:t>
            </a:r>
            <a:endParaRPr lang="sv-SE" sz="2400" dirty="0"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DF47D5A-3680-7CDC-69C8-661AFD207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9842" y="4329669"/>
            <a:ext cx="884175" cy="2692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" name="Grupp 3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6DA4CAE7-07AB-8A93-F4A5-E7EAC546027A}"/>
              </a:ext>
            </a:extLst>
          </p:cNvPr>
          <p:cNvGrpSpPr/>
          <p:nvPr/>
        </p:nvGrpSpPr>
        <p:grpSpPr>
          <a:xfrm>
            <a:off x="525068" y="918657"/>
            <a:ext cx="3476833" cy="3806000"/>
            <a:chOff x="525068" y="1073640"/>
            <a:chExt cx="3476833" cy="3806000"/>
          </a:xfrm>
        </p:grpSpPr>
        <p:pic>
          <p:nvPicPr>
            <p:cNvPr id="12" name="Bildobjekt 11" descr="Bilden är ett urklipp från IT-systemet mina sidor för fristående aktörer. ">
              <a:extLst>
                <a:ext uri="{FF2B5EF4-FFF2-40B4-BE49-F238E27FC236}">
                  <a16:creationId xmlns:a16="http://schemas.microsoft.com/office/drawing/2014/main" id="{139F5D35-3378-AB09-0986-BE931F859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68" y="1073640"/>
              <a:ext cx="3476833" cy="380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F48F480F-61E6-1FAE-CEE8-28EB0C31F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61435" y="4464318"/>
              <a:ext cx="884176" cy="285103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937518-BCB4-7FA3-CD74-BF4729200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818" y="918657"/>
            <a:ext cx="3972684" cy="195159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None/>
            </a:pPr>
            <a:r>
              <a:rPr lang="sv-SE" sz="1200" dirty="0">
                <a:effectLst/>
                <a:ea typeface="Calibri" panose="020F0502020204030204" pitchFamily="34" charset="0"/>
              </a:rPr>
              <a:t>Innan du slutför bokningen får du möjlighet att</a:t>
            </a:r>
            <a:r>
              <a:rPr lang="sv-SE" sz="1200" dirty="0">
                <a:ea typeface="Calibri" panose="020F0502020204030204" pitchFamily="34" charset="0"/>
              </a:rPr>
              <a:t> förhandsgranska så att allting stämmer. </a:t>
            </a:r>
          </a:p>
          <a:p>
            <a:pPr marL="0" indent="0">
              <a:lnSpc>
                <a:spcPct val="100000"/>
              </a:lnSpc>
              <a:buClr>
                <a:srgbClr val="002060"/>
              </a:buClr>
              <a:buNone/>
            </a:pPr>
            <a:endParaRPr lang="sv-SE" sz="1200" dirty="0"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2060"/>
              </a:buClr>
              <a:buNone/>
            </a:pPr>
            <a:r>
              <a:rPr lang="sv-SE" sz="1200" dirty="0">
                <a:effectLst/>
                <a:ea typeface="Calibri" panose="020F0502020204030204" pitchFamily="34" charset="0"/>
              </a:rPr>
              <a:t>Stämmer allt i bokningen klickar du på </a:t>
            </a:r>
            <a:r>
              <a:rPr lang="sv-SE" sz="1200" b="1" dirty="0">
                <a:effectLst/>
                <a:ea typeface="Calibri" panose="020F0502020204030204" pitchFamily="34" charset="0"/>
              </a:rPr>
              <a:t>Boka tolktillfälle</a:t>
            </a:r>
            <a:r>
              <a:rPr lang="sv-SE" sz="1200" b="1" dirty="0">
                <a:effectLst/>
              </a:rPr>
              <a:t> </a:t>
            </a:r>
            <a:endParaRPr lang="sv-SE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448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BA2FFF92-2A8B-1180-8EB7-BD92C1993E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5068" y="104695"/>
            <a:ext cx="6419022" cy="674687"/>
          </a:xfrm>
        </p:spPr>
        <p:txBody>
          <a:bodyPr/>
          <a:lstStyle/>
          <a:p>
            <a:r>
              <a:rPr lang="sv-SE" sz="2400" dirty="0">
                <a:ea typeface="Calibri" panose="020F0502020204030204" pitchFamily="34" charset="0"/>
              </a:rPr>
              <a:t>B</a:t>
            </a:r>
            <a:r>
              <a:rPr lang="sv-SE" sz="2400" dirty="0">
                <a:effectLst/>
                <a:ea typeface="Calibri" panose="020F0502020204030204" pitchFamily="34" charset="0"/>
              </a:rPr>
              <a:t>ekräftelsen på din bokning</a:t>
            </a:r>
            <a:endParaRPr lang="sv-SE" dirty="0"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grpSp>
        <p:nvGrpSpPr>
          <p:cNvPr id="4" name="Grupp 3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6E432E65-BFBA-D58F-51E6-FDC69E5C0C20}"/>
              </a:ext>
            </a:extLst>
          </p:cNvPr>
          <p:cNvGrpSpPr/>
          <p:nvPr/>
        </p:nvGrpSpPr>
        <p:grpSpPr>
          <a:xfrm>
            <a:off x="525068" y="1101857"/>
            <a:ext cx="4263605" cy="2037532"/>
            <a:chOff x="524166" y="1264589"/>
            <a:chExt cx="4263605" cy="2037532"/>
          </a:xfrm>
        </p:grpSpPr>
        <p:pic>
          <p:nvPicPr>
            <p:cNvPr id="2" name="Bildobjekt 5" descr="Bilden är ett urklipp från IT-systemet mina sidor för fristående aktörer. ">
              <a:extLst>
                <a:ext uri="{FF2B5EF4-FFF2-40B4-BE49-F238E27FC236}">
                  <a16:creationId xmlns:a16="http://schemas.microsoft.com/office/drawing/2014/main" id="{CC224E7B-3FB5-4E24-99A7-C65B7A8F0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166" y="1264589"/>
              <a:ext cx="4263605" cy="20375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F8C4C37B-600E-875D-8840-8B4DA717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4166" y="1815259"/>
              <a:ext cx="4217303" cy="124711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D947EEA1-FB78-0375-BAAF-E0D4E8547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4166" y="3107837"/>
              <a:ext cx="1594623" cy="194284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937518-BCB4-7FA3-CD74-BF4729200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658" y="1101857"/>
            <a:ext cx="3502616" cy="3316287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None/>
            </a:pP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Vill du se fler detaljer om bokningen klickar du på </a:t>
            </a:r>
            <a:r>
              <a:rPr lang="sv-S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Tillbaka till deltagaren.</a:t>
            </a:r>
          </a:p>
          <a:p>
            <a:pPr marL="0" indent="0">
              <a:lnSpc>
                <a:spcPct val="100000"/>
              </a:lnSpc>
              <a:buClr>
                <a:srgbClr val="002060"/>
              </a:buClr>
              <a:buNone/>
            </a:pPr>
            <a:endParaRPr lang="sv-SE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595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BA2FFF92-2A8B-1180-8EB7-BD92C1993E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5068" y="104695"/>
            <a:ext cx="6419022" cy="674687"/>
          </a:xfrm>
        </p:spPr>
        <p:txBody>
          <a:bodyPr/>
          <a:lstStyle/>
          <a:p>
            <a:r>
              <a:rPr lang="sv-SE" sz="2400" dirty="0">
                <a:ea typeface="Calibri" panose="020F0502020204030204" pitchFamily="34" charset="0"/>
              </a:rPr>
              <a:t>Boknings-ID</a:t>
            </a:r>
            <a:endParaRPr lang="sv-SE" dirty="0"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grpSp>
        <p:nvGrpSpPr>
          <p:cNvPr id="2" name="Grupp 1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12385BC7-F431-1AC7-9BB8-70E8E0FEBBAA}"/>
              </a:ext>
            </a:extLst>
          </p:cNvPr>
          <p:cNvGrpSpPr/>
          <p:nvPr/>
        </p:nvGrpSpPr>
        <p:grpSpPr>
          <a:xfrm>
            <a:off x="525068" y="993575"/>
            <a:ext cx="2235315" cy="1016052"/>
            <a:chOff x="525069" y="1071066"/>
            <a:chExt cx="2235315" cy="1016052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78020F68-0524-4D79-DD84-6FC78884C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069" y="1071066"/>
              <a:ext cx="2235315" cy="10160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251DEE74-A972-A3F0-1C8D-558B1EE0C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74526" y="1780149"/>
              <a:ext cx="885858" cy="19579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8" name="Grupp 7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EF945420-BCD5-0C15-14F9-CFD2A1CA1EC4}"/>
              </a:ext>
            </a:extLst>
          </p:cNvPr>
          <p:cNvGrpSpPr/>
          <p:nvPr/>
        </p:nvGrpSpPr>
        <p:grpSpPr>
          <a:xfrm>
            <a:off x="1874525" y="2406805"/>
            <a:ext cx="4254719" cy="1676486"/>
            <a:chOff x="486750" y="1263201"/>
            <a:chExt cx="4254719" cy="1676486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51073A0C-F4E8-D683-C4EB-34B464F5E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750" y="1263201"/>
              <a:ext cx="4254719" cy="16764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D947EEA1-FB78-0375-BAAF-E0D4E8547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5069" y="2571749"/>
              <a:ext cx="925360" cy="36793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v</a:t>
              </a:r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937518-BCB4-7FA3-CD74-BF4729200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982" y="993575"/>
            <a:ext cx="4065722" cy="3316287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None/>
            </a:pPr>
            <a:r>
              <a:rPr lang="sv-S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Unika bokning-ID</a:t>
            </a:r>
          </a:p>
          <a:p>
            <a:pPr marL="0" indent="0">
              <a:lnSpc>
                <a:spcPct val="100000"/>
              </a:lnSpc>
              <a:buClr>
                <a:srgbClr val="002060"/>
              </a:buClr>
              <a:buNone/>
            </a:pP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Alla bokningar får ett unikt boknings-ID. </a:t>
            </a:r>
          </a:p>
          <a:p>
            <a:pPr marL="0" indent="0">
              <a:lnSpc>
                <a:spcPct val="100000"/>
              </a:lnSpc>
              <a:buClr>
                <a:srgbClr val="002060"/>
              </a:buClr>
              <a:buNone/>
            </a:pP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Du finner din boknings-ID genom att klicka på </a:t>
            </a:r>
            <a:r>
              <a:rPr lang="sv-S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Se bokning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v-S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147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E20D3F-9022-4F8D-8C98-5A764E2854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3116" y="360680"/>
            <a:ext cx="7422784" cy="67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Open Sans Semibold" panose="020B0706030804020204" pitchFamily="34" charset="0"/>
                <a:cs typeface="Open Sans Semibold" panose="020B0706030804020204" pitchFamily="34" charset="0"/>
              </a:rPr>
              <a:t>Inleverera tolkbokning efter tolktillfället</a:t>
            </a:r>
            <a:endParaRPr lang="sv-SE" sz="2400" b="1" i="0" u="none" strike="noStrike" kern="1200" cap="none" spc="0" baseline="0" noProof="0" dirty="0">
              <a:solidFill>
                <a:schemeClr val="accent1"/>
              </a:solidFill>
              <a:ea typeface="Open Sans Semibold" panose="020B0706030804020204" pitchFamily="34" charset="0"/>
              <a:cs typeface="Arial"/>
            </a:endParaRPr>
          </a:p>
        </p:txBody>
      </p:sp>
      <p:grpSp>
        <p:nvGrpSpPr>
          <p:cNvPr id="4" name="Grupp 3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B2845349-ADD0-F6D9-B525-A6DE74B4B2F6}"/>
              </a:ext>
            </a:extLst>
          </p:cNvPr>
          <p:cNvGrpSpPr/>
          <p:nvPr/>
        </p:nvGrpSpPr>
        <p:grpSpPr>
          <a:xfrm>
            <a:off x="448104" y="1165569"/>
            <a:ext cx="4123896" cy="2501459"/>
            <a:chOff x="448104" y="1553027"/>
            <a:chExt cx="4123896" cy="2501459"/>
          </a:xfrm>
        </p:grpSpPr>
        <p:pic>
          <p:nvPicPr>
            <p:cNvPr id="9" name="Bildobjekt 8" descr="Bilden är ett urklipp från IT-systemet mina sidor för fristående aktörer. ">
              <a:extLst>
                <a:ext uri="{FF2B5EF4-FFF2-40B4-BE49-F238E27FC236}">
                  <a16:creationId xmlns:a16="http://schemas.microsoft.com/office/drawing/2014/main" id="{B0C4320F-04FB-9B84-5104-ADD4030A9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80"/>
            <a:stretch/>
          </p:blipFill>
          <p:spPr>
            <a:xfrm>
              <a:off x="448104" y="1553027"/>
              <a:ext cx="4123896" cy="25014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2422673C-7465-4985-76D8-3DC7A8735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95725" y="3262725"/>
              <a:ext cx="204682" cy="28575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009157FD-97A8-EADC-9676-3D94CB788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37596" y="3590105"/>
              <a:ext cx="815007" cy="33793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1B306A-A024-45F9-B2E3-B11901D14893}"/>
              </a:ext>
            </a:extLst>
          </p:cNvPr>
          <p:cNvSpPr txBox="1">
            <a:spLocks/>
          </p:cNvSpPr>
          <p:nvPr/>
        </p:nvSpPr>
        <p:spPr>
          <a:xfrm>
            <a:off x="4903865" y="1165569"/>
            <a:ext cx="4123897" cy="2554024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200" b="1" dirty="0">
                <a:ea typeface="Open Sans" panose="020B0606030504020204" pitchFamily="34" charset="0"/>
                <a:cs typeface="Open Sans" panose="020B0606030504020204" pitchFamily="34" charset="0"/>
              </a:rPr>
              <a:t>Efter tolktillfället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När tolktillfället har passerat är det viktigt att du inlevererar detta i systemstödet.</a:t>
            </a:r>
            <a:endParaRPr lang="sv-SE" sz="1200" dirty="0">
              <a:highlight>
                <a:srgbClr val="FFFF00"/>
              </a:highlight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Du hittar den bokning som ska inlevereras genom att klicka på </a:t>
            </a:r>
            <a:r>
              <a:rPr lang="sv-SE" sz="1200" b="1" dirty="0">
                <a:ea typeface="Open Sans" panose="020B0606030504020204" pitchFamily="34" charset="0"/>
                <a:cs typeface="Open Sans" panose="020B0606030504020204" pitchFamily="34" charset="0"/>
                <a:hlinkClick r:id="rId3" action="ppaction://hlinksldjump"/>
              </a:rPr>
              <a:t>inleverera tolk</a:t>
            </a: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  <a:hlinkClick r:id="rId3" action="ppaction://hlinksldjump"/>
              </a:rPr>
              <a:t> </a:t>
            </a: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och sedan välj aktuell bokning med hjälp av pilen i rullistan</a:t>
            </a:r>
            <a:r>
              <a:rPr lang="sv-SE" sz="1200" b="1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Klicka på </a:t>
            </a:r>
            <a:r>
              <a:rPr lang="sv-SE" sz="1200" b="1" dirty="0">
                <a:ea typeface="Open Sans" panose="020B0606030504020204" pitchFamily="34" charset="0"/>
                <a:cs typeface="Open Sans" panose="020B0606030504020204" pitchFamily="34" charset="0"/>
              </a:rPr>
              <a:t>välj bokning </a:t>
            </a: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för att komma vidare.</a:t>
            </a:r>
            <a:endParaRPr lang="sv-SE" sz="1200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3716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AB0829D4-136F-C886-B30C-B7B7F7F297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0819" y="125247"/>
            <a:ext cx="8494048" cy="67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Utebliven tolk eller mötet blev längre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Open Sans Semibold" panose="020B0706030804020204" pitchFamily="34" charset="0"/>
              <a:cs typeface="Arial"/>
            </a:endParaRPr>
          </a:p>
        </p:txBody>
      </p:sp>
      <p:grpSp>
        <p:nvGrpSpPr>
          <p:cNvPr id="4" name="Grupp 3" descr="Bilden är ett urklipp från IT-systemet mina sidor för fristående aktörer. ">
            <a:extLst>
              <a:ext uri="{FF2B5EF4-FFF2-40B4-BE49-F238E27FC236}">
                <a16:creationId xmlns:a16="http://schemas.microsoft.com/office/drawing/2014/main" id="{6FDB9E7F-9AE6-A8BC-46D3-83AADE63CA60}"/>
              </a:ext>
            </a:extLst>
          </p:cNvPr>
          <p:cNvGrpSpPr/>
          <p:nvPr/>
        </p:nvGrpSpPr>
        <p:grpSpPr>
          <a:xfrm>
            <a:off x="543209" y="780797"/>
            <a:ext cx="4028791" cy="3581905"/>
            <a:chOff x="543209" y="780797"/>
            <a:chExt cx="4028791" cy="3581905"/>
          </a:xfrm>
        </p:grpSpPr>
        <p:pic>
          <p:nvPicPr>
            <p:cNvPr id="3" name="Bildobjekt 2" descr="Bilden är ett urklipp från IT-systemet mina sidor för fristående aktörer.">
              <a:extLst>
                <a:ext uri="{FF2B5EF4-FFF2-40B4-BE49-F238E27FC236}">
                  <a16:creationId xmlns:a16="http://schemas.microsoft.com/office/drawing/2014/main" id="{5483AE4C-A686-3972-4BB2-26676EA99E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895"/>
            <a:stretch/>
          </p:blipFill>
          <p:spPr>
            <a:xfrm>
              <a:off x="543209" y="780797"/>
              <a:ext cx="4028791" cy="35819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63F66BF3-D9AC-4E4F-EC72-134A1AEBF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53117" y="2631699"/>
              <a:ext cx="746567" cy="27122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20AE161-5629-0F8A-B26F-B24F6E625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74828" y="4067874"/>
              <a:ext cx="1363915" cy="289661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DE40A8FC-4DD9-46A0-5D1A-ECEF9A2FFA3C}"/>
              </a:ext>
            </a:extLst>
          </p:cNvPr>
          <p:cNvSpPr txBox="1">
            <a:spLocks/>
          </p:cNvSpPr>
          <p:nvPr/>
        </p:nvSpPr>
        <p:spPr>
          <a:xfrm>
            <a:off x="5069400" y="800247"/>
            <a:ext cx="3531391" cy="2838901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200" b="1" dirty="0">
                <a:ea typeface="Open Sans" panose="020B0606030504020204" pitchFamily="34" charset="0"/>
                <a:cs typeface="Open Sans" panose="020B0606030504020204" pitchFamily="34" charset="0"/>
              </a:rPr>
              <a:t>Utebliven tolk från mötet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Om tolken uteblev från mötet så anger du det genom att klicka i </a:t>
            </a:r>
            <a:r>
              <a:rPr lang="sv-SE" sz="1200" b="1" dirty="0">
                <a:ea typeface="Open Sans" panose="020B0606030504020204" pitchFamily="34" charset="0"/>
                <a:cs typeface="Open Sans" panose="020B0606030504020204" pitchFamily="34" charset="0"/>
              </a:rPr>
              <a:t>Ja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8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8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b="1" dirty="0">
                <a:ea typeface="Open Sans" panose="020B0606030504020204" pitchFamily="34" charset="0"/>
                <a:cs typeface="Open Sans" panose="020B0606030504020204" pitchFamily="34" charset="0"/>
              </a:rPr>
              <a:t>Mötet blev längre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Om tolktillfället blev längre än bokningen så lägger du till tiden.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Du avrundar uppåt till närmaste 15 minuters intervall.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Gå vidare genom att klicka på </a:t>
            </a:r>
            <a:r>
              <a:rPr lang="sv-SE" sz="12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Förhandsgranska tolktillfälle</a:t>
            </a:r>
          </a:p>
        </p:txBody>
      </p:sp>
    </p:spTree>
    <p:extLst>
      <p:ext uri="{BB962C8B-B14F-4D97-AF65-F5344CB8AC3E}">
        <p14:creationId xmlns:p14="http://schemas.microsoft.com/office/powerpoint/2010/main" val="2133229062"/>
      </p:ext>
    </p:extLst>
  </p:cSld>
  <p:clrMapOvr>
    <a:masterClrMapping/>
  </p:clrMapOvr>
</p:sld>
</file>

<file path=ppt/theme/theme1.xml><?xml version="1.0" encoding="utf-8"?>
<a:theme xmlns:a="http://schemas.openxmlformats.org/drawingml/2006/main" name="Arbetsförmedlingen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B3A705E1-B635-4A82-9C30-818C3DE0C19F}" vid="{829A0886-497F-45DD-97B0-6162BAA87D37}"/>
    </a:ext>
  </a:extLst>
</a:theme>
</file>

<file path=ppt/theme/theme2.xml><?xml version="1.0" encoding="utf-8"?>
<a:theme xmlns:a="http://schemas.openxmlformats.org/drawingml/2006/main" name="Arbetsförmedlingen, blå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B3A705E1-B635-4A82-9C30-818C3DE0C19F}" vid="{383C7143-0A0D-4375-A368-4B2BC0A79B17}"/>
    </a:ext>
  </a:extLst>
</a:theme>
</file>

<file path=ppt/theme/theme3.xml><?xml version="1.0" encoding="utf-8"?>
<a:theme xmlns:a="http://schemas.openxmlformats.org/drawingml/2006/main" name="Arbetsförmedlingen, vit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.potx" id="{B6385D98-5984-4ABE-8255-A19A7B5C4316}" vid="{14084F02-E16B-40C5-95F1-1F6814F54338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F_Dokument" ma:contentTypeID="0x01010014A0B615A4987746B2959CA40FE4F9A900E952D1EE823EA54C82ECE96CA790009D" ma:contentTypeVersion="9" ma:contentTypeDescription="Standdard AF innehållstyp" ma:contentTypeScope="" ma:versionID="34141eecb63aa29da6f1ffb3fbb33097">
  <xsd:schema xmlns:xsd="http://www.w3.org/2001/XMLSchema" xmlns:xs="http://www.w3.org/2001/XMLSchema" xmlns:p="http://schemas.microsoft.com/office/2006/metadata/properties" xmlns:ns2="683d061d-22f4-40eb-a0a7-59ec683ff728" targetNamespace="http://schemas.microsoft.com/office/2006/metadata/properties" ma:root="true" ma:fieldsID="29fced17de2299748608b23d960ee7e9" ns2:_="">
    <xsd:import namespace="683d061d-22f4-40eb-a0a7-59ec683ff728"/>
    <xsd:element name="properties">
      <xsd:complexType>
        <xsd:sequence>
          <xsd:element name="documentManagement">
            <xsd:complexType>
              <xsd:all>
                <xsd:element ref="ns2:pc5989269dd348b6b1b5ccb18f16fed3" minOccurs="0"/>
                <xsd:element ref="ns2:TaxCatchAll" minOccurs="0"/>
                <xsd:element ref="ns2:TaxCatchAllLabel" minOccurs="0"/>
                <xsd:element ref="ns2:pb38c114153344b4a8ac01227a633d83" minOccurs="0"/>
                <xsd:element ref="ns2:Gallringsbar" minOccurs="0"/>
                <xsd:element ref="ns2:Skyddsvard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d061d-22f4-40eb-a0a7-59ec683ff728" elementFormDefault="qualified">
    <xsd:import namespace="http://schemas.microsoft.com/office/2006/documentManagement/types"/>
    <xsd:import namespace="http://schemas.microsoft.com/office/infopath/2007/PartnerControls"/>
    <xsd:element name="pc5989269dd348b6b1b5ccb18f16fed3" ma:index="8" nillable="true" ma:taxonomy="true" ma:internalName="pc5989269dd348b6b1b5ccb18f16fed3" ma:taxonomyFieldName="Dokumentstatus" ma:displayName="Dokumentstatus" ma:default="1;#Utkast|4fd34bca-3b4e-4a5b-88f2-24ba8985d36d" ma:fieldId="{9c598926-9dd3-48b6-b1b5-ccb18f16fed3}" ma:sspId="93b5fa16-33f7-4e0d-9c60-e37e052098b6" ma:termSetId="b2d44d14-e970-4bd9-b606-a8f608d268b2" ma:anchorId="a1a796ae-097c-4b94-b5b0-85256fa492ce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dc53bff0-29d5-4998-810d-26fa937885ae}" ma:internalName="TaxCatchAll" ma:showField="CatchAllData" ma:web="683d061d-22f4-40eb-a0a7-59ec683ff7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dc53bff0-29d5-4998-810d-26fa937885ae}" ma:internalName="TaxCatchAllLabel" ma:readOnly="true" ma:showField="CatchAllDataLabel" ma:web="683d061d-22f4-40eb-a0a7-59ec683ff7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b38c114153344b4a8ac01227a633d83" ma:index="12" nillable="true" ma:taxonomy="true" ma:internalName="pb38c114153344b4a8ac01227a633d83" ma:taxonomyFieldName="Dokumenttyp" ma:displayName="Dokumenttyp" ma:default="" ma:fieldId="{9b38c114-1533-44b4-a8ac-01227a633d83}" ma:sspId="93b5fa16-33f7-4e0d-9c60-e37e052098b6" ma:termSetId="b2d44d14-e970-4bd9-b606-a8f608d268b2" ma:anchorId="1faec79e-05e2-4ca8-80e6-d2239223a758" ma:open="false" ma:isKeyword="false">
      <xsd:complexType>
        <xsd:sequence>
          <xsd:element ref="pc:Terms" minOccurs="0" maxOccurs="1"/>
        </xsd:sequence>
      </xsd:complexType>
    </xsd:element>
    <xsd:element name="Gallringsbar" ma:index="14" nillable="true" ma:displayName="Gallringsbar" ma:default="Ja" ma:format="Dropdown" ma:internalName="Gallringsbar" ma:readOnly="false">
      <xsd:simpleType>
        <xsd:restriction base="dms:Choice">
          <xsd:enumeration value="Ja"/>
          <xsd:enumeration value="Nej"/>
        </xsd:restriction>
      </xsd:simpleType>
    </xsd:element>
    <xsd:element name="Skyddsvarde" ma:index="15" nillable="true" ma:displayName="Skyddsvärde" ma:description="Vilken typ av tillfällig hantering innehåller dokumentet?" ma:format="Dropdown" ma:internalName="Skyddsvarde">
      <xsd:simpleType>
        <xsd:restriction base="dms:Choice">
          <xsd:enumeration value="LÅG, publik info, inga personuppgifter"/>
          <xsd:enumeration value="MEDEL, inga personuppgifter"/>
          <xsd:enumeration value="MEDEL, icke känsliga personuppgifter"/>
        </xsd:restriction>
      </xsd:simpleType>
    </xsd:element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3d061d-22f4-40eb-a0a7-59ec683ff728">
      <Value>1</Value>
    </TaxCatchAll>
    <pc5989269dd348b6b1b5ccb18f16fed3 xmlns="683d061d-22f4-40eb-a0a7-59ec683ff7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Utkast</TermName>
          <TermId xmlns="http://schemas.microsoft.com/office/infopath/2007/PartnerControls">4fd34bca-3b4e-4a5b-88f2-24ba8985d36d</TermId>
        </TermInfo>
      </Terms>
    </pc5989269dd348b6b1b5ccb18f16fed3>
    <Gallringsbar xmlns="683d061d-22f4-40eb-a0a7-59ec683ff728">Ja</Gallringsbar>
    <pb38c114153344b4a8ac01227a633d83 xmlns="683d061d-22f4-40eb-a0a7-59ec683ff728">
      <Terms xmlns="http://schemas.microsoft.com/office/infopath/2007/PartnerControls"/>
    </pb38c114153344b4a8ac01227a633d83>
    <Skyddsvarde xmlns="683d061d-22f4-40eb-a0a7-59ec683ff728" xsi:nil="true"/>
  </documentManagement>
</p:properties>
</file>

<file path=customXml/itemProps1.xml><?xml version="1.0" encoding="utf-8"?>
<ds:datastoreItem xmlns:ds="http://schemas.openxmlformats.org/officeDocument/2006/customXml" ds:itemID="{43C32400-F039-4B55-AB2F-B3E855E81D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3d061d-22f4-40eb-a0a7-59ec683ff7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DBF114-3936-4C26-AEDD-359F5E043D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928339-8779-46F7-A55D-42C29D30A158}">
  <ds:schemaRefs>
    <ds:schemaRef ds:uri="http://www.w3.org/XML/1998/namespace"/>
    <ds:schemaRef ds:uri="http://schemas.microsoft.com/office/2006/documentManagement/types"/>
    <ds:schemaRef ds:uri="http://purl.org/dc/elements/1.1/"/>
    <ds:schemaRef ds:uri="683d061d-22f4-40eb-a0a7-59ec683ff728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17202</TotalTime>
  <Words>6017</Words>
  <Application>Microsoft Office PowerPoint</Application>
  <PresentationFormat>Bildspel på skärmen (16:9)</PresentationFormat>
  <Paragraphs>740</Paragraphs>
  <Slides>111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111</vt:i4>
      </vt:variant>
    </vt:vector>
  </HeadingPairs>
  <TitlesOfParts>
    <vt:vector size="121" baseType="lpstr">
      <vt:lpstr>Arial</vt:lpstr>
      <vt:lpstr>Calibri</vt:lpstr>
      <vt:lpstr>Courier New</vt:lpstr>
      <vt:lpstr>Helvetica Neue Medium</vt:lpstr>
      <vt:lpstr>Open Sans</vt:lpstr>
      <vt:lpstr>Open Sans Semibold</vt:lpstr>
      <vt:lpstr>Open Sans Semibold</vt:lpstr>
      <vt:lpstr>Arbetsförmedlingen</vt:lpstr>
      <vt:lpstr>Arbetsförmedlingen, blå</vt:lpstr>
      <vt:lpstr>Arbetsförmedlingen, vit</vt:lpstr>
      <vt:lpstr>Karriärvägledning  Mina sidor för fristående aktörer</vt:lpstr>
      <vt:lpstr>Senaste uppdateringar i användarstödet</vt:lpstr>
      <vt:lpstr>Innehållsförteckning</vt:lpstr>
      <vt:lpstr>Karriärvägledning (KVL)</vt:lpstr>
      <vt:lpstr>Mina deltagare, deltagarinformation</vt:lpstr>
      <vt:lpstr>Första sidan på Mina sidor för fristående aktörer </vt:lpstr>
      <vt:lpstr>Se mina deltagare</vt:lpstr>
      <vt:lpstr>Sök deltagare</vt:lpstr>
      <vt:lpstr>Filtrering</vt:lpstr>
      <vt:lpstr>Händelseöversikt</vt:lpstr>
      <vt:lpstr>Deltagarkort</vt:lpstr>
      <vt:lpstr>Deltagare &amp; tjänst</vt:lpstr>
      <vt:lpstr>Deltagare &amp; tjänst  – Genomförandereferens och avbrott</vt:lpstr>
      <vt:lpstr>Deltagarkort - Deltagare &amp; tjänst -Aktivitetsrapporter</vt:lpstr>
      <vt:lpstr>Deltagarkort - Övriga inskickade rapporter</vt:lpstr>
      <vt:lpstr>Deltagarkort- Handlingsplan</vt:lpstr>
      <vt:lpstr>Boka ett första möte med deltagaren</vt:lpstr>
      <vt:lpstr>Del 1 - Fördjupad kartläggning, introduktion och gemensam planering</vt:lpstr>
      <vt:lpstr> Individuellt schema</vt:lpstr>
      <vt:lpstr>Videomöten</vt:lpstr>
      <vt:lpstr>Skapa och skicka rapporter</vt:lpstr>
      <vt:lpstr>Gå in på ”Deltagarlistan”</vt:lpstr>
      <vt:lpstr>Välj deltagare</vt:lpstr>
      <vt:lpstr>Fliken ”Rapportering”</vt:lpstr>
      <vt:lpstr>Skapa rapport</vt:lpstr>
      <vt:lpstr>Inskickade rapporter</vt:lpstr>
      <vt:lpstr>Gemensam planering</vt:lpstr>
      <vt:lpstr>Distans</vt:lpstr>
      <vt:lpstr>Aktiviteter</vt:lpstr>
      <vt:lpstr>Förhandsgranska</vt:lpstr>
      <vt:lpstr>Inskickade rapporter, gemensam planering</vt:lpstr>
      <vt:lpstr>Del 2 – Kvalificerad karriärvägledning </vt:lpstr>
      <vt:lpstr>Skapa avvikelserapport</vt:lpstr>
      <vt:lpstr>Avvikelserapport frånvaro välj orsak</vt:lpstr>
      <vt:lpstr>Frånvaro välj dag  </vt:lpstr>
      <vt:lpstr>Frånvaro annan orsak</vt:lpstr>
      <vt:lpstr>Frånvaro förhandsgranska</vt:lpstr>
      <vt:lpstr>Avvikelserapport (frånvaro) inskickad</vt:lpstr>
      <vt:lpstr>Rätta fel i en inskickad avvikelserapport (frånvaro)</vt:lpstr>
      <vt:lpstr>Avvikelserapport avvikelse välj orsak</vt:lpstr>
      <vt:lpstr>Avvikelse kan inte tillgodogöra sig programmet /misskötsamhet</vt:lpstr>
      <vt:lpstr>Avvikelse tackat nej till erbjudet arbete, insats eller aktivitet</vt:lpstr>
      <vt:lpstr>Avvikelse ser till att erbjudet arbete inte kommer till stånd</vt:lpstr>
      <vt:lpstr>Avvikelse förhandsgranska</vt:lpstr>
      <vt:lpstr>Avvikelserapport (avvikelse) inskickad</vt:lpstr>
      <vt:lpstr>Rätta fel i inskickad avvikelserapport (avvikelse)</vt:lpstr>
      <vt:lpstr>Skapa informativ rapport</vt:lpstr>
      <vt:lpstr>Skapa informativ rapport utan bilaga</vt:lpstr>
      <vt:lpstr>Skapa informativ rapport med bilaga</vt:lpstr>
      <vt:lpstr>Skapa informativ rapport med bilaga - Välj typ av dokument</vt:lpstr>
      <vt:lpstr>Skapa informativ rapport med bilaga - kompletterande information  </vt:lpstr>
      <vt:lpstr>Skapa informativ rapport med bilaga - Förhandsgranska &amp; Skicka in</vt:lpstr>
      <vt:lpstr>Slutredovisning</vt:lpstr>
      <vt:lpstr>Skapa slutredovisning</vt:lpstr>
      <vt:lpstr>Information</vt:lpstr>
      <vt:lpstr>Huvudmål</vt:lpstr>
      <vt:lpstr>Arbetsuppgifter</vt:lpstr>
      <vt:lpstr>Motivering huvudmål</vt:lpstr>
      <vt:lpstr>Planerad väg</vt:lpstr>
      <vt:lpstr>Studera</vt:lpstr>
      <vt:lpstr>Studera, tidsperiod</vt:lpstr>
      <vt:lpstr>Kompletterande insats</vt:lpstr>
      <vt:lpstr>Tidsperiod</vt:lpstr>
      <vt:lpstr>Annat, beskrivning</vt:lpstr>
      <vt:lpstr>Lägg till eller ta bort steg</vt:lpstr>
      <vt:lpstr>Alternativa mål</vt:lpstr>
      <vt:lpstr>Arbetsuppgifter, alternativt mål</vt:lpstr>
      <vt:lpstr>Motivering alternativt mål</vt:lpstr>
      <vt:lpstr>Planerad väg (alternativt mål)</vt:lpstr>
      <vt:lpstr>Studera, alternativt mål</vt:lpstr>
      <vt:lpstr>Studera, tidsperiod alternativt mål</vt:lpstr>
      <vt:lpstr>Kompletterande insatser</vt:lpstr>
      <vt:lpstr>Tidsperiod kompletterande insatser</vt:lpstr>
      <vt:lpstr>Annat, beskrivning alternativt mål</vt:lpstr>
      <vt:lpstr>Annat ange tidsperiod</vt:lpstr>
      <vt:lpstr>Lägg till eller ta bort steg, alternativt mål</vt:lpstr>
      <vt:lpstr>Studiebesök utbildningsanordnare/arbetsplats</vt:lpstr>
      <vt:lpstr>Motivering</vt:lpstr>
      <vt:lpstr>Lägg till studiebesök</vt:lpstr>
      <vt:lpstr>Kompletterande information</vt:lpstr>
      <vt:lpstr>Förhandsgranska &amp; skicka in slutredovisning</vt:lpstr>
      <vt:lpstr>Avslag på slutredovisning</vt:lpstr>
      <vt:lpstr>Kartläggning &amp; Kompetens</vt:lpstr>
      <vt:lpstr>Välj deltagare, kartläggning &amp; kompetens</vt:lpstr>
      <vt:lpstr>Redigera</vt:lpstr>
      <vt:lpstr>Kompetens</vt:lpstr>
      <vt:lpstr>Utbildning, Arbetslivserfarenhet, Sökta jobb</vt:lpstr>
      <vt:lpstr>Utbildning</vt:lpstr>
      <vt:lpstr>Arbetslivserfarenhet</vt:lpstr>
      <vt:lpstr>Sökta jobb</vt:lpstr>
      <vt:lpstr>Tolk </vt:lpstr>
      <vt:lpstr>Tolktjänsten på Mina sidor för fristående aktörer</vt:lpstr>
      <vt:lpstr>Tolktjänstens startsida</vt:lpstr>
      <vt:lpstr>Bokningsformuläret</vt:lpstr>
      <vt:lpstr>Förhandsgranska bokningen</vt:lpstr>
      <vt:lpstr>Bekräftelsen på din bokning</vt:lpstr>
      <vt:lpstr>Boknings-ID</vt:lpstr>
      <vt:lpstr>Inleverera tolkbokning efter tolktillfället</vt:lpstr>
      <vt:lpstr>Utebliven tolk eller mötet blev längre</vt:lpstr>
      <vt:lpstr>Förhandsgranska inleverans</vt:lpstr>
      <vt:lpstr>Avboka tolk innan tolktillfället</vt:lpstr>
      <vt:lpstr>Förhandsgranska avbokningen</vt:lpstr>
      <vt:lpstr>Bekräftelse på avbokningen</vt:lpstr>
      <vt:lpstr>Lämna synpunkter på tolkning</vt:lpstr>
      <vt:lpstr>Exportera deltagarinformation</vt:lpstr>
      <vt:lpstr>Exportera deltagarinformation, datum &amp; tjänst</vt:lpstr>
      <vt:lpstr>Exportera deltagarinformation, deltagare</vt:lpstr>
      <vt:lpstr>Exportera till Excel</vt:lpstr>
      <vt:lpstr>Maskade personuppgifter</vt:lpstr>
      <vt:lpstr>Vem gör vad</vt:lpstr>
      <vt:lpstr>Så här ser det ut i systemstödet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Mina sidor för fristående aktörer, användarmanual</dc:title>
  <dc:creator>Arbetsförmedlingen</dc:creator>
  <cp:keywords>Mina sidor, leverantörer, karriärvägledning</cp:keywords>
  <cp:lastModifiedBy>Harald Pålbrant</cp:lastModifiedBy>
  <cp:revision>264</cp:revision>
  <dcterms:created xsi:type="dcterms:W3CDTF">2021-04-30T07:22:55Z</dcterms:created>
  <dcterms:modified xsi:type="dcterms:W3CDTF">2025-04-29T11:10:59Z</dcterms:modified>
  <cp:category>Användarstöd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0x01010014A0B615A4987746B2959CA40FE4F9A900E952D1EE823EA54C82ECE96CA790009D</vt:lpwstr>
  </property>
  <property fmtid="{D5CDD505-2E9C-101B-9397-08002B2CF9AE}" pid="3" name="Dokumentstatus">
    <vt:lpwstr>1;#Utkast|4fd34bca-3b4e-4a5b-88f2-24ba8985d36d</vt:lpwstr>
  </property>
  <property fmtid="{D5CDD505-2E9C-101B-9397-08002B2CF9AE}" pid="4" name="Dokumenttyp">
    <vt:lpwstr/>
  </property>
</Properties>
</file>