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18" r:id="rId6"/>
  </p:sldMasterIdLst>
  <p:notesMasterIdLst>
    <p:notesMasterId r:id="rId117"/>
  </p:notesMasterIdLst>
  <p:sldIdLst>
    <p:sldId id="256" r:id="rId7"/>
    <p:sldId id="1448944715" r:id="rId8"/>
    <p:sldId id="1448944467" r:id="rId9"/>
    <p:sldId id="777" r:id="rId10"/>
    <p:sldId id="1448944454" r:id="rId11"/>
    <p:sldId id="1448944462" r:id="rId12"/>
    <p:sldId id="1448944713" r:id="rId13"/>
    <p:sldId id="1448944714" r:id="rId14"/>
    <p:sldId id="1448944751" r:id="rId15"/>
    <p:sldId id="1448944526" r:id="rId16"/>
    <p:sldId id="1448944615" r:id="rId17"/>
    <p:sldId id="1448944527" r:id="rId18"/>
    <p:sldId id="1448944738" r:id="rId19"/>
    <p:sldId id="1448944739" r:id="rId20"/>
    <p:sldId id="1448944694" r:id="rId21"/>
    <p:sldId id="1448944695" r:id="rId22"/>
    <p:sldId id="1448944696" r:id="rId23"/>
    <p:sldId id="1448944732" r:id="rId24"/>
    <p:sldId id="1448944471" r:id="rId25"/>
    <p:sldId id="1448944533" r:id="rId26"/>
    <p:sldId id="1448944534" r:id="rId27"/>
    <p:sldId id="1448944535" r:id="rId28"/>
    <p:sldId id="1448944708" r:id="rId29"/>
    <p:sldId id="1448944682" r:id="rId30"/>
    <p:sldId id="1448944536" r:id="rId31"/>
    <p:sldId id="1448944537" r:id="rId32"/>
    <p:sldId id="1448944538" r:id="rId33"/>
    <p:sldId id="1448944539" r:id="rId34"/>
    <p:sldId id="1448944707" r:id="rId35"/>
    <p:sldId id="1448944697" r:id="rId36"/>
    <p:sldId id="1448944676" r:id="rId37"/>
    <p:sldId id="1448944684" r:id="rId38"/>
    <p:sldId id="1448944685" r:id="rId39"/>
    <p:sldId id="1448944686" r:id="rId40"/>
    <p:sldId id="1448944687" r:id="rId41"/>
    <p:sldId id="1448944756" r:id="rId42"/>
    <p:sldId id="1448944693" r:id="rId43"/>
    <p:sldId id="1448944672" r:id="rId44"/>
    <p:sldId id="1448944690" r:id="rId45"/>
    <p:sldId id="1448944689" r:id="rId46"/>
    <p:sldId id="1448944692" r:id="rId47"/>
    <p:sldId id="1448944683" r:id="rId48"/>
    <p:sldId id="1448944755" r:id="rId49"/>
    <p:sldId id="1448944688" r:id="rId50"/>
    <p:sldId id="1448944734" r:id="rId51"/>
    <p:sldId id="1448944733" r:id="rId52"/>
    <p:sldId id="299" r:id="rId53"/>
    <p:sldId id="300" r:id="rId54"/>
    <p:sldId id="301" r:id="rId55"/>
    <p:sldId id="302" r:id="rId56"/>
    <p:sldId id="303" r:id="rId57"/>
    <p:sldId id="1448944705" r:id="rId58"/>
    <p:sldId id="1448944580" r:id="rId59"/>
    <p:sldId id="1448944582" r:id="rId60"/>
    <p:sldId id="1448944583" r:id="rId61"/>
    <p:sldId id="1448944585" r:id="rId62"/>
    <p:sldId id="1448944586" r:id="rId63"/>
    <p:sldId id="1448944588" r:id="rId64"/>
    <p:sldId id="1448944589" r:id="rId65"/>
    <p:sldId id="1448944591" r:id="rId66"/>
    <p:sldId id="1448944592" r:id="rId67"/>
    <p:sldId id="1448944593" r:id="rId68"/>
    <p:sldId id="1448944594" r:id="rId69"/>
    <p:sldId id="1448944596" r:id="rId70"/>
    <p:sldId id="1448944599" r:id="rId71"/>
    <p:sldId id="1448944601" r:id="rId72"/>
    <p:sldId id="1448944602" r:id="rId73"/>
    <p:sldId id="1448944604" r:id="rId74"/>
    <p:sldId id="1448944606" r:id="rId75"/>
    <p:sldId id="1448944608" r:id="rId76"/>
    <p:sldId id="1448944609" r:id="rId77"/>
    <p:sldId id="1448944610" r:id="rId78"/>
    <p:sldId id="1448944611" r:id="rId79"/>
    <p:sldId id="1448944605" r:id="rId80"/>
    <p:sldId id="1448944613" r:id="rId81"/>
    <p:sldId id="1448944614" r:id="rId82"/>
    <p:sldId id="1448944617" r:id="rId83"/>
    <p:sldId id="1448944620" r:id="rId84"/>
    <p:sldId id="1448944622" r:id="rId85"/>
    <p:sldId id="1448944623" r:id="rId86"/>
    <p:sldId id="1448944722" r:id="rId87"/>
    <p:sldId id="1448944543" r:id="rId88"/>
    <p:sldId id="1448944544" r:id="rId89"/>
    <p:sldId id="1448944546" r:id="rId90"/>
    <p:sldId id="1448944547" r:id="rId91"/>
    <p:sldId id="1448944550" r:id="rId92"/>
    <p:sldId id="1448944551" r:id="rId93"/>
    <p:sldId id="1448944559" r:id="rId94"/>
    <p:sldId id="1448944568" r:id="rId95"/>
    <p:sldId id="1448944737" r:id="rId96"/>
    <p:sldId id="1448944736" r:id="rId97"/>
    <p:sldId id="346" r:id="rId98"/>
    <p:sldId id="349" r:id="rId99"/>
    <p:sldId id="351" r:id="rId100"/>
    <p:sldId id="358" r:id="rId101"/>
    <p:sldId id="361" r:id="rId102"/>
    <p:sldId id="353" r:id="rId103"/>
    <p:sldId id="354" r:id="rId104"/>
    <p:sldId id="355" r:id="rId105"/>
    <p:sldId id="356" r:id="rId106"/>
    <p:sldId id="323" r:id="rId107"/>
    <p:sldId id="360" r:id="rId108"/>
    <p:sldId id="1448944754" r:id="rId109"/>
    <p:sldId id="1448944680" r:id="rId110"/>
    <p:sldId id="1448944681" r:id="rId111"/>
    <p:sldId id="1448944711" r:id="rId112"/>
    <p:sldId id="1448944735" r:id="rId113"/>
    <p:sldId id="1448944721" r:id="rId114"/>
    <p:sldId id="1448944718" r:id="rId115"/>
    <p:sldId id="1448944719" r:id="rId116"/>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Karriärvägledning" id="{D58E3327-251C-45A9-B33E-3A5CB499368C}">
          <p14:sldIdLst>
            <p14:sldId id="256"/>
            <p14:sldId id="1448944715"/>
            <p14:sldId id="1448944467"/>
            <p14:sldId id="777"/>
            <p14:sldId id="1448944454"/>
            <p14:sldId id="1448944462"/>
            <p14:sldId id="1448944713"/>
            <p14:sldId id="1448944714"/>
            <p14:sldId id="1448944751"/>
            <p14:sldId id="1448944526"/>
            <p14:sldId id="1448944615"/>
            <p14:sldId id="1448944527"/>
            <p14:sldId id="1448944738"/>
            <p14:sldId id="1448944739"/>
            <p14:sldId id="1448944694"/>
            <p14:sldId id="1448944695"/>
            <p14:sldId id="1448944696"/>
            <p14:sldId id="1448944732"/>
            <p14:sldId id="1448944471"/>
            <p14:sldId id="1448944533"/>
            <p14:sldId id="1448944534"/>
            <p14:sldId id="1448944535"/>
            <p14:sldId id="1448944708"/>
            <p14:sldId id="1448944682"/>
          </p14:sldIdLst>
        </p14:section>
        <p14:section name="Gemensam planering" id="{65A79A8B-B632-4CDC-BDC2-F100CBA63D64}">
          <p14:sldIdLst>
            <p14:sldId id="1448944536"/>
            <p14:sldId id="1448944537"/>
            <p14:sldId id="1448944538"/>
            <p14:sldId id="1448944539"/>
            <p14:sldId id="1448944707"/>
            <p14:sldId id="1448944697"/>
          </p14:sldIdLst>
        </p14:section>
        <p14:section name="Skapa avvikelserapport" id="{A2E93B59-49AF-4E4B-81E2-CD1B3509CDFF}">
          <p14:sldIdLst>
            <p14:sldId id="1448944676"/>
            <p14:sldId id="1448944684"/>
            <p14:sldId id="1448944685"/>
            <p14:sldId id="1448944686"/>
            <p14:sldId id="1448944687"/>
            <p14:sldId id="1448944756"/>
            <p14:sldId id="1448944693"/>
            <p14:sldId id="1448944672"/>
            <p14:sldId id="1448944690"/>
            <p14:sldId id="1448944689"/>
            <p14:sldId id="1448944692"/>
            <p14:sldId id="1448944683"/>
            <p14:sldId id="1448944755"/>
            <p14:sldId id="1448944688"/>
          </p14:sldIdLst>
        </p14:section>
        <p14:section name="Informativ Rapport" id="{8E754DF9-B6DE-482E-8C54-97D0FDF84EE4}">
          <p14:sldIdLst>
            <p14:sldId id="1448944734"/>
            <p14:sldId id="1448944733"/>
            <p14:sldId id="299"/>
            <p14:sldId id="300"/>
            <p14:sldId id="301"/>
            <p14:sldId id="302"/>
            <p14:sldId id="303"/>
          </p14:sldIdLst>
        </p14:section>
        <p14:section name="Slutredovisning" id="{6FC18D8E-9A04-4E81-862E-ED71DD1C7825}">
          <p14:sldIdLst>
            <p14:sldId id="1448944705"/>
            <p14:sldId id="1448944580"/>
            <p14:sldId id="1448944582"/>
            <p14:sldId id="1448944583"/>
            <p14:sldId id="1448944585"/>
            <p14:sldId id="1448944586"/>
            <p14:sldId id="1448944588"/>
            <p14:sldId id="1448944589"/>
            <p14:sldId id="1448944591"/>
            <p14:sldId id="1448944592"/>
            <p14:sldId id="1448944593"/>
            <p14:sldId id="1448944594"/>
            <p14:sldId id="1448944596"/>
            <p14:sldId id="1448944599"/>
            <p14:sldId id="1448944601"/>
            <p14:sldId id="1448944602"/>
            <p14:sldId id="1448944604"/>
            <p14:sldId id="1448944606"/>
            <p14:sldId id="1448944608"/>
            <p14:sldId id="1448944609"/>
            <p14:sldId id="1448944610"/>
            <p14:sldId id="1448944611"/>
            <p14:sldId id="1448944605"/>
            <p14:sldId id="1448944613"/>
            <p14:sldId id="1448944614"/>
            <p14:sldId id="1448944617"/>
            <p14:sldId id="1448944620"/>
            <p14:sldId id="1448944622"/>
            <p14:sldId id="1448944623"/>
            <p14:sldId id="1448944722"/>
          </p14:sldIdLst>
        </p14:section>
        <p14:section name="Kartläggning" id="{B2A2A22F-71C3-498B-A510-1A9643532000}">
          <p14:sldIdLst>
            <p14:sldId id="1448944543"/>
            <p14:sldId id="1448944544"/>
            <p14:sldId id="1448944546"/>
            <p14:sldId id="1448944547"/>
            <p14:sldId id="1448944550"/>
            <p14:sldId id="1448944551"/>
            <p14:sldId id="1448944559"/>
            <p14:sldId id="1448944568"/>
          </p14:sldIdLst>
        </p14:section>
        <p14:section name="Tolk" id="{56AC6DB1-6F21-4FE6-81D7-3F7DFE6FA0FB}">
          <p14:sldIdLst>
            <p14:sldId id="1448944737"/>
            <p14:sldId id="1448944736"/>
            <p14:sldId id="346"/>
            <p14:sldId id="349"/>
            <p14:sldId id="351"/>
            <p14:sldId id="358"/>
            <p14:sldId id="361"/>
            <p14:sldId id="353"/>
            <p14:sldId id="354"/>
            <p14:sldId id="355"/>
            <p14:sldId id="356"/>
            <p14:sldId id="323"/>
            <p14:sldId id="360"/>
            <p14:sldId id="1448944754"/>
          </p14:sldIdLst>
        </p14:section>
        <p14:section name="Exportera deltagare" id="{D4365909-5661-414B-B466-7D40F6FCD775}">
          <p14:sldIdLst>
            <p14:sldId id="1448944680"/>
            <p14:sldId id="1448944681"/>
            <p14:sldId id="1448944711"/>
            <p14:sldId id="1448944735"/>
          </p14:sldIdLst>
        </p14:section>
        <p14:section name="Maskade personuppgifter" id="{6B4B66C7-D55B-4D3E-8FF8-507960FEACA5}">
          <p14:sldIdLst>
            <p14:sldId id="1448944721"/>
            <p14:sldId id="1448944718"/>
            <p14:sldId id="1448944719"/>
          </p14:sldIdLst>
        </p14:section>
      </p14:sectionLst>
    </p:ext>
    <p:ext uri="{EFAFB233-063F-42B5-8137-9DF3F51BA10A}">
      <p15:sldGuideLst xmlns:p15="http://schemas.microsoft.com/office/powerpoint/2012/main">
        <p15:guide id="1" orient="horz" pos="1620" userDrawn="1">
          <p15:clr>
            <a:srgbClr val="A4A3A4"/>
          </p15:clr>
        </p15:guide>
        <p15:guide id="2" pos="363" userDrawn="1">
          <p15:clr>
            <a:srgbClr val="A4A3A4"/>
          </p15:clr>
        </p15:guide>
        <p15:guide id="3" pos="5038" userDrawn="1">
          <p15:clr>
            <a:srgbClr val="A4A3A4"/>
          </p15:clr>
        </p15:guide>
        <p15:guide id="4" pos="2767" userDrawn="1">
          <p15:clr>
            <a:srgbClr val="A4A3A4"/>
          </p15:clr>
        </p15:guide>
        <p15:guide id="5" pos="54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C38084-B64A-3C4F-BC6A-D36CF25EBB18}" name="Frida Lindvall" initials="FL" userId="S::frida.lindvall@arbetsformedlingen.se::d2a66f93-d2d9-494e-ba28-6f2e0f4429ac" providerId="AD"/>
  <p188:author id="{E839E2AB-8A0C-1CE0-3B80-F1272C850554}" name="Felicia Skoglund" initials="FS" userId="S::felicia.skoglund@arbetsformedlingen.se::fe8111b8-9c8b-453e-9e13-309039db9ba8" providerId="AD"/>
  <p188:author id="{5C6EB6CF-31AC-421A-3E30-95A3D8FF4819}" name="Jessica Hökén" initials="JH" userId="S::jessica.hoken@arbetsformedlingen.se::bc14595a-8fd1-48e7-a75e-35f5c05bc2f3" providerId="AD"/>
  <p188:author id="{A9C5A9F4-061B-95D3-46C6-B4929A96A7EA}" name="Marie Walter" initials="MW" userId="S::marie.walter@arbetsformedlingen.se::272a95e1-0145-4525-8c17-133b87bf2d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e Walter" initials="MW" lastIdx="4" clrIdx="0">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A"/>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0" autoAdjust="0"/>
    <p:restoredTop sz="95680" autoAdjust="0"/>
  </p:normalViewPr>
  <p:slideViewPr>
    <p:cSldViewPr snapToGrid="0">
      <p:cViewPr varScale="1">
        <p:scale>
          <a:sx n="111" d="100"/>
          <a:sy n="111" d="100"/>
        </p:scale>
        <p:origin x="134" y="82"/>
      </p:cViewPr>
      <p:guideLst>
        <p:guide orient="horz" pos="1620"/>
        <p:guide pos="363"/>
        <p:guide pos="5038"/>
        <p:guide pos="2767"/>
        <p:guide pos="5420"/>
      </p:guideLst>
    </p:cSldViewPr>
  </p:slideViewPr>
  <p:outlineViewPr>
    <p:cViewPr>
      <p:scale>
        <a:sx n="33" d="100"/>
        <a:sy n="33" d="100"/>
      </p:scale>
      <p:origin x="0" y="-3312"/>
    </p:cViewPr>
    <p:sldLst>
      <p:sld r:id="rId1" collapse="1"/>
      <p:sld r:id="rId2" collapse="1"/>
      <p:sld r:id="rId3" collapse="1"/>
      <p:sld r:id="rId4" collapse="1"/>
    </p:sldLst>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notesMaster" Target="notesMasters/notes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commentAuthors" Target="commen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presProps" Target="presProp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04.xml"/><Relationship Id="rId2" Type="http://schemas.openxmlformats.org/officeDocument/2006/relationships/slide" Target="slides/slide6.xml"/><Relationship Id="rId1" Type="http://schemas.openxmlformats.org/officeDocument/2006/relationships/slide" Target="slides/slide5.xml"/><Relationship Id="rId4"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2024-05-15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2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20818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dirty="0"/>
          </a:p>
        </p:txBody>
      </p:sp>
    </p:spTree>
    <p:extLst>
      <p:ext uri="{BB962C8B-B14F-4D97-AF65-F5344CB8AC3E}">
        <p14:creationId xmlns:p14="http://schemas.microsoft.com/office/powerpoint/2010/main" val="931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94</a:t>
            </a:fld>
            <a:endParaRPr lang="sv-SE"/>
          </a:p>
        </p:txBody>
      </p:sp>
    </p:spTree>
    <p:extLst>
      <p:ext uri="{BB962C8B-B14F-4D97-AF65-F5344CB8AC3E}">
        <p14:creationId xmlns:p14="http://schemas.microsoft.com/office/powerpoint/2010/main" val="39769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98</a:t>
            </a:fld>
            <a:endParaRPr lang="sv-SE"/>
          </a:p>
        </p:txBody>
      </p:sp>
    </p:spTree>
    <p:extLst>
      <p:ext uri="{BB962C8B-B14F-4D97-AF65-F5344CB8AC3E}">
        <p14:creationId xmlns:p14="http://schemas.microsoft.com/office/powerpoint/2010/main" val="303378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100</a:t>
            </a:fld>
            <a:endParaRPr lang="sv-SE"/>
          </a:p>
        </p:txBody>
      </p:sp>
    </p:spTree>
    <p:extLst>
      <p:ext uri="{BB962C8B-B14F-4D97-AF65-F5344CB8AC3E}">
        <p14:creationId xmlns:p14="http://schemas.microsoft.com/office/powerpoint/2010/main" val="304996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109</a:t>
            </a:fld>
            <a:endParaRPr lang="sv-SE" dirty="0"/>
          </a:p>
        </p:txBody>
      </p:sp>
    </p:spTree>
    <p:extLst>
      <p:ext uri="{BB962C8B-B14F-4D97-AF65-F5344CB8AC3E}">
        <p14:creationId xmlns:p14="http://schemas.microsoft.com/office/powerpoint/2010/main" val="280438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2762422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1626137020"/>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371588793"/>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41543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2796627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58534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431589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0286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3773223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26153855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0650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3610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dirty="0"/>
          </a:p>
        </p:txBody>
      </p:sp>
      <p:pic>
        <p:nvPicPr>
          <p:cNvPr id="10" name="Af_logotyp_gron-bla_cmyk.pdf" descr="Logotyp Arbetsförmedlingen">
            <a:extLst>
              <a:ext uri="{FF2B5EF4-FFF2-40B4-BE49-F238E27FC236}">
                <a16:creationId xmlns:a16="http://schemas.microsoft.com/office/drawing/2014/main" id="{DBD28433-EE57-4E51-81C0-CAD739A2E7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93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4415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dirty="0"/>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0" name="Af_logotyp_gron-bla_cmyk.pdf" descr="Logotyp Arbetsförmedlingen">
            <a:extLst>
              <a:ext uri="{FF2B5EF4-FFF2-40B4-BE49-F238E27FC236}">
                <a16:creationId xmlns:a16="http://schemas.microsoft.com/office/drawing/2014/main" id="{6032B0FC-6488-4533-94FC-3ED4A6F5AFD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30386677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9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hyperlink" Target="https://arbetsformedlingen.se/om-oss/for-leverantorer/kontakt-for-dig-som-ar-leverantor/lamna-synpunkter" TargetMode="External"/><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1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2.xml"/><Relationship Id="rId4" Type="http://schemas.openxmlformats.org/officeDocument/2006/relationships/image" Target="../media/image136.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rbetsformedlingen.se/om-oss/for-leverantorer/fragor-och-svar" TargetMode="External"/><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91.xml"/><Relationship Id="rId2" Type="http://schemas.openxmlformats.org/officeDocument/2006/relationships/slide" Target="slide31.xml"/><Relationship Id="rId1" Type="http://schemas.openxmlformats.org/officeDocument/2006/relationships/slideLayout" Target="../slideLayouts/slideLayout2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24.xml"/><Relationship Id="rId26" Type="http://schemas.openxmlformats.org/officeDocument/2006/relationships/slide" Target="slide45.xml"/><Relationship Id="rId39" Type="http://schemas.openxmlformats.org/officeDocument/2006/relationships/slide" Target="slide92.xml"/><Relationship Id="rId21" Type="http://schemas.openxmlformats.org/officeDocument/2006/relationships/slide" Target="slide27.xml"/><Relationship Id="rId34" Type="http://schemas.openxmlformats.org/officeDocument/2006/relationships/slide" Target="slide84.xml"/><Relationship Id="rId42" Type="http://schemas.openxmlformats.org/officeDocument/2006/relationships/slide" Target="slide93.xml"/><Relationship Id="rId47" Type="http://schemas.openxmlformats.org/officeDocument/2006/relationships/slide" Target="slide107.xml"/><Relationship Id="rId7"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slide" Target="slide19.xml"/><Relationship Id="rId29" Type="http://schemas.openxmlformats.org/officeDocument/2006/relationships/slide" Target="slide52.xml"/><Relationship Id="rId1" Type="http://schemas.openxmlformats.org/officeDocument/2006/relationships/slideLayout" Target="../slideLayouts/slideLayout22.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31.xml"/><Relationship Id="rId32" Type="http://schemas.openxmlformats.org/officeDocument/2006/relationships/slide" Target="slide82.xml"/><Relationship Id="rId37" Type="http://schemas.openxmlformats.org/officeDocument/2006/relationships/slide" Target="slide88.xml"/><Relationship Id="rId40" Type="http://schemas.openxmlformats.org/officeDocument/2006/relationships/slide" Target="slide90.xml"/><Relationship Id="rId45" Type="http://schemas.openxmlformats.org/officeDocument/2006/relationships/slide" Target="slide110.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30.xml"/><Relationship Id="rId28" Type="http://schemas.openxmlformats.org/officeDocument/2006/relationships/slide" Target="slide48.xml"/><Relationship Id="rId36" Type="http://schemas.openxmlformats.org/officeDocument/2006/relationships/slide" Target="slide86.xml"/><Relationship Id="rId10" Type="http://schemas.openxmlformats.org/officeDocument/2006/relationships/slide" Target="slide10.xml"/><Relationship Id="rId19" Type="http://schemas.openxmlformats.org/officeDocument/2006/relationships/slide" Target="slide25.xml"/><Relationship Id="rId31" Type="http://schemas.openxmlformats.org/officeDocument/2006/relationships/slide" Target="slide81.xml"/><Relationship Id="rId44" Type="http://schemas.openxmlformats.org/officeDocument/2006/relationships/slide" Target="slide10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7.xml"/><Relationship Id="rId22" Type="http://schemas.openxmlformats.org/officeDocument/2006/relationships/slide" Target="slide29.xml"/><Relationship Id="rId27" Type="http://schemas.openxmlformats.org/officeDocument/2006/relationships/slide" Target="slide46.xml"/><Relationship Id="rId30" Type="http://schemas.openxmlformats.org/officeDocument/2006/relationships/slide" Target="slide53.xml"/><Relationship Id="rId35" Type="http://schemas.openxmlformats.org/officeDocument/2006/relationships/slide" Target="slide85.xml"/><Relationship Id="rId43" Type="http://schemas.openxmlformats.org/officeDocument/2006/relationships/slide" Target="slide97.xml"/><Relationship Id="rId48" Type="http://schemas.openxmlformats.org/officeDocument/2006/relationships/slide" Target="slide108.xml"/><Relationship Id="rId8" Type="http://schemas.openxmlformats.org/officeDocument/2006/relationships/slide" Target="slide8.xml"/><Relationship Id="rId3" Type="http://schemas.openxmlformats.org/officeDocument/2006/relationships/slide" Target="slide2.xml"/><Relationship Id="rId12" Type="http://schemas.openxmlformats.org/officeDocument/2006/relationships/slide" Target="slide15.xml"/><Relationship Id="rId17" Type="http://schemas.openxmlformats.org/officeDocument/2006/relationships/slide" Target="slide23.xml"/><Relationship Id="rId25" Type="http://schemas.openxmlformats.org/officeDocument/2006/relationships/slide" Target="slide44.xml"/><Relationship Id="rId33" Type="http://schemas.openxmlformats.org/officeDocument/2006/relationships/slide" Target="slide83.xml"/><Relationship Id="rId38" Type="http://schemas.openxmlformats.org/officeDocument/2006/relationships/slide" Target="slide89.xml"/><Relationship Id="rId46" Type="http://schemas.openxmlformats.org/officeDocument/2006/relationships/slide" Target="slide106.xml"/><Relationship Id="rId20" Type="http://schemas.openxmlformats.org/officeDocument/2006/relationships/slide" Target="slide26.xml"/><Relationship Id="rId41" Type="http://schemas.openxmlformats.org/officeDocument/2006/relationships/slide" Target="slide9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2.xml"/><Relationship Id="rId5" Type="http://schemas.openxmlformats.org/officeDocument/2006/relationships/image" Target="../media/image55.sv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2.xml"/><Relationship Id="rId5" Type="http://schemas.openxmlformats.org/officeDocument/2006/relationships/image" Target="../media/image55.sv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2.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3.xml"/><Relationship Id="rId4" Type="http://schemas.openxmlformats.org/officeDocument/2006/relationships/image" Target="../media/image103.png"/></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3.xml"/><Relationship Id="rId4" Type="http://schemas.openxmlformats.org/officeDocument/2006/relationships/image" Target="../media/image111.png"/></Relationships>
</file>

<file path=ppt/slides/_rels/slide8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93.xml.rels><?xml version="1.0" encoding="UTF-8" standalone="yes"?>
<Relationships xmlns="http://schemas.openxmlformats.org/package/2006/relationships"><Relationship Id="rId3" Type="http://schemas.openxmlformats.org/officeDocument/2006/relationships/hyperlink" Target="https://arbetsformedlingen.se/om-oss/for-leverantorer/aktuellt#query/*" TargetMode="External"/><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25.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Två personer pratar">
            <a:extLst>
              <a:ext uri="{FF2B5EF4-FFF2-40B4-BE49-F238E27FC236}">
                <a16:creationId xmlns:a16="http://schemas.microsoft.com/office/drawing/2014/main" id="{003475B0-B29A-0C1C-74A1-4CC1D4F4612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141288" y="0"/>
            <a:ext cx="9002712" cy="4627360"/>
          </a:xfr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288" y="3273399"/>
            <a:ext cx="6012000" cy="955754"/>
          </a:xfrm>
        </p:spPr>
        <p:txBody>
          <a:bodyPr/>
          <a:lstStyle/>
          <a:p>
            <a:r>
              <a:rPr lang="sv-SE" dirty="0"/>
              <a:t>Karriärvägledning </a:t>
            </a:r>
            <a:br>
              <a:rPr lang="sv-SE" dirty="0"/>
            </a:br>
            <a:r>
              <a:rPr lang="sv-SE" sz="2800" b="0" dirty="0"/>
              <a:t>Mina sidor för fristående aktörer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288" y="4229152"/>
            <a:ext cx="6012000" cy="398208"/>
          </a:xfrm>
        </p:spPr>
        <p:txBody>
          <a:bodyPr/>
          <a:lstStyle/>
          <a:p>
            <a:r>
              <a:rPr lang="sv-SE" sz="2000" dirty="0"/>
              <a:t>Användarstöd 2024-05-15</a:t>
            </a:r>
          </a:p>
        </p:txBody>
      </p:sp>
    </p:spTree>
    <p:extLst>
      <p:ext uri="{BB962C8B-B14F-4D97-AF65-F5344CB8AC3E}">
        <p14:creationId xmlns:p14="http://schemas.microsoft.com/office/powerpoint/2010/main" val="421085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5FBD728-1F6E-CBB3-C96A-62403C055E5F}"/>
              </a:ext>
            </a:extLst>
          </p:cNvPr>
          <p:cNvSpPr>
            <a:spLocks noGrp="1"/>
          </p:cNvSpPr>
          <p:nvPr>
            <p:ph type="title"/>
          </p:nvPr>
        </p:nvSpPr>
        <p:spPr>
          <a:xfrm>
            <a:off x="289837" y="474178"/>
            <a:ext cx="7422784" cy="675000"/>
          </a:xfrm>
        </p:spPr>
        <p:txBody>
          <a:bodyPr/>
          <a:lstStyle/>
          <a:p>
            <a:r>
              <a:rPr lang="sv-SE" sz="2400" dirty="0"/>
              <a:t>Deltagarkort</a:t>
            </a:r>
            <a:endParaRPr lang="en-US" sz="2400" dirty="0"/>
          </a:p>
        </p:txBody>
      </p:sp>
      <p:pic>
        <p:nvPicPr>
          <p:cNvPr id="5" name="Bildobjekt 4" descr="Bilden är ett urklipp från IT-systemet MSFA.">
            <a:extLst>
              <a:ext uri="{FF2B5EF4-FFF2-40B4-BE49-F238E27FC236}">
                <a16:creationId xmlns:a16="http://schemas.microsoft.com/office/drawing/2014/main" id="{570B3A05-F93E-72ED-0FCE-BCF8E502234F}"/>
              </a:ext>
            </a:extLst>
          </p:cNvPr>
          <p:cNvPicPr>
            <a:picLocks noChangeAspect="1"/>
          </p:cNvPicPr>
          <p:nvPr/>
        </p:nvPicPr>
        <p:blipFill>
          <a:blip r:embed="rId2"/>
          <a:stretch>
            <a:fillRect/>
          </a:stretch>
        </p:blipFill>
        <p:spPr>
          <a:xfrm>
            <a:off x="352733" y="999312"/>
            <a:ext cx="4972612" cy="3539381"/>
          </a:xfrm>
          <a:prstGeom prst="rect">
            <a:avLst/>
          </a:prstGeom>
          <a:ln>
            <a:noFill/>
          </a:ln>
          <a:effectLst>
            <a:outerShdw blurRad="292100" dist="139700" dir="2700000" algn="tl" rotWithShape="0">
              <a:srgbClr val="333333">
                <a:alpha val="65000"/>
              </a:srgbClr>
            </a:outerShdw>
          </a:effectLst>
        </p:spPr>
      </p:pic>
      <p:sp>
        <p:nvSpPr>
          <p:cNvPr id="2" name="textruta 1">
            <a:extLst>
              <a:ext uri="{FF2B5EF4-FFF2-40B4-BE49-F238E27FC236}">
                <a16:creationId xmlns:a16="http://schemas.microsoft.com/office/drawing/2014/main" id="{33A5F325-BB93-4FE0-90E4-38E6B425F8C0}"/>
              </a:ext>
            </a:extLst>
          </p:cNvPr>
          <p:cNvSpPr txBox="1"/>
          <p:nvPr/>
        </p:nvSpPr>
        <p:spPr>
          <a:xfrm>
            <a:off x="5843108" y="999312"/>
            <a:ext cx="3011055" cy="2492990"/>
          </a:xfrm>
          <a:prstGeom prst="rect">
            <a:avLst/>
          </a:prstGeom>
          <a:noFill/>
        </p:spPr>
        <p:txBody>
          <a:bodyPr wrap="square" rtlCol="0">
            <a:spAutoFit/>
          </a:bodyPr>
          <a:lstStyle/>
          <a:p>
            <a:r>
              <a:rPr lang="sv-SE" sz="1200" dirty="0"/>
              <a:t>Här ser du flikarna:</a:t>
            </a:r>
          </a:p>
          <a:p>
            <a:endParaRPr lang="sv-SE" sz="1200" dirty="0"/>
          </a:p>
          <a:p>
            <a:pPr marL="171450" indent="-171450">
              <a:buFont typeface="Arial" panose="020B0604020202020204" pitchFamily="34" charset="0"/>
              <a:buChar char="•"/>
            </a:pPr>
            <a:r>
              <a:rPr lang="sv-SE" sz="1200" dirty="0"/>
              <a:t>Deltagare &amp; tjänst</a:t>
            </a:r>
          </a:p>
          <a:p>
            <a:pPr marL="171450" indent="-171450">
              <a:buFont typeface="Arial" panose="020B0604020202020204" pitchFamily="34" charset="0"/>
              <a:buChar char="•"/>
            </a:pPr>
            <a:r>
              <a:rPr lang="sv-SE" sz="1200" dirty="0"/>
              <a:t>Rapportering</a:t>
            </a:r>
          </a:p>
          <a:p>
            <a:pPr marL="171450" indent="-171450">
              <a:buFont typeface="Arial" panose="020B0604020202020204" pitchFamily="34" charset="0"/>
              <a:buChar char="•"/>
            </a:pPr>
            <a:r>
              <a:rPr lang="sv-SE" sz="1200" dirty="0"/>
              <a:t>Kartläggning &amp; Kompetens</a:t>
            </a:r>
          </a:p>
          <a:p>
            <a:pPr marL="171450" indent="-171450">
              <a:buFont typeface="Arial" panose="020B0604020202020204" pitchFamily="34" charset="0"/>
              <a:buChar char="•"/>
            </a:pPr>
            <a:r>
              <a:rPr lang="sv-SE" sz="1200" dirty="0"/>
              <a:t>Tolk </a:t>
            </a:r>
          </a:p>
          <a:p>
            <a:pPr marL="171450" indent="-171450">
              <a:buFont typeface="Arial" panose="020B0604020202020204" pitchFamily="34" charset="0"/>
              <a:buChar char="•"/>
            </a:pPr>
            <a:r>
              <a:rPr lang="sv-SE" sz="1200" dirty="0"/>
              <a:t>Handlingsplan</a:t>
            </a:r>
          </a:p>
          <a:p>
            <a:endParaRPr lang="sv-SE" sz="1200" dirty="0"/>
          </a:p>
          <a:p>
            <a:endParaRPr lang="sv-SE" sz="1200" dirty="0"/>
          </a:p>
          <a:p>
            <a:r>
              <a:rPr lang="sv-SE" sz="1200" dirty="0"/>
              <a:t>Under fliken </a:t>
            </a:r>
            <a:r>
              <a:rPr lang="sv-SE" sz="1200" b="1" dirty="0"/>
              <a:t>Rapportering</a:t>
            </a:r>
            <a:r>
              <a:rPr lang="sv-SE" sz="1200" dirty="0"/>
              <a:t>, rapporterar du för gemensam planering, avvikelserapport, informativ rapport och slutrapportering.</a:t>
            </a:r>
            <a:endParaRPr lang="sv-SE" sz="1200" strike="sngStrike" dirty="0"/>
          </a:p>
        </p:txBody>
      </p:sp>
      <p:sp>
        <p:nvSpPr>
          <p:cNvPr id="6" name="Rektangel 5">
            <a:extLst>
              <a:ext uri="{FF2B5EF4-FFF2-40B4-BE49-F238E27FC236}">
                <a16:creationId xmlns:a16="http://schemas.microsoft.com/office/drawing/2014/main" id="{9388E05C-524C-18A2-7673-4BF0E109C5AA}"/>
              </a:ext>
              <a:ext uri="{C183D7F6-B498-43B3-948B-1728B52AA6E4}">
                <adec:decorative xmlns:adec="http://schemas.microsoft.com/office/drawing/2017/decorative" val="1"/>
              </a:ext>
            </a:extLst>
          </p:cNvPr>
          <p:cNvSpPr/>
          <p:nvPr/>
        </p:nvSpPr>
        <p:spPr>
          <a:xfrm>
            <a:off x="909175" y="999312"/>
            <a:ext cx="339634" cy="10841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0CE12B24-F9D1-440A-6E58-A4D645F75492}"/>
              </a:ext>
              <a:ext uri="{C183D7F6-B498-43B3-948B-1728B52AA6E4}">
                <adec:decorative xmlns:adec="http://schemas.microsoft.com/office/drawing/2017/decorative" val="1"/>
              </a:ext>
            </a:extLst>
          </p:cNvPr>
          <p:cNvSpPr/>
          <p:nvPr/>
        </p:nvSpPr>
        <p:spPr>
          <a:xfrm>
            <a:off x="391412" y="1422400"/>
            <a:ext cx="564552" cy="1754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8773B44-825C-C8CF-BC85-82F713A07726}"/>
              </a:ext>
              <a:ext uri="{C183D7F6-B498-43B3-948B-1728B52AA6E4}">
                <adec:decorative xmlns:adec="http://schemas.microsoft.com/office/drawing/2017/decorative" val="1"/>
              </a:ext>
            </a:extLst>
          </p:cNvPr>
          <p:cNvSpPr/>
          <p:nvPr/>
        </p:nvSpPr>
        <p:spPr>
          <a:xfrm>
            <a:off x="1018860" y="1422400"/>
            <a:ext cx="417395" cy="1754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8E21F28-7287-304D-2B19-9AF9FC16B883}"/>
              </a:ext>
              <a:ext uri="{C183D7F6-B498-43B3-948B-1728B52AA6E4}">
                <adec:decorative xmlns:adec="http://schemas.microsoft.com/office/drawing/2017/decorative" val="1"/>
              </a:ext>
            </a:extLst>
          </p:cNvPr>
          <p:cNvSpPr/>
          <p:nvPr/>
        </p:nvSpPr>
        <p:spPr>
          <a:xfrm>
            <a:off x="1517623" y="1422400"/>
            <a:ext cx="666776" cy="1754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79993CB-55AF-1520-A604-90FF7F02E804}"/>
              </a:ext>
              <a:ext uri="{C183D7F6-B498-43B3-948B-1728B52AA6E4}">
                <adec:decorative xmlns:adec="http://schemas.microsoft.com/office/drawing/2017/decorative" val="1"/>
              </a:ext>
            </a:extLst>
          </p:cNvPr>
          <p:cNvSpPr/>
          <p:nvPr/>
        </p:nvSpPr>
        <p:spPr>
          <a:xfrm>
            <a:off x="2272145" y="1422400"/>
            <a:ext cx="249382" cy="1754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DC63D2C-955A-CA60-8E79-9DF016D2C9E5}"/>
              </a:ext>
              <a:ext uri="{C183D7F6-B498-43B3-948B-1728B52AA6E4}">
                <adec:decorative xmlns:adec="http://schemas.microsoft.com/office/drawing/2017/decorative" val="1"/>
              </a:ext>
            </a:extLst>
          </p:cNvPr>
          <p:cNvSpPr/>
          <p:nvPr/>
        </p:nvSpPr>
        <p:spPr>
          <a:xfrm>
            <a:off x="2584423" y="1422400"/>
            <a:ext cx="454867" cy="1754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38717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0A624-FC80-57FC-064F-F8A31027F019}"/>
              </a:ext>
            </a:extLst>
          </p:cNvPr>
          <p:cNvSpPr>
            <a:spLocks noGrp="1"/>
          </p:cNvSpPr>
          <p:nvPr>
            <p:ph type="title"/>
          </p:nvPr>
        </p:nvSpPr>
        <p:spPr>
          <a:xfrm>
            <a:off x="540141" y="382292"/>
            <a:ext cx="6800226" cy="368466"/>
          </a:xfrm>
        </p:spPr>
        <p:txBody>
          <a:bodyPr/>
          <a:lstStyle/>
          <a:p>
            <a:r>
              <a:rPr lang="sv-SE" sz="2400" dirty="0">
                <a:ea typeface="Open Sans Semibold" panose="020B0606030504020204" pitchFamily="34" charset="0"/>
                <a:cs typeface="Open Sans Semibold" panose="020B0606030504020204" pitchFamily="34" charset="0"/>
              </a:rPr>
              <a:t>Avboka tolk innan tolktillfället</a:t>
            </a:r>
            <a:endParaRPr lang="sv-SE" sz="2400" dirty="0">
              <a:solidFill>
                <a:srgbClr val="FF0000"/>
              </a:solidFill>
              <a:ea typeface="Open Sans Semibold" panose="020B0606030504020204" pitchFamily="34" charset="0"/>
              <a:cs typeface="Open Sans Semibold" panose="020B0606030504020204" pitchFamily="34" charset="0"/>
            </a:endParaRPr>
          </a:p>
        </p:txBody>
      </p:sp>
      <p:grpSp>
        <p:nvGrpSpPr>
          <p:cNvPr id="3" name="Grupp 2" descr="Bilden är ett urklipp från IT-systemet mina sidor för fristående aktörer. ">
            <a:extLst>
              <a:ext uri="{FF2B5EF4-FFF2-40B4-BE49-F238E27FC236}">
                <a16:creationId xmlns:a16="http://schemas.microsoft.com/office/drawing/2014/main" id="{CC7A4DC3-E7EE-71E5-E4C9-5228A1EA1AA6}"/>
              </a:ext>
            </a:extLst>
          </p:cNvPr>
          <p:cNvGrpSpPr/>
          <p:nvPr/>
        </p:nvGrpSpPr>
        <p:grpSpPr>
          <a:xfrm>
            <a:off x="540141" y="1104873"/>
            <a:ext cx="4308951" cy="2933754"/>
            <a:chOff x="456878" y="1374479"/>
            <a:chExt cx="4308951" cy="2933754"/>
          </a:xfrm>
        </p:grpSpPr>
        <p:pic>
          <p:nvPicPr>
            <p:cNvPr id="13" name="Bildobjekt 12" descr="Bilden är ett urklipp från IT-systemet mina sidor för fristående aktörer.">
              <a:extLst>
                <a:ext uri="{FF2B5EF4-FFF2-40B4-BE49-F238E27FC236}">
                  <a16:creationId xmlns:a16="http://schemas.microsoft.com/office/drawing/2014/main" id="{AE20286D-4455-AD33-630A-6F27E82FE059}"/>
                </a:ext>
              </a:extLst>
            </p:cNvPr>
            <p:cNvPicPr>
              <a:picLocks noChangeAspect="1"/>
            </p:cNvPicPr>
            <p:nvPr/>
          </p:nvPicPr>
          <p:blipFill>
            <a:blip r:embed="rId3"/>
            <a:stretch>
              <a:fillRect/>
            </a:stretch>
          </p:blipFill>
          <p:spPr>
            <a:xfrm>
              <a:off x="456878" y="1374479"/>
              <a:ext cx="4308951" cy="2933754"/>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65F22595-5F2C-58A0-E70A-DF0958D99217}"/>
                </a:ext>
                <a:ext uri="{C183D7F6-B498-43B3-948B-1728B52AA6E4}">
                  <adec:decorative xmlns:adec="http://schemas.microsoft.com/office/drawing/2017/decorative" val="1"/>
                </a:ext>
              </a:extLst>
            </p:cNvPr>
            <p:cNvSpPr/>
            <p:nvPr/>
          </p:nvSpPr>
          <p:spPr>
            <a:xfrm>
              <a:off x="3529824" y="2841356"/>
              <a:ext cx="267262" cy="3409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E9EB0C2-FF03-4D7B-0B6E-C0210FC0D939}"/>
                </a:ext>
                <a:ext uri="{C183D7F6-B498-43B3-948B-1728B52AA6E4}">
                  <adec:decorative xmlns:adec="http://schemas.microsoft.com/office/drawing/2017/decorative" val="1"/>
                </a:ext>
              </a:extLst>
            </p:cNvPr>
            <p:cNvSpPr/>
            <p:nvPr/>
          </p:nvSpPr>
          <p:spPr>
            <a:xfrm>
              <a:off x="1238656" y="3381214"/>
              <a:ext cx="1313397" cy="4158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Platshållare för innehåll 2" descr="texten knappen avboka innehåller en länk som går till sidan med de tre alternativen boka tolk, avboka tolk och inleverera tolk.">
            <a:extLst>
              <a:ext uri="{FF2B5EF4-FFF2-40B4-BE49-F238E27FC236}">
                <a16:creationId xmlns:a16="http://schemas.microsoft.com/office/drawing/2014/main" id="{47D36A7F-1E45-D2AA-3692-832B464D1411}"/>
              </a:ext>
            </a:extLst>
          </p:cNvPr>
          <p:cNvSpPr txBox="1">
            <a:spLocks/>
          </p:cNvSpPr>
          <p:nvPr/>
        </p:nvSpPr>
        <p:spPr>
          <a:xfrm>
            <a:off x="5450018" y="1104873"/>
            <a:ext cx="3523501" cy="2852966"/>
          </a:xfrm>
          <a:prstGeom prst="rect">
            <a:avLst/>
          </a:prstGeom>
        </p:spPr>
        <p:txBody>
          <a:bodyPr vert="horz" lIns="0" tIns="0" rIns="0" bIns="0" rtlCol="0">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buClr>
                <a:srgbClr val="0070C0"/>
              </a:buClr>
              <a:buNone/>
            </a:pPr>
            <a:r>
              <a:rPr lang="sv-SE" sz="1200" b="1" dirty="0">
                <a:ea typeface="Calibri" panose="020F0502020204030204" pitchFamily="34" charset="0"/>
                <a:cs typeface="Times New Roman" panose="02020603050405020304" pitchFamily="18" charset="0"/>
              </a:rPr>
              <a:t>A</a:t>
            </a:r>
            <a:r>
              <a:rPr lang="sv-SE" sz="1200" b="1" dirty="0">
                <a:effectLst/>
                <a:ea typeface="Calibri" panose="020F0502020204030204" pitchFamily="34" charset="0"/>
                <a:cs typeface="Times New Roman" panose="02020603050405020304" pitchFamily="18" charset="0"/>
              </a:rPr>
              <a:t>vboka tolk innan tolktillfället</a:t>
            </a:r>
          </a:p>
          <a:p>
            <a:pPr marL="0" indent="0">
              <a:lnSpc>
                <a:spcPct val="100000"/>
              </a:lnSpc>
              <a:buClr>
                <a:srgbClr val="0070C0"/>
              </a:buClr>
              <a:buNone/>
            </a:pPr>
            <a:endParaRPr lang="sv-SE" sz="1200" b="1" dirty="0">
              <a:effectLst/>
              <a:ea typeface="Calibri" panose="020F0502020204030204" pitchFamily="34" charset="0"/>
              <a:cs typeface="Times New Roman" panose="02020603050405020304" pitchFamily="18" charset="0"/>
            </a:endParaRPr>
          </a:p>
          <a:p>
            <a:pPr marL="0" indent="0">
              <a:lnSpc>
                <a:spcPct val="100000"/>
              </a:lnSpc>
              <a:buClr>
                <a:srgbClr val="0070C0"/>
              </a:buClr>
              <a:buNone/>
            </a:pPr>
            <a:r>
              <a:rPr lang="sv-SE" sz="1200" dirty="0">
                <a:effectLst/>
                <a:ea typeface="Calibri" panose="020F0502020204030204" pitchFamily="34" charset="0"/>
                <a:cs typeface="Times New Roman" panose="02020603050405020304" pitchFamily="18" charset="0"/>
              </a:rPr>
              <a:t>Behöver du avboka ett tolktillfälle väljer du att </a:t>
            </a:r>
            <a:r>
              <a:rPr lang="sv-SE" sz="1200" dirty="0">
                <a:ea typeface="Calibri" panose="020F0502020204030204" pitchFamily="34" charset="0"/>
                <a:cs typeface="Times New Roman" panose="02020603050405020304" pitchFamily="18" charset="0"/>
              </a:rPr>
              <a:t>klicka </a:t>
            </a:r>
            <a:r>
              <a:rPr lang="sv-SE" sz="1200" dirty="0">
                <a:effectLst/>
                <a:ea typeface="Calibri" panose="020F0502020204030204" pitchFamily="34" charset="0"/>
                <a:cs typeface="Times New Roman" panose="02020603050405020304" pitchFamily="18" charset="0"/>
              </a:rPr>
              <a:t>på knappen </a:t>
            </a:r>
            <a:r>
              <a:rPr lang="sv-SE" sz="1200" b="1" dirty="0">
                <a:effectLst/>
                <a:ea typeface="Calibri" panose="020F0502020204030204" pitchFamily="34" charset="0"/>
                <a:cs typeface="Times New Roman" panose="02020603050405020304" pitchFamily="18" charset="0"/>
                <a:hlinkClick r:id="rId4" action="ppaction://hlinksldjump"/>
              </a:rPr>
              <a:t>avboka</a:t>
            </a:r>
            <a:r>
              <a:rPr lang="sv-SE" sz="1200" dirty="0">
                <a:effectLst/>
                <a:ea typeface="Calibri" panose="020F0502020204030204" pitchFamily="34" charset="0"/>
                <a:cs typeface="Times New Roman" panose="02020603050405020304" pitchFamily="18" charset="0"/>
              </a:rPr>
              <a:t> och väljer </a:t>
            </a:r>
            <a:r>
              <a:rPr lang="sv-SE" sz="1200" dirty="0">
                <a:ea typeface="Calibri" panose="020F0502020204030204" pitchFamily="34" charset="0"/>
                <a:cs typeface="Times New Roman" panose="02020603050405020304" pitchFamily="18" charset="0"/>
              </a:rPr>
              <a:t>den </a:t>
            </a:r>
            <a:r>
              <a:rPr lang="sv-SE" sz="1200" dirty="0">
                <a:effectLst/>
                <a:ea typeface="Calibri" panose="020F0502020204030204" pitchFamily="34" charset="0"/>
                <a:cs typeface="Times New Roman" panose="02020603050405020304" pitchFamily="18" charset="0"/>
              </a:rPr>
              <a:t>bokning du vill avboka med hjälp av pilen i rullistan.</a:t>
            </a:r>
          </a:p>
          <a:p>
            <a:pPr marL="0" indent="0">
              <a:lnSpc>
                <a:spcPct val="100000"/>
              </a:lnSpc>
              <a:buClr>
                <a:srgbClr val="0070C0"/>
              </a:buClr>
              <a:buNone/>
            </a:pPr>
            <a:endParaRPr lang="sv-SE" sz="1200" dirty="0">
              <a:effectLst/>
              <a:ea typeface="Calibri" panose="020F0502020204030204" pitchFamily="34" charset="0"/>
              <a:cs typeface="Times New Roman" panose="02020603050405020304" pitchFamily="18" charset="0"/>
            </a:endParaRPr>
          </a:p>
          <a:p>
            <a:pPr marL="0" indent="0">
              <a:lnSpc>
                <a:spcPct val="100000"/>
              </a:lnSpc>
              <a:buClr>
                <a:srgbClr val="0070C0"/>
              </a:buClr>
              <a:buNone/>
            </a:pPr>
            <a:r>
              <a:rPr lang="sv-SE" sz="1200" dirty="0">
                <a:ea typeface="Calibri" panose="020F0502020204030204" pitchFamily="34" charset="0"/>
                <a:cs typeface="Times New Roman" panose="02020603050405020304" pitchFamily="18" charset="0"/>
              </a:rPr>
              <a:t>Gå vidare genom att klicka på </a:t>
            </a:r>
            <a:r>
              <a:rPr lang="sv-SE" sz="1200" b="1" dirty="0">
                <a:ea typeface="Calibri" panose="020F0502020204030204" pitchFamily="34" charset="0"/>
                <a:cs typeface="Times New Roman" panose="02020603050405020304" pitchFamily="18" charset="0"/>
              </a:rPr>
              <a:t>Förhandsgranska.</a:t>
            </a:r>
            <a:endParaRPr lang="sv-SE" sz="1200" b="1" dirty="0">
              <a:effectLst/>
              <a:ea typeface="Calibri" panose="020F0502020204030204" pitchFamily="34" charset="0"/>
              <a:cs typeface="Times New Roman" panose="02020603050405020304" pitchFamily="18" charset="0"/>
            </a:endParaRPr>
          </a:p>
          <a:p>
            <a:pPr marL="0" indent="0">
              <a:lnSpc>
                <a:spcPct val="100000"/>
              </a:lnSpc>
              <a:buClr>
                <a:srgbClr val="0070C0"/>
              </a:buClr>
              <a:buNone/>
            </a:pPr>
            <a:endParaRPr lang="sv-SE"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0027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464FB2DC-3BE0-D2AB-ECD6-5A63A4E6100B}"/>
              </a:ext>
            </a:extLst>
          </p:cNvPr>
          <p:cNvSpPr txBox="1">
            <a:spLocks noGrp="1"/>
          </p:cNvSpPr>
          <p:nvPr>
            <p:ph type="title" idx="4294967295"/>
          </p:nvPr>
        </p:nvSpPr>
        <p:spPr>
          <a:xfrm>
            <a:off x="575042" y="-40611"/>
            <a:ext cx="7422784" cy="675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600"/>
              </a:spcAft>
              <a:buClr>
                <a:srgbClr val="0070C0"/>
              </a:buClr>
              <a:buSzPct val="100000"/>
              <a:buFont typeface="Arial" panose="020B0604020202020204" pitchFamily="34" charset="0"/>
              <a:buNone/>
              <a:tabLst/>
              <a:defRPr/>
            </a:pPr>
            <a:r>
              <a:rPr lang="sv-SE" sz="2400" dirty="0">
                <a:solidFill>
                  <a:schemeClr val="accent1"/>
                </a:solidFill>
                <a:latin typeface="+mj-lt"/>
                <a:ea typeface="+mj-ea"/>
                <a:cs typeface="+mj-cs"/>
              </a:rPr>
              <a:t>Förhandsgranska avbokningen</a:t>
            </a:r>
            <a:endParaRPr kumimoji="0" lang="sv-SE" sz="2400" b="1" i="0" u="none" strike="noStrike" kern="1200" cap="none" spc="0" normalizeH="0" baseline="0" noProof="0" dirty="0">
              <a:ln>
                <a:noFill/>
              </a:ln>
              <a:solidFill>
                <a:schemeClr val="accent1"/>
              </a:solidFill>
              <a:effectLst/>
              <a:uLnTx/>
              <a:uFillTx/>
              <a:latin typeface="+mj-lt"/>
              <a:ea typeface="+mj-ea"/>
              <a:cs typeface="+mj-cs"/>
            </a:endParaRPr>
          </a:p>
        </p:txBody>
      </p:sp>
      <p:grpSp>
        <p:nvGrpSpPr>
          <p:cNvPr id="2" name="Grupp 1" descr="Bilden är ett urklipp från IT-systemet mina sidor för fristående aktörer. ">
            <a:extLst>
              <a:ext uri="{FF2B5EF4-FFF2-40B4-BE49-F238E27FC236}">
                <a16:creationId xmlns:a16="http://schemas.microsoft.com/office/drawing/2014/main" id="{705C675C-3E70-D647-D44C-E33916B7DF1B}"/>
              </a:ext>
            </a:extLst>
          </p:cNvPr>
          <p:cNvGrpSpPr/>
          <p:nvPr/>
        </p:nvGrpSpPr>
        <p:grpSpPr>
          <a:xfrm>
            <a:off x="575042" y="792564"/>
            <a:ext cx="2965112" cy="3775454"/>
            <a:chOff x="575042" y="1040537"/>
            <a:chExt cx="2965112" cy="3775454"/>
          </a:xfrm>
        </p:grpSpPr>
        <p:pic>
          <p:nvPicPr>
            <p:cNvPr id="3" name="Bildobjekt 2" descr="Bilden är ett urklipp från IT-systemet mina sidor för fristående aktörer.">
              <a:extLst>
                <a:ext uri="{FF2B5EF4-FFF2-40B4-BE49-F238E27FC236}">
                  <a16:creationId xmlns:a16="http://schemas.microsoft.com/office/drawing/2014/main" id="{EA58E90B-FA37-0169-3AE3-C75C8C65AE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57" r="47952" b="14847"/>
            <a:stretch/>
          </p:blipFill>
          <p:spPr>
            <a:xfrm>
              <a:off x="575042" y="1040537"/>
              <a:ext cx="2965112" cy="3775454"/>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173A5D8C-4931-6D1F-D97F-DAE1D017AC89}"/>
                </a:ext>
                <a:ext uri="{C183D7F6-B498-43B3-948B-1728B52AA6E4}">
                  <adec:decorative xmlns:adec="http://schemas.microsoft.com/office/drawing/2017/decorative" val="1"/>
                </a:ext>
              </a:extLst>
            </p:cNvPr>
            <p:cNvSpPr/>
            <p:nvPr/>
          </p:nvSpPr>
          <p:spPr>
            <a:xfrm>
              <a:off x="1162373" y="4368632"/>
              <a:ext cx="1144599" cy="2653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Content Placeholder 3" descr="Bilden är ett urklipp från IT-systemet mina sidor för fristående aktörer. ">
            <a:extLst>
              <a:ext uri="{FF2B5EF4-FFF2-40B4-BE49-F238E27FC236}">
                <a16:creationId xmlns:a16="http://schemas.microsoft.com/office/drawing/2014/main" id="{D75CA063-8580-56D6-8EB8-2FDDB851946D}"/>
              </a:ext>
            </a:extLst>
          </p:cNvPr>
          <p:cNvSpPr>
            <a:spLocks noGrp="1"/>
          </p:cNvSpPr>
          <p:nvPr>
            <p:ph idx="13"/>
          </p:nvPr>
        </p:nvSpPr>
        <p:spPr>
          <a:xfrm>
            <a:off x="4337625" y="792564"/>
            <a:ext cx="4231333" cy="2648060"/>
          </a:xfrm>
        </p:spPr>
        <p:txBody>
          <a:bodyPr/>
          <a:lstStyle/>
          <a:p>
            <a:pPr marL="0" indent="0">
              <a:buNone/>
            </a:pPr>
            <a:r>
              <a:rPr lang="en-US" sz="1200" b="1" dirty="0"/>
              <a:t>Förhandsgranska avbokningen</a:t>
            </a:r>
          </a:p>
          <a:p>
            <a:pPr marL="0" indent="0">
              <a:buNone/>
            </a:pPr>
            <a:r>
              <a:rPr lang="en-US" sz="1200" dirty="0"/>
              <a:t>Innan du skickar in avbokningen kan du förhandsgranska den. </a:t>
            </a:r>
          </a:p>
          <a:p>
            <a:pPr marL="0" indent="0">
              <a:buNone/>
            </a:pPr>
            <a:endParaRPr lang="en-US" sz="1200" dirty="0"/>
          </a:p>
          <a:p>
            <a:pPr marL="0" indent="0">
              <a:buNone/>
            </a:pPr>
            <a:r>
              <a:rPr lang="en-US" sz="1200" dirty="0"/>
              <a:t>Klicka på </a:t>
            </a:r>
            <a:r>
              <a:rPr lang="en-US" sz="1200" b="1" dirty="0"/>
              <a:t>avboka tolktillfälle</a:t>
            </a:r>
            <a:r>
              <a:rPr lang="en-US" sz="1200" dirty="0"/>
              <a:t>.</a:t>
            </a:r>
          </a:p>
          <a:p>
            <a:pPr marL="0" indent="0">
              <a:buNone/>
            </a:pPr>
            <a:endParaRPr lang="en-US" sz="1200" dirty="0"/>
          </a:p>
          <a:p>
            <a:pPr marL="0" indent="0">
              <a:buNone/>
            </a:pPr>
            <a:r>
              <a:rPr lang="en-US" sz="1200" dirty="0"/>
              <a:t>Klickar du på </a:t>
            </a:r>
            <a:r>
              <a:rPr lang="en-US" sz="1200" b="1" dirty="0"/>
              <a:t>Avbryt avbokning </a:t>
            </a:r>
            <a:r>
              <a:rPr lang="en-US" sz="1200" dirty="0"/>
              <a:t>kommer du tillbaks till steget där du ska välja vilken bokningen du vill avboka.</a:t>
            </a:r>
          </a:p>
        </p:txBody>
      </p:sp>
    </p:spTree>
    <p:extLst>
      <p:ext uri="{BB962C8B-B14F-4D97-AF65-F5344CB8AC3E}">
        <p14:creationId xmlns:p14="http://schemas.microsoft.com/office/powerpoint/2010/main" val="36910216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464FB2DC-3BE0-D2AB-ECD6-5A63A4E6100B}"/>
              </a:ext>
            </a:extLst>
          </p:cNvPr>
          <p:cNvSpPr txBox="1">
            <a:spLocks noGrp="1"/>
          </p:cNvSpPr>
          <p:nvPr>
            <p:ph type="title" idx="4294967295"/>
          </p:nvPr>
        </p:nvSpPr>
        <p:spPr>
          <a:xfrm>
            <a:off x="575042" y="-40611"/>
            <a:ext cx="7422784" cy="675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600"/>
              </a:spcAft>
              <a:buClr>
                <a:srgbClr val="0070C0"/>
              </a:buClr>
              <a:buSzPct val="100000"/>
              <a:buFont typeface="Arial" panose="020B0604020202020204" pitchFamily="34" charset="0"/>
              <a:buNone/>
              <a:tabLst/>
              <a:defRPr/>
            </a:pPr>
            <a:r>
              <a:rPr lang="sv-SE" sz="2400" dirty="0">
                <a:solidFill>
                  <a:schemeClr val="accent1"/>
                </a:solidFill>
                <a:latin typeface="+mj-lt"/>
                <a:ea typeface="+mj-ea"/>
                <a:cs typeface="+mj-cs"/>
              </a:rPr>
              <a:t>Bekräftelse på avbokningen</a:t>
            </a:r>
            <a:endParaRPr kumimoji="0" lang="sv-SE" sz="2400" b="1" i="0" u="none" strike="noStrike" kern="1200" cap="none" spc="0" normalizeH="0" baseline="0" noProof="0" dirty="0">
              <a:ln>
                <a:noFill/>
              </a:ln>
              <a:solidFill>
                <a:schemeClr val="accent1"/>
              </a:solidFill>
              <a:effectLst/>
              <a:uLnTx/>
              <a:uFillTx/>
              <a:latin typeface="+mj-lt"/>
              <a:ea typeface="+mj-ea"/>
              <a:cs typeface="+mj-cs"/>
            </a:endParaRPr>
          </a:p>
        </p:txBody>
      </p:sp>
      <p:grpSp>
        <p:nvGrpSpPr>
          <p:cNvPr id="2" name="Grupp 1" descr="Bilden är ett urklipp från IT-systemet mina sidor för fristående aktörer. ">
            <a:extLst>
              <a:ext uri="{FF2B5EF4-FFF2-40B4-BE49-F238E27FC236}">
                <a16:creationId xmlns:a16="http://schemas.microsoft.com/office/drawing/2014/main" id="{773AA349-84A6-281D-0286-3FEF0F469AA6}"/>
              </a:ext>
            </a:extLst>
          </p:cNvPr>
          <p:cNvGrpSpPr/>
          <p:nvPr/>
        </p:nvGrpSpPr>
        <p:grpSpPr>
          <a:xfrm>
            <a:off x="592914" y="834550"/>
            <a:ext cx="3375132" cy="1737200"/>
            <a:chOff x="592914" y="834550"/>
            <a:chExt cx="3375132" cy="1737200"/>
          </a:xfrm>
        </p:grpSpPr>
        <p:pic>
          <p:nvPicPr>
            <p:cNvPr id="6" name="Bildobjekt 5">
              <a:extLst>
                <a:ext uri="{FF2B5EF4-FFF2-40B4-BE49-F238E27FC236}">
                  <a16:creationId xmlns:a16="http://schemas.microsoft.com/office/drawing/2014/main" id="{A396B0AD-A57F-2EA0-B704-A32F9F888BE7}"/>
                </a:ext>
              </a:extLst>
            </p:cNvPr>
            <p:cNvPicPr>
              <a:picLocks noChangeAspect="1"/>
            </p:cNvPicPr>
            <p:nvPr/>
          </p:nvPicPr>
          <p:blipFill>
            <a:blip r:embed="rId2"/>
            <a:stretch>
              <a:fillRect/>
            </a:stretch>
          </p:blipFill>
          <p:spPr>
            <a:xfrm>
              <a:off x="592914" y="834550"/>
              <a:ext cx="3375132" cy="1737200"/>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173A5D8C-4931-6D1F-D97F-DAE1D017AC89}"/>
                </a:ext>
                <a:ext uri="{C183D7F6-B498-43B3-948B-1728B52AA6E4}">
                  <adec:decorative xmlns:adec="http://schemas.microsoft.com/office/drawing/2017/decorative" val="1"/>
                </a:ext>
              </a:extLst>
            </p:cNvPr>
            <p:cNvSpPr/>
            <p:nvPr/>
          </p:nvSpPr>
          <p:spPr>
            <a:xfrm>
              <a:off x="612794" y="1412297"/>
              <a:ext cx="3326530" cy="9677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Content Placeholder 3">
            <a:extLst>
              <a:ext uri="{FF2B5EF4-FFF2-40B4-BE49-F238E27FC236}">
                <a16:creationId xmlns:a16="http://schemas.microsoft.com/office/drawing/2014/main" id="{D75CA063-8580-56D6-8EB8-2FDDB851946D}"/>
              </a:ext>
            </a:extLst>
          </p:cNvPr>
          <p:cNvSpPr>
            <a:spLocks noGrp="1"/>
          </p:cNvSpPr>
          <p:nvPr>
            <p:ph idx="13"/>
          </p:nvPr>
        </p:nvSpPr>
        <p:spPr>
          <a:xfrm>
            <a:off x="5238427" y="834550"/>
            <a:ext cx="3564906" cy="1646826"/>
          </a:xfrm>
        </p:spPr>
        <p:txBody>
          <a:bodyPr/>
          <a:lstStyle/>
          <a:p>
            <a:pPr marL="0" indent="0">
              <a:buNone/>
            </a:pPr>
            <a:r>
              <a:rPr lang="en-US" sz="1200" b="1" dirty="0"/>
              <a:t>Bekräftelse på avbokningen</a:t>
            </a:r>
          </a:p>
          <a:p>
            <a:pPr marL="0" indent="0">
              <a:buNone/>
            </a:pPr>
            <a:r>
              <a:rPr lang="en-US" sz="1200" dirty="0"/>
              <a:t>När du avbokat tolktillfället ändras statusen i händelsen till avbokad.</a:t>
            </a:r>
          </a:p>
        </p:txBody>
      </p:sp>
    </p:spTree>
    <p:extLst>
      <p:ext uri="{BB962C8B-B14F-4D97-AF65-F5344CB8AC3E}">
        <p14:creationId xmlns:p14="http://schemas.microsoft.com/office/powerpoint/2010/main" val="4019839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61401-2410-805A-B966-F7E5777F9579}"/>
              </a:ext>
            </a:extLst>
          </p:cNvPr>
          <p:cNvSpPr>
            <a:spLocks noGrp="1"/>
          </p:cNvSpPr>
          <p:nvPr>
            <p:ph type="title"/>
          </p:nvPr>
        </p:nvSpPr>
        <p:spPr>
          <a:xfrm>
            <a:off x="575042" y="125205"/>
            <a:ext cx="7422784" cy="675000"/>
          </a:xfrm>
        </p:spPr>
        <p:txBody>
          <a:bodyPr/>
          <a:lstStyle/>
          <a:p>
            <a:r>
              <a:rPr lang="sv-SE" sz="2800" dirty="0">
                <a:solidFill>
                  <a:schemeClr val="accent1"/>
                </a:solidFill>
              </a:rPr>
              <a:t>Lämna synpunkter på tolkning</a:t>
            </a:r>
            <a:endParaRPr lang="sv-SE" dirty="0"/>
          </a:p>
        </p:txBody>
      </p:sp>
      <p:pic>
        <p:nvPicPr>
          <p:cNvPr id="11" name="Bildobjekt 10" descr="Bilden är ett skärmklipp från arbetsförmedlingens hemsida. ">
            <a:extLst>
              <a:ext uri="{FF2B5EF4-FFF2-40B4-BE49-F238E27FC236}">
                <a16:creationId xmlns:a16="http://schemas.microsoft.com/office/drawing/2014/main" id="{DF673186-0207-9AD7-5649-66CCD5B48C6C}"/>
              </a:ext>
            </a:extLst>
          </p:cNvPr>
          <p:cNvPicPr>
            <a:picLocks noChangeAspect="1"/>
          </p:cNvPicPr>
          <p:nvPr/>
        </p:nvPicPr>
        <p:blipFill>
          <a:blip r:embed="rId2"/>
          <a:stretch>
            <a:fillRect/>
          </a:stretch>
        </p:blipFill>
        <p:spPr>
          <a:xfrm>
            <a:off x="575042" y="1126105"/>
            <a:ext cx="3297241" cy="3001856"/>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7B608076-D783-ED99-C532-26A789D5DBD4}"/>
              </a:ext>
            </a:extLst>
          </p:cNvPr>
          <p:cNvSpPr txBox="1"/>
          <p:nvPr/>
        </p:nvSpPr>
        <p:spPr>
          <a:xfrm>
            <a:off x="4286434" y="1126105"/>
            <a:ext cx="4807239" cy="3231654"/>
          </a:xfrm>
          <a:prstGeom prst="rect">
            <a:avLst/>
          </a:prstGeom>
          <a:noFill/>
        </p:spPr>
        <p:txBody>
          <a:bodyPr wrap="square">
            <a:spAutoFit/>
          </a:bodyPr>
          <a:lstStyle/>
          <a:p>
            <a:r>
              <a:rPr lang="sv-SE" sz="1200" b="1" dirty="0">
                <a:solidFill>
                  <a:schemeClr val="tx1"/>
                </a:solidFill>
                <a:latin typeface="+mj-lt"/>
                <a:ea typeface="Open Sans" panose="020B0606030504020204" pitchFamily="34" charset="0"/>
                <a:cs typeface="Open Sans" panose="020B0606030504020204" pitchFamily="34" charset="0"/>
              </a:rPr>
              <a:t>Hur gör du om tolkningen inte fungerar som den ska? </a:t>
            </a:r>
          </a:p>
          <a:p>
            <a:r>
              <a:rPr lang="sv-SE" sz="1200" dirty="0">
                <a:solidFill>
                  <a:schemeClr val="tx1"/>
                </a:solidFill>
                <a:latin typeface="+mj-lt"/>
                <a:ea typeface="Open Sans" panose="020B0606030504020204" pitchFamily="34" charset="0"/>
                <a:cs typeface="Open Sans" panose="020B0606030504020204" pitchFamily="34" charset="0"/>
              </a:rPr>
              <a:t>Synpunkter ska alltid göras så fort en avvikelse uppstått. Det är viktigt för att säkra kvaliteten och att avtalen följs. Synpunkter registreras av dig som tolkanvändare via ett formulär på </a:t>
            </a:r>
            <a:r>
              <a:rPr lang="sv-SE" sz="1200" dirty="0">
                <a:solidFill>
                  <a:schemeClr val="tx1"/>
                </a:solidFill>
                <a:latin typeface="+mj-lt"/>
                <a:ea typeface="Open Sans" panose="020B0606030504020204" pitchFamily="34" charset="0"/>
                <a:cs typeface="Open Sans" panose="020B0606030504020204" pitchFamily="34" charset="0"/>
                <a:hlinkClick r:id="rId3"/>
              </a:rPr>
              <a:t>Arbetsformedlingen.se</a:t>
            </a:r>
            <a:endParaRPr lang="sv-SE" sz="1200" dirty="0">
              <a:solidFill>
                <a:schemeClr val="tx1"/>
              </a:solidFill>
              <a:latin typeface="+mj-lt"/>
              <a:ea typeface="Open Sans" panose="020B0606030504020204" pitchFamily="34" charset="0"/>
              <a:cs typeface="Open Sans" panose="020B0606030504020204" pitchFamily="34" charset="0"/>
            </a:endParaRPr>
          </a:p>
          <a:p>
            <a:endParaRPr lang="sv-SE" sz="1200" dirty="0">
              <a:latin typeface="+mj-lt"/>
              <a:ea typeface="Open Sans" panose="020B0606030504020204" pitchFamily="34" charset="0"/>
              <a:cs typeface="Open Sans" panose="020B0606030504020204" pitchFamily="34" charset="0"/>
            </a:endParaRPr>
          </a:p>
          <a:p>
            <a:r>
              <a:rPr lang="sv-SE" sz="1200" b="1" dirty="0">
                <a:solidFill>
                  <a:schemeClr val="tx1"/>
                </a:solidFill>
                <a:latin typeface="+mj-lt"/>
                <a:ea typeface="Open Sans" panose="020B0606030504020204" pitchFamily="34" charset="0"/>
                <a:cs typeface="Open Sans" panose="020B0606030504020204" pitchFamily="34" charset="0"/>
              </a:rPr>
              <a:t>Exempel på synpunkter som ska lämnas till Arbetsförmedlingen</a:t>
            </a:r>
            <a:endParaRPr lang="sv-SE" sz="1200" dirty="0">
              <a:latin typeface="+mj-lt"/>
              <a:ea typeface="Open Sans" panose="020B0606030504020204" pitchFamily="34" charset="0"/>
              <a:cs typeface="Open Sans" panose="020B0606030504020204" pitchFamily="34" charset="0"/>
            </a:endParaRP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Tolken har uteblivit helt eller är försenad mer än 5 minuter</a:t>
            </a: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Tolkförmedlingen inte har levererat tolk enligt den bekräftade beställningen</a:t>
            </a: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Tolken har brutit mot tolkseden </a:t>
            </a: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Tolken brister i sina språkkunskaper eller i sin förmåga att tolka </a:t>
            </a: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Tolken visar dåligt bemötande </a:t>
            </a: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Tolken på eget initiativ avbryter tolkningen före överenskommen sluttid </a:t>
            </a:r>
          </a:p>
          <a:p>
            <a:pPr marL="171450" indent="-171450">
              <a:buClr>
                <a:schemeClr val="accent1"/>
              </a:buClr>
              <a:buFont typeface="Arial" panose="020B0604020202020204" pitchFamily="34" charset="0"/>
              <a:buChar char="•"/>
            </a:pPr>
            <a:r>
              <a:rPr lang="sv-SE" sz="1200" dirty="0">
                <a:solidFill>
                  <a:schemeClr val="tx1"/>
                </a:solidFill>
                <a:latin typeface="+mj-lt"/>
                <a:ea typeface="Open Sans" panose="020B0606030504020204" pitchFamily="34" charset="0"/>
                <a:cs typeface="Open Sans" panose="020B0606030504020204" pitchFamily="34" charset="0"/>
              </a:rPr>
              <a:t>Tolken befinner sig i olämplig miljö </a:t>
            </a:r>
          </a:p>
        </p:txBody>
      </p:sp>
    </p:spTree>
    <p:extLst>
      <p:ext uri="{BB962C8B-B14F-4D97-AF65-F5344CB8AC3E}">
        <p14:creationId xmlns:p14="http://schemas.microsoft.com/office/powerpoint/2010/main" val="37106856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 deltagarinformation</a:t>
            </a:r>
          </a:p>
        </p:txBody>
      </p:sp>
    </p:spTree>
    <p:extLst>
      <p:ext uri="{BB962C8B-B14F-4D97-AF65-F5344CB8AC3E}">
        <p14:creationId xmlns:p14="http://schemas.microsoft.com/office/powerpoint/2010/main" val="36674611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00486-5166-4626-9349-0222305F8A40}"/>
              </a:ext>
            </a:extLst>
          </p:cNvPr>
          <p:cNvSpPr>
            <a:spLocks noGrp="1"/>
          </p:cNvSpPr>
          <p:nvPr>
            <p:ph type="title"/>
          </p:nvPr>
        </p:nvSpPr>
        <p:spPr>
          <a:xfrm>
            <a:off x="590098" y="351989"/>
            <a:ext cx="7788792" cy="553958"/>
          </a:xfrm>
        </p:spPr>
        <p:txBody>
          <a:bodyPr/>
          <a:lstStyle/>
          <a:p>
            <a:r>
              <a:rPr lang="sv-SE" sz="2400" dirty="0"/>
              <a:t>Exportera deltagarinformation, datum &amp; tjänst</a:t>
            </a:r>
          </a:p>
        </p:txBody>
      </p:sp>
      <p:pic>
        <p:nvPicPr>
          <p:cNvPr id="1026" name="Bildobjekt 1" descr="skärmdump exportera deltagarinformation">
            <a:extLst>
              <a:ext uri="{FF2B5EF4-FFF2-40B4-BE49-F238E27FC236}">
                <a16:creationId xmlns:a16="http://schemas.microsoft.com/office/drawing/2014/main" id="{C51309D7-939B-4C37-9FC1-8392B405F4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0098" y="1045687"/>
            <a:ext cx="3389533" cy="382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innehåll 2">
            <a:extLst>
              <a:ext uri="{FF2B5EF4-FFF2-40B4-BE49-F238E27FC236}">
                <a16:creationId xmlns:a16="http://schemas.microsoft.com/office/drawing/2014/main" id="{5A70D963-7EB1-47BF-9799-135F5EDDC407}"/>
              </a:ext>
            </a:extLst>
          </p:cNvPr>
          <p:cNvSpPr txBox="1">
            <a:spLocks/>
          </p:cNvSpPr>
          <p:nvPr/>
        </p:nvSpPr>
        <p:spPr>
          <a:xfrm>
            <a:off x="4679931" y="1276988"/>
            <a:ext cx="3956765" cy="3822041"/>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För att exportera deltagare går du in under </a:t>
            </a:r>
            <a:r>
              <a:rPr lang="sv-SE" sz="1200" b="1" dirty="0"/>
              <a:t>Exporter</a:t>
            </a:r>
            <a:r>
              <a:rPr lang="sv-SE" sz="1200" dirty="0"/>
              <a:t> i det gråa fältet till vänster. </a:t>
            </a:r>
          </a:p>
          <a:p>
            <a:pPr marL="0" indent="0">
              <a:buFont typeface="Arial" panose="020B0604020202020204" pitchFamily="34" charset="0"/>
              <a:buNone/>
            </a:pPr>
            <a:r>
              <a:rPr lang="sv-SE" sz="1200" dirty="0"/>
              <a:t>Välj sedan vilken tidsperiod du vill exportera information från. Tiden avser de deltagare som kommit in i </a:t>
            </a:r>
            <a:r>
              <a:rPr lang="sv-SE" sz="1200" b="1" dirty="0"/>
              <a:t>Mina sidor för fristående aktörer</a:t>
            </a:r>
            <a:r>
              <a:rPr lang="sv-SE" sz="1200" dirty="0"/>
              <a:t> under den angivna perioden (deltagarens avropsdatum).</a:t>
            </a:r>
          </a:p>
          <a:p>
            <a:pPr marL="0" indent="0">
              <a:buFont typeface="Arial" panose="020B0604020202020204" pitchFamily="34" charset="0"/>
              <a:buNone/>
            </a:pPr>
            <a:r>
              <a:rPr lang="sv-SE" sz="1200" dirty="0">
                <a:effectLst/>
                <a:ea typeface="Calibri" panose="020F0502020204030204" pitchFamily="34" charset="0"/>
                <a:cs typeface="Times New Roman" panose="02020603050405020304" pitchFamily="18" charset="0"/>
              </a:rPr>
              <a:t>Välj därefter vilken tjänst du vill exportera deltagare för:  </a:t>
            </a:r>
          </a:p>
          <a:p>
            <a:pPr marL="0" indent="0">
              <a:buFont typeface="Arial" panose="020B0604020202020204" pitchFamily="34" charset="0"/>
              <a:buNone/>
            </a:pPr>
            <a:r>
              <a:rPr lang="sv-SE" sz="1200" dirty="0">
                <a:effectLst/>
                <a:ea typeface="Calibri" panose="020F0502020204030204" pitchFamily="34" charset="0"/>
                <a:cs typeface="Times New Roman" panose="02020603050405020304" pitchFamily="18" charset="0"/>
              </a:rPr>
              <a:t>Karriärvägledning, </a:t>
            </a:r>
            <a:r>
              <a:rPr lang="sv-SE" sz="1200" dirty="0">
                <a:ea typeface="Calibri" panose="020F0502020204030204" pitchFamily="34" charset="0"/>
                <a:cs typeface="Times New Roman" panose="02020603050405020304" pitchFamily="18" charset="0"/>
              </a:rPr>
              <a:t>r</a:t>
            </a:r>
            <a:r>
              <a:rPr lang="sv-SE" sz="1200" dirty="0">
                <a:effectLst/>
                <a:ea typeface="Calibri" panose="020F0502020204030204" pitchFamily="34" charset="0"/>
                <a:cs typeface="Times New Roman" panose="02020603050405020304" pitchFamily="18" charset="0"/>
              </a:rPr>
              <a:t>usta och matcha eller   </a:t>
            </a:r>
            <a:r>
              <a:rPr lang="sv-SE" sz="1200" dirty="0">
                <a:ea typeface="Calibri" panose="020F0502020204030204" pitchFamily="34" charset="0"/>
                <a:cs typeface="Times New Roman" panose="02020603050405020304" pitchFamily="18" charset="0"/>
              </a:rPr>
              <a:t>     </a:t>
            </a:r>
            <a:r>
              <a:rPr lang="sv-SE" sz="1200" dirty="0">
                <a:effectLst/>
                <a:ea typeface="Calibri" panose="020F0502020204030204" pitchFamily="34" charset="0"/>
                <a:cs typeface="Times New Roman" panose="02020603050405020304" pitchFamily="18" charset="0"/>
              </a:rPr>
              <a:t>                alla tjänster. </a:t>
            </a:r>
          </a:p>
          <a:p>
            <a:pPr marL="0" indent="0">
              <a:buFont typeface="Arial" panose="020B0604020202020204" pitchFamily="34" charset="0"/>
              <a:buNone/>
            </a:pPr>
            <a:r>
              <a:rPr lang="sv-SE" sz="1200" dirty="0">
                <a:effectLst/>
                <a:ea typeface="Calibri" panose="020F0502020204030204" pitchFamily="34" charset="0"/>
                <a:cs typeface="Times New Roman" panose="02020603050405020304" pitchFamily="18" charset="0"/>
              </a:rPr>
              <a:t>Observera att om du bara har behörighet att arbeta med t.ex. karriärvägledning så kan du också endast exportera från denna tjänst.</a:t>
            </a:r>
            <a:endParaRPr lang="sv-SE" sz="1200" dirty="0"/>
          </a:p>
          <a:p>
            <a:pPr marL="0" indent="0">
              <a:buFont typeface="Arial" panose="020B0604020202020204" pitchFamily="34" charset="0"/>
              <a:buNone/>
            </a:pPr>
            <a:endParaRPr lang="sv-SE" sz="1100" dirty="0"/>
          </a:p>
          <a:p>
            <a:pPr marL="0" indent="0">
              <a:buFont typeface="Arial" panose="020B0604020202020204" pitchFamily="34" charset="0"/>
              <a:buNone/>
            </a:pPr>
            <a:endParaRPr lang="sv-SE" sz="1100" dirty="0"/>
          </a:p>
          <a:p>
            <a:pPr marL="0" indent="0">
              <a:buFont typeface="Arial" panose="020B0604020202020204" pitchFamily="34" charset="0"/>
              <a:buNone/>
            </a:pPr>
            <a:endParaRPr lang="sv-SE" sz="1200" dirty="0"/>
          </a:p>
        </p:txBody>
      </p:sp>
      <p:sp>
        <p:nvSpPr>
          <p:cNvPr id="12" name="Rektangel 11">
            <a:extLst>
              <a:ext uri="{FF2B5EF4-FFF2-40B4-BE49-F238E27FC236}">
                <a16:creationId xmlns:a16="http://schemas.microsoft.com/office/drawing/2014/main" id="{84A15894-9F03-48DB-A354-4321196C9E39}"/>
              </a:ext>
              <a:ext uri="{C183D7F6-B498-43B3-948B-1728B52AA6E4}">
                <adec:decorative xmlns:adec="http://schemas.microsoft.com/office/drawing/2017/decorative" val="1"/>
              </a:ext>
            </a:extLst>
          </p:cNvPr>
          <p:cNvSpPr/>
          <p:nvPr/>
        </p:nvSpPr>
        <p:spPr>
          <a:xfrm>
            <a:off x="1213175" y="2968171"/>
            <a:ext cx="1305054" cy="29240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8A7CB531-A7BF-4CAA-BA8F-E388A6FF8C6B}"/>
              </a:ext>
              <a:ext uri="{C183D7F6-B498-43B3-948B-1728B52AA6E4}">
                <adec:decorative xmlns:adec="http://schemas.microsoft.com/office/drawing/2017/decorative" val="1"/>
              </a:ext>
            </a:extLst>
          </p:cNvPr>
          <p:cNvSpPr/>
          <p:nvPr/>
        </p:nvSpPr>
        <p:spPr>
          <a:xfrm>
            <a:off x="655412" y="2220686"/>
            <a:ext cx="505731" cy="2778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B1BD4BD2-D499-43BC-A1AF-E64B3318F890}"/>
              </a:ext>
              <a:ext uri="{C183D7F6-B498-43B3-948B-1728B52AA6E4}">
                <adec:decorative xmlns:adec="http://schemas.microsoft.com/office/drawing/2017/decorative" val="1"/>
              </a:ext>
            </a:extLst>
          </p:cNvPr>
          <p:cNvSpPr/>
          <p:nvPr/>
        </p:nvSpPr>
        <p:spPr>
          <a:xfrm>
            <a:off x="1213175" y="3260580"/>
            <a:ext cx="1203454" cy="29240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096941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B23A7E5F-F5F6-4D8F-B210-52B691F4D334}"/>
              </a:ext>
            </a:extLst>
          </p:cNvPr>
          <p:cNvSpPr>
            <a:spLocks noGrp="1"/>
          </p:cNvSpPr>
          <p:nvPr>
            <p:ph type="title"/>
          </p:nvPr>
        </p:nvSpPr>
        <p:spPr>
          <a:xfrm>
            <a:off x="575043" y="322365"/>
            <a:ext cx="7082279" cy="575550"/>
          </a:xfrm>
        </p:spPr>
        <p:txBody>
          <a:bodyPr/>
          <a:lstStyle/>
          <a:p>
            <a:r>
              <a:rPr lang="sv-SE" sz="2000" dirty="0"/>
              <a:t>Exportera deltagarinformation, deltagare</a:t>
            </a:r>
          </a:p>
        </p:txBody>
      </p:sp>
      <p:pic>
        <p:nvPicPr>
          <p:cNvPr id="15" name="Bildobjekt 1" descr="skärmdump exportera deltagarinformation">
            <a:extLst>
              <a:ext uri="{FF2B5EF4-FFF2-40B4-BE49-F238E27FC236}">
                <a16:creationId xmlns:a16="http://schemas.microsoft.com/office/drawing/2014/main" id="{0F69DBC8-6BE4-41A5-9C89-E022D6F381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5043" y="897915"/>
            <a:ext cx="3389533" cy="382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innehåll 7">
            <a:extLst>
              <a:ext uri="{FF2B5EF4-FFF2-40B4-BE49-F238E27FC236}">
                <a16:creationId xmlns:a16="http://schemas.microsoft.com/office/drawing/2014/main" id="{4B027C32-5C34-4E1D-905A-C93E337A6381}"/>
              </a:ext>
            </a:extLst>
          </p:cNvPr>
          <p:cNvSpPr>
            <a:spLocks noGrp="1"/>
          </p:cNvSpPr>
          <p:nvPr>
            <p:ph idx="13"/>
          </p:nvPr>
        </p:nvSpPr>
        <p:spPr>
          <a:xfrm>
            <a:off x="5264509" y="897915"/>
            <a:ext cx="2752047" cy="3093447"/>
          </a:xfrm>
        </p:spPr>
        <p:txBody>
          <a:bodyPr/>
          <a:lstStyle/>
          <a:p>
            <a:pPr marL="0" lvl="0" indent="0">
              <a:buNone/>
            </a:pPr>
            <a:r>
              <a:rPr lang="sv-SE" sz="1100" dirty="0">
                <a:effectLst/>
                <a:ea typeface="Calibri" panose="020F0502020204030204" pitchFamily="34" charset="0"/>
                <a:cs typeface="Times New Roman" panose="02020603050405020304" pitchFamily="18" charset="0"/>
              </a:rPr>
              <a:t>Välj om du vill exportera alla deltagare, deltagare som blivit tilldelade en handledare eller deltagare som ej blivit tilldelade.</a:t>
            </a:r>
          </a:p>
          <a:p>
            <a:pPr marL="0" lvl="0" indent="0">
              <a:buNone/>
            </a:pPr>
            <a:r>
              <a:rPr lang="sv-SE" sz="1100" dirty="0">
                <a:effectLst/>
                <a:ea typeface="Calibri" panose="020F0502020204030204" pitchFamily="34" charset="0"/>
                <a:cs typeface="Times New Roman" panose="02020603050405020304" pitchFamily="18" charset="0"/>
              </a:rPr>
              <a:t>Observera att du oavsett val endast kan exportera de deltagare som du har behörighet till.</a:t>
            </a:r>
          </a:p>
          <a:p>
            <a:pPr marL="0" lvl="0" indent="0">
              <a:buNone/>
            </a:pPr>
            <a:r>
              <a:rPr lang="sv-SE" sz="1100" dirty="0">
                <a:effectLst/>
                <a:ea typeface="Calibri" panose="020F0502020204030204" pitchFamily="34" charset="0"/>
                <a:cs typeface="Times New Roman" panose="02020603050405020304" pitchFamily="18" charset="0"/>
              </a:rPr>
              <a:t>Välj om du vill inkludera tidigare exporterade deltagare genom att bocka i rutan.</a:t>
            </a:r>
          </a:p>
          <a:p>
            <a:pPr marL="0" indent="0">
              <a:buNone/>
            </a:pPr>
            <a:r>
              <a:rPr lang="sv-SE" sz="1100" dirty="0"/>
              <a:t>Välj om du vill exportera till Excel genom att bocka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a:p>
            <a:pPr marL="0" indent="0">
              <a:buNone/>
            </a:pPr>
            <a:endParaRPr lang="sv-SE" dirty="0"/>
          </a:p>
        </p:txBody>
      </p:sp>
      <p:sp>
        <p:nvSpPr>
          <p:cNvPr id="12" name="Rektangel 11">
            <a:extLst>
              <a:ext uri="{FF2B5EF4-FFF2-40B4-BE49-F238E27FC236}">
                <a16:creationId xmlns:a16="http://schemas.microsoft.com/office/drawing/2014/main" id="{B873F866-DD40-497C-8A4B-8735B000E18A}"/>
              </a:ext>
            </a:extLst>
          </p:cNvPr>
          <p:cNvSpPr/>
          <p:nvPr/>
        </p:nvSpPr>
        <p:spPr>
          <a:xfrm>
            <a:off x="5264509" y="3924908"/>
            <a:ext cx="3389533" cy="5382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17" name="Rektangel 16">
            <a:extLst>
              <a:ext uri="{FF2B5EF4-FFF2-40B4-BE49-F238E27FC236}">
                <a16:creationId xmlns:a16="http://schemas.microsoft.com/office/drawing/2014/main" id="{F9CD2415-6C41-4DAB-BA18-B6FDEE238D10}"/>
              </a:ext>
              <a:ext uri="{C183D7F6-B498-43B3-948B-1728B52AA6E4}">
                <adec:decorative xmlns:adec="http://schemas.microsoft.com/office/drawing/2017/decorative" val="1"/>
              </a:ext>
            </a:extLst>
          </p:cNvPr>
          <p:cNvSpPr/>
          <p:nvPr/>
        </p:nvSpPr>
        <p:spPr>
          <a:xfrm>
            <a:off x="1213174" y="2808936"/>
            <a:ext cx="1312311" cy="3504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16BD71C4-33DB-418F-A979-9B7CCD079D3A}"/>
              </a:ext>
              <a:ext uri="{C183D7F6-B498-43B3-948B-1728B52AA6E4}">
                <adec:decorative xmlns:adec="http://schemas.microsoft.com/office/drawing/2017/decorative" val="1"/>
              </a:ext>
            </a:extLst>
          </p:cNvPr>
          <p:cNvSpPr/>
          <p:nvPr/>
        </p:nvSpPr>
        <p:spPr>
          <a:xfrm>
            <a:off x="1213174" y="3159402"/>
            <a:ext cx="1214203" cy="2719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A0E5C521-EE4F-48E9-8F3B-2C546A0BCEE9}"/>
              </a:ext>
              <a:ext uri="{C183D7F6-B498-43B3-948B-1728B52AA6E4}">
                <adec:decorative xmlns:adec="http://schemas.microsoft.com/office/drawing/2017/decorative" val="1"/>
              </a:ext>
            </a:extLst>
          </p:cNvPr>
          <p:cNvSpPr/>
          <p:nvPr/>
        </p:nvSpPr>
        <p:spPr>
          <a:xfrm>
            <a:off x="686364" y="2039679"/>
            <a:ext cx="380436" cy="290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4307661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3E718587-19C6-4C37-A51D-EC7332B8272C}"/>
              </a:ext>
            </a:extLst>
          </p:cNvPr>
          <p:cNvSpPr>
            <a:spLocks noGrp="1"/>
          </p:cNvSpPr>
          <p:nvPr>
            <p:ph type="title"/>
          </p:nvPr>
        </p:nvSpPr>
        <p:spPr>
          <a:xfrm>
            <a:off x="575043" y="432157"/>
            <a:ext cx="7082279" cy="575550"/>
          </a:xfrm>
        </p:spPr>
        <p:txBody>
          <a:bodyPr/>
          <a:lstStyle/>
          <a:p>
            <a:r>
              <a:rPr lang="sv-SE" sz="2400" dirty="0"/>
              <a:t>Exportera till Excel</a:t>
            </a:r>
          </a:p>
        </p:txBody>
      </p:sp>
      <p:pic>
        <p:nvPicPr>
          <p:cNvPr id="6" name="Bildobjekt 5" descr="Skärmavbild från Excel som visar deltagarinformation vid en export från Mina sidor fristående aktörer. En röd markering visar de olika kolumnerna med information.">
            <a:extLst>
              <a:ext uri="{FF2B5EF4-FFF2-40B4-BE49-F238E27FC236}">
                <a16:creationId xmlns:a16="http://schemas.microsoft.com/office/drawing/2014/main" id="{60283453-C5CC-458A-8D83-1782C6A05E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027681"/>
            <a:ext cx="7923498" cy="1576424"/>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52495610-6F57-4CD9-8357-570137FC9917}"/>
              </a:ext>
            </a:extLst>
          </p:cNvPr>
          <p:cNvSpPr txBox="1"/>
          <p:nvPr/>
        </p:nvSpPr>
        <p:spPr>
          <a:xfrm>
            <a:off x="575043" y="2879112"/>
            <a:ext cx="7818504" cy="1200329"/>
          </a:xfrm>
          <a:prstGeom prst="rect">
            <a:avLst/>
          </a:prstGeom>
          <a:noFill/>
        </p:spPr>
        <p:txBody>
          <a:bodyPr wrap="square">
            <a:spAutoFit/>
          </a:bodyPr>
          <a:lstStyle/>
          <a:p>
            <a:r>
              <a:rPr lang="sv-SE" sz="1200" dirty="0"/>
              <a:t>Här ser du ett exempel på hur det ser ut i Excel när du har exporterat deltagarinformation från </a:t>
            </a:r>
            <a:r>
              <a:rPr lang="sv-SE" sz="1200" b="1" dirty="0"/>
              <a:t>Mina sidor för fristående aktörer</a:t>
            </a:r>
            <a:r>
              <a:rPr lang="sv-SE" sz="1200" dirty="0"/>
              <a:t>.</a:t>
            </a:r>
          </a:p>
          <a:p>
            <a:endParaRPr lang="sv-SE" sz="1200" dirty="0">
              <a:latin typeface="Arial" panose="020B0604020202020204" pitchFamily="34" charset="0"/>
            </a:endParaRPr>
          </a:p>
          <a:p>
            <a:r>
              <a:rPr lang="sv-SE" sz="1200" dirty="0">
                <a:latin typeface="Arial" panose="020B0604020202020204" pitchFamily="34" charset="0"/>
              </a:rPr>
              <a:t>I exporten kan du till exempel hitta tolkbehov, och vilken deltagargrad deltagaren har.</a:t>
            </a:r>
            <a:br>
              <a:rPr lang="sv-SE" sz="1200" dirty="0">
                <a:latin typeface="Arial" panose="020B0604020202020204" pitchFamily="34" charset="0"/>
              </a:rPr>
            </a:br>
            <a:endParaRPr lang="sv-SE" sz="1200" dirty="0">
              <a:latin typeface="Arial" panose="020B0604020202020204" pitchFamily="34" charset="0"/>
            </a:endParaRPr>
          </a:p>
          <a:p>
            <a:r>
              <a:rPr lang="sv-SE" sz="1200" dirty="0">
                <a:latin typeface="Arial" panose="020B0604020202020204" pitchFamily="34" charset="0"/>
              </a:rPr>
              <a:t>Skulle en kolumn vara tom tillexempel avbrott beror detta på att det inte finns några avbrott vid denna export.</a:t>
            </a:r>
            <a:endParaRPr lang="sv-SE" sz="1200" dirty="0"/>
          </a:p>
        </p:txBody>
      </p:sp>
      <p:sp>
        <p:nvSpPr>
          <p:cNvPr id="10" name="Rektangel 9">
            <a:extLst>
              <a:ext uri="{FF2B5EF4-FFF2-40B4-BE49-F238E27FC236}">
                <a16:creationId xmlns:a16="http://schemas.microsoft.com/office/drawing/2014/main" id="{FF8AD050-5E8A-4A58-BC0A-F33DE4E0B980}"/>
              </a:ext>
              <a:ext uri="{C183D7F6-B498-43B3-948B-1728B52AA6E4}">
                <adec:decorative xmlns:adec="http://schemas.microsoft.com/office/drawing/2017/decorative" val="1"/>
              </a:ext>
            </a:extLst>
          </p:cNvPr>
          <p:cNvSpPr/>
          <p:nvPr/>
        </p:nvSpPr>
        <p:spPr>
          <a:xfrm>
            <a:off x="562257" y="2138430"/>
            <a:ext cx="7831290" cy="153681"/>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2" name="Rektangel 1">
            <a:extLst>
              <a:ext uri="{FF2B5EF4-FFF2-40B4-BE49-F238E27FC236}">
                <a16:creationId xmlns:a16="http://schemas.microsoft.com/office/drawing/2014/main" id="{C95D9FC9-8B52-6136-0A59-47B4B99206F3}"/>
              </a:ext>
              <a:ext uri="{C183D7F6-B498-43B3-948B-1728B52AA6E4}">
                <adec:decorative xmlns:adec="http://schemas.microsoft.com/office/drawing/2017/decorative" val="1"/>
              </a:ext>
            </a:extLst>
          </p:cNvPr>
          <p:cNvSpPr/>
          <p:nvPr/>
        </p:nvSpPr>
        <p:spPr>
          <a:xfrm>
            <a:off x="1340746" y="2292111"/>
            <a:ext cx="622690" cy="153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552765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Maskade personuppgifter</a:t>
            </a:r>
          </a:p>
        </p:txBody>
      </p:sp>
    </p:spTree>
    <p:extLst>
      <p:ext uri="{BB962C8B-B14F-4D97-AF65-F5344CB8AC3E}">
        <p14:creationId xmlns:p14="http://schemas.microsoft.com/office/powerpoint/2010/main" val="40507837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2CE5A-7E3A-4905-9746-523A54D2AE98}"/>
              </a:ext>
            </a:extLst>
          </p:cNvPr>
          <p:cNvSpPr>
            <a:spLocks noGrp="1"/>
          </p:cNvSpPr>
          <p:nvPr>
            <p:ph type="title"/>
          </p:nvPr>
        </p:nvSpPr>
        <p:spPr>
          <a:xfrm>
            <a:off x="576002" y="462148"/>
            <a:ext cx="7422784" cy="675000"/>
          </a:xfrm>
        </p:spPr>
        <p:txBody>
          <a:bodyPr anchor="b">
            <a:normAutofit/>
          </a:bodyPr>
          <a:lstStyle/>
          <a:p>
            <a:r>
              <a:rPr lang="sv-SE" sz="2400" dirty="0"/>
              <a:t>Vem gör vad</a:t>
            </a:r>
          </a:p>
        </p:txBody>
      </p:sp>
      <p:sp>
        <p:nvSpPr>
          <p:cNvPr id="3" name="Platshållare för innehåll 2">
            <a:extLst>
              <a:ext uri="{FF2B5EF4-FFF2-40B4-BE49-F238E27FC236}">
                <a16:creationId xmlns:a16="http://schemas.microsoft.com/office/drawing/2014/main" id="{EF8176C2-9A0F-49D7-9CAB-948B2487F783}"/>
              </a:ext>
            </a:extLst>
          </p:cNvPr>
          <p:cNvSpPr>
            <a:spLocks noGrp="1"/>
          </p:cNvSpPr>
          <p:nvPr>
            <p:ph idx="1"/>
          </p:nvPr>
        </p:nvSpPr>
        <p:spPr>
          <a:xfrm>
            <a:off x="576961" y="1517006"/>
            <a:ext cx="7421825" cy="2872353"/>
          </a:xfrm>
        </p:spPr>
        <p:txBody>
          <a:bodyPr>
            <a:normAutofit/>
          </a:bodyPr>
          <a:lstStyle/>
          <a:p>
            <a:pPr marL="0" indent="0">
              <a:buNone/>
            </a:pPr>
            <a:r>
              <a:rPr lang="sv-SE" sz="1300" dirty="0"/>
              <a:t>Om Arbetsförmedlingen har anledning att inte visa en deltagares personuppgifter kommer dessa att maskas i systemstödet. Exempelvis om en deltagare får skyddade personuppgifter under tjänstens gång. Detta sker automatisk på en signal från Skatteverket. Samma signal går även till Arbetsförmedlingens interna system.</a:t>
            </a:r>
          </a:p>
          <a:p>
            <a:pPr marL="0" indent="0">
              <a:buNone/>
            </a:pPr>
            <a:endParaRPr lang="sv-SE" sz="1300" b="1" dirty="0"/>
          </a:p>
          <a:p>
            <a:pPr marL="0" indent="0">
              <a:buNone/>
            </a:pPr>
            <a:r>
              <a:rPr lang="sv-SE" sz="1300" b="1" dirty="0"/>
              <a:t>Vad gör Arbetsförmedlingen:</a:t>
            </a:r>
          </a:p>
          <a:p>
            <a:pPr>
              <a:buClr>
                <a:srgbClr val="92D050"/>
              </a:buClr>
            </a:pPr>
            <a:r>
              <a:rPr lang="sv-SE" sz="1300" dirty="0"/>
              <a:t>När en maskning har skett kommer Arbetsförmedlingen att kontakta er.</a:t>
            </a:r>
          </a:p>
          <a:p>
            <a:pPr marL="0" indent="0">
              <a:buNone/>
            </a:pPr>
            <a:endParaRPr lang="sv-SE" sz="1300" dirty="0"/>
          </a:p>
          <a:p>
            <a:pPr marL="0" indent="0">
              <a:buNone/>
            </a:pPr>
            <a:r>
              <a:rPr lang="sv-SE" sz="1300" b="1" dirty="0"/>
              <a:t>Vad gör du:</a:t>
            </a:r>
          </a:p>
          <a:p>
            <a:pPr>
              <a:buClr>
                <a:srgbClr val="92D050"/>
              </a:buClr>
            </a:pPr>
            <a:r>
              <a:rPr lang="sv-SE" sz="1300" dirty="0"/>
              <a:t>Så fort du fått signal om maskning måste du rensa bort deltagarens personuppgifter som sparats över i era egna system.</a:t>
            </a:r>
          </a:p>
          <a:p>
            <a:pPr>
              <a:buClr>
                <a:srgbClr val="92D050"/>
              </a:buClr>
            </a:pPr>
            <a:r>
              <a:rPr lang="sv-SE" sz="1300" dirty="0"/>
              <a:t>Viktigt! Tänk på att spara deltagarens kontaktuppgifter innan du rensar bort dessa. </a:t>
            </a:r>
          </a:p>
          <a:p>
            <a:pPr>
              <a:buClr>
                <a:srgbClr val="92D050"/>
              </a:buClr>
            </a:pPr>
            <a:r>
              <a:rPr lang="sv-SE" sz="1300" dirty="0"/>
              <a:t>Du behöver tillsammans med deltagaren bestämma hur er fortsatta kontakt ska se ut.</a:t>
            </a:r>
          </a:p>
        </p:txBody>
      </p:sp>
    </p:spTree>
    <p:extLst>
      <p:ext uri="{BB962C8B-B14F-4D97-AF65-F5344CB8AC3E}">
        <p14:creationId xmlns:p14="http://schemas.microsoft.com/office/powerpoint/2010/main" val="411364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5FBD728-1F6E-CBB3-C96A-62403C055E5F}"/>
              </a:ext>
            </a:extLst>
          </p:cNvPr>
          <p:cNvSpPr>
            <a:spLocks noGrp="1"/>
          </p:cNvSpPr>
          <p:nvPr>
            <p:ph type="title"/>
          </p:nvPr>
        </p:nvSpPr>
        <p:spPr>
          <a:xfrm>
            <a:off x="274131" y="324635"/>
            <a:ext cx="7422784" cy="675000"/>
          </a:xfrm>
        </p:spPr>
        <p:txBody>
          <a:bodyPr/>
          <a:lstStyle/>
          <a:p>
            <a:r>
              <a:rPr lang="sv-SE" sz="2400" dirty="0"/>
              <a:t>Deltagare &amp; tjänst</a:t>
            </a:r>
            <a:endParaRPr lang="en-US" sz="2400" dirty="0"/>
          </a:p>
        </p:txBody>
      </p:sp>
      <p:pic>
        <p:nvPicPr>
          <p:cNvPr id="3" name="Bildobjekt 2" descr="Bilden är ett urklipp från IT-systemet MSFA.">
            <a:extLst>
              <a:ext uri="{FF2B5EF4-FFF2-40B4-BE49-F238E27FC236}">
                <a16:creationId xmlns:a16="http://schemas.microsoft.com/office/drawing/2014/main" id="{AD1C8D3A-428D-070A-92EA-055BBF3F9DB5}"/>
              </a:ext>
            </a:extLst>
          </p:cNvPr>
          <p:cNvPicPr>
            <a:picLocks noChangeAspect="1"/>
          </p:cNvPicPr>
          <p:nvPr/>
        </p:nvPicPr>
        <p:blipFill>
          <a:blip r:embed="rId2"/>
          <a:stretch>
            <a:fillRect/>
          </a:stretch>
        </p:blipFill>
        <p:spPr>
          <a:xfrm>
            <a:off x="274131" y="897581"/>
            <a:ext cx="4704207" cy="3348337"/>
          </a:xfrm>
          <a:prstGeom prst="rect">
            <a:avLst/>
          </a:prstGeom>
          <a:ln>
            <a:noFill/>
          </a:ln>
          <a:effectLst>
            <a:outerShdw blurRad="292100" dist="139700" dir="2700000" algn="tl" rotWithShape="0">
              <a:srgbClr val="333333">
                <a:alpha val="65000"/>
              </a:srgbClr>
            </a:outerShdw>
          </a:effectLst>
        </p:spPr>
      </p:pic>
      <p:sp>
        <p:nvSpPr>
          <p:cNvPr id="13" name="Platshållare för innehåll 2">
            <a:extLst>
              <a:ext uri="{FF2B5EF4-FFF2-40B4-BE49-F238E27FC236}">
                <a16:creationId xmlns:a16="http://schemas.microsoft.com/office/drawing/2014/main" id="{934AE494-A36A-417F-B548-AC1E09579533}"/>
              </a:ext>
            </a:extLst>
          </p:cNvPr>
          <p:cNvSpPr txBox="1">
            <a:spLocks/>
          </p:cNvSpPr>
          <p:nvPr/>
        </p:nvSpPr>
        <p:spPr>
          <a:xfrm>
            <a:off x="5213121" y="942571"/>
            <a:ext cx="3374567" cy="3659164"/>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Här ser du personuppgifter, information om tjänsten och vilken handledare deltagaren har.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Deltagarens personnummer ligger dolt på sidan. För att få fram personnumret klicka på </a:t>
            </a:r>
            <a:r>
              <a:rPr lang="sv-SE" sz="1200" b="1" dirty="0"/>
              <a:t>Visa</a:t>
            </a:r>
            <a:r>
              <a:rPr lang="sv-SE" sz="1200" dirty="0"/>
              <a:t> bredvid det lilla ögat.</a:t>
            </a:r>
          </a:p>
          <a:p>
            <a:pPr marL="0" indent="0">
              <a:buNone/>
            </a:pPr>
            <a:r>
              <a:rPr lang="sv-SE" sz="1200" dirty="0"/>
              <a:t>Här ser du om deltagaren har behov av tolk och/eller språkstöd och i så fall på vilket språk.</a:t>
            </a:r>
          </a:p>
          <a:p>
            <a:pPr marL="0" indent="0">
              <a:buNone/>
            </a:pPr>
            <a:r>
              <a:rPr lang="sv-SE" sz="1200" b="1" dirty="0"/>
              <a:t>Deltagandegrad </a:t>
            </a:r>
            <a:r>
              <a:rPr lang="sv-SE" sz="1200" dirty="0"/>
              <a:t>visar den procentsats deltagaren ska delta hos er i tjänsten.</a:t>
            </a:r>
          </a:p>
          <a:p>
            <a:pPr marL="0" indent="0">
              <a:buFont typeface="Arial" panose="020B0604020202020204" pitchFamily="34" charset="0"/>
              <a:buNone/>
            </a:pPr>
            <a:r>
              <a:rPr lang="sv-SE" sz="1200" dirty="0"/>
              <a:t>För att byta handledare väljer du ny handledare i rullistan  under rubriken </a:t>
            </a:r>
            <a:r>
              <a:rPr lang="sv-SE" sz="1200" b="1" dirty="0"/>
              <a:t>Byt handledare</a:t>
            </a:r>
            <a:r>
              <a:rPr lang="sv-SE" sz="1200" dirty="0"/>
              <a:t>. Klicka sedan på knappen </a:t>
            </a:r>
            <a:r>
              <a:rPr lang="sv-SE" sz="1200" b="1" dirty="0"/>
              <a:t>Spara handledare</a:t>
            </a:r>
            <a:r>
              <a:rPr lang="sv-SE" sz="1200" dirty="0"/>
              <a:t>.</a:t>
            </a:r>
          </a:p>
        </p:txBody>
      </p:sp>
      <p:sp>
        <p:nvSpPr>
          <p:cNvPr id="4" name="Rektangel 3">
            <a:extLst>
              <a:ext uri="{FF2B5EF4-FFF2-40B4-BE49-F238E27FC236}">
                <a16:creationId xmlns:a16="http://schemas.microsoft.com/office/drawing/2014/main" id="{66150746-86CB-DE7E-54FB-3BACF5AEB229}"/>
              </a:ext>
              <a:ext uri="{C183D7F6-B498-43B3-948B-1728B52AA6E4}">
                <adec:decorative xmlns:adec="http://schemas.microsoft.com/office/drawing/2017/decorative" val="1"/>
              </a:ext>
            </a:extLst>
          </p:cNvPr>
          <p:cNvSpPr/>
          <p:nvPr/>
        </p:nvSpPr>
        <p:spPr>
          <a:xfrm>
            <a:off x="274131" y="1290918"/>
            <a:ext cx="62234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E69588D-7667-7AC5-44AA-7638D41D82D6}"/>
              </a:ext>
              <a:ext uri="{C183D7F6-B498-43B3-948B-1728B52AA6E4}">
                <adec:decorative xmlns:adec="http://schemas.microsoft.com/office/drawing/2017/decorative" val="1"/>
              </a:ext>
            </a:extLst>
          </p:cNvPr>
          <p:cNvSpPr/>
          <p:nvPr/>
        </p:nvSpPr>
        <p:spPr>
          <a:xfrm>
            <a:off x="699247" y="1965918"/>
            <a:ext cx="295835" cy="1524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5C0F578-BA31-8480-3716-7EB6B021A5C4}"/>
              </a:ext>
              <a:ext uri="{C183D7F6-B498-43B3-948B-1728B52AA6E4}">
                <adec:decorative xmlns:adec="http://schemas.microsoft.com/office/drawing/2017/decorative" val="1"/>
              </a:ext>
            </a:extLst>
          </p:cNvPr>
          <p:cNvSpPr/>
          <p:nvPr/>
        </p:nvSpPr>
        <p:spPr>
          <a:xfrm>
            <a:off x="274131" y="2841812"/>
            <a:ext cx="720951" cy="4840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2CB3CC1-97E9-CDC0-A6A6-9DC2C4A9213D}"/>
              </a:ext>
              <a:ext uri="{C183D7F6-B498-43B3-948B-1728B52AA6E4}">
                <adec:decorative xmlns:adec="http://schemas.microsoft.com/office/drawing/2017/decorative" val="1"/>
              </a:ext>
            </a:extLst>
          </p:cNvPr>
          <p:cNvSpPr/>
          <p:nvPr/>
        </p:nvSpPr>
        <p:spPr>
          <a:xfrm>
            <a:off x="3343835" y="2226846"/>
            <a:ext cx="986118" cy="51363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5547309D-33EC-9D00-FA18-522008038A02}"/>
              </a:ext>
              <a:ext uri="{C183D7F6-B498-43B3-948B-1728B52AA6E4}">
                <adec:decorative xmlns:adec="http://schemas.microsoft.com/office/drawing/2017/decorative" val="1"/>
              </a:ext>
            </a:extLst>
          </p:cNvPr>
          <p:cNvSpPr/>
          <p:nvPr/>
        </p:nvSpPr>
        <p:spPr>
          <a:xfrm>
            <a:off x="3343835" y="1504335"/>
            <a:ext cx="925823" cy="2949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29445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348CBE-1C82-42D6-8574-9BDE54956BFE}"/>
              </a:ext>
            </a:extLst>
          </p:cNvPr>
          <p:cNvSpPr>
            <a:spLocks noGrp="1"/>
          </p:cNvSpPr>
          <p:nvPr>
            <p:ph type="title"/>
          </p:nvPr>
        </p:nvSpPr>
        <p:spPr>
          <a:xfrm>
            <a:off x="636024" y="511531"/>
            <a:ext cx="7422784" cy="675000"/>
          </a:xfrm>
        </p:spPr>
        <p:txBody>
          <a:bodyPr/>
          <a:lstStyle/>
          <a:p>
            <a:r>
              <a:rPr lang="sv-SE" sz="2400" dirty="0"/>
              <a:t>Så här ser det ut i systemstödet</a:t>
            </a:r>
          </a:p>
        </p:txBody>
      </p:sp>
      <p:pic>
        <p:nvPicPr>
          <p:cNvPr id="4" name="Platshållare för innehåll 3" descr="Skärmdump från mina sidor fristående aktörer">
            <a:extLst>
              <a:ext uri="{FF2B5EF4-FFF2-40B4-BE49-F238E27FC236}">
                <a16:creationId xmlns:a16="http://schemas.microsoft.com/office/drawing/2014/main" id="{C04C288A-1374-4550-A4EA-7D2C81EF07D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
          <a:stretch/>
        </p:blipFill>
        <p:spPr>
          <a:xfrm>
            <a:off x="628650" y="1179353"/>
            <a:ext cx="3566402" cy="2751744"/>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1B3CA5F6-6DF1-41B0-906F-B6E424E74146}"/>
              </a:ext>
              <a:ext uri="{C183D7F6-B498-43B3-948B-1728B52AA6E4}">
                <adec:decorative xmlns:adec="http://schemas.microsoft.com/office/drawing/2017/decorative" val="1"/>
              </a:ext>
            </a:extLst>
          </p:cNvPr>
          <p:cNvSpPr/>
          <p:nvPr/>
        </p:nvSpPr>
        <p:spPr>
          <a:xfrm>
            <a:off x="1678518" y="2292498"/>
            <a:ext cx="396787" cy="2050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8" name="Bildobjekt 7" descr="Skärmdump från Mina sidor fristående aktörer">
            <a:extLst>
              <a:ext uri="{FF2B5EF4-FFF2-40B4-BE49-F238E27FC236}">
                <a16:creationId xmlns:a16="http://schemas.microsoft.com/office/drawing/2014/main" id="{69CE5AB8-E69A-44EE-9EDB-5F176A81F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67367" y="2042538"/>
            <a:ext cx="3254735" cy="2295452"/>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D9CF5A91-5B06-4AEA-BC3E-E582BC7D5E9D}"/>
              </a:ext>
              <a:ext uri="{C183D7F6-B498-43B3-948B-1728B52AA6E4}">
                <adec:decorative xmlns:adec="http://schemas.microsoft.com/office/drawing/2017/decorative" val="1"/>
              </a:ext>
            </a:extLst>
          </p:cNvPr>
          <p:cNvSpPr/>
          <p:nvPr/>
        </p:nvSpPr>
        <p:spPr>
          <a:xfrm>
            <a:off x="2993269" y="2842344"/>
            <a:ext cx="492805" cy="8238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0" name="textruta 9">
            <a:extLst>
              <a:ext uri="{FF2B5EF4-FFF2-40B4-BE49-F238E27FC236}">
                <a16:creationId xmlns:a16="http://schemas.microsoft.com/office/drawing/2014/main" id="{85C9F5EC-5363-4442-95DA-EE274AE95164}"/>
              </a:ext>
            </a:extLst>
          </p:cNvPr>
          <p:cNvSpPr txBox="1"/>
          <p:nvPr/>
        </p:nvSpPr>
        <p:spPr>
          <a:xfrm>
            <a:off x="4767917" y="1146398"/>
            <a:ext cx="4083341" cy="646331"/>
          </a:xfrm>
          <a:prstGeom prst="rect">
            <a:avLst/>
          </a:prstGeom>
          <a:noFill/>
        </p:spPr>
        <p:txBody>
          <a:bodyPr wrap="square" rtlCol="0">
            <a:spAutoFit/>
          </a:bodyPr>
          <a:lstStyle/>
          <a:p>
            <a:r>
              <a:rPr lang="sv-SE" sz="1200" dirty="0"/>
              <a:t>Deltagarens personuppgifter maskas med texten </a:t>
            </a:r>
            <a:r>
              <a:rPr lang="sv-SE" sz="1200" b="1" dirty="0"/>
              <a:t>Skyddad</a:t>
            </a:r>
            <a:r>
              <a:rPr lang="sv-SE" sz="1200" dirty="0"/>
              <a:t> och </a:t>
            </a:r>
            <a:r>
              <a:rPr lang="sv-SE" sz="1200" b="1" dirty="0"/>
              <a:t>Info saknas</a:t>
            </a:r>
            <a:r>
              <a:rPr lang="sv-SE" sz="1200" dirty="0"/>
              <a:t> på alla platser i systemstödet där personuppgifter vanligtvis visas</a:t>
            </a:r>
            <a:r>
              <a:rPr lang="sv-SE" sz="1013" dirty="0"/>
              <a:t>.</a:t>
            </a:r>
          </a:p>
        </p:txBody>
      </p:sp>
      <p:pic>
        <p:nvPicPr>
          <p:cNvPr id="12" name="Bildobjekt 11" descr="Skärmdump från mina sidor fristående aktörer">
            <a:extLst>
              <a:ext uri="{FF2B5EF4-FFF2-40B4-BE49-F238E27FC236}">
                <a16:creationId xmlns:a16="http://schemas.microsoft.com/office/drawing/2014/main" id="{CF2E2069-9393-4F48-90DB-DB3C55B636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4246" y="2963793"/>
            <a:ext cx="4907516" cy="1448021"/>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DDB42A1C-01A0-49B1-B106-C64DD6456E00}"/>
              </a:ext>
              <a:ext uri="{C183D7F6-B498-43B3-948B-1728B52AA6E4}">
                <adec:decorative xmlns:adec="http://schemas.microsoft.com/office/drawing/2017/decorative" val="1"/>
              </a:ext>
            </a:extLst>
          </p:cNvPr>
          <p:cNvSpPr/>
          <p:nvPr/>
        </p:nvSpPr>
        <p:spPr>
          <a:xfrm>
            <a:off x="4164356" y="4107082"/>
            <a:ext cx="3646364" cy="738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3" name="Rektangel 2">
            <a:extLst>
              <a:ext uri="{FF2B5EF4-FFF2-40B4-BE49-F238E27FC236}">
                <a16:creationId xmlns:a16="http://schemas.microsoft.com/office/drawing/2014/main" id="{7A90A3D1-366B-8124-7382-93A941C92EA5}"/>
              </a:ext>
              <a:ext uri="{C183D7F6-B498-43B3-948B-1728B52AA6E4}">
                <adec:decorative xmlns:adec="http://schemas.microsoft.com/office/drawing/2017/decorative" val="1"/>
              </a:ext>
            </a:extLst>
          </p:cNvPr>
          <p:cNvSpPr/>
          <p:nvPr/>
        </p:nvSpPr>
        <p:spPr>
          <a:xfrm>
            <a:off x="3685649" y="1307087"/>
            <a:ext cx="18512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FEB9851-186E-E2AB-95B1-8D779C3DDC49}"/>
              </a:ext>
              <a:ext uri="{C183D7F6-B498-43B3-948B-1728B52AA6E4}">
                <adec:decorative xmlns:adec="http://schemas.microsoft.com/office/drawing/2017/decorative" val="1"/>
              </a:ext>
            </a:extLst>
          </p:cNvPr>
          <p:cNvSpPr/>
          <p:nvPr/>
        </p:nvSpPr>
        <p:spPr>
          <a:xfrm>
            <a:off x="5262007" y="2107786"/>
            <a:ext cx="151465" cy="7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0DA4BE8-31C8-8482-3380-C67371F5A844}"/>
              </a:ext>
              <a:ext uri="{C183D7F6-B498-43B3-948B-1728B52AA6E4}">
                <adec:decorative xmlns:adec="http://schemas.microsoft.com/office/drawing/2017/decorative" val="1"/>
              </a:ext>
            </a:extLst>
          </p:cNvPr>
          <p:cNvSpPr/>
          <p:nvPr/>
        </p:nvSpPr>
        <p:spPr>
          <a:xfrm>
            <a:off x="4767917" y="3806599"/>
            <a:ext cx="494090" cy="286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A99405C-7DFB-27F8-FF74-8FB31AA0AA8E}"/>
              </a:ext>
              <a:ext uri="{C183D7F6-B498-43B3-948B-1728B52AA6E4}">
                <adec:decorative xmlns:adec="http://schemas.microsoft.com/office/drawing/2017/decorative" val="1"/>
              </a:ext>
            </a:extLst>
          </p:cNvPr>
          <p:cNvSpPr/>
          <p:nvPr/>
        </p:nvSpPr>
        <p:spPr>
          <a:xfrm>
            <a:off x="1745673" y="1828800"/>
            <a:ext cx="436418" cy="5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3D0E9A8-3371-F3A3-1C0C-6E5B3D083C53}"/>
              </a:ext>
              <a:ext uri="{C183D7F6-B498-43B3-948B-1728B52AA6E4}">
                <adec:decorative xmlns:adec="http://schemas.microsoft.com/office/drawing/2017/decorative" val="1"/>
              </a:ext>
            </a:extLst>
          </p:cNvPr>
          <p:cNvSpPr/>
          <p:nvPr/>
        </p:nvSpPr>
        <p:spPr>
          <a:xfrm>
            <a:off x="4488873" y="2904478"/>
            <a:ext cx="232081" cy="59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3435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EF84CD8-3FC6-437C-A578-0AE646C0DC36}"/>
              </a:ext>
            </a:extLst>
          </p:cNvPr>
          <p:cNvSpPr txBox="1">
            <a:spLocks noGrp="1"/>
          </p:cNvSpPr>
          <p:nvPr>
            <p:ph type="title" idx="4294967295"/>
          </p:nvPr>
        </p:nvSpPr>
        <p:spPr>
          <a:xfrm>
            <a:off x="442065" y="487508"/>
            <a:ext cx="7486868" cy="675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Deltagare &amp; tjänst </a:t>
            </a:r>
            <a:br>
              <a:rPr kumimoji="0" lang="sv-SE" sz="2700" b="1" i="0" u="none" strike="noStrike" kern="1200" cap="none" spc="0" normalizeH="0" baseline="0" noProof="0" dirty="0">
                <a:ln>
                  <a:noFill/>
                </a:ln>
                <a:solidFill>
                  <a:schemeClr val="accent1"/>
                </a:solidFill>
                <a:effectLst/>
                <a:uLnTx/>
                <a:uFillTx/>
                <a:latin typeface="+mj-lt"/>
                <a:ea typeface="+mj-ea"/>
                <a:cs typeface="+mj-cs"/>
              </a:rPr>
            </a:br>
            <a:r>
              <a:rPr kumimoji="0" lang="sv-SE" sz="1800" b="1" i="0" u="none" strike="noStrike" kern="1200" cap="none" spc="0" normalizeH="0" baseline="0" noProof="0" dirty="0">
                <a:ln>
                  <a:noFill/>
                </a:ln>
                <a:solidFill>
                  <a:schemeClr val="accent1"/>
                </a:solidFill>
                <a:effectLst/>
                <a:uLnTx/>
                <a:uFillTx/>
                <a:latin typeface="+mj-lt"/>
                <a:ea typeface="+mj-ea"/>
                <a:cs typeface="+mj-cs"/>
              </a:rPr>
              <a:t>– Genomförandereferens och avbrott</a:t>
            </a:r>
            <a:endParaRPr kumimoji="0" lang="sv-SE" sz="27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2" name="Bildobjekt 1" descr="Bilden är ett urklipp från IT-systemet MSFA.">
            <a:extLst>
              <a:ext uri="{FF2B5EF4-FFF2-40B4-BE49-F238E27FC236}">
                <a16:creationId xmlns:a16="http://schemas.microsoft.com/office/drawing/2014/main" id="{A3A7A472-563A-884A-2794-DE0C6169523F}"/>
              </a:ext>
            </a:extLst>
          </p:cNvPr>
          <p:cNvPicPr>
            <a:picLocks noChangeAspect="1"/>
          </p:cNvPicPr>
          <p:nvPr/>
        </p:nvPicPr>
        <p:blipFill>
          <a:blip r:embed="rId2"/>
          <a:stretch>
            <a:fillRect/>
          </a:stretch>
        </p:blipFill>
        <p:spPr>
          <a:xfrm>
            <a:off x="442065" y="1328726"/>
            <a:ext cx="4649464" cy="3309372"/>
          </a:xfrm>
          <a:prstGeom prst="rect">
            <a:avLst/>
          </a:prstGeom>
          <a:ln>
            <a:noFill/>
          </a:ln>
          <a:effectLst>
            <a:outerShdw blurRad="292100" dist="139700" dir="2700000" algn="tl" rotWithShape="0">
              <a:srgbClr val="333333">
                <a:alpha val="65000"/>
              </a:srgbClr>
            </a:outerShdw>
          </a:effectLst>
        </p:spPr>
      </p:pic>
      <p:sp>
        <p:nvSpPr>
          <p:cNvPr id="10" name="Platshållare för innehåll 2">
            <a:extLst>
              <a:ext uri="{FF2B5EF4-FFF2-40B4-BE49-F238E27FC236}">
                <a16:creationId xmlns:a16="http://schemas.microsoft.com/office/drawing/2014/main" id="{BD171712-A2D5-4F90-B0E3-6A11DAB30B84}"/>
              </a:ext>
            </a:extLst>
          </p:cNvPr>
          <p:cNvSpPr txBox="1">
            <a:spLocks/>
          </p:cNvSpPr>
          <p:nvPr/>
        </p:nvSpPr>
        <p:spPr>
          <a:xfrm>
            <a:off x="5727077" y="1226842"/>
            <a:ext cx="3121359" cy="351314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Under fliken </a:t>
            </a:r>
            <a:r>
              <a:rPr lang="sv-SE" sz="1200" b="1" dirty="0"/>
              <a:t>Deltagare &amp; tjänst </a:t>
            </a:r>
            <a:r>
              <a:rPr lang="sv-SE" sz="1200" dirty="0"/>
              <a:t>hittar du även </a:t>
            </a:r>
            <a:r>
              <a:rPr lang="sv-SE" sz="1200" b="1" dirty="0"/>
              <a:t>Genomförandereferens</a:t>
            </a:r>
            <a:r>
              <a:rPr lang="sv-SE" sz="1200" dirty="0"/>
              <a:t>, vilket är det referensnummer du ska använda dig av i kontakten med Arbetsförmedlingen.</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kan även använda genomförandereferensen till att söka fram en order i Leverantörsportalen.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hittar även genomförandereferensen i deltagarlistan och under nya deltagare.</a:t>
            </a:r>
          </a:p>
          <a:p>
            <a:pPr marL="0" indent="0">
              <a:buFont typeface="Arial" panose="020B0604020202020204" pitchFamily="34" charset="0"/>
              <a:buNone/>
            </a:pPr>
            <a:endParaRPr lang="sv-SE" sz="1200" dirty="0"/>
          </a:p>
        </p:txBody>
      </p:sp>
      <p:sp>
        <p:nvSpPr>
          <p:cNvPr id="3" name="Rektangel 2">
            <a:extLst>
              <a:ext uri="{FF2B5EF4-FFF2-40B4-BE49-F238E27FC236}">
                <a16:creationId xmlns:a16="http://schemas.microsoft.com/office/drawing/2014/main" id="{8A67D88E-F50F-7CC8-8044-672A0B5F015C}"/>
              </a:ext>
              <a:ext uri="{C183D7F6-B498-43B3-948B-1728B52AA6E4}">
                <adec:decorative xmlns:adec="http://schemas.microsoft.com/office/drawing/2017/decorative" val="1"/>
              </a:ext>
            </a:extLst>
          </p:cNvPr>
          <p:cNvSpPr/>
          <p:nvPr/>
        </p:nvSpPr>
        <p:spPr>
          <a:xfrm>
            <a:off x="499792" y="1719072"/>
            <a:ext cx="522515" cy="161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F6BA5DF-3206-FEC3-F8AE-553E2166DBCA}"/>
              </a:ext>
              <a:ext uri="{C183D7F6-B498-43B3-948B-1728B52AA6E4}">
                <adec:decorative xmlns:adec="http://schemas.microsoft.com/office/drawing/2017/decorative" val="1"/>
              </a:ext>
            </a:extLst>
          </p:cNvPr>
          <p:cNvSpPr/>
          <p:nvPr/>
        </p:nvSpPr>
        <p:spPr>
          <a:xfrm>
            <a:off x="1958109" y="3191164"/>
            <a:ext cx="697346" cy="2355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203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Deltagarkort- Deltagare &amp; tjänst</a:t>
            </a:r>
            <a:br>
              <a:rPr lang="sv-SE" dirty="0"/>
            </a:br>
            <a:r>
              <a:rPr lang="sv-SE" sz="1800" dirty="0"/>
              <a:t>-Aktivitetsrapporter</a:t>
            </a:r>
            <a:endParaRPr lang="sv-SE" dirty="0"/>
          </a:p>
        </p:txBody>
      </p:sp>
      <p:pic>
        <p:nvPicPr>
          <p:cNvPr id="5" name="Bildobjekt 4" descr="Bilden är ett urklipp från IT systemet Mina sidor för fristående aktörer&#10;">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 systemet Mina sidor för fristående aktörer&#10;">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57084-DEE3-3B2C-8A9C-DA610E8FEF0B}"/>
              </a:ext>
            </a:extLst>
          </p:cNvPr>
          <p:cNvSpPr>
            <a:spLocks noGrp="1"/>
          </p:cNvSpPr>
          <p:nvPr>
            <p:ph type="title"/>
          </p:nvPr>
        </p:nvSpPr>
        <p:spPr>
          <a:xfrm>
            <a:off x="317136" y="130851"/>
            <a:ext cx="7422784" cy="675000"/>
          </a:xfrm>
        </p:spPr>
        <p:txBody>
          <a:bodyPr/>
          <a:lstStyle/>
          <a:p>
            <a:r>
              <a:rPr lang="sv-SE" sz="2400" dirty="0"/>
              <a:t>Deltagarkort- Handlingsplan</a:t>
            </a:r>
          </a:p>
        </p:txBody>
      </p:sp>
      <p:pic>
        <p:nvPicPr>
          <p:cNvPr id="10" name="Bildobjekt 9" descr="Bilden är ett urklipp från IT systemet Mina sidor för fristående aktörer&#10;">
            <a:extLst>
              <a:ext uri="{FF2B5EF4-FFF2-40B4-BE49-F238E27FC236}">
                <a16:creationId xmlns:a16="http://schemas.microsoft.com/office/drawing/2014/main" id="{9E47837E-F29F-1A38-97CA-1A7D20CAA3A3}"/>
              </a:ext>
            </a:extLst>
          </p:cNvPr>
          <p:cNvPicPr>
            <a:picLocks noChangeAspect="1"/>
          </p:cNvPicPr>
          <p:nvPr/>
        </p:nvPicPr>
        <p:blipFill rotWithShape="1">
          <a:blip r:embed="rId2"/>
          <a:srcRect t="956" r="3131" b="1842"/>
          <a:stretch/>
        </p:blipFill>
        <p:spPr>
          <a:xfrm>
            <a:off x="317136" y="556846"/>
            <a:ext cx="3989221" cy="4384431"/>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DF13E0C3-DA24-0F3A-F526-6423BAABCF6E}"/>
              </a:ext>
              <a:ext uri="{C183D7F6-B498-43B3-948B-1728B52AA6E4}">
                <adec:decorative xmlns:adec="http://schemas.microsoft.com/office/drawing/2017/decorative" val="1"/>
              </a:ext>
            </a:extLst>
          </p:cNvPr>
          <p:cNvSpPr/>
          <p:nvPr/>
        </p:nvSpPr>
        <p:spPr>
          <a:xfrm>
            <a:off x="1254369" y="855785"/>
            <a:ext cx="416169" cy="1113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F80A3EC8-FFC6-33DB-480F-925E142D981C}"/>
              </a:ext>
            </a:extLst>
          </p:cNvPr>
          <p:cNvSpPr txBox="1"/>
          <p:nvPr/>
        </p:nvSpPr>
        <p:spPr>
          <a:xfrm>
            <a:off x="5193676" y="805851"/>
            <a:ext cx="3336053" cy="3400931"/>
          </a:xfrm>
          <a:prstGeom prst="rect">
            <a:avLst/>
          </a:prstGeom>
          <a:noFill/>
        </p:spPr>
        <p:txBody>
          <a:bodyPr wrap="square">
            <a:spAutoFit/>
          </a:bodyPr>
          <a:lstStyle/>
          <a:p>
            <a:pPr marL="0" indent="0">
              <a:buFont typeface="Arial" panose="020B0604020202020204" pitchFamily="34" charset="0"/>
              <a:buNone/>
            </a:pPr>
            <a:r>
              <a:rPr lang="sv-SE" sz="1200" dirty="0"/>
              <a:t>Informationen i handlingsplanen är en spegling av den handlingsplan som Arbetsförmedlingen gjort tillsammans med deltagaren.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Handlingsplanen uppdateras om det sker några förändringar i planeringen med Arbetsförmedlingen.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Rubriker kan se olika ut beroende på när handlingsplanen upprättades, informationen du kan ta del av finns dock samlad i samma vy. </a:t>
            </a:r>
          </a:p>
          <a:p>
            <a:pPr marL="0" indent="0">
              <a:buFont typeface="Arial" panose="020B0604020202020204" pitchFamily="34" charset="0"/>
              <a:buNone/>
            </a:pPr>
            <a:endParaRPr lang="sv-SE" sz="1200" dirty="0"/>
          </a:p>
          <a:p>
            <a:r>
              <a:rPr lang="sv-SE" sz="1200" dirty="0"/>
              <a:t>Mer information finns tillgänglig i </a:t>
            </a:r>
            <a:r>
              <a:rPr lang="sv-SE" sz="1200" b="1" dirty="0"/>
              <a:t>FAQ delad handlingsplan </a:t>
            </a:r>
            <a:r>
              <a:rPr lang="sv-SE" sz="1200" dirty="0"/>
              <a:t>på hemsidan:</a:t>
            </a:r>
          </a:p>
          <a:p>
            <a:r>
              <a:rPr lang="sv-SE" sz="1200" dirty="0">
                <a:hlinkClick r:id="rId3"/>
              </a:rPr>
              <a:t>Frågor och svar - Arbetsförmedlingen (arbetsformedlingen.se)</a:t>
            </a:r>
            <a:endParaRPr lang="sv-SE" sz="1200" dirty="0"/>
          </a:p>
          <a:p>
            <a:pPr marL="0" indent="0">
              <a:buFont typeface="Arial" panose="020B0604020202020204" pitchFamily="34" charset="0"/>
              <a:buNone/>
            </a:pPr>
            <a:endParaRPr lang="sv-SE" sz="1100" dirty="0"/>
          </a:p>
        </p:txBody>
      </p:sp>
    </p:spTree>
    <p:extLst>
      <p:ext uri="{BB962C8B-B14F-4D97-AF65-F5344CB8AC3E}">
        <p14:creationId xmlns:p14="http://schemas.microsoft.com/office/powerpoint/2010/main" val="425685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C3A0E-BBBF-4AE8-BD21-E1F6C40A1D06}"/>
              </a:ext>
            </a:extLst>
          </p:cNvPr>
          <p:cNvSpPr>
            <a:spLocks noGrp="1"/>
          </p:cNvSpPr>
          <p:nvPr>
            <p:ph type="title"/>
          </p:nvPr>
        </p:nvSpPr>
        <p:spPr>
          <a:xfrm>
            <a:off x="331642" y="646439"/>
            <a:ext cx="7422784" cy="675000"/>
          </a:xfrm>
        </p:spPr>
        <p:txBody>
          <a:bodyPr/>
          <a:lstStyle/>
          <a:p>
            <a:r>
              <a:rPr lang="sv-SE" sz="2400" dirty="0"/>
              <a:t>Boka ett första möte med deltagaren</a:t>
            </a:r>
          </a:p>
        </p:txBody>
      </p:sp>
      <p:pic>
        <p:nvPicPr>
          <p:cNvPr id="9" name="Bildobjekt 8" descr="Bilden är ett urklipp från IT-systemet MSFA.">
            <a:extLst>
              <a:ext uri="{FF2B5EF4-FFF2-40B4-BE49-F238E27FC236}">
                <a16:creationId xmlns:a16="http://schemas.microsoft.com/office/drawing/2014/main" id="{0EE59133-C2BC-B939-5B88-5C1E23C18FAB}"/>
              </a:ext>
            </a:extLst>
          </p:cNvPr>
          <p:cNvPicPr>
            <a:picLocks noChangeAspect="1"/>
          </p:cNvPicPr>
          <p:nvPr/>
        </p:nvPicPr>
        <p:blipFill>
          <a:blip r:embed="rId2"/>
          <a:stretch>
            <a:fillRect/>
          </a:stretch>
        </p:blipFill>
        <p:spPr>
          <a:xfrm>
            <a:off x="405765" y="1369375"/>
            <a:ext cx="4585073" cy="32635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A2737AD-B633-4451-B3EC-E177C67789E2}"/>
              </a:ext>
            </a:extLst>
          </p:cNvPr>
          <p:cNvSpPr>
            <a:spLocks noGrp="1"/>
          </p:cNvSpPr>
          <p:nvPr>
            <p:ph idx="1"/>
          </p:nvPr>
        </p:nvSpPr>
        <p:spPr>
          <a:xfrm>
            <a:off x="5802164" y="1597200"/>
            <a:ext cx="2936071" cy="2988376"/>
          </a:xfrm>
        </p:spPr>
        <p:txBody>
          <a:bodyPr/>
          <a:lstStyle/>
          <a:p>
            <a:pPr marL="0" indent="0">
              <a:buNone/>
            </a:pPr>
            <a:r>
              <a:rPr lang="sv-SE" sz="1200" dirty="0"/>
              <a:t>Nu ska du boka in ett första möte med deltagaren. </a:t>
            </a:r>
          </a:p>
          <a:p>
            <a:pPr marL="0" indent="0">
              <a:buNone/>
            </a:pPr>
            <a:endParaRPr lang="sv-SE" sz="1200" dirty="0"/>
          </a:p>
          <a:p>
            <a:pPr marL="0" indent="0">
              <a:buNone/>
            </a:pPr>
            <a:r>
              <a:rPr lang="sv-SE" sz="1200" dirty="0"/>
              <a:t>Du kan välja att kontakta deltagaren på ett eller flera olika sätt, via brev, sms, epost eller telefon. </a:t>
            </a:r>
          </a:p>
          <a:p>
            <a:pPr marL="0" indent="0">
              <a:buNone/>
            </a:pPr>
            <a:endParaRPr lang="sv-SE" sz="1200" dirty="0"/>
          </a:p>
          <a:p>
            <a:pPr marL="0" indent="0">
              <a:buNone/>
            </a:pPr>
            <a:r>
              <a:rPr lang="sv-SE" sz="1200" dirty="0"/>
              <a:t>Det viktiga är att du får en bekräftelse från deltagaren.</a:t>
            </a:r>
          </a:p>
        </p:txBody>
      </p:sp>
    </p:spTree>
    <p:extLst>
      <p:ext uri="{BB962C8B-B14F-4D97-AF65-F5344CB8AC3E}">
        <p14:creationId xmlns:p14="http://schemas.microsoft.com/office/powerpoint/2010/main" val="331120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A275F-A93A-465F-88A7-B7320780AA14}"/>
              </a:ext>
            </a:extLst>
          </p:cNvPr>
          <p:cNvSpPr>
            <a:spLocks noGrp="1"/>
          </p:cNvSpPr>
          <p:nvPr>
            <p:ph type="title" idx="4294967295"/>
          </p:nvPr>
        </p:nvSpPr>
        <p:spPr>
          <a:xfrm>
            <a:off x="660254" y="283856"/>
            <a:ext cx="8177212" cy="431697"/>
          </a:xfrm>
        </p:spPr>
        <p:txBody>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lang="sv-SE" sz="2700" b="1" kern="1200" dirty="0">
                <a:solidFill>
                  <a:schemeClr val="accent1"/>
                </a:solidFill>
                <a:effectLst/>
                <a:latin typeface="+mj-lt"/>
                <a:ea typeface="+mj-ea"/>
                <a:cs typeface="+mj-cs"/>
              </a:rPr>
              <a:t>Del 1</a:t>
            </a:r>
            <a:r>
              <a:rPr lang="sv-SE" sz="1800" b="1" kern="1200" dirty="0">
                <a:solidFill>
                  <a:schemeClr val="accent1"/>
                </a:solidFill>
                <a:effectLst/>
                <a:latin typeface="+mj-lt"/>
                <a:ea typeface="+mj-ea"/>
                <a:cs typeface="+mj-cs"/>
              </a:rPr>
              <a:t> - Fördjupad kartläggning, introduktion och gemensam planering</a:t>
            </a:r>
            <a:endParaRPr lang="sv-SE" dirty="0"/>
          </a:p>
        </p:txBody>
      </p:sp>
      <p:sp>
        <p:nvSpPr>
          <p:cNvPr id="3" name="Platshållare för innehåll 2">
            <a:extLst>
              <a:ext uri="{FF2B5EF4-FFF2-40B4-BE49-F238E27FC236}">
                <a16:creationId xmlns:a16="http://schemas.microsoft.com/office/drawing/2014/main" id="{B4A72580-8725-469C-A13E-E5874F9EDA1D}"/>
              </a:ext>
            </a:extLst>
          </p:cNvPr>
          <p:cNvSpPr>
            <a:spLocks noGrp="1"/>
          </p:cNvSpPr>
          <p:nvPr>
            <p:ph idx="4294967295"/>
          </p:nvPr>
        </p:nvSpPr>
        <p:spPr>
          <a:xfrm>
            <a:off x="660254" y="955115"/>
            <a:ext cx="8199437" cy="865374"/>
          </a:xfrm>
        </p:spPr>
        <p:txBody>
          <a:bodyPr/>
          <a:lstStyle/>
          <a:p>
            <a:pPr marL="0" indent="0">
              <a:buNone/>
            </a:pPr>
            <a:r>
              <a:rPr lang="sv-SE" sz="1100" dirty="0"/>
              <a:t>Nu är deltagaren bokad till ett första möte och tjänsten är igång. Del 1 innehåller obligatoriska och valbara aktiviteter där innehållet blir ett underlag för den fortsatta vägledningen i del 2</a:t>
            </a:r>
          </a:p>
          <a:p>
            <a:pPr marL="0" indent="0">
              <a:buNone/>
            </a:pPr>
            <a:r>
              <a:rPr lang="sv-SE" sz="1100" dirty="0"/>
              <a:t>Om ni kommer fram till att deltagaren saknar förutsättningar för att kunna ta del av tjänsten ska du kontakta Arbetsförmedlingen. Använd då de kontaktvägar ni kommit överens om med den lokala Arbetsförmedlingen. </a:t>
            </a:r>
          </a:p>
          <a:p>
            <a:pPr marL="0" indent="0">
              <a:buNone/>
            </a:pPr>
            <a:endParaRPr lang="sv-SE" dirty="0"/>
          </a:p>
        </p:txBody>
      </p:sp>
      <p:sp>
        <p:nvSpPr>
          <p:cNvPr id="5" name="textruta 4">
            <a:extLst>
              <a:ext uri="{FF2B5EF4-FFF2-40B4-BE49-F238E27FC236}">
                <a16:creationId xmlns:a16="http://schemas.microsoft.com/office/drawing/2014/main" id="{497EF2F1-D6B3-431C-B449-D451227F6AC5}"/>
              </a:ext>
            </a:extLst>
          </p:cNvPr>
          <p:cNvSpPr txBox="1"/>
          <p:nvPr/>
        </p:nvSpPr>
        <p:spPr>
          <a:xfrm>
            <a:off x="562675" y="1867916"/>
            <a:ext cx="3873055" cy="3223959"/>
          </a:xfrm>
          <a:prstGeom prst="rect">
            <a:avLst/>
          </a:prstGeom>
          <a:noFill/>
        </p:spPr>
        <p:txBody>
          <a:bodyPr wrap="square" rtlCol="0">
            <a:spAutoFit/>
          </a:bodyPr>
          <a:lstStyle/>
          <a:p>
            <a:r>
              <a:rPr lang="sv-SE" sz="1100" b="1" dirty="0">
                <a:solidFill>
                  <a:schemeClr val="accent1"/>
                </a:solidFill>
              </a:rPr>
              <a:t>Obligatoriska aktiviteter del 1</a:t>
            </a:r>
            <a:endParaRPr lang="sv-SE" sz="1100" dirty="0">
              <a:solidFill>
                <a:schemeClr val="accent1"/>
              </a:solidFill>
            </a:endParaRPr>
          </a:p>
          <a:p>
            <a:pPr marL="171450" lvl="0" indent="-171450">
              <a:buFont typeface="Arial" panose="020B0604020202020204" pitchFamily="34" charset="0"/>
              <a:buChar char="•"/>
            </a:pPr>
            <a:r>
              <a:rPr lang="sv-SE" sz="1100" dirty="0"/>
              <a:t>Individuella kartläggningssamtal vid minst 2 tillfällen, minst 45 minuter per tillfälle. </a:t>
            </a:r>
          </a:p>
          <a:p>
            <a:pPr marL="171450" lvl="0" indent="-171450">
              <a:buFont typeface="Arial" panose="020B0604020202020204" pitchFamily="34" charset="0"/>
              <a:buChar char="•"/>
            </a:pPr>
            <a:r>
              <a:rPr lang="sv-SE" sz="1100" dirty="0"/>
              <a:t>Introduktion av tjänstens upplägg, mål och syfte</a:t>
            </a:r>
          </a:p>
          <a:p>
            <a:pPr marL="171450" lvl="0" indent="-171450">
              <a:buFont typeface="Arial" panose="020B0604020202020204" pitchFamily="34" charset="0"/>
              <a:buChar char="•"/>
            </a:pPr>
            <a:r>
              <a:rPr lang="sv-SE" sz="1100" dirty="0"/>
              <a:t>Identifiera behov av språktolk, teckenspråkstolk, språkstöd och behov av hjälpmedel, specialpedagogiskt stöd mm</a:t>
            </a:r>
          </a:p>
          <a:p>
            <a:pPr marL="171450" lvl="0" indent="-171450">
              <a:buFont typeface="Arial" panose="020B0604020202020204" pitchFamily="34" charset="0"/>
              <a:buChar char="•"/>
            </a:pPr>
            <a:r>
              <a:rPr lang="sv-SE" sz="1100" dirty="0"/>
              <a:t>Identifiera och dokumentera deltagarens yrkeserfarenheter och utbildningar från både Sverige och andra länder. Informera deltagaren att om hen är i behov av bedömning av utländsk examen, översätta betyg eller av validering ska hen kontakta Arbetsförmedlingen.</a:t>
            </a:r>
          </a:p>
          <a:p>
            <a:pPr marL="171450" lvl="0" indent="-171450">
              <a:buFont typeface="Arial" panose="020B0604020202020204" pitchFamily="34" charset="0"/>
              <a:buChar char="•"/>
            </a:pPr>
            <a:r>
              <a:rPr lang="sv-SE" sz="1100" dirty="0"/>
              <a:t>Identifiera deltagarens digitala kompetens och eventuellt behov av stöd.</a:t>
            </a:r>
          </a:p>
          <a:p>
            <a:pPr marL="171450" lvl="0" indent="-171450">
              <a:buFont typeface="Arial" panose="020B0604020202020204" pitchFamily="34" charset="0"/>
              <a:buChar char="•"/>
            </a:pPr>
            <a:r>
              <a:rPr lang="sv-SE" sz="1100" dirty="0"/>
              <a:t>Deltagaren ska få ett schema över sin tid i tjänsten.</a:t>
            </a:r>
          </a:p>
          <a:p>
            <a:r>
              <a:rPr lang="sv-SE" sz="1400" b="1" dirty="0"/>
              <a:t> </a:t>
            </a:r>
            <a:endParaRPr lang="sv-SE" sz="1400" dirty="0"/>
          </a:p>
          <a:p>
            <a:endParaRPr lang="sv-SE" dirty="0"/>
          </a:p>
        </p:txBody>
      </p:sp>
      <p:sp>
        <p:nvSpPr>
          <p:cNvPr id="10" name="textruta 9">
            <a:extLst>
              <a:ext uri="{FF2B5EF4-FFF2-40B4-BE49-F238E27FC236}">
                <a16:creationId xmlns:a16="http://schemas.microsoft.com/office/drawing/2014/main" id="{5E9E61FE-1D1E-4876-A767-351169545BD6}"/>
              </a:ext>
            </a:extLst>
          </p:cNvPr>
          <p:cNvSpPr txBox="1"/>
          <p:nvPr/>
        </p:nvSpPr>
        <p:spPr>
          <a:xfrm>
            <a:off x="4572000" y="1867916"/>
            <a:ext cx="3873055" cy="1700466"/>
          </a:xfrm>
          <a:prstGeom prst="rect">
            <a:avLst/>
          </a:prstGeom>
          <a:noFill/>
        </p:spPr>
        <p:txBody>
          <a:bodyPr wrap="square" rtlCol="0">
            <a:spAutoFit/>
          </a:bodyPr>
          <a:lstStyle/>
          <a:p>
            <a:r>
              <a:rPr lang="sv-SE" sz="1100" b="1" dirty="0">
                <a:solidFill>
                  <a:schemeClr val="accent1"/>
                </a:solidFill>
              </a:rPr>
              <a:t>Valbara aktiviteter del 1</a:t>
            </a:r>
            <a:endParaRPr lang="sv-SE" sz="1100" dirty="0">
              <a:solidFill>
                <a:schemeClr val="accent1"/>
              </a:solidFill>
            </a:endParaRPr>
          </a:p>
          <a:p>
            <a:pPr marL="171450" lvl="0" indent="-171450">
              <a:buFont typeface="Arial" panose="020B0604020202020204" pitchFamily="34" charset="0"/>
              <a:buChar char="•"/>
            </a:pPr>
            <a:r>
              <a:rPr lang="sv-SE" sz="1100" dirty="0"/>
              <a:t>Självständiga uppgifter kopplat till kartläggningssamtalen som kan genomföras på plats eller hemifrån.</a:t>
            </a:r>
          </a:p>
          <a:p>
            <a:pPr marL="171450" lvl="0" indent="-171450">
              <a:buFont typeface="Arial" panose="020B0604020202020204" pitchFamily="34" charset="0"/>
              <a:buChar char="•"/>
            </a:pPr>
            <a:r>
              <a:rPr lang="sv-SE" sz="1100" dirty="0"/>
              <a:t>Gruppskapande aktiviteter för att skapa förutsättningar för god gruppdynamik och aktiviteter eller övningar som kan bidra till en gedigen kartläggning.</a:t>
            </a:r>
          </a:p>
          <a:p>
            <a:endParaRPr lang="sv-SE" sz="1100" dirty="0"/>
          </a:p>
          <a:p>
            <a:r>
              <a:rPr lang="sv-SE" sz="1400" b="1" dirty="0"/>
              <a:t> </a:t>
            </a:r>
            <a:endParaRPr lang="sv-SE" sz="1400" dirty="0"/>
          </a:p>
          <a:p>
            <a:endParaRPr lang="sv-SE" dirty="0"/>
          </a:p>
        </p:txBody>
      </p:sp>
      <p:pic>
        <p:nvPicPr>
          <p:cNvPr id="7" name="Bildobjekt 6" descr="Två vägskyltar som pekar åt olika håll.">
            <a:extLst>
              <a:ext uri="{FF2B5EF4-FFF2-40B4-BE49-F238E27FC236}">
                <a16:creationId xmlns:a16="http://schemas.microsoft.com/office/drawing/2014/main" id="{DE7908AA-E32C-46FB-AD7A-515AAA734B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583" y="2252418"/>
            <a:ext cx="3274423" cy="3274423"/>
          </a:xfrm>
          <a:prstGeom prst="rect">
            <a:avLst/>
          </a:prstGeom>
        </p:spPr>
      </p:pic>
    </p:spTree>
    <p:extLst>
      <p:ext uri="{BB962C8B-B14F-4D97-AF65-F5344CB8AC3E}">
        <p14:creationId xmlns:p14="http://schemas.microsoft.com/office/powerpoint/2010/main" val="103791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9D012E-FA14-4818-AEDA-A2A1A3B72182}"/>
              </a:ext>
            </a:extLst>
          </p:cNvPr>
          <p:cNvSpPr>
            <a:spLocks noGrp="1"/>
          </p:cNvSpPr>
          <p:nvPr>
            <p:ph type="title"/>
          </p:nvPr>
        </p:nvSpPr>
        <p:spPr>
          <a:xfrm>
            <a:off x="2126752" y="575915"/>
            <a:ext cx="3629210" cy="675000"/>
          </a:xfrm>
        </p:spPr>
        <p:txBody>
          <a:bodyPr anchor="b">
            <a:normAutofit/>
          </a:bodyPr>
          <a:lstStyle/>
          <a:p>
            <a:pPr>
              <a:lnSpc>
                <a:spcPct val="90000"/>
              </a:lnSpc>
            </a:pPr>
            <a:br>
              <a:rPr lang="sv-SE" sz="2400" dirty="0"/>
            </a:br>
            <a:r>
              <a:rPr lang="sv-SE" sz="2400" dirty="0"/>
              <a:t>Individuellt schema</a:t>
            </a:r>
          </a:p>
        </p:txBody>
      </p:sp>
      <p:pic>
        <p:nvPicPr>
          <p:cNvPr id="5" name="Bildobjekt 4" descr="En tecknad almanacka">
            <a:extLst>
              <a:ext uri="{FF2B5EF4-FFF2-40B4-BE49-F238E27FC236}">
                <a16:creationId xmlns:a16="http://schemas.microsoft.com/office/drawing/2014/main" id="{3A8A0CF9-0F71-4AC8-B675-A60A8EF07C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780" t="28272" r="17463" b="23618"/>
          <a:stretch/>
        </p:blipFill>
        <p:spPr>
          <a:xfrm>
            <a:off x="492020" y="511323"/>
            <a:ext cx="1175144" cy="978853"/>
          </a:xfrm>
          <a:prstGeom prst="rect">
            <a:avLst/>
          </a:prstGeom>
          <a:noFill/>
        </p:spPr>
      </p:pic>
      <p:sp>
        <p:nvSpPr>
          <p:cNvPr id="3" name="Platshållare för innehåll 2">
            <a:extLst>
              <a:ext uri="{FF2B5EF4-FFF2-40B4-BE49-F238E27FC236}">
                <a16:creationId xmlns:a16="http://schemas.microsoft.com/office/drawing/2014/main" id="{EFE45F99-20F5-46DA-B127-9A2FEA4FFB11}"/>
              </a:ext>
            </a:extLst>
          </p:cNvPr>
          <p:cNvSpPr>
            <a:spLocks noGrp="1"/>
          </p:cNvSpPr>
          <p:nvPr>
            <p:ph idx="1"/>
          </p:nvPr>
        </p:nvSpPr>
        <p:spPr>
          <a:xfrm>
            <a:off x="678873" y="1681017"/>
            <a:ext cx="5382242" cy="2604485"/>
          </a:xfrm>
        </p:spPr>
        <p:txBody>
          <a:bodyPr>
            <a:normAutofit/>
          </a:bodyPr>
          <a:lstStyle/>
          <a:p>
            <a:pPr marL="0" indent="0">
              <a:buNone/>
            </a:pPr>
            <a:r>
              <a:rPr lang="sv-SE" sz="1200" dirty="0"/>
              <a:t>Alla deltagare ska ha ett uppdaterat individuellt schema under hela insatsen. </a:t>
            </a:r>
          </a:p>
          <a:p>
            <a:pPr marL="0" indent="0">
              <a:buNone/>
            </a:pPr>
            <a:endParaRPr lang="sv-SE" sz="1200" dirty="0"/>
          </a:p>
          <a:p>
            <a:pPr marL="0" indent="0">
              <a:buNone/>
            </a:pPr>
            <a:r>
              <a:rPr lang="sv-SE" sz="1200" dirty="0"/>
              <a:t>I del 1 går du bland annat igenom obligatoriska och valbara aktiviteter i del 2 tillsammans med deltagaren och planerar innehåll, tid och plats.</a:t>
            </a:r>
          </a:p>
          <a:p>
            <a:pPr marL="0" indent="0">
              <a:buNone/>
            </a:pPr>
            <a:endParaRPr lang="sv-SE" sz="1200" dirty="0"/>
          </a:p>
          <a:p>
            <a:pPr marL="0" indent="0">
              <a:buNone/>
            </a:pPr>
            <a:r>
              <a:rPr lang="sv-SE" sz="1200" dirty="0"/>
              <a:t>Om deltagaren ska delta i aktiviteter som inte finns bland de obligatoriska och valbara aktiviteterna använder du den valbara aktiviteten </a:t>
            </a:r>
            <a:r>
              <a:rPr lang="sv-SE" sz="1200" b="1" dirty="0"/>
              <a:t>Självständigt arbete</a:t>
            </a:r>
            <a:r>
              <a:rPr lang="sv-SE" sz="1200" dirty="0"/>
              <a:t>. </a:t>
            </a:r>
          </a:p>
          <a:p>
            <a:pPr marL="0" indent="0">
              <a:buNone/>
            </a:pPr>
            <a:endParaRPr lang="sv-SE" sz="1200" dirty="0"/>
          </a:p>
        </p:txBody>
      </p:sp>
    </p:spTree>
    <p:extLst>
      <p:ext uri="{BB962C8B-B14F-4D97-AF65-F5344CB8AC3E}">
        <p14:creationId xmlns:p14="http://schemas.microsoft.com/office/powerpoint/2010/main" val="356322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CC5F3-69BB-4DA9-A8EC-E6CDA8A49604}"/>
              </a:ext>
            </a:extLst>
          </p:cNvPr>
          <p:cNvSpPr>
            <a:spLocks noGrp="1"/>
          </p:cNvSpPr>
          <p:nvPr>
            <p:ph type="title"/>
          </p:nvPr>
        </p:nvSpPr>
        <p:spPr>
          <a:xfrm>
            <a:off x="575043" y="494647"/>
            <a:ext cx="3629210" cy="675000"/>
          </a:xfrm>
        </p:spPr>
        <p:txBody>
          <a:bodyPr/>
          <a:lstStyle/>
          <a:p>
            <a:r>
              <a:rPr lang="sv-SE" sz="2400" dirty="0"/>
              <a:t>Videomöten</a:t>
            </a:r>
          </a:p>
        </p:txBody>
      </p:sp>
      <p:pic>
        <p:nvPicPr>
          <p:cNvPr id="10" name="Bildobjekt 9" descr="Bilden är ett urklipp från IT-systemet MSFA.">
            <a:extLst>
              <a:ext uri="{FF2B5EF4-FFF2-40B4-BE49-F238E27FC236}">
                <a16:creationId xmlns:a16="http://schemas.microsoft.com/office/drawing/2014/main" id="{50C79EDA-3EFD-A866-65A9-C1F1587D600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52163" y="1488839"/>
            <a:ext cx="3674969" cy="261575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BAAC573-8B6F-4620-BCEF-D7E204B01003}"/>
              </a:ext>
            </a:extLst>
          </p:cNvPr>
          <p:cNvSpPr>
            <a:spLocks noGrp="1"/>
          </p:cNvSpPr>
          <p:nvPr>
            <p:ph idx="1"/>
          </p:nvPr>
        </p:nvSpPr>
        <p:spPr>
          <a:xfrm>
            <a:off x="4973283" y="1619366"/>
            <a:ext cx="3881911" cy="2439517"/>
          </a:xfrm>
        </p:spPr>
        <p:txBody>
          <a:bodyPr/>
          <a:lstStyle/>
          <a:p>
            <a:pPr marL="0" indent="0">
              <a:buNone/>
            </a:pPr>
            <a:r>
              <a:rPr lang="sv-SE" sz="1200" dirty="0"/>
              <a:t>Vid behov kan du kan även använda dig av Arbetsförmedlingens digitala tjänst </a:t>
            </a:r>
            <a:r>
              <a:rPr lang="sv-SE" sz="1200" b="1" dirty="0"/>
              <a:t>Videomöte</a:t>
            </a:r>
            <a:r>
              <a:rPr lang="sv-SE" sz="1200" dirty="0"/>
              <a:t>, där du kan genomföra säkrare samtal på distans med dina deltagare. </a:t>
            </a:r>
          </a:p>
          <a:p>
            <a:pPr marL="0" indent="0">
              <a:buNone/>
            </a:pPr>
            <a:endParaRPr lang="sv-SE" sz="1200" dirty="0"/>
          </a:p>
          <a:p>
            <a:pPr marL="0" indent="0">
              <a:buNone/>
            </a:pPr>
            <a:r>
              <a:rPr lang="sv-SE" sz="1200" dirty="0"/>
              <a:t>Observera att detta inte gäller för bokning av första möte. Ramar kring hur samtal, gruppaktiviteter etc. ska utföras framgår i  förfrågningsunderlag. </a:t>
            </a:r>
          </a:p>
          <a:p>
            <a:pPr marL="0" indent="0">
              <a:buNone/>
            </a:pPr>
            <a:br>
              <a:rPr lang="sv-SE" sz="1200" dirty="0"/>
            </a:br>
            <a:r>
              <a:rPr lang="sv-SE" sz="1200" dirty="0"/>
              <a:t>För att använda, klicka på länken </a:t>
            </a:r>
            <a:r>
              <a:rPr lang="sv-SE" sz="1200" b="1" dirty="0"/>
              <a:t>Boka videomöte </a:t>
            </a:r>
            <a:r>
              <a:rPr lang="sv-SE" sz="1200" dirty="0"/>
              <a:t>i deltagarkortet för att komma till ett nytt fönster där du enkelt kan logga in med </a:t>
            </a:r>
            <a:r>
              <a:rPr lang="sv-SE" sz="1200" dirty="0" err="1"/>
              <a:t>BankID</a:t>
            </a:r>
            <a:r>
              <a:rPr lang="sv-SE" sz="1200" dirty="0"/>
              <a:t>.</a:t>
            </a:r>
          </a:p>
          <a:p>
            <a:endParaRPr lang="sv-SE" sz="1200" dirty="0"/>
          </a:p>
        </p:txBody>
      </p:sp>
      <p:sp>
        <p:nvSpPr>
          <p:cNvPr id="11" name="Rektangel 10">
            <a:extLst>
              <a:ext uri="{FF2B5EF4-FFF2-40B4-BE49-F238E27FC236}">
                <a16:creationId xmlns:a16="http://schemas.microsoft.com/office/drawing/2014/main" id="{62C32AEC-8286-B4EB-8054-4F2A6E7FE79C}"/>
              </a:ext>
              <a:ext uri="{C183D7F6-B498-43B3-948B-1728B52AA6E4}">
                <adec:decorative xmlns:adec="http://schemas.microsoft.com/office/drawing/2017/decorative" val="1"/>
              </a:ext>
            </a:extLst>
          </p:cNvPr>
          <p:cNvSpPr/>
          <p:nvPr/>
        </p:nvSpPr>
        <p:spPr>
          <a:xfrm>
            <a:off x="2942970" y="2969095"/>
            <a:ext cx="579991" cy="292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900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9D72E-6226-4B0E-81BB-CA16A9F0F672}"/>
              </a:ext>
            </a:extLst>
          </p:cNvPr>
          <p:cNvSpPr>
            <a:spLocks noGrp="1"/>
          </p:cNvSpPr>
          <p:nvPr>
            <p:ph type="title"/>
          </p:nvPr>
        </p:nvSpPr>
        <p:spPr/>
        <p:txBody>
          <a:bodyPr/>
          <a:lstStyle/>
          <a:p>
            <a:r>
              <a:rPr lang="sv-SE" dirty="0"/>
              <a:t>Uppdateringar i användarstödet</a:t>
            </a:r>
          </a:p>
        </p:txBody>
      </p:sp>
      <p:sp>
        <p:nvSpPr>
          <p:cNvPr id="3" name="Platshållare för innehåll 2">
            <a:extLst>
              <a:ext uri="{FF2B5EF4-FFF2-40B4-BE49-F238E27FC236}">
                <a16:creationId xmlns:a16="http://schemas.microsoft.com/office/drawing/2014/main" id="{E46B6195-60D5-49B5-8F2A-5E2170C4BF47}"/>
              </a:ext>
            </a:extLst>
          </p:cNvPr>
          <p:cNvSpPr>
            <a:spLocks noGrp="1"/>
          </p:cNvSpPr>
          <p:nvPr>
            <p:ph idx="1"/>
          </p:nvPr>
        </p:nvSpPr>
        <p:spPr>
          <a:xfrm>
            <a:off x="576002" y="1390261"/>
            <a:ext cx="7421825" cy="3676262"/>
          </a:xfrm>
        </p:spPr>
        <p:txBody>
          <a:bodyPr numCol="2"/>
          <a:lstStyle/>
          <a:p>
            <a:pPr marL="0" indent="0">
              <a:buNone/>
            </a:pPr>
            <a:r>
              <a:rPr lang="sv-SE" sz="1200" b="1" dirty="0"/>
              <a:t>2024-05-15</a:t>
            </a:r>
          </a:p>
          <a:p>
            <a:pPr marL="0" indent="0">
              <a:buNone/>
            </a:pPr>
            <a:r>
              <a:rPr lang="sv-SE" sz="1200" dirty="0">
                <a:solidFill>
                  <a:srgbClr val="0070C0"/>
                </a:solidFill>
                <a:latin typeface="+mj-lt"/>
                <a:hlinkClick r:id="rId2" action="ppaction://hlinksldjump">
                  <a:extLst>
                    <a:ext uri="{A12FA001-AC4F-418D-AE19-62706E023703}">
                      <ahyp:hlinkClr xmlns:ahyp="http://schemas.microsoft.com/office/drawing/2018/hyperlinkcolor" val="tx"/>
                    </a:ext>
                  </a:extLst>
                </a:hlinkClick>
              </a:rPr>
              <a:t>A</a:t>
            </a:r>
            <a:r>
              <a:rPr kumimoji="0" lang="sv-SE" sz="1200" i="0" u="none" strike="noStrike" kern="1200" cap="none" spc="0" normalizeH="0" baseline="0" noProof="0" dirty="0">
                <a:ln>
                  <a:noFill/>
                </a:ln>
                <a:solidFill>
                  <a:srgbClr val="0070C0"/>
                </a:solidFill>
                <a:effectLst/>
                <a:uLnTx/>
                <a:uFillTx/>
                <a:latin typeface="+mj-lt"/>
                <a:hlinkClick r:id="rId2" action="ppaction://hlinksldjump">
                  <a:extLst>
                    <a:ext uri="{A12FA001-AC4F-418D-AE19-62706E023703}">
                      <ahyp:hlinkClr xmlns:ahyp="http://schemas.microsoft.com/office/drawing/2018/hyperlinkcolor" val="tx"/>
                    </a:ext>
                  </a:extLst>
                </a:hlinkClick>
              </a:rPr>
              <a:t>vvikelserapport</a:t>
            </a:r>
            <a:endParaRPr lang="sv-SE" sz="1200" dirty="0"/>
          </a:p>
          <a:p>
            <a:pPr marL="0" indent="0">
              <a:buNone/>
            </a:pPr>
            <a:endParaRPr lang="sv-SE" sz="1200" b="1" dirty="0"/>
          </a:p>
          <a:p>
            <a:pPr marL="0" indent="0">
              <a:buNone/>
            </a:pPr>
            <a:r>
              <a:rPr lang="sv-SE" sz="1200" b="1" dirty="0"/>
              <a:t>2024-02-15</a:t>
            </a:r>
          </a:p>
          <a:p>
            <a:pPr marL="0" indent="0">
              <a:buNone/>
            </a:pPr>
            <a:r>
              <a:rPr lang="sv-SE" sz="1200" dirty="0">
                <a:hlinkClick r:id="rId3" action="ppaction://hlinksldjump"/>
              </a:rPr>
              <a:t>Händelseöversikt</a:t>
            </a:r>
            <a:endParaRPr lang="sv-SE" sz="1200" dirty="0"/>
          </a:p>
          <a:p>
            <a:pPr marL="0" indent="0">
              <a:buNone/>
            </a:pPr>
            <a:endParaRPr lang="sv-SE" sz="1200" b="1" dirty="0"/>
          </a:p>
          <a:p>
            <a:pPr marL="0" indent="0">
              <a:buNone/>
            </a:pPr>
            <a:r>
              <a:rPr lang="sv-SE" sz="1200" b="1" dirty="0"/>
              <a:t>2024-01-16</a:t>
            </a:r>
          </a:p>
          <a:p>
            <a:pPr marL="0" indent="0">
              <a:buNone/>
            </a:pPr>
            <a:r>
              <a:rPr lang="sv-SE" sz="1200" dirty="0">
                <a:hlinkClick r:id="rId4" action="ppaction://hlinksldjump"/>
              </a:rPr>
              <a:t>Deltagarkort</a:t>
            </a:r>
            <a:endParaRPr lang="sv-SE" sz="1200" dirty="0"/>
          </a:p>
          <a:p>
            <a:pPr marL="0" indent="0">
              <a:buNone/>
            </a:pPr>
            <a:endParaRPr lang="sv-SE" sz="1200" dirty="0"/>
          </a:p>
          <a:p>
            <a:pPr marL="0" indent="0">
              <a:buNone/>
            </a:pPr>
            <a:r>
              <a:rPr lang="sv-SE" sz="1200" b="1" dirty="0"/>
              <a:t>2023-09-19</a:t>
            </a:r>
          </a:p>
          <a:p>
            <a:pPr marL="0" indent="0">
              <a:buNone/>
            </a:pPr>
            <a:r>
              <a:rPr lang="sv-SE" sz="1200" dirty="0">
                <a:hlinkClick r:id="rId5" action="ppaction://hlinksldjump"/>
              </a:rPr>
              <a:t>Deltagare &amp; tjänst –Aktivitetsrapporter</a:t>
            </a:r>
            <a:endParaRPr lang="sv-SE" sz="1200" dirty="0"/>
          </a:p>
          <a:p>
            <a:pPr marL="0" indent="0">
              <a:buNone/>
            </a:pPr>
            <a:r>
              <a:rPr lang="sv-SE" sz="1200" dirty="0">
                <a:hlinkClick r:id="rId6" action="ppaction://hlinksldjump"/>
              </a:rPr>
              <a:t>Handlingsplan</a:t>
            </a:r>
            <a:endParaRPr lang="sv-SE" sz="1200" dirty="0"/>
          </a:p>
          <a:p>
            <a:pPr marL="0" indent="0">
              <a:buNone/>
            </a:pPr>
            <a:endParaRPr lang="sv-SE" sz="1200" b="1" dirty="0"/>
          </a:p>
          <a:p>
            <a:pPr marL="0" indent="0">
              <a:buNone/>
            </a:pPr>
            <a:r>
              <a:rPr lang="sv-SE" sz="1200" b="1" dirty="0"/>
              <a:t>2023-06-30</a:t>
            </a:r>
          </a:p>
          <a:p>
            <a:pPr marL="0" indent="0">
              <a:buNone/>
            </a:pPr>
            <a:r>
              <a:rPr lang="sv-SE" sz="1200" dirty="0">
                <a:hlinkClick r:id="rId7" action="ppaction://hlinksldjump"/>
              </a:rPr>
              <a:t>Tolktjänsten på Mina sidor fristående aktörer</a:t>
            </a:r>
            <a:endParaRPr lang="sv-SE" sz="1200" dirty="0"/>
          </a:p>
          <a:p>
            <a:pPr marL="0" indent="0">
              <a:buNone/>
            </a:pPr>
            <a:endParaRPr lang="sv-SE" sz="1200" dirty="0"/>
          </a:p>
          <a:p>
            <a:pPr marL="0" indent="0">
              <a:buNone/>
            </a:pPr>
            <a:endParaRPr lang="sv-SE" sz="1200" b="1"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272479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646D8-C43F-4114-BF32-073B48F4A801}"/>
              </a:ext>
            </a:extLst>
          </p:cNvPr>
          <p:cNvSpPr>
            <a:spLocks noGrp="1"/>
          </p:cNvSpPr>
          <p:nvPr>
            <p:ph type="title"/>
          </p:nvPr>
        </p:nvSpPr>
        <p:spPr>
          <a:xfrm>
            <a:off x="563613" y="572953"/>
            <a:ext cx="7422784" cy="675000"/>
          </a:xfrm>
        </p:spPr>
        <p:txBody>
          <a:bodyPr/>
          <a:lstStyle/>
          <a:p>
            <a:r>
              <a:rPr lang="sv-SE" sz="2400" dirty="0"/>
              <a:t>Gå in på ”Deltagarlistan”</a:t>
            </a:r>
          </a:p>
        </p:txBody>
      </p:sp>
      <p:pic>
        <p:nvPicPr>
          <p:cNvPr id="10" name="Platshållare för innehåll 9" descr="skärmdump på förstasidan">
            <a:extLst>
              <a:ext uri="{FF2B5EF4-FFF2-40B4-BE49-F238E27FC236}">
                <a16:creationId xmlns:a16="http://schemas.microsoft.com/office/drawing/2014/main" id="{AC2E7D36-7559-494A-9812-29110BCD2134}"/>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63613" y="1247953"/>
            <a:ext cx="5812859" cy="2875612"/>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B0004EE1-F174-4767-8D0D-8251FB659D72}"/>
              </a:ext>
              <a:ext uri="{C183D7F6-B498-43B3-948B-1728B52AA6E4}">
                <adec:decorative xmlns:adec="http://schemas.microsoft.com/office/drawing/2017/decorative" val="1"/>
              </a:ext>
            </a:extLst>
          </p:cNvPr>
          <p:cNvSpPr/>
          <p:nvPr/>
        </p:nvSpPr>
        <p:spPr>
          <a:xfrm>
            <a:off x="563613" y="1922953"/>
            <a:ext cx="624485" cy="2116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E8F79148-0D99-4EB1-B05D-C806846D87DD}"/>
              </a:ext>
            </a:extLst>
          </p:cNvPr>
          <p:cNvSpPr txBox="1"/>
          <p:nvPr/>
        </p:nvSpPr>
        <p:spPr>
          <a:xfrm>
            <a:off x="6604731" y="1247953"/>
            <a:ext cx="2276132" cy="669414"/>
          </a:xfrm>
          <a:prstGeom prst="rect">
            <a:avLst/>
          </a:prstGeom>
          <a:noFill/>
        </p:spPr>
        <p:txBody>
          <a:bodyPr wrap="square" rtlCol="0">
            <a:spAutoFit/>
          </a:bodyPr>
          <a:lstStyle/>
          <a:p>
            <a:pPr marL="0" indent="0">
              <a:buNone/>
            </a:pPr>
            <a:r>
              <a:rPr lang="sv-SE" sz="1200" dirty="0"/>
              <a:t>För att skapa en rapport gå du in under fliken </a:t>
            </a:r>
            <a:r>
              <a:rPr lang="sv-SE" sz="1200" b="1" dirty="0"/>
              <a:t>Deltagarlista</a:t>
            </a:r>
            <a:r>
              <a:rPr lang="sv-SE" sz="1200" dirty="0"/>
              <a:t>. </a:t>
            </a:r>
          </a:p>
          <a:p>
            <a:endParaRPr lang="sv-SE" dirty="0"/>
          </a:p>
        </p:txBody>
      </p:sp>
      <p:sp>
        <p:nvSpPr>
          <p:cNvPr id="3" name="Rektangel 2">
            <a:extLst>
              <a:ext uri="{FF2B5EF4-FFF2-40B4-BE49-F238E27FC236}">
                <a16:creationId xmlns:a16="http://schemas.microsoft.com/office/drawing/2014/main" id="{50C5C555-D47B-954C-D7F0-F6E9A051E624}"/>
              </a:ext>
              <a:ext uri="{C183D7F6-B498-43B3-948B-1728B52AA6E4}">
                <adec:decorative xmlns:adec="http://schemas.microsoft.com/office/drawing/2017/decorative" val="1"/>
              </a:ext>
            </a:extLst>
          </p:cNvPr>
          <p:cNvSpPr/>
          <p:nvPr/>
        </p:nvSpPr>
        <p:spPr>
          <a:xfrm>
            <a:off x="1967477" y="1711791"/>
            <a:ext cx="702051" cy="125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AD3B0154-CA66-3169-651D-9E24C6058E54}"/>
              </a:ext>
              <a:ext uri="{C183D7F6-B498-43B3-948B-1728B52AA6E4}">
                <adec:decorative xmlns:adec="http://schemas.microsoft.com/office/drawing/2017/decorative" val="1"/>
              </a:ext>
            </a:extLst>
          </p:cNvPr>
          <p:cNvSpPr/>
          <p:nvPr/>
        </p:nvSpPr>
        <p:spPr>
          <a:xfrm>
            <a:off x="5503735" y="1247953"/>
            <a:ext cx="260019" cy="173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39C335E9-5E8E-4A12-CEF5-6EF06FE947E1}"/>
              </a:ext>
              <a:ext uri="{C183D7F6-B498-43B3-948B-1728B52AA6E4}">
                <adec:decorative xmlns:adec="http://schemas.microsoft.com/office/drawing/2017/decorative" val="1"/>
              </a:ext>
            </a:extLst>
          </p:cNvPr>
          <p:cNvSpPr/>
          <p:nvPr/>
        </p:nvSpPr>
        <p:spPr>
          <a:xfrm>
            <a:off x="4316315" y="2249164"/>
            <a:ext cx="255685" cy="36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09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18D4A5-2AB6-47E1-A1CF-7C1C5F5DD0E6}"/>
              </a:ext>
            </a:extLst>
          </p:cNvPr>
          <p:cNvSpPr>
            <a:spLocks noGrp="1"/>
          </p:cNvSpPr>
          <p:nvPr>
            <p:ph type="title"/>
          </p:nvPr>
        </p:nvSpPr>
        <p:spPr/>
        <p:txBody>
          <a:bodyPr/>
          <a:lstStyle/>
          <a:p>
            <a:r>
              <a:rPr lang="sv-SE" sz="2400" dirty="0"/>
              <a:t>Välj deltagare</a:t>
            </a:r>
          </a:p>
        </p:txBody>
      </p:sp>
      <p:pic>
        <p:nvPicPr>
          <p:cNvPr id="6" name="Platshållare för innehåll 5" descr="Skärmdump på deltagarlistan">
            <a:extLst>
              <a:ext uri="{FF2B5EF4-FFF2-40B4-BE49-F238E27FC236}">
                <a16:creationId xmlns:a16="http://schemas.microsoft.com/office/drawing/2014/main" id="{003CE498-7A0A-41BC-B70E-390280D114A1}"/>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75043" y="1709540"/>
            <a:ext cx="5400068" cy="2513200"/>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C738E77B-C5DF-418B-93B6-326E1062C1B8}"/>
              </a:ext>
            </a:extLst>
          </p:cNvPr>
          <p:cNvSpPr txBox="1"/>
          <p:nvPr/>
        </p:nvSpPr>
        <p:spPr>
          <a:xfrm>
            <a:off x="6288968" y="1637178"/>
            <a:ext cx="2459442" cy="715581"/>
          </a:xfrm>
          <a:prstGeom prst="rect">
            <a:avLst/>
          </a:prstGeom>
          <a:noFill/>
        </p:spPr>
        <p:txBody>
          <a:bodyPr wrap="square" rtlCol="0">
            <a:spAutoFit/>
          </a:bodyPr>
          <a:lstStyle/>
          <a:p>
            <a:r>
              <a:rPr lang="sv-SE" dirty="0"/>
              <a:t>Välj den deltagare som du vill skicka in en rapport för genom att klicka på namnet.</a:t>
            </a:r>
          </a:p>
        </p:txBody>
      </p:sp>
      <p:sp>
        <p:nvSpPr>
          <p:cNvPr id="4" name="Rektangel 3">
            <a:extLst>
              <a:ext uri="{FF2B5EF4-FFF2-40B4-BE49-F238E27FC236}">
                <a16:creationId xmlns:a16="http://schemas.microsoft.com/office/drawing/2014/main" id="{2FCFDDCE-740C-36EC-3AF7-4CBBA32C5B85}"/>
              </a:ext>
              <a:ext uri="{C183D7F6-B498-43B3-948B-1728B52AA6E4}">
                <adec:decorative xmlns:adec="http://schemas.microsoft.com/office/drawing/2017/decorative" val="1"/>
              </a:ext>
            </a:extLst>
          </p:cNvPr>
          <p:cNvSpPr/>
          <p:nvPr/>
        </p:nvSpPr>
        <p:spPr>
          <a:xfrm>
            <a:off x="1228034" y="3751753"/>
            <a:ext cx="423150" cy="1558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C68221D-4B28-291B-1FBF-8A53F18C34BB}"/>
              </a:ext>
              <a:ext uri="{C183D7F6-B498-43B3-948B-1728B52AA6E4}">
                <adec:decorative xmlns:adec="http://schemas.microsoft.com/office/drawing/2017/decorative" val="1"/>
              </a:ext>
            </a:extLst>
          </p:cNvPr>
          <p:cNvSpPr/>
          <p:nvPr/>
        </p:nvSpPr>
        <p:spPr>
          <a:xfrm>
            <a:off x="5326055" y="1709540"/>
            <a:ext cx="251352" cy="16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469BC3B-61FA-A2D9-F14D-53DBDF6A8F43}"/>
              </a:ext>
              <a:ext uri="{C183D7F6-B498-43B3-948B-1728B52AA6E4}">
                <adec:decorative xmlns:adec="http://schemas.microsoft.com/office/drawing/2017/decorative" val="1"/>
              </a:ext>
            </a:extLst>
          </p:cNvPr>
          <p:cNvSpPr/>
          <p:nvPr/>
        </p:nvSpPr>
        <p:spPr>
          <a:xfrm>
            <a:off x="1258253" y="3791907"/>
            <a:ext cx="362711" cy="94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C2AFAE7-C775-32BD-7DB5-5A9B82081E9B}"/>
              </a:ext>
              <a:ext uri="{C183D7F6-B498-43B3-948B-1728B52AA6E4}">
                <adec:decorative xmlns:adec="http://schemas.microsoft.com/office/drawing/2017/decorative" val="1"/>
              </a:ext>
            </a:extLst>
          </p:cNvPr>
          <p:cNvSpPr/>
          <p:nvPr/>
        </p:nvSpPr>
        <p:spPr>
          <a:xfrm>
            <a:off x="1267493" y="3944307"/>
            <a:ext cx="362711" cy="94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9898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33499-5D88-4779-A427-EB638727DBB3}"/>
              </a:ext>
            </a:extLst>
          </p:cNvPr>
          <p:cNvSpPr>
            <a:spLocks noGrp="1"/>
          </p:cNvSpPr>
          <p:nvPr>
            <p:ph type="title"/>
          </p:nvPr>
        </p:nvSpPr>
        <p:spPr/>
        <p:txBody>
          <a:bodyPr/>
          <a:lstStyle/>
          <a:p>
            <a:r>
              <a:rPr lang="sv-SE" sz="2400" dirty="0"/>
              <a:t>Fliken ”Rapportering”</a:t>
            </a:r>
          </a:p>
        </p:txBody>
      </p:sp>
      <p:pic>
        <p:nvPicPr>
          <p:cNvPr id="13" name="Bildobjekt 12" descr="Bilden är ett urklipp från IT-systemet MSFA.">
            <a:extLst>
              <a:ext uri="{FF2B5EF4-FFF2-40B4-BE49-F238E27FC236}">
                <a16:creationId xmlns:a16="http://schemas.microsoft.com/office/drawing/2014/main" id="{337BB5F8-1C47-AEFC-E74F-ACFD98F2C8AD}"/>
              </a:ext>
            </a:extLst>
          </p:cNvPr>
          <p:cNvPicPr>
            <a:picLocks noChangeAspect="1"/>
          </p:cNvPicPr>
          <p:nvPr/>
        </p:nvPicPr>
        <p:blipFill>
          <a:blip r:embed="rId2"/>
          <a:stretch>
            <a:fillRect/>
          </a:stretch>
        </p:blipFill>
        <p:spPr>
          <a:xfrm>
            <a:off x="575043" y="1363419"/>
            <a:ext cx="4496363" cy="3200399"/>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14D840FB-54B3-44E2-90CE-A7ABB28C9F1B}"/>
              </a:ext>
            </a:extLst>
          </p:cNvPr>
          <p:cNvSpPr txBox="1"/>
          <p:nvPr/>
        </p:nvSpPr>
        <p:spPr>
          <a:xfrm>
            <a:off x="5851301" y="1485899"/>
            <a:ext cx="2940551" cy="1338828"/>
          </a:xfrm>
          <a:prstGeom prst="rect">
            <a:avLst/>
          </a:prstGeom>
          <a:noFill/>
        </p:spPr>
        <p:txBody>
          <a:bodyPr wrap="square" rtlCol="0">
            <a:spAutoFit/>
          </a:bodyPr>
          <a:lstStyle/>
          <a:p>
            <a:r>
              <a:rPr lang="sv-SE" dirty="0"/>
              <a:t>När du valt deltagare kommer du till sidan för deltagarkort.</a:t>
            </a:r>
          </a:p>
          <a:p>
            <a:endParaRPr lang="sv-SE" dirty="0"/>
          </a:p>
          <a:p>
            <a:r>
              <a:rPr lang="sv-SE" dirty="0"/>
              <a:t>För att skapa en rapport eller se inskickade rapporter så klickar du på fliken </a:t>
            </a:r>
            <a:r>
              <a:rPr lang="sv-SE" b="1" dirty="0"/>
              <a:t>Rapportering</a:t>
            </a:r>
            <a:r>
              <a:rPr lang="sv-SE" dirty="0"/>
              <a:t>.</a:t>
            </a:r>
          </a:p>
        </p:txBody>
      </p:sp>
      <p:sp>
        <p:nvSpPr>
          <p:cNvPr id="14" name="Rektangel 13">
            <a:extLst>
              <a:ext uri="{FF2B5EF4-FFF2-40B4-BE49-F238E27FC236}">
                <a16:creationId xmlns:a16="http://schemas.microsoft.com/office/drawing/2014/main" id="{C87D3B84-A9BB-E739-06A3-8F2BDE49096A}"/>
              </a:ext>
              <a:ext uri="{C183D7F6-B498-43B3-948B-1728B52AA6E4}">
                <adec:decorative xmlns:adec="http://schemas.microsoft.com/office/drawing/2017/decorative" val="1"/>
              </a:ext>
            </a:extLst>
          </p:cNvPr>
          <p:cNvSpPr/>
          <p:nvPr/>
        </p:nvSpPr>
        <p:spPr>
          <a:xfrm>
            <a:off x="1146173" y="1745673"/>
            <a:ext cx="442482" cy="1385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730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6752C-8561-4E90-97FC-1291B2805ED4}"/>
              </a:ext>
            </a:extLst>
          </p:cNvPr>
          <p:cNvSpPr>
            <a:spLocks noGrp="1"/>
          </p:cNvSpPr>
          <p:nvPr>
            <p:ph type="title"/>
          </p:nvPr>
        </p:nvSpPr>
        <p:spPr>
          <a:xfrm>
            <a:off x="397426" y="418633"/>
            <a:ext cx="7422784" cy="675000"/>
          </a:xfrm>
        </p:spPr>
        <p:txBody>
          <a:bodyPr/>
          <a:lstStyle/>
          <a:p>
            <a:r>
              <a:rPr lang="sv-SE" sz="2400" dirty="0"/>
              <a:t>Skapa rapport</a:t>
            </a:r>
          </a:p>
        </p:txBody>
      </p:sp>
      <p:sp>
        <p:nvSpPr>
          <p:cNvPr id="10" name="Rektangel 9">
            <a:extLst>
              <a:ext uri="{FF2B5EF4-FFF2-40B4-BE49-F238E27FC236}">
                <a16:creationId xmlns:a16="http://schemas.microsoft.com/office/drawing/2014/main" id="{7550EEAF-0D86-4105-BBDE-600F8809CB77}"/>
              </a:ext>
              <a:ext uri="{C183D7F6-B498-43B3-948B-1728B52AA6E4}">
                <adec:decorative xmlns:adec="http://schemas.microsoft.com/office/drawing/2017/decorative" val="1"/>
              </a:ext>
            </a:extLst>
          </p:cNvPr>
          <p:cNvSpPr/>
          <p:nvPr/>
        </p:nvSpPr>
        <p:spPr>
          <a:xfrm>
            <a:off x="1704414" y="2185579"/>
            <a:ext cx="428017" cy="1200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F01FB3A-B6E2-4150-9C0A-D39A7FF17CB6}"/>
              </a:ext>
              <a:ext uri="{C183D7F6-B498-43B3-948B-1728B52AA6E4}">
                <adec:decorative xmlns:adec="http://schemas.microsoft.com/office/drawing/2017/decorative" val="1"/>
              </a:ext>
            </a:extLst>
          </p:cNvPr>
          <p:cNvSpPr/>
          <p:nvPr/>
        </p:nvSpPr>
        <p:spPr>
          <a:xfrm>
            <a:off x="2884938" y="2185579"/>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F61BC94-826D-4A96-A2D6-544FB4DEFA8F}"/>
              </a:ext>
              <a:ext uri="{C183D7F6-B498-43B3-948B-1728B52AA6E4}">
                <adec:decorative xmlns:adec="http://schemas.microsoft.com/office/drawing/2017/decorative" val="1"/>
              </a:ext>
            </a:extLst>
          </p:cNvPr>
          <p:cNvSpPr/>
          <p:nvPr/>
        </p:nvSpPr>
        <p:spPr>
          <a:xfrm>
            <a:off x="1164460" y="2571749"/>
            <a:ext cx="880810" cy="722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skärmbild från Mina sidor fristående aktörer under fliken rapportering. Det finns möjlighet att skapa 5 olika typer av rapporter. Gemensam planering, avvikelserapport (frånvaro), avvikelsrapport (avvikelse), informativ rapport och slutredovisning. ">
            <a:extLst>
              <a:ext uri="{FF2B5EF4-FFF2-40B4-BE49-F238E27FC236}">
                <a16:creationId xmlns:a16="http://schemas.microsoft.com/office/drawing/2014/main" id="{597F93CF-BCF0-41BC-9DB6-AE2CB2AD76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490" y="1511128"/>
            <a:ext cx="5672912" cy="2528210"/>
          </a:xfrm>
          <a:prstGeom prst="rect">
            <a:avLst/>
          </a:prstGeom>
        </p:spPr>
      </p:pic>
      <p:sp>
        <p:nvSpPr>
          <p:cNvPr id="3" name="textruta 2">
            <a:extLst>
              <a:ext uri="{FF2B5EF4-FFF2-40B4-BE49-F238E27FC236}">
                <a16:creationId xmlns:a16="http://schemas.microsoft.com/office/drawing/2014/main" id="{4BB8A8B5-A860-48E0-B7C7-72934C24BBA6}"/>
              </a:ext>
            </a:extLst>
          </p:cNvPr>
          <p:cNvSpPr txBox="1"/>
          <p:nvPr/>
        </p:nvSpPr>
        <p:spPr>
          <a:xfrm>
            <a:off x="6137662" y="1511128"/>
            <a:ext cx="2887925" cy="2492990"/>
          </a:xfrm>
          <a:prstGeom prst="rect">
            <a:avLst/>
          </a:prstGeom>
          <a:noFill/>
        </p:spPr>
        <p:txBody>
          <a:bodyPr wrap="square" rtlCol="0">
            <a:spAutoFit/>
          </a:bodyPr>
          <a:lstStyle/>
          <a:p>
            <a:r>
              <a:rPr lang="sv-SE" sz="1200" dirty="0"/>
              <a:t>Här kan du välja vilken rapport du vill skapa, det finns fyra olika rapporter:</a:t>
            </a:r>
          </a:p>
          <a:p>
            <a:endParaRPr lang="sv-SE" sz="1200" dirty="0"/>
          </a:p>
          <a:p>
            <a:pPr marL="285750" indent="-285750">
              <a:buFont typeface="Arial" panose="020B0604020202020204" pitchFamily="34" charset="0"/>
              <a:buChar char="•"/>
            </a:pPr>
            <a:r>
              <a:rPr lang="sv-SE" sz="1200" dirty="0"/>
              <a:t>Gemensam planering</a:t>
            </a:r>
          </a:p>
          <a:p>
            <a:pPr marL="285750" indent="-285750">
              <a:buFont typeface="Arial" panose="020B0604020202020204" pitchFamily="34" charset="0"/>
              <a:buChar char="•"/>
            </a:pPr>
            <a:r>
              <a:rPr lang="sv-SE" sz="1200" dirty="0"/>
              <a:t>Avvikelse (frånvaro)</a:t>
            </a:r>
          </a:p>
          <a:p>
            <a:pPr marL="285750" indent="-285750">
              <a:buFont typeface="Arial" panose="020B0604020202020204" pitchFamily="34" charset="0"/>
              <a:buChar char="•"/>
            </a:pPr>
            <a:r>
              <a:rPr lang="sv-SE" sz="1200" dirty="0"/>
              <a:t>Avvikelse (avvikelse)</a:t>
            </a:r>
          </a:p>
          <a:p>
            <a:pPr marL="285750" indent="-285750">
              <a:buFont typeface="Arial" panose="020B0604020202020204" pitchFamily="34" charset="0"/>
              <a:buChar char="•"/>
            </a:pPr>
            <a:r>
              <a:rPr lang="sv-SE" sz="1200" dirty="0"/>
              <a:t>Informativ rapport</a:t>
            </a:r>
          </a:p>
          <a:p>
            <a:pPr marL="285750" indent="-285750">
              <a:buFont typeface="Arial" panose="020B0604020202020204" pitchFamily="34" charset="0"/>
              <a:buChar char="•"/>
            </a:pPr>
            <a:r>
              <a:rPr lang="sv-SE" sz="1200" dirty="0"/>
              <a:t>Slutredovisning</a:t>
            </a:r>
          </a:p>
          <a:p>
            <a:pPr marL="285750" indent="-285750">
              <a:buFont typeface="Arial" panose="020B0604020202020204" pitchFamily="34" charset="0"/>
              <a:buChar char="•"/>
            </a:pPr>
            <a:endParaRPr lang="sv-SE" sz="1200" dirty="0"/>
          </a:p>
          <a:p>
            <a:r>
              <a:rPr lang="sv-SE" sz="1200" dirty="0"/>
              <a:t>Du väljer vilken rapport du vill skapa genom att klicka på den blåa knappen för vald rapport.</a:t>
            </a:r>
          </a:p>
          <a:p>
            <a:endParaRPr lang="sv-SE" sz="1200" dirty="0"/>
          </a:p>
        </p:txBody>
      </p:sp>
      <p:sp>
        <p:nvSpPr>
          <p:cNvPr id="6" name="Rektangel 5">
            <a:extLst>
              <a:ext uri="{FF2B5EF4-FFF2-40B4-BE49-F238E27FC236}">
                <a16:creationId xmlns:a16="http://schemas.microsoft.com/office/drawing/2014/main" id="{D22BC114-FB69-4C7A-9047-127DE31ACE91}"/>
              </a:ext>
              <a:ext uri="{C183D7F6-B498-43B3-948B-1728B52AA6E4}">
                <adec:decorative xmlns:adec="http://schemas.microsoft.com/office/drawing/2017/decorative" val="1"/>
              </a:ext>
            </a:extLst>
          </p:cNvPr>
          <p:cNvSpPr/>
          <p:nvPr/>
        </p:nvSpPr>
        <p:spPr>
          <a:xfrm>
            <a:off x="4572000" y="1638966"/>
            <a:ext cx="583987" cy="76841"/>
          </a:xfrm>
          <a:prstGeom prst="rect">
            <a:avLst/>
          </a:prstGeom>
          <a:ln>
            <a:solidFill>
              <a:srgbClr val="0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2DF0807A-E18B-E17C-C0E2-573BE7F58074}"/>
              </a:ext>
              <a:ext uri="{C183D7F6-B498-43B3-948B-1728B52AA6E4}">
                <adec:decorative xmlns:adec="http://schemas.microsoft.com/office/drawing/2017/decorative" val="1"/>
              </a:ext>
            </a:extLst>
          </p:cNvPr>
          <p:cNvSpPr/>
          <p:nvPr/>
        </p:nvSpPr>
        <p:spPr>
          <a:xfrm>
            <a:off x="1200421" y="1828800"/>
            <a:ext cx="1191753" cy="16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256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6752C-8561-4E90-97FC-1291B2805ED4}"/>
              </a:ext>
            </a:extLst>
          </p:cNvPr>
          <p:cNvSpPr>
            <a:spLocks noGrp="1"/>
          </p:cNvSpPr>
          <p:nvPr>
            <p:ph type="title"/>
          </p:nvPr>
        </p:nvSpPr>
        <p:spPr>
          <a:xfrm>
            <a:off x="371112" y="331563"/>
            <a:ext cx="7422784" cy="675000"/>
          </a:xfrm>
        </p:spPr>
        <p:txBody>
          <a:bodyPr/>
          <a:lstStyle/>
          <a:p>
            <a:r>
              <a:rPr lang="sv-SE" sz="2400" dirty="0"/>
              <a:t>Inskickade rapporter</a:t>
            </a:r>
          </a:p>
        </p:txBody>
      </p:sp>
      <p:pic>
        <p:nvPicPr>
          <p:cNvPr id="12" name="Bildobjekt 11" descr="En skärmbild från Mina sidor fristående aktörer under fliken rapportering. Möjlighet att se inskickade rapporter, och deras status. ">
            <a:extLst>
              <a:ext uri="{FF2B5EF4-FFF2-40B4-BE49-F238E27FC236}">
                <a16:creationId xmlns:a16="http://schemas.microsoft.com/office/drawing/2014/main" id="{5F950859-CF10-45EB-969C-CD18CBB3E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965" y="1282702"/>
            <a:ext cx="5594319" cy="2578096"/>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F09EAE5C-B10A-4E7B-9D7A-EA4B4AD676B9}"/>
              </a:ext>
              <a:ext uri="{C183D7F6-B498-43B3-948B-1728B52AA6E4}">
                <adec:decorative xmlns:adec="http://schemas.microsoft.com/office/drawing/2017/decorative" val="1"/>
              </a:ext>
            </a:extLst>
          </p:cNvPr>
          <p:cNvSpPr/>
          <p:nvPr/>
        </p:nvSpPr>
        <p:spPr>
          <a:xfrm>
            <a:off x="2456427" y="1899189"/>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BB8A8B5-A860-48E0-B7C7-72934C24BBA6}"/>
              </a:ext>
            </a:extLst>
          </p:cNvPr>
          <p:cNvSpPr txBox="1"/>
          <p:nvPr/>
        </p:nvSpPr>
        <p:spPr>
          <a:xfrm>
            <a:off x="6131084" y="1282702"/>
            <a:ext cx="2881347" cy="2308324"/>
          </a:xfrm>
          <a:prstGeom prst="rect">
            <a:avLst/>
          </a:prstGeom>
          <a:noFill/>
        </p:spPr>
        <p:txBody>
          <a:bodyPr wrap="square" rtlCol="0">
            <a:spAutoFit/>
          </a:bodyPr>
          <a:lstStyle/>
          <a:p>
            <a:pPr marL="0" indent="0">
              <a:buNone/>
            </a:pPr>
            <a:r>
              <a:rPr lang="sv-SE" sz="1200" dirty="0"/>
              <a:t>Under fliken </a:t>
            </a:r>
            <a:r>
              <a:rPr lang="sv-SE" sz="1200" b="1" dirty="0"/>
              <a:t>Rapportering</a:t>
            </a:r>
            <a:r>
              <a:rPr lang="sv-SE" sz="1200" dirty="0"/>
              <a:t> och </a:t>
            </a:r>
            <a:r>
              <a:rPr lang="sv-SE" sz="1200" b="1" dirty="0"/>
              <a:t>Inskickade rapporter </a:t>
            </a:r>
            <a:r>
              <a:rPr lang="sv-SE" sz="1200" dirty="0"/>
              <a:t>ser du även en lista över de olika rapporter du har skickat in till Arbetsförmedlingen för deltagaren.</a:t>
            </a:r>
          </a:p>
          <a:p>
            <a:pPr marL="0" indent="0">
              <a:buNone/>
            </a:pPr>
            <a:endParaRPr lang="sv-SE" sz="1200" dirty="0"/>
          </a:p>
          <a:p>
            <a:pPr marL="0" indent="0">
              <a:buNone/>
            </a:pPr>
            <a:r>
              <a:rPr lang="sv-SE" sz="1200" dirty="0"/>
              <a:t>Under rubriken status ser du vilken status rapporten har. </a:t>
            </a:r>
          </a:p>
          <a:p>
            <a:pPr marL="0" indent="0">
              <a:buNone/>
            </a:pPr>
            <a:endParaRPr lang="sv-SE" sz="1200" dirty="0"/>
          </a:p>
          <a:p>
            <a:pPr marL="0" indent="0">
              <a:buNone/>
            </a:pPr>
            <a:r>
              <a:rPr lang="sv-SE" sz="1200" dirty="0"/>
              <a:t>Om statusen är misslyckad så kan du se en motivering till varför och vad som behöver göras.</a:t>
            </a:r>
            <a:endParaRPr lang="sv-SE" dirty="0"/>
          </a:p>
        </p:txBody>
      </p:sp>
      <p:sp>
        <p:nvSpPr>
          <p:cNvPr id="6" name="Rektangel 5">
            <a:extLst>
              <a:ext uri="{FF2B5EF4-FFF2-40B4-BE49-F238E27FC236}">
                <a16:creationId xmlns:a16="http://schemas.microsoft.com/office/drawing/2014/main" id="{8D623B8C-7F4E-41DC-ACF5-C8E8938A10B0}"/>
              </a:ext>
              <a:ext uri="{C183D7F6-B498-43B3-948B-1728B52AA6E4}">
                <adec:decorative xmlns:adec="http://schemas.microsoft.com/office/drawing/2017/decorative" val="1"/>
              </a:ext>
            </a:extLst>
          </p:cNvPr>
          <p:cNvSpPr/>
          <p:nvPr/>
        </p:nvSpPr>
        <p:spPr>
          <a:xfrm>
            <a:off x="3944357" y="2697247"/>
            <a:ext cx="398894" cy="1200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F8FF013-5D89-459A-B599-4A7AF982A171}"/>
              </a:ext>
              <a:ext uri="{C183D7F6-B498-43B3-948B-1728B52AA6E4}">
                <adec:decorative xmlns:adec="http://schemas.microsoft.com/office/drawing/2017/decorative" val="1"/>
              </a:ext>
            </a:extLst>
          </p:cNvPr>
          <p:cNvSpPr/>
          <p:nvPr/>
        </p:nvSpPr>
        <p:spPr>
          <a:xfrm>
            <a:off x="1123647" y="2492941"/>
            <a:ext cx="1042147" cy="1277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Bildobjekt 1" descr="Bilden är ett urklipp från IT systemet Mina sidor för fristående aktörer&#10;">
            <a:extLst>
              <a:ext uri="{FF2B5EF4-FFF2-40B4-BE49-F238E27FC236}">
                <a16:creationId xmlns:a16="http://schemas.microsoft.com/office/drawing/2014/main" id="{084C156B-9540-6847-44C2-DBC46BA407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1113" y="4156393"/>
            <a:ext cx="3429999" cy="452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FA5D018F-AB60-CC58-2F26-A393B4632BE1}"/>
              </a:ext>
              <a:ext uri="{C183D7F6-B498-43B3-948B-1728B52AA6E4}">
                <adec:decorative xmlns:adec="http://schemas.microsoft.com/office/drawing/2017/decorative" val="1"/>
              </a:ext>
            </a:extLst>
          </p:cNvPr>
          <p:cNvSpPr/>
          <p:nvPr/>
        </p:nvSpPr>
        <p:spPr>
          <a:xfrm>
            <a:off x="4572000" y="1460440"/>
            <a:ext cx="481035" cy="7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383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6752C-8561-4E90-97FC-1291B2805ED4}"/>
              </a:ext>
            </a:extLst>
          </p:cNvPr>
          <p:cNvSpPr>
            <a:spLocks noGrp="1"/>
          </p:cNvSpPr>
          <p:nvPr>
            <p:ph type="title"/>
          </p:nvPr>
        </p:nvSpPr>
        <p:spPr>
          <a:xfrm>
            <a:off x="361752" y="395367"/>
            <a:ext cx="7422784" cy="675000"/>
          </a:xfrm>
        </p:spPr>
        <p:txBody>
          <a:bodyPr/>
          <a:lstStyle/>
          <a:p>
            <a:r>
              <a:rPr lang="sv-SE" sz="2400" dirty="0"/>
              <a:t>Gemensam planering</a:t>
            </a:r>
          </a:p>
        </p:txBody>
      </p:sp>
      <p:grpSp>
        <p:nvGrpSpPr>
          <p:cNvPr id="12" name="Grupp 11" descr="En skärmbild från Mina sidor fristående aktörer under fliken rapportering. Möjlighet att skapa 5 olika rapporter. På denna bild hänvisas det till att skapa en gemensam planering.  ">
            <a:extLst>
              <a:ext uri="{FF2B5EF4-FFF2-40B4-BE49-F238E27FC236}">
                <a16:creationId xmlns:a16="http://schemas.microsoft.com/office/drawing/2014/main" id="{B1F2B793-07CC-43C7-9C9F-25900624449F}"/>
              </a:ext>
              <a:ext uri="{C183D7F6-B498-43B3-948B-1728B52AA6E4}">
                <adec:decorative xmlns:adec="http://schemas.microsoft.com/office/drawing/2017/decorative" val="0"/>
              </a:ext>
            </a:extLst>
          </p:cNvPr>
          <p:cNvGrpSpPr/>
          <p:nvPr/>
        </p:nvGrpSpPr>
        <p:grpSpPr>
          <a:xfrm>
            <a:off x="230182" y="1391136"/>
            <a:ext cx="4926725" cy="2213164"/>
            <a:chOff x="575043" y="1544328"/>
            <a:chExt cx="5672912" cy="2528210"/>
          </a:xfrm>
        </p:grpSpPr>
        <p:pic>
          <p:nvPicPr>
            <p:cNvPr id="13" name="Bildobjekt 12">
              <a:extLst>
                <a:ext uri="{FF2B5EF4-FFF2-40B4-BE49-F238E27FC236}">
                  <a16:creationId xmlns:a16="http://schemas.microsoft.com/office/drawing/2014/main" id="{AF1FDC61-D78F-48EE-9231-AFEB092F58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544328"/>
              <a:ext cx="5672912" cy="2528210"/>
            </a:xfrm>
            <a:prstGeom prst="rect">
              <a:avLst/>
            </a:prstGeom>
          </p:spPr>
        </p:pic>
        <p:sp>
          <p:nvSpPr>
            <p:cNvPr id="14" name="Rektangel 13">
              <a:extLst>
                <a:ext uri="{FF2B5EF4-FFF2-40B4-BE49-F238E27FC236}">
                  <a16:creationId xmlns:a16="http://schemas.microsoft.com/office/drawing/2014/main" id="{58D38734-F236-477A-A4C9-8D73D1FD4462}"/>
                </a:ext>
              </a:extLst>
            </p:cNvPr>
            <p:cNvSpPr/>
            <p:nvPr/>
          </p:nvSpPr>
          <p:spPr>
            <a:xfrm>
              <a:off x="4810205" y="1698171"/>
              <a:ext cx="583987" cy="76841"/>
            </a:xfrm>
            <a:prstGeom prst="rect">
              <a:avLst/>
            </a:prstGeom>
            <a:ln>
              <a:solidFill>
                <a:srgbClr val="0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Rektangel 9">
            <a:extLst>
              <a:ext uri="{FF2B5EF4-FFF2-40B4-BE49-F238E27FC236}">
                <a16:creationId xmlns:a16="http://schemas.microsoft.com/office/drawing/2014/main" id="{C2A84304-CAD9-4615-92B5-350AB2FACD52}"/>
              </a:ext>
              <a:ext uri="{C183D7F6-B498-43B3-948B-1728B52AA6E4}">
                <adec:decorative xmlns:adec="http://schemas.microsoft.com/office/drawing/2017/decorative" val="1"/>
              </a:ext>
            </a:extLst>
          </p:cNvPr>
          <p:cNvSpPr/>
          <p:nvPr/>
        </p:nvSpPr>
        <p:spPr>
          <a:xfrm>
            <a:off x="1065705" y="2460328"/>
            <a:ext cx="1052546" cy="2220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996A8195-3940-40D3-ABA3-153D62682808}"/>
              </a:ext>
            </a:extLst>
          </p:cNvPr>
          <p:cNvSpPr txBox="1"/>
          <p:nvPr/>
        </p:nvSpPr>
        <p:spPr>
          <a:xfrm>
            <a:off x="5460085" y="1391136"/>
            <a:ext cx="3374911" cy="3046988"/>
          </a:xfrm>
          <a:prstGeom prst="rect">
            <a:avLst/>
          </a:prstGeom>
          <a:noFill/>
        </p:spPr>
        <p:txBody>
          <a:bodyPr wrap="square" rtlCol="0">
            <a:spAutoFit/>
          </a:bodyPr>
          <a:lstStyle/>
          <a:p>
            <a:pPr marL="0" indent="0">
              <a:buNone/>
            </a:pPr>
            <a:r>
              <a:rPr lang="sv-SE" sz="1200" dirty="0"/>
              <a:t>När ni är klara med del 1 ska den gemensamma planeringen skickas in. </a:t>
            </a:r>
          </a:p>
          <a:p>
            <a:pPr marL="0" indent="0">
              <a:buNone/>
            </a:pPr>
            <a:endParaRPr lang="sv-SE" sz="1200" dirty="0"/>
          </a:p>
          <a:p>
            <a:pPr marL="0" indent="0">
              <a:buNone/>
            </a:pPr>
            <a:r>
              <a:rPr lang="sv-SE" sz="1200" dirty="0"/>
              <a:t>Den kan skickas in först på sjätte dagen i tjänsten och senast den tionde dagen. </a:t>
            </a:r>
          </a:p>
          <a:p>
            <a:pPr marL="0" indent="0">
              <a:buNone/>
            </a:pPr>
            <a:endParaRPr lang="sv-SE" sz="1200" dirty="0"/>
          </a:p>
          <a:p>
            <a:pPr marL="0" indent="0">
              <a:buNone/>
            </a:pPr>
            <a:r>
              <a:rPr lang="sv-SE" sz="1200" dirty="0"/>
              <a:t>Den ska alltså skickas in senast fem arbetsdagar efter att del 1 är avslutad. </a:t>
            </a:r>
          </a:p>
          <a:p>
            <a:pPr marL="0" indent="0">
              <a:buNone/>
            </a:pPr>
            <a:endParaRPr lang="sv-SE" sz="1200" dirty="0"/>
          </a:p>
          <a:p>
            <a:r>
              <a:rPr lang="sv-SE" sz="1200" dirty="0"/>
              <a:t>För att skapa en rapport för gemensam planering går du in under fliken </a:t>
            </a:r>
            <a:r>
              <a:rPr lang="sv-SE" sz="1200" b="1" dirty="0"/>
              <a:t>Rapportering</a:t>
            </a:r>
            <a:r>
              <a:rPr lang="sv-SE" sz="1200" dirty="0"/>
              <a:t> i deltagarinformationen.</a:t>
            </a:r>
          </a:p>
          <a:p>
            <a:endParaRPr lang="sv-SE" sz="1200" dirty="0"/>
          </a:p>
          <a:p>
            <a:r>
              <a:rPr lang="sv-SE" sz="1200" dirty="0"/>
              <a:t>Klicka på knappen för </a:t>
            </a:r>
            <a:r>
              <a:rPr lang="sv-SE" sz="1200" b="1" dirty="0"/>
              <a:t>Gemensam planering</a:t>
            </a:r>
            <a:r>
              <a:rPr lang="sv-SE" sz="1200" dirty="0"/>
              <a:t>.</a:t>
            </a:r>
          </a:p>
          <a:p>
            <a:pPr marL="0" indent="0">
              <a:buNone/>
            </a:pPr>
            <a:endParaRPr lang="sv-SE" sz="1200" dirty="0"/>
          </a:p>
          <a:p>
            <a:pPr marL="0" indent="0">
              <a:buNone/>
            </a:pPr>
            <a:endParaRPr lang="sv-SE" sz="1200" dirty="0"/>
          </a:p>
        </p:txBody>
      </p:sp>
      <p:sp>
        <p:nvSpPr>
          <p:cNvPr id="8" name="Rektangel 7">
            <a:extLst>
              <a:ext uri="{FF2B5EF4-FFF2-40B4-BE49-F238E27FC236}">
                <a16:creationId xmlns:a16="http://schemas.microsoft.com/office/drawing/2014/main" id="{8D2881F5-CAE2-4FD1-A553-E0719688E38B}"/>
              </a:ext>
              <a:ext uri="{C183D7F6-B498-43B3-948B-1728B52AA6E4}">
                <adec:decorative xmlns:adec="http://schemas.microsoft.com/office/drawing/2017/decorative" val="1"/>
              </a:ext>
            </a:extLst>
          </p:cNvPr>
          <p:cNvSpPr/>
          <p:nvPr/>
        </p:nvSpPr>
        <p:spPr>
          <a:xfrm>
            <a:off x="2450876" y="1756427"/>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93EBE58-C679-42F5-B375-FDBC664CCA16}"/>
              </a:ext>
              <a:ext uri="{C183D7F6-B498-43B3-948B-1728B52AA6E4}">
                <adec:decorative xmlns:adec="http://schemas.microsoft.com/office/drawing/2017/decorative" val="1"/>
              </a:ext>
            </a:extLst>
          </p:cNvPr>
          <p:cNvSpPr/>
          <p:nvPr/>
        </p:nvSpPr>
        <p:spPr>
          <a:xfrm>
            <a:off x="1730127" y="1863284"/>
            <a:ext cx="605213" cy="222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904357F6-806B-8943-9CAC-E6890490224C}"/>
              </a:ext>
              <a:ext uri="{C183D7F6-B498-43B3-948B-1728B52AA6E4}">
                <adec:decorative xmlns:adec="http://schemas.microsoft.com/office/drawing/2017/decorative" val="1"/>
              </a:ext>
            </a:extLst>
          </p:cNvPr>
          <p:cNvSpPr/>
          <p:nvPr/>
        </p:nvSpPr>
        <p:spPr>
          <a:xfrm>
            <a:off x="1027075" y="1646787"/>
            <a:ext cx="1052546" cy="12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866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9EF46C-DDC1-49D4-8C45-40552E36FAE1}"/>
              </a:ext>
            </a:extLst>
          </p:cNvPr>
          <p:cNvSpPr>
            <a:spLocks noGrp="1"/>
          </p:cNvSpPr>
          <p:nvPr>
            <p:ph type="title"/>
          </p:nvPr>
        </p:nvSpPr>
        <p:spPr>
          <a:xfrm>
            <a:off x="338220" y="680766"/>
            <a:ext cx="7422784" cy="675000"/>
          </a:xfrm>
        </p:spPr>
        <p:txBody>
          <a:bodyPr/>
          <a:lstStyle/>
          <a:p>
            <a:r>
              <a:rPr lang="sv-SE" sz="2400" dirty="0"/>
              <a:t>Distans</a:t>
            </a:r>
          </a:p>
        </p:txBody>
      </p:sp>
      <p:pic>
        <p:nvPicPr>
          <p:cNvPr id="6" name="Platshållare för innehåll 5" descr="skärmdump distans">
            <a:extLst>
              <a:ext uri="{FF2B5EF4-FFF2-40B4-BE49-F238E27FC236}">
                <a16:creationId xmlns:a16="http://schemas.microsoft.com/office/drawing/2014/main" id="{74B42DAD-0E64-4B9A-90CD-700625250F08}"/>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338220" y="1433271"/>
            <a:ext cx="5463194" cy="2691963"/>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09AB3DBE-CA33-4302-8A08-28DE1DDC49CD}"/>
              </a:ext>
            </a:extLst>
          </p:cNvPr>
          <p:cNvSpPr txBox="1"/>
          <p:nvPr/>
        </p:nvSpPr>
        <p:spPr>
          <a:xfrm>
            <a:off x="6033620" y="1433271"/>
            <a:ext cx="2619380" cy="1200329"/>
          </a:xfrm>
          <a:prstGeom prst="rect">
            <a:avLst/>
          </a:prstGeom>
          <a:noFill/>
        </p:spPr>
        <p:txBody>
          <a:bodyPr wrap="square" rtlCol="0">
            <a:spAutoFit/>
          </a:bodyPr>
          <a:lstStyle/>
          <a:p>
            <a:r>
              <a:rPr lang="sv-SE" sz="1200" dirty="0">
                <a:effectLst/>
                <a:ea typeface="Calibri" panose="020F0502020204030204" pitchFamily="34" charset="0"/>
              </a:rPr>
              <a:t>Inom KVL är det inte möjligt att ha gemensam planering på distans, utan den skall ske fysiskt, så på frågan om den arbetssökande deltar på distans så behöver ni klicka i Nej. </a:t>
            </a:r>
            <a:endParaRPr lang="sv-SE" sz="1200" dirty="0"/>
          </a:p>
        </p:txBody>
      </p:sp>
      <p:sp>
        <p:nvSpPr>
          <p:cNvPr id="7" name="Rektangel 6">
            <a:extLst>
              <a:ext uri="{FF2B5EF4-FFF2-40B4-BE49-F238E27FC236}">
                <a16:creationId xmlns:a16="http://schemas.microsoft.com/office/drawing/2014/main" id="{7C658ACC-2ED4-2C21-CE0E-394AB0EB1212}"/>
              </a:ext>
              <a:ext uri="{C183D7F6-B498-43B3-948B-1728B52AA6E4}">
                <adec:decorative xmlns:adec="http://schemas.microsoft.com/office/drawing/2017/decorative" val="1"/>
              </a:ext>
            </a:extLst>
          </p:cNvPr>
          <p:cNvSpPr/>
          <p:nvPr/>
        </p:nvSpPr>
        <p:spPr>
          <a:xfrm>
            <a:off x="947295" y="2922410"/>
            <a:ext cx="888083" cy="20891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57A16B1A-DAA5-FCFA-E8DC-12706B37CEA8}"/>
              </a:ext>
              <a:ext uri="{C183D7F6-B498-43B3-948B-1728B52AA6E4}">
                <adec:decorative xmlns:adec="http://schemas.microsoft.com/office/drawing/2017/decorative" val="1"/>
              </a:ext>
            </a:extLst>
          </p:cNvPr>
          <p:cNvSpPr/>
          <p:nvPr/>
        </p:nvSpPr>
        <p:spPr>
          <a:xfrm>
            <a:off x="983738" y="2166825"/>
            <a:ext cx="368361" cy="54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F431CF4-9EF6-B724-148B-9BE34EFAC292}"/>
              </a:ext>
              <a:ext uri="{C183D7F6-B498-43B3-948B-1728B52AA6E4}">
                <adec:decorative xmlns:adec="http://schemas.microsoft.com/office/drawing/2017/decorative" val="1"/>
              </a:ext>
            </a:extLst>
          </p:cNvPr>
          <p:cNvSpPr/>
          <p:nvPr/>
        </p:nvSpPr>
        <p:spPr>
          <a:xfrm>
            <a:off x="5131041" y="1547113"/>
            <a:ext cx="273020" cy="60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526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981EB9-3D9A-49DE-98AF-B32419F990A8}"/>
              </a:ext>
            </a:extLst>
          </p:cNvPr>
          <p:cNvSpPr>
            <a:spLocks noGrp="1"/>
          </p:cNvSpPr>
          <p:nvPr>
            <p:ph type="title"/>
          </p:nvPr>
        </p:nvSpPr>
        <p:spPr>
          <a:xfrm>
            <a:off x="390847" y="610613"/>
            <a:ext cx="7422784" cy="675000"/>
          </a:xfrm>
        </p:spPr>
        <p:txBody>
          <a:bodyPr/>
          <a:lstStyle/>
          <a:p>
            <a:r>
              <a:rPr lang="sv-SE" sz="2400" dirty="0"/>
              <a:t>Aktiviteter</a:t>
            </a:r>
          </a:p>
        </p:txBody>
      </p:sp>
      <p:pic>
        <p:nvPicPr>
          <p:cNvPr id="6" name="Platshållare för innehåll 5" descr="Skärmdump på aktiviteter">
            <a:extLst>
              <a:ext uri="{FF2B5EF4-FFF2-40B4-BE49-F238E27FC236}">
                <a16:creationId xmlns:a16="http://schemas.microsoft.com/office/drawing/2014/main" id="{EC8401B0-4F95-4138-9115-1633E99CA186}"/>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390847" y="1285613"/>
            <a:ext cx="5458609" cy="2689704"/>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0BCD006D-F026-4AE5-BFBA-2A7C98DCE6D1}"/>
              </a:ext>
            </a:extLst>
          </p:cNvPr>
          <p:cNvSpPr txBox="1"/>
          <p:nvPr/>
        </p:nvSpPr>
        <p:spPr>
          <a:xfrm>
            <a:off x="6071879" y="1285613"/>
            <a:ext cx="2773806" cy="2862322"/>
          </a:xfrm>
          <a:prstGeom prst="rect">
            <a:avLst/>
          </a:prstGeom>
          <a:noFill/>
        </p:spPr>
        <p:txBody>
          <a:bodyPr wrap="square" rtlCol="0">
            <a:spAutoFit/>
          </a:bodyPr>
          <a:lstStyle/>
          <a:p>
            <a:r>
              <a:rPr lang="sv-SE" sz="1200" b="0" i="0" dirty="0">
                <a:solidFill>
                  <a:srgbClr val="333333"/>
                </a:solidFill>
                <a:effectLst/>
              </a:rPr>
              <a:t>I det här stegen fyller du i de aktiviteter som du kommit överens om med deltagaren.</a:t>
            </a:r>
          </a:p>
          <a:p>
            <a:endParaRPr lang="sv-SE" sz="1200" b="0" i="0" dirty="0">
              <a:solidFill>
                <a:srgbClr val="333333"/>
              </a:solidFill>
              <a:effectLst/>
            </a:endParaRPr>
          </a:p>
          <a:p>
            <a:r>
              <a:rPr lang="sv-SE" sz="1200" b="0" i="0" dirty="0">
                <a:solidFill>
                  <a:srgbClr val="333333"/>
                </a:solidFill>
                <a:effectLst/>
              </a:rPr>
              <a:t>De första åtta aktiviteterna är obligatoriska och redan ifyllda.</a:t>
            </a:r>
          </a:p>
          <a:p>
            <a:endParaRPr lang="sv-SE" sz="1200" dirty="0">
              <a:solidFill>
                <a:srgbClr val="333333"/>
              </a:solidFill>
            </a:endParaRPr>
          </a:p>
          <a:p>
            <a:r>
              <a:rPr lang="sv-SE" sz="1200" dirty="0">
                <a:solidFill>
                  <a:srgbClr val="333333"/>
                </a:solidFill>
              </a:rPr>
              <a:t>Därutöver finns det fyra frivilliga val:</a:t>
            </a:r>
          </a:p>
          <a:p>
            <a:endParaRPr lang="sv-SE" sz="1200" dirty="0">
              <a:solidFill>
                <a:srgbClr val="333333"/>
              </a:solidFill>
            </a:endParaRPr>
          </a:p>
          <a:p>
            <a:pPr marL="171450" indent="-171450">
              <a:buFont typeface="Arial" panose="020B0604020202020204" pitchFamily="34" charset="0"/>
              <a:buChar char="•"/>
            </a:pPr>
            <a:r>
              <a:rPr lang="sv-SE" sz="1200" b="0" i="0" dirty="0">
                <a:solidFill>
                  <a:srgbClr val="333333"/>
                </a:solidFill>
                <a:effectLst/>
              </a:rPr>
              <a:t>Rättigheter och skyldigheter i arbetslivet</a:t>
            </a:r>
          </a:p>
          <a:p>
            <a:pPr marL="171450" indent="-171450">
              <a:buFont typeface="Arial" panose="020B0604020202020204" pitchFamily="34" charset="0"/>
              <a:buChar char="•"/>
            </a:pPr>
            <a:r>
              <a:rPr lang="sv-SE" sz="1200" dirty="0">
                <a:solidFill>
                  <a:srgbClr val="333333"/>
                </a:solidFill>
              </a:rPr>
              <a:t>Digital kompetens</a:t>
            </a:r>
          </a:p>
          <a:p>
            <a:pPr marL="171450" indent="-171450">
              <a:buFont typeface="Arial" panose="020B0604020202020204" pitchFamily="34" charset="0"/>
              <a:buChar char="•"/>
            </a:pPr>
            <a:r>
              <a:rPr lang="sv-SE" sz="1200" dirty="0">
                <a:solidFill>
                  <a:srgbClr val="333333"/>
                </a:solidFill>
              </a:rPr>
              <a:t>Självständigt arbete</a:t>
            </a:r>
          </a:p>
          <a:p>
            <a:pPr marL="171450" indent="-171450">
              <a:buFont typeface="Arial" panose="020B0604020202020204" pitchFamily="34" charset="0"/>
              <a:buChar char="•"/>
            </a:pPr>
            <a:r>
              <a:rPr lang="sv-SE" sz="1200" b="0" i="0" dirty="0">
                <a:solidFill>
                  <a:srgbClr val="333333"/>
                </a:solidFill>
                <a:effectLst/>
              </a:rPr>
              <a:t>Studiebesök utbildningsanordnare</a:t>
            </a:r>
          </a:p>
          <a:p>
            <a:endParaRPr lang="sv-SE" sz="1200" dirty="0">
              <a:solidFill>
                <a:srgbClr val="333333"/>
              </a:solidFill>
            </a:endParaRPr>
          </a:p>
        </p:txBody>
      </p:sp>
      <p:sp>
        <p:nvSpPr>
          <p:cNvPr id="4" name="Rektangel 3">
            <a:extLst>
              <a:ext uri="{FF2B5EF4-FFF2-40B4-BE49-F238E27FC236}">
                <a16:creationId xmlns:a16="http://schemas.microsoft.com/office/drawing/2014/main" id="{F31BB481-9F84-4DB5-884B-10BC2EF7A537}"/>
              </a:ext>
              <a:ext uri="{C183D7F6-B498-43B3-948B-1728B52AA6E4}">
                <adec:decorative xmlns:adec="http://schemas.microsoft.com/office/drawing/2017/decorative" val="1"/>
              </a:ext>
            </a:extLst>
          </p:cNvPr>
          <p:cNvSpPr/>
          <p:nvPr/>
        </p:nvSpPr>
        <p:spPr>
          <a:xfrm>
            <a:off x="782085" y="2424150"/>
            <a:ext cx="1225685" cy="11413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7FF99D2-A4F6-D721-317B-914DCBD9E532}"/>
              </a:ext>
              <a:ext uri="{C183D7F6-B498-43B3-948B-1728B52AA6E4}">
                <adec:decorative xmlns:adec="http://schemas.microsoft.com/office/drawing/2017/decorative" val="1"/>
              </a:ext>
            </a:extLst>
          </p:cNvPr>
          <p:cNvSpPr/>
          <p:nvPr/>
        </p:nvSpPr>
        <p:spPr>
          <a:xfrm>
            <a:off x="819060" y="1772463"/>
            <a:ext cx="25568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0C56D5FE-B0E0-3BE1-1925-4B87E0C99DB1}"/>
              </a:ext>
              <a:ext uri="{C183D7F6-B498-43B3-948B-1728B52AA6E4}">
                <adec:decorative xmlns:adec="http://schemas.microsoft.com/office/drawing/2017/decorative" val="1"/>
              </a:ext>
            </a:extLst>
          </p:cNvPr>
          <p:cNvSpPr/>
          <p:nvPr/>
        </p:nvSpPr>
        <p:spPr>
          <a:xfrm>
            <a:off x="5408394" y="1362675"/>
            <a:ext cx="16467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55787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4D1582-5D76-4D17-83E1-AF7A6007E4BB}"/>
              </a:ext>
            </a:extLst>
          </p:cNvPr>
          <p:cNvSpPr>
            <a:spLocks noGrp="1"/>
          </p:cNvSpPr>
          <p:nvPr>
            <p:ph type="title"/>
          </p:nvPr>
        </p:nvSpPr>
        <p:spPr/>
        <p:txBody>
          <a:bodyPr/>
          <a:lstStyle/>
          <a:p>
            <a:r>
              <a:rPr lang="sv-SE" sz="2400" dirty="0"/>
              <a:t>Förhandsgranska</a:t>
            </a:r>
          </a:p>
        </p:txBody>
      </p:sp>
      <p:pic>
        <p:nvPicPr>
          <p:cNvPr id="6" name="Platshållare för innehåll 5" descr="skärmdump på skapa gemensam planering">
            <a:extLst>
              <a:ext uri="{FF2B5EF4-FFF2-40B4-BE49-F238E27FC236}">
                <a16:creationId xmlns:a16="http://schemas.microsoft.com/office/drawing/2014/main" id="{F8CEAAF3-70ED-4233-A34B-9BF6CAE4EB3B}"/>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75043" y="1549382"/>
            <a:ext cx="5048573" cy="2510199"/>
          </a:xfrm>
          <a:prstGeom prst="rect">
            <a:avLst/>
          </a:prstGeom>
          <a:ln>
            <a:noFill/>
          </a:ln>
          <a:effectLst>
            <a:outerShdw blurRad="292100" dist="139700" dir="2700000" algn="tl" rotWithShape="0">
              <a:srgbClr val="333333">
                <a:alpha val="65000"/>
              </a:srgbClr>
            </a:outerShdw>
          </a:effectLst>
        </p:spPr>
      </p:pic>
      <p:pic>
        <p:nvPicPr>
          <p:cNvPr id="4" name="Platshållare för innehåll 5" descr="skärmdump förhandsgranska">
            <a:extLst>
              <a:ext uri="{FF2B5EF4-FFF2-40B4-BE49-F238E27FC236}">
                <a16:creationId xmlns:a16="http://schemas.microsoft.com/office/drawing/2014/main" id="{37DDC0C8-4E31-4292-9CD0-FE5E04F656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5080" y="2016406"/>
            <a:ext cx="2373550" cy="2510199"/>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FE1FB1F6-0138-4EA2-AE4A-6CE032BEBD58}"/>
              </a:ext>
            </a:extLst>
          </p:cNvPr>
          <p:cNvSpPr txBox="1"/>
          <p:nvPr/>
        </p:nvSpPr>
        <p:spPr>
          <a:xfrm>
            <a:off x="5920576" y="1549381"/>
            <a:ext cx="2980023" cy="1754326"/>
          </a:xfrm>
          <a:prstGeom prst="rect">
            <a:avLst/>
          </a:prstGeom>
          <a:noFill/>
        </p:spPr>
        <p:txBody>
          <a:bodyPr wrap="square" rtlCol="0">
            <a:spAutoFit/>
          </a:bodyPr>
          <a:lstStyle/>
          <a:p>
            <a:r>
              <a:rPr lang="sv-SE" sz="1200" dirty="0"/>
              <a:t>Du kan granska den gemensamma planeringen genom att trycka på </a:t>
            </a:r>
            <a:r>
              <a:rPr lang="sv-SE" sz="1200" b="1" dirty="0"/>
              <a:t>Förhandsgranska</a:t>
            </a:r>
            <a:r>
              <a:rPr lang="sv-SE" sz="1200" dirty="0"/>
              <a:t>.</a:t>
            </a:r>
          </a:p>
          <a:p>
            <a:endParaRPr lang="sv-SE" sz="1200" dirty="0"/>
          </a:p>
          <a:p>
            <a:r>
              <a:rPr lang="sv-SE" sz="1200" dirty="0"/>
              <a:t>Klicka på </a:t>
            </a:r>
            <a:r>
              <a:rPr lang="sv-SE" sz="1200" b="1" dirty="0"/>
              <a:t>Skicka in </a:t>
            </a:r>
            <a:r>
              <a:rPr lang="sv-SE" sz="1200" dirty="0"/>
              <a:t>för att skicka in rapporten till Arbetsförmedlingen.</a:t>
            </a:r>
          </a:p>
          <a:p>
            <a:endParaRPr lang="sv-SE" sz="1200" dirty="0"/>
          </a:p>
          <a:p>
            <a:r>
              <a:rPr lang="sv-SE" sz="1200" dirty="0"/>
              <a:t>Om du vill stänga ner fönstret utan att skicka in rapporten klickar du på </a:t>
            </a:r>
            <a:r>
              <a:rPr lang="sv-SE" sz="1200" b="1" dirty="0"/>
              <a:t>Avbryt</a:t>
            </a:r>
            <a:r>
              <a:rPr lang="sv-SE" sz="1200" dirty="0"/>
              <a:t>.</a:t>
            </a:r>
          </a:p>
        </p:txBody>
      </p:sp>
      <p:sp>
        <p:nvSpPr>
          <p:cNvPr id="5" name="Rektangel 4">
            <a:extLst>
              <a:ext uri="{FF2B5EF4-FFF2-40B4-BE49-F238E27FC236}">
                <a16:creationId xmlns:a16="http://schemas.microsoft.com/office/drawing/2014/main" id="{836251EB-6E7E-F843-39AB-F7C8FC9B11C7}"/>
              </a:ext>
              <a:ext uri="{C183D7F6-B498-43B3-948B-1728B52AA6E4}">
                <adec:decorative xmlns:adec="http://schemas.microsoft.com/office/drawing/2017/decorative" val="1"/>
              </a:ext>
            </a:extLst>
          </p:cNvPr>
          <p:cNvSpPr/>
          <p:nvPr/>
        </p:nvSpPr>
        <p:spPr>
          <a:xfrm>
            <a:off x="947296" y="3689764"/>
            <a:ext cx="388124" cy="1044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779F8E6-8EC9-94F9-4186-7B1A886C9F38}"/>
              </a:ext>
              <a:ext uri="{C183D7F6-B498-43B3-948B-1728B52AA6E4}">
                <adec:decorative xmlns:adec="http://schemas.microsoft.com/office/drawing/2017/decorative" val="1"/>
              </a:ext>
            </a:extLst>
          </p:cNvPr>
          <p:cNvSpPr/>
          <p:nvPr/>
        </p:nvSpPr>
        <p:spPr>
          <a:xfrm>
            <a:off x="2887929" y="4332601"/>
            <a:ext cx="427594" cy="14730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D3077F6-D10E-C4AF-F874-CB51EBA75478}"/>
              </a:ext>
              <a:ext uri="{C183D7F6-B498-43B3-948B-1728B52AA6E4}">
                <adec:decorative xmlns:adec="http://schemas.microsoft.com/office/drawing/2017/decorative" val="1"/>
              </a:ext>
            </a:extLst>
          </p:cNvPr>
          <p:cNvSpPr/>
          <p:nvPr/>
        </p:nvSpPr>
        <p:spPr>
          <a:xfrm>
            <a:off x="5217714" y="1603450"/>
            <a:ext cx="182013" cy="47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1AF5EEA-0C4A-C3CA-E04F-3A94CB5BCD5A}"/>
              </a:ext>
              <a:ext uri="{C183D7F6-B498-43B3-948B-1728B52AA6E4}">
                <adec:decorative xmlns:adec="http://schemas.microsoft.com/office/drawing/2017/decorative" val="1"/>
              </a:ext>
            </a:extLst>
          </p:cNvPr>
          <p:cNvSpPr/>
          <p:nvPr/>
        </p:nvSpPr>
        <p:spPr>
          <a:xfrm>
            <a:off x="2887929" y="2422510"/>
            <a:ext cx="427594" cy="65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56B4FF1-81D6-C086-0976-D57BA840A587}"/>
              </a:ext>
              <a:ext uri="{C183D7F6-B498-43B3-948B-1728B52AA6E4}">
                <adec:decorative xmlns:adec="http://schemas.microsoft.com/office/drawing/2017/decorative" val="1"/>
              </a:ext>
            </a:extLst>
          </p:cNvPr>
          <p:cNvSpPr/>
          <p:nvPr/>
        </p:nvSpPr>
        <p:spPr>
          <a:xfrm>
            <a:off x="979405" y="2016406"/>
            <a:ext cx="22101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622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4DA53-7579-433E-9D7D-35A5B5817584}"/>
              </a:ext>
            </a:extLst>
          </p:cNvPr>
          <p:cNvSpPr>
            <a:spLocks noGrp="1"/>
          </p:cNvSpPr>
          <p:nvPr>
            <p:ph type="title"/>
          </p:nvPr>
        </p:nvSpPr>
        <p:spPr>
          <a:xfrm>
            <a:off x="573954" y="393497"/>
            <a:ext cx="7422784" cy="675000"/>
          </a:xfrm>
        </p:spPr>
        <p:txBody>
          <a:bodyPr/>
          <a:lstStyle/>
          <a:p>
            <a:r>
              <a:rPr lang="sv-SE" sz="2400" dirty="0"/>
              <a:t>Inskickade rapporter, gemensam planering</a:t>
            </a:r>
          </a:p>
        </p:txBody>
      </p:sp>
      <p:pic>
        <p:nvPicPr>
          <p:cNvPr id="14" name="Bildobjekt 13" descr="En skärmbild från Mina sidor fristående aktörer under fliken rapportering. Möjlighet att se inskickade rapporter, och deras status. ">
            <a:extLst>
              <a:ext uri="{FF2B5EF4-FFF2-40B4-BE49-F238E27FC236}">
                <a16:creationId xmlns:a16="http://schemas.microsoft.com/office/drawing/2014/main" id="{EEA4B816-641C-4DAD-A766-4BDF618EDF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954" y="1608306"/>
            <a:ext cx="5594319" cy="2578096"/>
          </a:xfrm>
          <a:prstGeom prst="rect">
            <a:avLst/>
          </a:prstGeom>
        </p:spPr>
      </p:pic>
      <p:sp>
        <p:nvSpPr>
          <p:cNvPr id="9" name="textruta 8">
            <a:extLst>
              <a:ext uri="{FF2B5EF4-FFF2-40B4-BE49-F238E27FC236}">
                <a16:creationId xmlns:a16="http://schemas.microsoft.com/office/drawing/2014/main" id="{D92A6025-3300-44BF-BA81-C453305FDC3A}"/>
              </a:ext>
            </a:extLst>
          </p:cNvPr>
          <p:cNvSpPr txBox="1"/>
          <p:nvPr/>
        </p:nvSpPr>
        <p:spPr>
          <a:xfrm>
            <a:off x="6348174" y="1608306"/>
            <a:ext cx="2381386" cy="1015663"/>
          </a:xfrm>
          <a:prstGeom prst="rect">
            <a:avLst/>
          </a:prstGeom>
          <a:noFill/>
        </p:spPr>
        <p:txBody>
          <a:bodyPr wrap="square" rtlCol="0">
            <a:spAutoFit/>
          </a:bodyPr>
          <a:lstStyle/>
          <a:p>
            <a:r>
              <a:rPr lang="sv-SE" sz="1200" dirty="0"/>
              <a:t>I </a:t>
            </a:r>
            <a:r>
              <a:rPr lang="sv-SE" sz="1200" b="1" dirty="0"/>
              <a:t>Deltagarinformationen</a:t>
            </a:r>
            <a:r>
              <a:rPr lang="sv-SE" sz="1200" dirty="0"/>
              <a:t> under fliken </a:t>
            </a:r>
            <a:r>
              <a:rPr lang="sv-SE" sz="1200" b="1" dirty="0"/>
              <a:t>Rapportering</a:t>
            </a:r>
            <a:r>
              <a:rPr lang="sv-SE" sz="1200" dirty="0"/>
              <a:t>,</a:t>
            </a:r>
          </a:p>
          <a:p>
            <a:r>
              <a:rPr lang="sv-SE" sz="1200" dirty="0"/>
              <a:t>syns nu den inskickade gemensamma planeringen under </a:t>
            </a:r>
            <a:r>
              <a:rPr lang="sv-SE" sz="1200" b="1" dirty="0"/>
              <a:t>Inskickade rapporter</a:t>
            </a:r>
            <a:r>
              <a:rPr lang="sv-SE" sz="1200" dirty="0"/>
              <a:t>.</a:t>
            </a:r>
          </a:p>
        </p:txBody>
      </p:sp>
      <p:sp>
        <p:nvSpPr>
          <p:cNvPr id="13" name="Rektangel 12">
            <a:extLst>
              <a:ext uri="{FF2B5EF4-FFF2-40B4-BE49-F238E27FC236}">
                <a16:creationId xmlns:a16="http://schemas.microsoft.com/office/drawing/2014/main" id="{CFFEAC93-362D-4A30-B47B-19A7BE8B81C8}"/>
              </a:ext>
              <a:ext uri="{C183D7F6-B498-43B3-948B-1728B52AA6E4}">
                <adec:decorative xmlns:adec="http://schemas.microsoft.com/office/drawing/2017/decorative" val="1"/>
              </a:ext>
            </a:extLst>
          </p:cNvPr>
          <p:cNvSpPr/>
          <p:nvPr/>
        </p:nvSpPr>
        <p:spPr>
          <a:xfrm>
            <a:off x="3216883" y="2511743"/>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42AD4F88-307B-454D-9E92-A8D3260EE350}"/>
              </a:ext>
              <a:ext uri="{C183D7F6-B498-43B3-948B-1728B52AA6E4}">
                <adec:decorative xmlns:adec="http://schemas.microsoft.com/office/drawing/2017/decorative" val="1"/>
              </a:ext>
            </a:extLst>
          </p:cNvPr>
          <p:cNvSpPr/>
          <p:nvPr/>
        </p:nvSpPr>
        <p:spPr>
          <a:xfrm>
            <a:off x="1483885" y="3036374"/>
            <a:ext cx="4322029" cy="4373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1A747D5A-E129-F3DD-7546-03AAF3D4A25C}"/>
              </a:ext>
              <a:ext uri="{C183D7F6-B498-43B3-948B-1728B52AA6E4}">
                <adec:decorative xmlns:adec="http://schemas.microsoft.com/office/drawing/2017/decorative" val="1"/>
              </a:ext>
            </a:extLst>
          </p:cNvPr>
          <p:cNvSpPr/>
          <p:nvPr/>
        </p:nvSpPr>
        <p:spPr>
          <a:xfrm>
            <a:off x="4931693" y="1776796"/>
            <a:ext cx="442032" cy="65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938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A0DE5-4916-45A8-B103-5229A88971D9}"/>
              </a:ext>
            </a:extLst>
          </p:cNvPr>
          <p:cNvSpPr>
            <a:spLocks noGrp="1"/>
          </p:cNvSpPr>
          <p:nvPr>
            <p:ph type="title"/>
          </p:nvPr>
        </p:nvSpPr>
        <p:spPr>
          <a:xfrm>
            <a:off x="329127" y="276414"/>
            <a:ext cx="3197844" cy="675000"/>
          </a:xfrm>
        </p:spPr>
        <p:txBody>
          <a:bodyPr/>
          <a:lstStyle/>
          <a:p>
            <a:r>
              <a:rPr lang="sv-SE" sz="2400" dirty="0"/>
              <a:t>Innehållsförteckning</a:t>
            </a:r>
            <a:endParaRPr lang="sv-SE" sz="2400" dirty="0">
              <a:solidFill>
                <a:srgbClr val="FF0000"/>
              </a:solidFill>
            </a:endParaRPr>
          </a:p>
        </p:txBody>
      </p:sp>
      <p:sp>
        <p:nvSpPr>
          <p:cNvPr id="3" name="Platshållare för innehåll 2">
            <a:extLst>
              <a:ext uri="{FF2B5EF4-FFF2-40B4-BE49-F238E27FC236}">
                <a16:creationId xmlns:a16="http://schemas.microsoft.com/office/drawing/2014/main" id="{3A18C91A-05F7-48D1-B85E-BF4CA2C0B578}"/>
              </a:ext>
            </a:extLst>
          </p:cNvPr>
          <p:cNvSpPr>
            <a:spLocks noGrp="1"/>
          </p:cNvSpPr>
          <p:nvPr>
            <p:ph idx="1"/>
          </p:nvPr>
        </p:nvSpPr>
        <p:spPr>
          <a:xfrm>
            <a:off x="329127" y="766717"/>
            <a:ext cx="8485746" cy="4055719"/>
          </a:xfrm>
        </p:spPr>
        <p:txBody>
          <a:bodyPr numCol="3"/>
          <a:lstStyle/>
          <a:p>
            <a:pPr marL="0" indent="0">
              <a:spcBef>
                <a:spcPts val="0"/>
              </a:spcBef>
              <a:spcAft>
                <a:spcPts val="300"/>
              </a:spcAft>
              <a:buNone/>
            </a:pPr>
            <a:r>
              <a:rPr lang="sv-SE" sz="1000" b="1" u="sng" dirty="0">
                <a:solidFill>
                  <a:srgbClr val="0070C0"/>
                </a:solidFill>
                <a:latin typeface="+mj-lt"/>
                <a:hlinkClick r:id="rId3" action="ppaction://hlinksldjump"/>
              </a:rPr>
              <a:t>Uppdateringar i användarstödet</a:t>
            </a:r>
            <a:br>
              <a:rPr lang="sv-SE" sz="1000" b="1" u="sng" dirty="0">
                <a:solidFill>
                  <a:srgbClr val="0070C0"/>
                </a:solidFill>
                <a:latin typeface="+mj-lt"/>
              </a:rPr>
            </a:br>
            <a:endParaRPr lang="sv-SE" sz="1000" b="1" u="sng" dirty="0">
              <a:solidFill>
                <a:srgbClr val="0070C0"/>
              </a:solidFill>
              <a:latin typeface="+mj-lt"/>
              <a:hlinkClick r:id="rId4" action="ppaction://hlinksldjump"/>
            </a:endParaRPr>
          </a:p>
          <a:p>
            <a:pPr marL="0" indent="0">
              <a:spcBef>
                <a:spcPts val="0"/>
              </a:spcBef>
              <a:spcAft>
                <a:spcPts val="300"/>
              </a:spcAft>
              <a:buNone/>
            </a:pPr>
            <a:r>
              <a:rPr lang="sv-SE" sz="1000" b="1" u="sng" dirty="0">
                <a:solidFill>
                  <a:srgbClr val="0070C0"/>
                </a:solidFill>
                <a:latin typeface="+mj-lt"/>
                <a:hlinkClick r:id="rId4" action="ppaction://hlinksldjump"/>
              </a:rPr>
              <a:t>Karriärvägledning</a:t>
            </a:r>
            <a:endParaRPr lang="sv-SE" sz="1000" b="1" u="sng" dirty="0">
              <a:solidFill>
                <a:srgbClr val="0070C0"/>
              </a:solidFill>
              <a:latin typeface="+mj-lt"/>
            </a:endParaRPr>
          </a:p>
          <a:p>
            <a:pPr marL="0" indent="0">
              <a:spcBef>
                <a:spcPts val="0"/>
              </a:spcBef>
              <a:spcAft>
                <a:spcPts val="300"/>
              </a:spcAft>
              <a:buNone/>
            </a:pPr>
            <a:r>
              <a:rPr lang="sv-SE" sz="1000" u="sng" dirty="0">
                <a:solidFill>
                  <a:srgbClr val="0070C0"/>
                </a:solidFill>
                <a:latin typeface="+mj-lt"/>
                <a:hlinkClick r:id="rId5" action="ppaction://hlinksldjump"/>
              </a:rPr>
              <a:t>Bra att veta</a:t>
            </a:r>
            <a:br>
              <a:rPr lang="sv-SE" sz="1000" dirty="0">
                <a:solidFill>
                  <a:srgbClr val="0070C0"/>
                </a:solidFill>
                <a:latin typeface="+mj-lt"/>
              </a:rPr>
            </a:br>
            <a:endParaRPr lang="sv-SE" sz="1000" dirty="0">
              <a:solidFill>
                <a:srgbClr val="0070C0"/>
              </a:solidFill>
              <a:latin typeface="+mj-lt"/>
            </a:endParaRPr>
          </a:p>
          <a:p>
            <a:pPr marL="0" indent="0">
              <a:spcBef>
                <a:spcPts val="0"/>
              </a:spcBef>
              <a:spcAft>
                <a:spcPts val="300"/>
              </a:spcAft>
              <a:buNone/>
            </a:pPr>
            <a:r>
              <a:rPr lang="sv-SE" sz="1000" b="1" dirty="0">
                <a:solidFill>
                  <a:srgbClr val="0070C0"/>
                </a:solidFill>
                <a:latin typeface="+mj-lt"/>
              </a:rPr>
              <a:t>Mina deltagare, deltagarinformation</a:t>
            </a:r>
          </a:p>
          <a:p>
            <a:pPr marL="0" indent="0">
              <a:spcBef>
                <a:spcPts val="0"/>
              </a:spcBef>
              <a:buNone/>
            </a:pPr>
            <a:r>
              <a:rPr lang="sv-SE" sz="1000" dirty="0">
                <a:solidFill>
                  <a:srgbClr val="0070C0"/>
                </a:solidFill>
                <a:latin typeface="+mj-lt"/>
                <a:hlinkClick r:id="rId6" action="ppaction://hlinksldjump">
                  <a:extLst>
                    <a:ext uri="{A12FA001-AC4F-418D-AE19-62706E023703}">
                      <ahyp:hlinkClr xmlns:ahyp="http://schemas.microsoft.com/office/drawing/2018/hyperlinkcolor" val="tx"/>
                    </a:ext>
                  </a:extLst>
                </a:hlinkClick>
              </a:rPr>
              <a:t>Se mina deltagare</a:t>
            </a:r>
            <a:endParaRPr lang="sv-SE" sz="1000" dirty="0">
              <a:solidFill>
                <a:srgbClr val="0070C0"/>
              </a:solidFill>
              <a:latin typeface="+mj-lt"/>
            </a:endParaRPr>
          </a:p>
          <a:p>
            <a:pPr marL="0" indent="0">
              <a:spcBef>
                <a:spcPts val="0"/>
              </a:spcBef>
              <a:buNone/>
            </a:pPr>
            <a:r>
              <a:rPr lang="sv-SE" sz="1000" dirty="0">
                <a:solidFill>
                  <a:srgbClr val="0563C1"/>
                </a:solidFill>
                <a:latin typeface="+mj-lt"/>
                <a:hlinkClick r:id="rId7" action="ppaction://hlinksldjump">
                  <a:extLst>
                    <a:ext uri="{A12FA001-AC4F-418D-AE19-62706E023703}">
                      <ahyp:hlinkClr xmlns:ahyp="http://schemas.microsoft.com/office/drawing/2018/hyperlinkcolor" val="tx"/>
                    </a:ext>
                  </a:extLst>
                </a:hlinkClick>
              </a:rPr>
              <a:t>Sök </a:t>
            </a:r>
            <a:r>
              <a:rPr lang="sv-SE" sz="1000" dirty="0">
                <a:solidFill>
                  <a:srgbClr val="0070C0"/>
                </a:solidFill>
                <a:latin typeface="+mj-lt"/>
                <a:hlinkClick r:id="rId7" action="ppaction://hlinksldjump">
                  <a:extLst>
                    <a:ext uri="{A12FA001-AC4F-418D-AE19-62706E023703}">
                      <ahyp:hlinkClr xmlns:ahyp="http://schemas.microsoft.com/office/drawing/2018/hyperlinkcolor" val="tx"/>
                    </a:ext>
                  </a:extLst>
                </a:hlinkClick>
              </a:rPr>
              <a:t>deltagare</a:t>
            </a:r>
            <a:endParaRPr lang="sv-SE" sz="1000" dirty="0">
              <a:solidFill>
                <a:srgbClr val="0070C0"/>
              </a:solidFill>
              <a:latin typeface="+mj-lt"/>
            </a:endParaRPr>
          </a:p>
          <a:p>
            <a:pPr marL="0" indent="0">
              <a:spcBef>
                <a:spcPts val="0"/>
              </a:spcBef>
              <a:buNone/>
            </a:pPr>
            <a:r>
              <a:rPr lang="sv-SE" sz="1000" dirty="0">
                <a:solidFill>
                  <a:srgbClr val="0070C0"/>
                </a:solidFill>
                <a:latin typeface="+mj-lt"/>
                <a:hlinkClick r:id="rId8" action="ppaction://hlinksldjump">
                  <a:extLst>
                    <a:ext uri="{A12FA001-AC4F-418D-AE19-62706E023703}">
                      <ahyp:hlinkClr xmlns:ahyp="http://schemas.microsoft.com/office/drawing/2018/hyperlinkcolor" val="tx"/>
                    </a:ext>
                  </a:extLst>
                </a:hlinkClick>
              </a:rPr>
              <a:t>Filtrering</a:t>
            </a:r>
            <a:br>
              <a:rPr lang="sv-SE" sz="1000" dirty="0">
                <a:solidFill>
                  <a:srgbClr val="0070C0"/>
                </a:solidFill>
                <a:latin typeface="+mj-lt"/>
              </a:rPr>
            </a:br>
            <a:r>
              <a:rPr lang="sv-SE" sz="1000" dirty="0">
                <a:solidFill>
                  <a:srgbClr val="0070C0"/>
                </a:solidFill>
                <a:latin typeface="+mj-lt"/>
                <a:hlinkClick r:id="rId9" action="ppaction://hlinksldjump"/>
              </a:rPr>
              <a:t>Händelseöversikt</a:t>
            </a:r>
            <a:br>
              <a:rPr lang="sv-SE" sz="1000" dirty="0">
                <a:solidFill>
                  <a:srgbClr val="0070C0"/>
                </a:solidFill>
                <a:latin typeface="+mj-lt"/>
              </a:rPr>
            </a:br>
            <a:r>
              <a:rPr lang="sv-SE" sz="1000" dirty="0">
                <a:solidFill>
                  <a:srgbClr val="0070C0"/>
                </a:solidFill>
                <a:latin typeface="+mj-lt"/>
                <a:hlinkClick r:id="rId10" action="ppaction://hlinksldjump"/>
              </a:rPr>
              <a:t>Deltagarkort</a:t>
            </a:r>
            <a:r>
              <a:rPr lang="sv-SE" sz="1000" dirty="0">
                <a:solidFill>
                  <a:srgbClr val="0070C0"/>
                </a:solidFill>
                <a:latin typeface="+mj-lt"/>
              </a:rPr>
              <a:t> </a:t>
            </a:r>
          </a:p>
          <a:p>
            <a:pPr marL="0" indent="0">
              <a:spcBef>
                <a:spcPts val="0"/>
              </a:spcBef>
              <a:buNone/>
            </a:pPr>
            <a:r>
              <a:rPr lang="sv-SE" sz="1000" dirty="0">
                <a:solidFill>
                  <a:srgbClr val="0070C0"/>
                </a:solidFill>
                <a:latin typeface="+mj-lt"/>
                <a:hlinkClick r:id="rId11" action="ppaction://hlinksldjump"/>
              </a:rPr>
              <a:t>Handlingsplan</a:t>
            </a:r>
            <a:br>
              <a:rPr lang="sv-SE" sz="1000" dirty="0">
                <a:solidFill>
                  <a:srgbClr val="0070C0"/>
                </a:solidFill>
                <a:latin typeface="+mj-lt"/>
              </a:rPr>
            </a:br>
            <a:r>
              <a:rPr lang="sv-SE" sz="1000" dirty="0">
                <a:solidFill>
                  <a:srgbClr val="0070C0"/>
                </a:solidFill>
                <a:latin typeface="+mj-lt"/>
                <a:hlinkClick r:id="rId12" action="ppaction://hlinksldjump">
                  <a:extLst>
                    <a:ext uri="{A12FA001-AC4F-418D-AE19-62706E023703}">
                      <ahyp:hlinkClr xmlns:ahyp="http://schemas.microsoft.com/office/drawing/2018/hyperlinkcolor" val="tx"/>
                    </a:ext>
                  </a:extLst>
                </a:hlinkClick>
              </a:rPr>
              <a:t>Boka ett första möte </a:t>
            </a:r>
            <a:br>
              <a:rPr lang="sv-SE" sz="1000" dirty="0">
                <a:solidFill>
                  <a:srgbClr val="0070C0"/>
                </a:solidFill>
                <a:latin typeface="+mj-lt"/>
              </a:rPr>
            </a:br>
            <a:r>
              <a:rPr lang="sv-SE" sz="1000" dirty="0">
                <a:solidFill>
                  <a:srgbClr val="0070C0"/>
                </a:solidFill>
                <a:latin typeface="+mj-lt"/>
                <a:hlinkClick r:id="rId13" action="ppaction://hlinksldjump">
                  <a:extLst>
                    <a:ext uri="{A12FA001-AC4F-418D-AE19-62706E023703}">
                      <ahyp:hlinkClr xmlns:ahyp="http://schemas.microsoft.com/office/drawing/2018/hyperlinkcolor" val="tx"/>
                    </a:ext>
                  </a:extLst>
                </a:hlinkClick>
              </a:rPr>
              <a:t>Del 1</a:t>
            </a:r>
            <a:endParaRPr lang="sv-SE" sz="1000" dirty="0">
              <a:solidFill>
                <a:srgbClr val="0070C0"/>
              </a:solidFill>
              <a:latin typeface="+mj-lt"/>
            </a:endParaRPr>
          </a:p>
          <a:p>
            <a:pPr marL="0" indent="0">
              <a:spcBef>
                <a:spcPts val="0"/>
              </a:spcBef>
              <a:buNone/>
            </a:pPr>
            <a:r>
              <a:rPr lang="sv-SE" sz="1000" dirty="0">
                <a:solidFill>
                  <a:srgbClr val="0070C0"/>
                </a:solidFill>
                <a:latin typeface="+mj-lt"/>
                <a:hlinkClick r:id="rId14" action="ppaction://hlinksldjump">
                  <a:extLst>
                    <a:ext uri="{A12FA001-AC4F-418D-AE19-62706E023703}">
                      <ahyp:hlinkClr xmlns:ahyp="http://schemas.microsoft.com/office/drawing/2018/hyperlinkcolor" val="tx"/>
                    </a:ext>
                  </a:extLst>
                </a:hlinkClick>
              </a:rPr>
              <a:t>Individuellt schema</a:t>
            </a:r>
            <a:endParaRPr lang="sv-SE" sz="1000" dirty="0">
              <a:solidFill>
                <a:srgbClr val="0070C0"/>
              </a:solidFill>
              <a:latin typeface="+mj-lt"/>
            </a:endParaRPr>
          </a:p>
          <a:p>
            <a:pPr marL="0" indent="0">
              <a:spcBef>
                <a:spcPts val="0"/>
              </a:spcBef>
              <a:buNone/>
            </a:pPr>
            <a:r>
              <a:rPr lang="sv-SE" sz="1000" dirty="0">
                <a:solidFill>
                  <a:srgbClr val="0070C0"/>
                </a:solidFill>
                <a:latin typeface="+mj-lt"/>
                <a:hlinkClick r:id="rId15" action="ppaction://hlinksldjump"/>
              </a:rPr>
              <a:t>Videomöten</a:t>
            </a:r>
            <a:br>
              <a:rPr lang="sv-SE" sz="1000" dirty="0">
                <a:latin typeface="+mj-lt"/>
              </a:rPr>
            </a:br>
            <a:endParaRPr lang="sv-SE" sz="1000" dirty="0">
              <a:latin typeface="+mj-lt"/>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r>
              <a:rPr kumimoji="0" lang="sv-SE" sz="1000" b="1" i="0" u="none" strike="noStrike" kern="1200" cap="none" spc="0" normalizeH="0" baseline="0" noProof="0" dirty="0">
                <a:ln>
                  <a:noFill/>
                </a:ln>
                <a:solidFill>
                  <a:srgbClr val="0070C0"/>
                </a:solidFill>
                <a:effectLst/>
                <a:uLnTx/>
                <a:uFillTx/>
                <a:latin typeface="+mj-lt"/>
                <a:ea typeface="+mn-ea"/>
                <a:cs typeface="+mn-cs"/>
                <a:hlinkClick r:id="rId16" action="ppaction://hlinksldjump">
                  <a:extLst>
                    <a:ext uri="{A12FA001-AC4F-418D-AE19-62706E023703}">
                      <ahyp:hlinkClr xmlns:ahyp="http://schemas.microsoft.com/office/drawing/2018/hyperlinkcolor" val="tx"/>
                    </a:ext>
                  </a:extLst>
                </a:hlinkClick>
              </a:rPr>
              <a:t>Skapa och skicka rapporter</a:t>
            </a:r>
            <a:endParaRPr kumimoji="0" lang="sv-SE" sz="1000" b="1" i="0" u="none" strike="noStrike" kern="1200" cap="none" spc="0" normalizeH="0" baseline="0" noProof="0" dirty="0">
              <a:ln>
                <a:noFill/>
              </a:ln>
              <a:solidFill>
                <a:srgbClr val="0070C0"/>
              </a:solidFill>
              <a:effectLst/>
              <a:uLnTx/>
              <a:uFillTx/>
              <a:latin typeface="+mj-lt"/>
              <a:ea typeface="+mn-ea"/>
              <a:cs typeface="+mn-cs"/>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dirty="0">
                <a:solidFill>
                  <a:srgbClr val="0070C0"/>
                </a:solidFill>
                <a:latin typeface="+mj-lt"/>
                <a:hlinkClick r:id="rId17" action="ppaction://hlinksldjump">
                  <a:extLst>
                    <a:ext uri="{A12FA001-AC4F-418D-AE19-62706E023703}">
                      <ahyp:hlinkClr xmlns:ahyp="http://schemas.microsoft.com/office/drawing/2018/hyperlinkcolor" val="tx"/>
                    </a:ext>
                  </a:extLst>
                </a:hlinkClick>
              </a:rPr>
              <a:t>Skapa rapport</a:t>
            </a:r>
            <a:endParaRPr lang="sv-SE" sz="1000" dirty="0">
              <a:solidFill>
                <a:srgbClr val="0070C0"/>
              </a:solidFill>
              <a:latin typeface="+mj-lt"/>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kumimoji="0" lang="sv-SE" sz="1000" i="0" u="none" strike="noStrike" kern="1200" cap="none" spc="0" normalizeH="0" baseline="0" noProof="0" dirty="0">
                <a:ln>
                  <a:noFill/>
                </a:ln>
                <a:solidFill>
                  <a:srgbClr val="0070C0"/>
                </a:solidFill>
                <a:effectLst/>
                <a:uLnTx/>
                <a:uFillTx/>
                <a:latin typeface="+mj-lt"/>
                <a:ea typeface="+mn-ea"/>
                <a:cs typeface="+mn-cs"/>
                <a:hlinkClick r:id="rId18" action="ppaction://hlinksldjump">
                  <a:extLst>
                    <a:ext uri="{A12FA001-AC4F-418D-AE19-62706E023703}">
                      <ahyp:hlinkClr xmlns:ahyp="http://schemas.microsoft.com/office/drawing/2018/hyperlinkcolor" val="tx"/>
                    </a:ext>
                  </a:extLst>
                </a:hlinkClick>
              </a:rPr>
              <a:t>Inskickade rapporter</a:t>
            </a:r>
            <a:endParaRPr kumimoji="0" lang="sv-SE" sz="1000" i="0" u="none" strike="noStrike" kern="1200" cap="none" spc="0" normalizeH="0" baseline="0" noProof="0" dirty="0">
              <a:ln>
                <a:noFill/>
              </a:ln>
              <a:solidFill>
                <a:srgbClr val="0070C0"/>
              </a:solidFill>
              <a:effectLst/>
              <a:uLnTx/>
              <a:uFillTx/>
              <a:latin typeface="+mj-lt"/>
              <a:ea typeface="+mn-ea"/>
              <a:cs typeface="+mn-cs"/>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endParaRPr kumimoji="0" lang="sv-SE" sz="1000" i="0" u="none" strike="noStrike" kern="1200" cap="none" spc="0" normalizeH="0" baseline="0" noProof="0" dirty="0">
              <a:ln>
                <a:noFill/>
              </a:ln>
              <a:solidFill>
                <a:srgbClr val="0070C0"/>
              </a:solidFill>
              <a:effectLst/>
              <a:uLnTx/>
              <a:uFillTx/>
              <a:latin typeface="+mj-lt"/>
              <a:ea typeface="+mn-ea"/>
              <a:cs typeface="+mn-cs"/>
              <a:hlinkClick r:id="rId19" action="ppaction://hlinksldjump"/>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r>
              <a:rPr kumimoji="0" lang="sv-SE" sz="1000" b="1" i="0" u="none" strike="noStrike" kern="1200" cap="none" spc="0" normalizeH="0" baseline="0" noProof="0" dirty="0">
                <a:ln>
                  <a:noFill/>
                </a:ln>
                <a:solidFill>
                  <a:srgbClr val="0070C0"/>
                </a:solidFill>
                <a:effectLst/>
                <a:uLnTx/>
                <a:uFillTx/>
                <a:latin typeface="+mj-lt"/>
                <a:ea typeface="+mn-ea"/>
                <a:cs typeface="+mn-cs"/>
                <a:hlinkClick r:id="rId19" action="ppaction://hlinksldjump"/>
              </a:rPr>
              <a:t>Gemensam planering</a:t>
            </a:r>
            <a:br>
              <a:rPr lang="sv-SE" sz="1000" dirty="0">
                <a:solidFill>
                  <a:srgbClr val="0070C0"/>
                </a:solidFill>
                <a:latin typeface="+mj-lt"/>
              </a:rPr>
            </a:br>
            <a:r>
              <a:rPr lang="sv-SE" sz="1000" dirty="0">
                <a:solidFill>
                  <a:srgbClr val="0070C0"/>
                </a:solidFill>
                <a:latin typeface="+mj-lt"/>
                <a:hlinkClick r:id="rId20" action="ppaction://hlinksldjump">
                  <a:extLst>
                    <a:ext uri="{A12FA001-AC4F-418D-AE19-62706E023703}">
                      <ahyp:hlinkClr xmlns:ahyp="http://schemas.microsoft.com/office/drawing/2018/hyperlinkcolor" val="tx"/>
                    </a:ext>
                  </a:extLst>
                </a:hlinkClick>
              </a:rPr>
              <a:t>Distans</a:t>
            </a:r>
            <a:br>
              <a:rPr lang="sv-SE" sz="1000" dirty="0">
                <a:solidFill>
                  <a:srgbClr val="0070C0"/>
                </a:solidFill>
                <a:latin typeface="+mj-lt"/>
              </a:rPr>
            </a:br>
            <a:r>
              <a:rPr lang="sv-SE" sz="1000" dirty="0">
                <a:solidFill>
                  <a:srgbClr val="0070C0"/>
                </a:solidFill>
                <a:latin typeface="+mj-lt"/>
                <a:hlinkClick r:id="rId21" action="ppaction://hlinksldjump">
                  <a:extLst>
                    <a:ext uri="{A12FA001-AC4F-418D-AE19-62706E023703}">
                      <ahyp:hlinkClr xmlns:ahyp="http://schemas.microsoft.com/office/drawing/2018/hyperlinkcolor" val="tx"/>
                    </a:ext>
                  </a:extLst>
                </a:hlinkClick>
              </a:rPr>
              <a:t>Aktiviteter</a:t>
            </a:r>
            <a:br>
              <a:rPr lang="sv-SE" sz="1000" dirty="0">
                <a:solidFill>
                  <a:srgbClr val="0070C0"/>
                </a:solidFill>
                <a:latin typeface="+mj-lt"/>
              </a:rPr>
            </a:br>
            <a:r>
              <a:rPr lang="sv-SE" sz="1000" dirty="0">
                <a:solidFill>
                  <a:srgbClr val="0070C0"/>
                </a:solidFill>
                <a:latin typeface="+mj-lt"/>
                <a:hlinkClick r:id="rId22" action="ppaction://hlinksldjump">
                  <a:extLst>
                    <a:ext uri="{A12FA001-AC4F-418D-AE19-62706E023703}">
                      <ahyp:hlinkClr xmlns:ahyp="http://schemas.microsoft.com/office/drawing/2018/hyperlinkcolor" val="tx"/>
                    </a:ext>
                  </a:extLst>
                </a:hlinkClick>
              </a:rPr>
              <a:t>Inskickade rapporter</a:t>
            </a:r>
            <a:br>
              <a:rPr lang="sv-SE" sz="1000" dirty="0">
                <a:solidFill>
                  <a:srgbClr val="0070C0"/>
                </a:solidFill>
                <a:latin typeface="+mj-lt"/>
              </a:rPr>
            </a:br>
            <a:r>
              <a:rPr lang="sv-SE" sz="1000" dirty="0">
                <a:solidFill>
                  <a:srgbClr val="0070C0"/>
                </a:solidFill>
                <a:latin typeface="+mj-lt"/>
                <a:hlinkClick r:id="rId23" action="ppaction://hlinksldjump">
                  <a:extLst>
                    <a:ext uri="{A12FA001-AC4F-418D-AE19-62706E023703}">
                      <ahyp:hlinkClr xmlns:ahyp="http://schemas.microsoft.com/office/drawing/2018/hyperlinkcolor" val="tx"/>
                    </a:ext>
                  </a:extLst>
                </a:hlinkClick>
              </a:rPr>
              <a:t>Del 2</a:t>
            </a:r>
            <a:endParaRPr lang="sv-SE" sz="1000" dirty="0">
              <a:solidFill>
                <a:srgbClr val="0070C0"/>
              </a:solidFill>
              <a:latin typeface="+mj-lt"/>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b="1" dirty="0">
                <a:solidFill>
                  <a:srgbClr val="0070C0"/>
                </a:solidFill>
                <a:latin typeface="+mj-lt"/>
                <a:hlinkClick r:id="rId24" action="ppaction://hlinksldjump">
                  <a:extLst>
                    <a:ext uri="{A12FA001-AC4F-418D-AE19-62706E023703}">
                      <ahyp:hlinkClr xmlns:ahyp="http://schemas.microsoft.com/office/drawing/2018/hyperlinkcolor" val="tx"/>
                    </a:ext>
                  </a:extLst>
                </a:hlinkClick>
              </a:rPr>
              <a:t>A</a:t>
            </a:r>
            <a:r>
              <a:rPr kumimoji="0" lang="sv-SE" sz="1000" b="1" i="0" u="none" strike="noStrike" kern="1200" cap="none" spc="0" normalizeH="0" baseline="0" noProof="0" dirty="0" err="1">
                <a:ln>
                  <a:noFill/>
                </a:ln>
                <a:solidFill>
                  <a:srgbClr val="0070C0"/>
                </a:solidFill>
                <a:effectLst/>
                <a:uLnTx/>
                <a:uFillTx/>
                <a:latin typeface="+mj-lt"/>
                <a:hlinkClick r:id="rId24" action="ppaction://hlinksldjump">
                  <a:extLst>
                    <a:ext uri="{A12FA001-AC4F-418D-AE19-62706E023703}">
                      <ahyp:hlinkClr xmlns:ahyp="http://schemas.microsoft.com/office/drawing/2018/hyperlinkcolor" val="tx"/>
                    </a:ext>
                  </a:extLst>
                </a:hlinkClick>
              </a:rPr>
              <a:t>vvikelserapport</a:t>
            </a:r>
            <a:br>
              <a:rPr kumimoji="0" lang="sv-SE" sz="1000" b="0" i="0" u="none" strike="noStrike" kern="1200" cap="none" spc="0" normalizeH="0" baseline="0" noProof="0" dirty="0">
                <a:ln>
                  <a:noFill/>
                </a:ln>
                <a:solidFill>
                  <a:srgbClr val="0070C0"/>
                </a:solidFill>
                <a:effectLst/>
                <a:uLnTx/>
                <a:uFillTx/>
                <a:latin typeface="+mj-lt"/>
                <a:ea typeface="+mn-ea"/>
                <a:cs typeface="+mn-cs"/>
              </a:rPr>
            </a:br>
            <a:r>
              <a:rPr lang="sv-SE" sz="1000" dirty="0">
                <a:solidFill>
                  <a:srgbClr val="0070C0"/>
                </a:solidFill>
                <a:latin typeface="+mj-lt"/>
              </a:rPr>
              <a:t>Frånvaro</a:t>
            </a:r>
            <a:br>
              <a:rPr kumimoji="0" lang="sv-SE" sz="1000" b="0" i="0" u="none" strike="noStrike" kern="1200" cap="none" spc="0" normalizeH="0" baseline="0" noProof="0" dirty="0">
                <a:ln>
                  <a:noFill/>
                </a:ln>
                <a:solidFill>
                  <a:srgbClr val="0070C0"/>
                </a:solidFill>
                <a:effectLst/>
                <a:uLnTx/>
                <a:uFillTx/>
                <a:latin typeface="+mj-lt"/>
                <a:ea typeface="+mn-ea"/>
                <a:cs typeface="+mn-cs"/>
              </a:rPr>
            </a:br>
            <a:r>
              <a:rPr kumimoji="0" lang="sv-SE" sz="1000" b="0" i="0" u="none" strike="noStrike" kern="1200" cap="none" spc="0" normalizeH="0" baseline="0" noProof="0" dirty="0">
                <a:ln>
                  <a:noFill/>
                </a:ln>
                <a:solidFill>
                  <a:srgbClr val="0070C0"/>
                </a:solidFill>
                <a:effectLst/>
                <a:uLnTx/>
                <a:uFillTx/>
                <a:latin typeface="+mj-lt"/>
                <a:ea typeface="+mn-ea"/>
                <a:cs typeface="+mn-cs"/>
                <a:hlinkClick r:id="rId25" action="ppaction://hlinksldjump">
                  <a:extLst>
                    <a:ext uri="{A12FA001-AC4F-418D-AE19-62706E023703}">
                      <ahyp:hlinkClr xmlns:ahyp="http://schemas.microsoft.com/office/drawing/2018/hyperlinkcolor" val="tx"/>
                    </a:ext>
                  </a:extLst>
                </a:hlinkClick>
              </a:rPr>
              <a:t>Rätta fel i inskickad avvikelserapport frånvaro</a:t>
            </a:r>
            <a:br>
              <a:rPr kumimoji="0" lang="sv-SE" sz="1000" b="0" i="0" u="none" strike="noStrike" kern="1200" cap="none" spc="0" normalizeH="0" baseline="0" noProof="0" dirty="0">
                <a:ln>
                  <a:noFill/>
                </a:ln>
                <a:solidFill>
                  <a:srgbClr val="0070C0"/>
                </a:solidFill>
                <a:effectLst/>
                <a:uLnTx/>
                <a:uFillTx/>
                <a:latin typeface="+mj-lt"/>
                <a:ea typeface="+mn-ea"/>
                <a:cs typeface="+mn-cs"/>
              </a:rPr>
            </a:br>
            <a:endParaRPr lang="sv-SE" sz="1000" dirty="0">
              <a:solidFill>
                <a:srgbClr val="0070C0"/>
              </a:solidFill>
              <a:latin typeface="+mj-lt"/>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b="1" dirty="0">
                <a:latin typeface="+mj-lt"/>
                <a:hlinkClick r:id="rId26" action="ppaction://hlinksldjump"/>
              </a:rPr>
              <a:t>Informativ rapport</a:t>
            </a:r>
            <a:endParaRPr lang="sv-SE" sz="1000" dirty="0">
              <a:latin typeface="+mj-lt"/>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kumimoji="0" lang="sv-SE" sz="1000" i="0" u="none" strike="noStrike" kern="1200" cap="none" spc="0" normalizeH="0" baseline="0" noProof="0" dirty="0">
                <a:ln>
                  <a:noFill/>
                </a:ln>
                <a:solidFill>
                  <a:srgbClr val="0070C0"/>
                </a:solidFill>
                <a:effectLst/>
                <a:uLnTx/>
                <a:uFillTx/>
                <a:latin typeface="+mj-lt"/>
                <a:hlinkClick r:id="rId27" action="ppaction://hlinksldjump"/>
              </a:rPr>
              <a:t>Skapa informativ rapport, utan bilaga</a:t>
            </a:r>
            <a:endParaRPr kumimoji="0" lang="sv-SE" sz="1000" i="0" u="none" strike="noStrike" kern="1200" cap="none" spc="0" normalizeH="0" baseline="0" noProof="0" dirty="0">
              <a:ln>
                <a:noFill/>
              </a:ln>
              <a:solidFill>
                <a:srgbClr val="0070C0"/>
              </a:solidFill>
              <a:effectLst/>
              <a:uLnTx/>
              <a:uFillTx/>
              <a:latin typeface="+mj-lt"/>
              <a:ea typeface="+mn-ea"/>
              <a:cs typeface="+mn-cs"/>
            </a:endParaRPr>
          </a:p>
          <a:p>
            <a:pPr marL="0" indent="0">
              <a:spcBef>
                <a:spcPts val="0"/>
              </a:spcBef>
              <a:spcAft>
                <a:spcPts val="300"/>
              </a:spcAft>
              <a:buClr>
                <a:srgbClr val="00005A"/>
              </a:buClr>
              <a:buNone/>
              <a:defRPr/>
            </a:pPr>
            <a:r>
              <a:rPr kumimoji="0" lang="sv-SE" sz="1000" i="0" u="none" strike="noStrike" kern="1200" cap="none" spc="0" normalizeH="0" baseline="0" noProof="0" dirty="0">
                <a:ln>
                  <a:noFill/>
                </a:ln>
                <a:solidFill>
                  <a:srgbClr val="0070C0"/>
                </a:solidFill>
                <a:effectLst/>
                <a:uLnTx/>
                <a:uFillTx/>
                <a:latin typeface="+mj-lt"/>
                <a:hlinkClick r:id="rId28" action="ppaction://hlinksldjump"/>
              </a:rPr>
              <a:t>Skapa informativ rapport, med bilaga</a:t>
            </a:r>
            <a:endParaRPr kumimoji="0" lang="sv-SE" sz="1000" i="0" u="none" strike="noStrike" kern="1200" cap="none" spc="0" normalizeH="0" baseline="0" noProof="0" dirty="0">
              <a:ln>
                <a:noFill/>
              </a:ln>
              <a:solidFill>
                <a:srgbClr val="0070C0"/>
              </a:solidFill>
              <a:effectLst/>
              <a:uLnTx/>
              <a:uFillTx/>
              <a:latin typeface="+mj-lt"/>
              <a:ea typeface="+mn-ea"/>
              <a:cs typeface="+mn-cs"/>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endParaRPr kumimoji="0" lang="sv-SE" sz="1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b="1" u="sng" dirty="0">
                <a:solidFill>
                  <a:srgbClr val="0070C0"/>
                </a:solidFill>
                <a:latin typeface="+mj-lt"/>
              </a:rPr>
              <a:t>S</a:t>
            </a:r>
            <a:r>
              <a:rPr kumimoji="0" lang="sv-SE" sz="1000" b="1" i="0" u="sng" strike="noStrike" kern="1200" cap="none" spc="0" normalizeH="0" baseline="0" noProof="0" dirty="0" err="1">
                <a:ln>
                  <a:noFill/>
                </a:ln>
                <a:solidFill>
                  <a:srgbClr val="0070C0"/>
                </a:solidFill>
                <a:effectLst/>
                <a:uLnTx/>
                <a:uFillTx/>
                <a:latin typeface="+mj-lt"/>
                <a:ea typeface="+mn-ea"/>
                <a:cs typeface="+mn-cs"/>
                <a:hlinkClick r:id="rId29" action="ppaction://hlinksldjump">
                  <a:extLst>
                    <a:ext uri="{A12FA001-AC4F-418D-AE19-62706E023703}">
                      <ahyp:hlinkClr xmlns:ahyp="http://schemas.microsoft.com/office/drawing/2018/hyperlinkcolor" val="tx"/>
                    </a:ext>
                  </a:extLst>
                </a:hlinkClick>
              </a:rPr>
              <a:t>lutredovisning</a:t>
            </a:r>
            <a:br>
              <a:rPr kumimoji="0" lang="sv-SE" sz="1000" b="1" i="0" u="none" strike="noStrike" kern="1200" cap="none" spc="0" normalizeH="0" baseline="0" noProof="0" dirty="0">
                <a:ln>
                  <a:noFill/>
                </a:ln>
                <a:solidFill>
                  <a:srgbClr val="0070C0"/>
                </a:solidFill>
                <a:effectLst/>
                <a:highlight>
                  <a:srgbClr val="FFFF00"/>
                </a:highlight>
                <a:uLnTx/>
                <a:uFillTx/>
                <a:latin typeface="+mj-lt"/>
                <a:ea typeface="+mn-ea"/>
                <a:cs typeface="+mn-cs"/>
              </a:rPr>
            </a:br>
            <a:r>
              <a:rPr kumimoji="0" lang="sv-SE" sz="1000" i="0" u="none" strike="noStrike" kern="1200" cap="none" spc="0" normalizeH="0" baseline="0" noProof="0" dirty="0">
                <a:ln>
                  <a:noFill/>
                </a:ln>
                <a:solidFill>
                  <a:srgbClr val="0070C0"/>
                </a:solidFill>
                <a:effectLst/>
                <a:uLnTx/>
                <a:uFillTx/>
                <a:latin typeface="+mj-lt"/>
                <a:ea typeface="+mn-ea"/>
                <a:cs typeface="+mn-cs"/>
                <a:hlinkClick r:id="rId30" action="ppaction://hlinksldjump"/>
              </a:rPr>
              <a:t>Skapa slutredovisning</a:t>
            </a:r>
            <a:endParaRPr lang="sv-SE" sz="1000" dirty="0">
              <a:solidFill>
                <a:srgbClr val="0070C0"/>
              </a:solidFill>
              <a:latin typeface="+mj-lt"/>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u="sng" dirty="0">
                <a:solidFill>
                  <a:srgbClr val="0070C0"/>
                </a:solidFill>
                <a:latin typeface="+mj-lt"/>
                <a:hlinkClick r:id="rId31" action="ppaction://hlinksldjump">
                  <a:extLst>
                    <a:ext uri="{A12FA001-AC4F-418D-AE19-62706E023703}">
                      <ahyp:hlinkClr xmlns:ahyp="http://schemas.microsoft.com/office/drawing/2018/hyperlinkcolor" val="tx"/>
                    </a:ext>
                  </a:extLst>
                </a:hlinkClick>
              </a:rPr>
              <a:t>Avslag</a:t>
            </a:r>
            <a:endParaRPr lang="sv-SE" sz="1000" u="sng" dirty="0">
              <a:solidFill>
                <a:srgbClr val="0070C0"/>
              </a:solidFill>
              <a:latin typeface="+mj-lt"/>
              <a:hlinkClick r:id="rId32"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endParaRPr lang="sv-SE" sz="1000" b="1" u="sng" dirty="0">
              <a:solidFill>
                <a:srgbClr val="954F72"/>
              </a:solidFill>
              <a:latin typeface="+mj-lt"/>
              <a:hlinkClick r:id="rId32"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r>
              <a:rPr kumimoji="0" lang="sv-SE" sz="1000" b="1" i="0" u="sng" strike="noStrike" kern="1200" cap="none" spc="0" normalizeH="0" baseline="0" noProof="0" dirty="0">
                <a:ln>
                  <a:noFill/>
                </a:ln>
                <a:solidFill>
                  <a:srgbClr val="0070C0"/>
                </a:solidFill>
                <a:effectLst/>
                <a:uLnTx/>
                <a:uFillTx/>
                <a:latin typeface="Arial"/>
                <a:hlinkClick r:id="rId32" action="ppaction://hlinksldjump">
                  <a:extLst>
                    <a:ext uri="{A12FA001-AC4F-418D-AE19-62706E023703}">
                      <ahyp:hlinkClr xmlns:ahyp="http://schemas.microsoft.com/office/drawing/2018/hyperlinkcolor" val="tx"/>
                    </a:ext>
                  </a:extLst>
                </a:hlinkClick>
              </a:rPr>
              <a:t>Kartläggning &amp; Kompetens</a:t>
            </a:r>
            <a:endParaRPr kumimoji="0" lang="sv-SE" sz="1000" b="1" i="0" u="sng"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dirty="0">
                <a:solidFill>
                  <a:srgbClr val="0070C0"/>
                </a:solidFill>
                <a:latin typeface="Arial"/>
                <a:hlinkClick r:id="rId33" action="ppaction://hlinksldjump">
                  <a:extLst>
                    <a:ext uri="{A12FA001-AC4F-418D-AE19-62706E023703}">
                      <ahyp:hlinkClr xmlns:ahyp="http://schemas.microsoft.com/office/drawing/2018/hyperlinkcolor" val="tx"/>
                    </a:ext>
                  </a:extLst>
                </a:hlinkClick>
              </a:rPr>
              <a:t>Välj deltagare</a:t>
            </a:r>
            <a:endParaRPr lang="sv-SE" sz="1000" dirty="0">
              <a:solidFill>
                <a:srgbClr val="0070C0"/>
              </a:solidFill>
              <a:latin typeface="Arial"/>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kumimoji="0" lang="sv-SE" sz="1000" i="0" u="sng" strike="noStrike" kern="1200" cap="none" spc="0" normalizeH="0" baseline="0" noProof="0" dirty="0">
                <a:ln>
                  <a:noFill/>
                </a:ln>
                <a:solidFill>
                  <a:srgbClr val="0070C0"/>
                </a:solidFill>
                <a:effectLst/>
                <a:uLnTx/>
                <a:uFillTx/>
                <a:latin typeface="Arial"/>
                <a:ea typeface="+mn-ea"/>
                <a:cs typeface="+mn-cs"/>
                <a:hlinkClick r:id="rId34" action="ppaction://hlinksldjump">
                  <a:extLst>
                    <a:ext uri="{A12FA001-AC4F-418D-AE19-62706E023703}">
                      <ahyp:hlinkClr xmlns:ahyp="http://schemas.microsoft.com/office/drawing/2018/hyperlinkcolor" val="tx"/>
                    </a:ext>
                  </a:extLst>
                </a:hlinkClick>
              </a:rPr>
              <a:t>Redigera</a:t>
            </a:r>
            <a:endParaRPr kumimoji="0" lang="sv-SE" sz="1000" i="0" u="sng" strike="noStrike" kern="1200" cap="none" spc="0" normalizeH="0" baseline="0" noProof="0" dirty="0">
              <a:ln>
                <a:noFill/>
              </a:ln>
              <a:solidFill>
                <a:srgbClr val="0070C0"/>
              </a:solidFill>
              <a:effectLst/>
              <a:uLnTx/>
              <a:uFillTx/>
              <a:latin typeface="Arial"/>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u="sng" dirty="0">
                <a:solidFill>
                  <a:srgbClr val="0070C0"/>
                </a:solidFill>
                <a:latin typeface="Arial"/>
                <a:hlinkClick r:id="rId35" action="ppaction://hlinksldjump">
                  <a:extLst>
                    <a:ext uri="{A12FA001-AC4F-418D-AE19-62706E023703}">
                      <ahyp:hlinkClr xmlns:ahyp="http://schemas.microsoft.com/office/drawing/2018/hyperlinkcolor" val="tx"/>
                    </a:ext>
                  </a:extLst>
                </a:hlinkClick>
              </a:rPr>
              <a:t>Kompetens</a:t>
            </a:r>
            <a:endParaRPr kumimoji="0" lang="sv-SE" sz="1000" i="0" u="sng" strike="noStrike" kern="1200" cap="none" spc="0" normalizeH="0" baseline="0" noProof="0" dirty="0">
              <a:ln>
                <a:noFill/>
              </a:ln>
              <a:solidFill>
                <a:srgbClr val="0070C0"/>
              </a:solidFill>
              <a:effectLst/>
              <a:uLnTx/>
              <a:uFillTx/>
              <a:latin typeface="Arial"/>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kumimoji="0" lang="sv-SE" sz="1000" i="0" u="sng" strike="noStrike" kern="1200" cap="none" spc="0" normalizeH="0" baseline="0" noProof="0" dirty="0">
                <a:ln>
                  <a:noFill/>
                </a:ln>
                <a:solidFill>
                  <a:srgbClr val="0070C0"/>
                </a:solidFill>
                <a:effectLst/>
                <a:uLnTx/>
                <a:uFillTx/>
                <a:latin typeface="Arial"/>
                <a:ea typeface="+mn-ea"/>
                <a:cs typeface="+mn-cs"/>
                <a:hlinkClick r:id="rId36" action="ppaction://hlinksldjump">
                  <a:extLst>
                    <a:ext uri="{A12FA001-AC4F-418D-AE19-62706E023703}">
                      <ahyp:hlinkClr xmlns:ahyp="http://schemas.microsoft.com/office/drawing/2018/hyperlinkcolor" val="tx"/>
                    </a:ext>
                  </a:extLst>
                </a:hlinkClick>
              </a:rPr>
              <a:t>Utbildning</a:t>
            </a:r>
            <a:endParaRPr kumimoji="0" lang="sv-SE" sz="1000" i="0" u="sng" strike="noStrike" kern="1200" cap="none" spc="0" normalizeH="0" baseline="0" noProof="0" dirty="0">
              <a:ln>
                <a:noFill/>
              </a:ln>
              <a:solidFill>
                <a:srgbClr val="0070C0"/>
              </a:solidFill>
              <a:effectLst/>
              <a:uLnTx/>
              <a:uFillTx/>
              <a:latin typeface="Arial"/>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u="sng" dirty="0">
                <a:solidFill>
                  <a:srgbClr val="0070C0"/>
                </a:solidFill>
                <a:latin typeface="Arial"/>
                <a:hlinkClick r:id="rId37" action="ppaction://hlinksldjump"/>
              </a:rPr>
              <a:t>Arbetslivserfarenhet</a:t>
            </a:r>
            <a:endParaRPr lang="sv-SE" sz="1000" u="sng" dirty="0">
              <a:solidFill>
                <a:srgbClr val="0070C0"/>
              </a:solidFill>
              <a:latin typeface="Arial"/>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kumimoji="0" lang="sv-SE" sz="1000" i="0" u="sng" strike="noStrike" kern="1200" cap="none" spc="0" normalizeH="0" baseline="0" noProof="0" dirty="0">
                <a:ln>
                  <a:noFill/>
                </a:ln>
                <a:solidFill>
                  <a:srgbClr val="0070C0"/>
                </a:solidFill>
                <a:effectLst/>
                <a:uLnTx/>
                <a:uFillTx/>
                <a:latin typeface="Arial"/>
                <a:ea typeface="+mn-ea"/>
                <a:cs typeface="+mn-cs"/>
                <a:hlinkClick r:id="rId38" action="ppaction://hlinksldjump">
                  <a:extLst>
                    <a:ext uri="{A12FA001-AC4F-418D-AE19-62706E023703}">
                      <ahyp:hlinkClr xmlns:ahyp="http://schemas.microsoft.com/office/drawing/2018/hyperlinkcolor" val="tx"/>
                    </a:ext>
                  </a:extLst>
                </a:hlinkClick>
              </a:rPr>
              <a:t>Sökta jobb</a:t>
            </a:r>
            <a:endParaRPr kumimoji="0" lang="sv-SE" sz="1000" i="0" u="sng" strike="noStrike" kern="1200" cap="none" spc="0" normalizeH="0" baseline="0" noProof="0" dirty="0">
              <a:ln>
                <a:noFill/>
              </a:ln>
              <a:solidFill>
                <a:srgbClr val="0070C0"/>
              </a:solidFill>
              <a:effectLst/>
              <a:uLnTx/>
              <a:uFillTx/>
              <a:latin typeface="Arial"/>
              <a:ea typeface="+mn-ea"/>
              <a:cs typeface="+mn-cs"/>
              <a:hlinkClick r:id="rId39"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endParaRPr kumimoji="0" lang="sv-SE" sz="1000" b="1" i="0" u="sng" strike="noStrike" kern="1200" cap="none" spc="0" normalizeH="0" baseline="0" noProof="0" dirty="0">
              <a:ln>
                <a:noFill/>
              </a:ln>
              <a:solidFill>
                <a:srgbClr val="0070C0"/>
              </a:solidFill>
              <a:effectLst/>
              <a:uLnTx/>
              <a:uFillTx/>
              <a:latin typeface="Arial"/>
              <a:ea typeface="+mn-ea"/>
              <a:cs typeface="+mn-cs"/>
              <a:hlinkClick r:id="rId39"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r>
              <a:rPr lang="sv-SE" sz="1000" b="1" u="sng" dirty="0">
                <a:solidFill>
                  <a:srgbClr val="0070C0"/>
                </a:solidFill>
                <a:latin typeface="Arial"/>
                <a:hlinkClick r:id="rId40" action="ppaction://hlinksldjump"/>
              </a:rPr>
              <a:t>Tolk </a:t>
            </a:r>
            <a:br>
              <a:rPr lang="sv-SE" sz="1000" b="1" u="sng" dirty="0">
                <a:solidFill>
                  <a:srgbClr val="0070C0"/>
                </a:solidFill>
                <a:latin typeface="Arial"/>
              </a:rPr>
            </a:br>
            <a:r>
              <a:rPr lang="sv-SE" sz="1000" dirty="0">
                <a:solidFill>
                  <a:schemeClr val="accent6"/>
                </a:solidFill>
                <a:latin typeface="Arial"/>
                <a:hlinkClick r:id="rId41" action="ppaction://hlinksldjump"/>
              </a:rPr>
              <a:t>Tolktjänsten på Mina sidor fristående aktörer</a:t>
            </a:r>
            <a:endParaRPr kumimoji="0" lang="sv-SE" sz="1000" i="0" strike="noStrike" kern="1200" cap="none" spc="0" normalizeH="0" baseline="0" noProof="0" dirty="0">
              <a:ln>
                <a:noFill/>
              </a:ln>
              <a:solidFill>
                <a:schemeClr val="accent6"/>
              </a:solidFill>
              <a:effectLst/>
              <a:uLnTx/>
              <a:uFillTx/>
              <a:latin typeface="Arial"/>
              <a:ea typeface="+mn-ea"/>
              <a:cs typeface="+mn-cs"/>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kumimoji="0" lang="sv-SE" sz="1000" b="0" i="0" strike="noStrike" kern="1200" cap="none" spc="0" normalizeH="0" baseline="0" noProof="0" dirty="0">
                <a:ln>
                  <a:noFill/>
                </a:ln>
                <a:solidFill>
                  <a:schemeClr val="accent6"/>
                </a:solidFill>
                <a:effectLst/>
                <a:uLnTx/>
                <a:uFillTx/>
                <a:latin typeface="Arial"/>
                <a:ea typeface="+mn-ea"/>
                <a:cs typeface="+mn-cs"/>
                <a:hlinkClick r:id="rId42" action="ppaction://hlinksldjump"/>
              </a:rPr>
              <a:t>Bokningsformuläret</a:t>
            </a:r>
            <a:br>
              <a:rPr kumimoji="0" lang="sv-SE" sz="1000" b="0" i="0" strike="noStrike" kern="1200" cap="none" spc="0" normalizeH="0" baseline="0" noProof="0" dirty="0">
                <a:ln>
                  <a:noFill/>
                </a:ln>
                <a:solidFill>
                  <a:schemeClr val="accent6"/>
                </a:solidFill>
                <a:effectLst/>
                <a:uLnTx/>
                <a:uFillTx/>
                <a:latin typeface="Arial"/>
                <a:ea typeface="+mn-ea"/>
                <a:cs typeface="+mn-cs"/>
              </a:rPr>
            </a:br>
            <a:r>
              <a:rPr kumimoji="0" lang="sv-SE" sz="1000" b="0" i="0" strike="noStrike" kern="1200" cap="none" spc="0" normalizeH="0" baseline="0" noProof="0" dirty="0">
                <a:ln>
                  <a:noFill/>
                </a:ln>
                <a:solidFill>
                  <a:schemeClr val="accent6"/>
                </a:solidFill>
                <a:effectLst/>
                <a:uLnTx/>
                <a:uFillTx/>
                <a:latin typeface="Arial"/>
                <a:ea typeface="+mn-ea"/>
                <a:cs typeface="+mn-cs"/>
                <a:hlinkClick r:id="rId43" action="ppaction://hlinksldjump"/>
              </a:rPr>
              <a:t>Inleverera tolkbokning efter tolktillfället</a:t>
            </a:r>
            <a:endParaRPr kumimoji="0" lang="sv-SE" sz="1000" b="0" i="0" strike="noStrike" kern="1200" cap="none" spc="0" normalizeH="0" baseline="0" noProof="0" dirty="0">
              <a:ln>
                <a:noFill/>
              </a:ln>
              <a:solidFill>
                <a:schemeClr val="accent6"/>
              </a:solidFill>
              <a:effectLst/>
              <a:uLnTx/>
              <a:uFillTx/>
              <a:latin typeface="Arial"/>
              <a:ea typeface="+mn-ea"/>
              <a:cs typeface="+mn-cs"/>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dirty="0">
                <a:solidFill>
                  <a:schemeClr val="accent6"/>
                </a:solidFill>
                <a:latin typeface="Arial"/>
                <a:hlinkClick r:id="rId44" action="ppaction://hlinksldjump"/>
              </a:rPr>
              <a:t>Avboka tolk innan tolktillfället</a:t>
            </a:r>
            <a:br>
              <a:rPr kumimoji="0" lang="sv-SE" sz="1000" b="0" i="0" strike="noStrike" kern="1200" cap="none" spc="0" normalizeH="0" baseline="0" noProof="0" dirty="0">
                <a:ln>
                  <a:noFill/>
                </a:ln>
                <a:solidFill>
                  <a:schemeClr val="accent6"/>
                </a:solidFill>
                <a:effectLst/>
                <a:uLnTx/>
                <a:uFillTx/>
                <a:latin typeface="Arial"/>
                <a:ea typeface="+mn-ea"/>
                <a:cs typeface="+mn-cs"/>
              </a:rPr>
            </a:br>
            <a:r>
              <a:rPr kumimoji="0" lang="sv-SE" sz="1000" b="1" i="0" u="none" strike="noStrike" kern="1200" cap="none" spc="0" normalizeH="0" baseline="0" noProof="0" dirty="0">
                <a:ln>
                  <a:noFill/>
                </a:ln>
                <a:solidFill>
                  <a:srgbClr val="0070C0"/>
                </a:solidFill>
                <a:effectLst/>
                <a:uLnTx/>
                <a:uFillTx/>
                <a:latin typeface="Arial"/>
                <a:ea typeface="+mn-ea"/>
                <a:cs typeface="+mn-cs"/>
                <a:hlinkClick r:id="rId45" action="ppaction://hlinksldjump">
                  <a:extLst>
                    <a:ext uri="{A12FA001-AC4F-418D-AE19-62706E023703}">
                      <ahyp:hlinkClr xmlns:ahyp="http://schemas.microsoft.com/office/drawing/2018/hyperlinkcolor" val="tx"/>
                    </a:ext>
                  </a:extLst>
                </a:hlinkClick>
              </a:rPr>
              <a:t>Exportera deltagarinformation</a:t>
            </a:r>
            <a:br>
              <a:rPr kumimoji="0" lang="sv-SE" sz="1000" b="1" i="0" u="none" strike="noStrike" kern="1200" cap="none" spc="0" normalizeH="0" baseline="0" noProof="0" dirty="0">
                <a:ln>
                  <a:noFill/>
                </a:ln>
                <a:solidFill>
                  <a:srgbClr val="0070C0"/>
                </a:solidFill>
                <a:effectLst/>
                <a:uLnTx/>
                <a:uFillTx/>
                <a:latin typeface="Arial"/>
                <a:ea typeface="+mn-ea"/>
                <a:cs typeface="+mn-cs"/>
              </a:rPr>
            </a:br>
            <a:r>
              <a:rPr kumimoji="0" lang="sv-SE" sz="1000" b="0" i="0" u="none" strike="noStrike" kern="1200" cap="none" spc="0" normalizeH="0" baseline="0" noProof="0" dirty="0">
                <a:ln>
                  <a:noFill/>
                </a:ln>
                <a:solidFill>
                  <a:srgbClr val="0070C0"/>
                </a:solidFill>
                <a:effectLst/>
                <a:uLnTx/>
                <a:uFillTx/>
                <a:latin typeface="Arial"/>
                <a:ea typeface="+mn-ea"/>
                <a:cs typeface="+mn-cs"/>
                <a:hlinkClick r:id="" action="ppaction://noaction">
                  <a:extLst>
                    <a:ext uri="{A12FA001-AC4F-418D-AE19-62706E023703}">
                      <ahyp:hlinkClr xmlns:ahyp="http://schemas.microsoft.com/office/drawing/2018/hyperlinkcolor" val="tx"/>
                    </a:ext>
                  </a:extLst>
                </a:hlinkClick>
              </a:rPr>
              <a:t>Datum &amp; tjänster</a:t>
            </a:r>
            <a:endParaRPr kumimoji="0" lang="sv-SE" sz="10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r>
              <a:rPr kumimoji="0" lang="sv-SE" sz="1000" b="0" i="0" u="none" strike="noStrike" kern="1200" cap="none" spc="0" normalizeH="0" baseline="0" noProof="0" dirty="0">
                <a:ln>
                  <a:noFill/>
                </a:ln>
                <a:solidFill>
                  <a:srgbClr val="0070C0"/>
                </a:solidFill>
                <a:effectLst/>
                <a:uLnTx/>
                <a:uFillTx/>
                <a:latin typeface="Arial"/>
                <a:ea typeface="+mn-ea"/>
                <a:cs typeface="+mn-cs"/>
                <a:hlinkClick r:id="rId46" action="ppaction://hlinksldjump">
                  <a:extLst>
                    <a:ext uri="{A12FA001-AC4F-418D-AE19-62706E023703}">
                      <ahyp:hlinkClr xmlns:ahyp="http://schemas.microsoft.com/office/drawing/2018/hyperlinkcolor" val="tx"/>
                    </a:ext>
                  </a:extLst>
                </a:hlinkClick>
              </a:rPr>
              <a:t>Redan exporterade deltagare &amp; format</a:t>
            </a:r>
            <a:endParaRPr kumimoji="0" lang="sv-SE" sz="10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r>
              <a:rPr lang="sv-SE" sz="1000" dirty="0">
                <a:solidFill>
                  <a:srgbClr val="0070C0"/>
                </a:solidFill>
                <a:latin typeface="Arial"/>
                <a:hlinkClick r:id="rId47" action="ppaction://hlinksldjump"/>
              </a:rPr>
              <a:t>Exportera till Excel</a:t>
            </a:r>
            <a:endParaRPr kumimoji="0" lang="sv-SE" sz="10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ts val="700"/>
              </a:lnSpc>
              <a:spcBef>
                <a:spcPts val="0"/>
              </a:spcBef>
              <a:spcAft>
                <a:spcPts val="300"/>
              </a:spcAft>
              <a:buClr>
                <a:srgbClr val="00005A"/>
              </a:buClr>
              <a:buSzPct val="100000"/>
              <a:buFont typeface="Arial" panose="020B0604020202020204" pitchFamily="34" charset="0"/>
              <a:buNone/>
              <a:tabLst/>
              <a:defRPr/>
            </a:pPr>
            <a:endParaRPr lang="sv-SE" sz="1000" dirty="0">
              <a:solidFill>
                <a:srgbClr val="0070C0"/>
              </a:solidFill>
              <a:latin typeface="Arial"/>
            </a:endParaRPr>
          </a:p>
          <a:p>
            <a:pPr marL="0" marR="0" lvl="0" indent="0" algn="l" defTabSz="685800" rtl="0" eaLnBrk="1" fontAlgn="auto" latinLnBrk="0" hangingPunct="1">
              <a:lnSpc>
                <a:spcPts val="700"/>
              </a:lnSpc>
              <a:spcBef>
                <a:spcPts val="0"/>
              </a:spcBef>
              <a:spcAft>
                <a:spcPts val="300"/>
              </a:spcAft>
              <a:buClr>
                <a:srgbClr val="00005A"/>
              </a:buClr>
              <a:buSzPct val="100000"/>
              <a:buFont typeface="Arial" panose="020B0604020202020204" pitchFamily="34" charset="0"/>
              <a:buNone/>
              <a:tabLst/>
              <a:defRPr/>
            </a:pPr>
            <a:r>
              <a:rPr kumimoji="0" lang="sv-SE" sz="1000" b="1" i="0" u="none" strike="noStrike" kern="1200" cap="none" spc="0" normalizeH="0" baseline="0" noProof="0" dirty="0">
                <a:ln>
                  <a:noFill/>
                </a:ln>
                <a:solidFill>
                  <a:srgbClr val="0070C0"/>
                </a:solidFill>
                <a:effectLst/>
                <a:uLnTx/>
                <a:uFillTx/>
                <a:latin typeface="Arial"/>
                <a:ea typeface="+mn-ea"/>
                <a:cs typeface="+mn-cs"/>
                <a:hlinkClick r:id="rId48" action="ppaction://hlinksldjump"/>
              </a:rPr>
              <a:t>Maskade personuppgifter</a:t>
            </a:r>
            <a:endParaRPr kumimoji="0" lang="sv-SE" sz="10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dirty="0">
                <a:solidFill>
                  <a:schemeClr val="accent6"/>
                </a:solidFill>
                <a:latin typeface="+mj-lt"/>
                <a:hlinkClick r:id="rId48" action="ppaction://hlinksldjump"/>
              </a:rPr>
              <a:t>Vem gör vad </a:t>
            </a:r>
            <a:endParaRPr lang="sv-SE" sz="1000" dirty="0">
              <a:solidFill>
                <a:schemeClr val="accent6"/>
              </a:solidFill>
              <a:latin typeface="+mj-lt"/>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r>
              <a:rPr lang="sv-SE" sz="1000" dirty="0">
                <a:solidFill>
                  <a:schemeClr val="accent6"/>
                </a:solidFill>
                <a:latin typeface="+mj-lt"/>
                <a:hlinkClick r:id="rId45" action="ppaction://hlinksldjump"/>
              </a:rPr>
              <a:t>Så här ser det ut i systemstödet</a:t>
            </a:r>
            <a:endParaRPr lang="sv-SE" sz="1000" dirty="0">
              <a:solidFill>
                <a:schemeClr val="accent6"/>
              </a:solidFill>
              <a:latin typeface="+mj-lt"/>
              <a:hlinkClick r:id="rId48"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endParaRPr lang="sv-SE" sz="1000" b="1" u="sng" dirty="0">
              <a:solidFill>
                <a:srgbClr val="0563C1"/>
              </a:solidFill>
              <a:latin typeface="+mj-lt"/>
              <a:hlinkClick r:id="" action="ppaction://noaction">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buClr>
                <a:srgbClr val="00005A"/>
              </a:buClr>
              <a:buSzPct val="100000"/>
              <a:buFont typeface="Arial" panose="020B0604020202020204" pitchFamily="34" charset="0"/>
              <a:buNone/>
              <a:tabLst/>
              <a:defRPr/>
            </a:pPr>
            <a:endParaRPr lang="sv-SE" sz="1000" dirty="0">
              <a:solidFill>
                <a:srgbClr val="0070C0"/>
              </a:solidFill>
              <a:latin typeface="+mj-lt"/>
            </a:endParaRPr>
          </a:p>
          <a:p>
            <a:pPr marL="0" indent="0">
              <a:spcBef>
                <a:spcPts val="0"/>
              </a:spcBef>
              <a:buClr>
                <a:srgbClr val="00005A"/>
              </a:buClr>
              <a:buNone/>
              <a:defRPr/>
            </a:pPr>
            <a:br>
              <a:rPr kumimoji="0" lang="sv-SE" sz="1000" b="1" i="0" u="none" strike="noStrike" kern="1200" cap="none" spc="0" normalizeH="0" baseline="0" noProof="0" dirty="0">
                <a:ln>
                  <a:noFill/>
                </a:ln>
                <a:solidFill>
                  <a:srgbClr val="0563C1"/>
                </a:solidFill>
                <a:effectLst/>
                <a:uLnTx/>
                <a:uFillTx/>
                <a:latin typeface="+mj-lt"/>
                <a:ea typeface="+mn-ea"/>
                <a:cs typeface="+mn-cs"/>
                <a:hlinkClick r:id="" action="ppaction://noaction">
                  <a:extLst>
                    <a:ext uri="{A12FA001-AC4F-418D-AE19-62706E023703}">
                      <ahyp:hlinkClr xmlns:ahyp="http://schemas.microsoft.com/office/drawing/2018/hyperlinkcolor" val="tx"/>
                    </a:ext>
                  </a:extLst>
                </a:hlinkClick>
              </a:rPr>
            </a:br>
            <a:endParaRPr kumimoji="0" lang="sv-SE" sz="1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endParaRPr lang="sv-SE" sz="1000" dirty="0">
              <a:solidFill>
                <a:srgbClr val="0070C0"/>
              </a:solidFill>
              <a:latin typeface="+mj-lt"/>
            </a:endParaRPr>
          </a:p>
        </p:txBody>
      </p:sp>
      <p:sp>
        <p:nvSpPr>
          <p:cNvPr id="4" name="Platshållare för innehåll 2">
            <a:hlinkClick r:id="" action="ppaction://noaction"/>
            <a:extLst>
              <a:ext uri="{FF2B5EF4-FFF2-40B4-BE49-F238E27FC236}">
                <a16:creationId xmlns:a16="http://schemas.microsoft.com/office/drawing/2014/main" id="{9270C8A2-DF90-48ED-8417-F99E113A890C}"/>
              </a:ext>
              <a:ext uri="{C183D7F6-B498-43B3-948B-1728B52AA6E4}">
                <adec:decorative xmlns:adec="http://schemas.microsoft.com/office/drawing/2017/decorative" val="1"/>
              </a:ext>
            </a:extLst>
          </p:cNvPr>
          <p:cNvSpPr txBox="1">
            <a:spLocks/>
          </p:cNvSpPr>
          <p:nvPr/>
        </p:nvSpPr>
        <p:spPr>
          <a:xfrm>
            <a:off x="2576678" y="613914"/>
            <a:ext cx="2505064" cy="4046060"/>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
                <a:srgbClr val="00005A"/>
              </a:buClr>
              <a:buSzPct val="100000"/>
              <a:buFont typeface="Arial" panose="020B0604020202020204" pitchFamily="34" charset="0"/>
              <a:buNone/>
              <a:tabLst/>
              <a:defRPr/>
            </a:pPr>
            <a:endParaRPr kumimoji="0" lang="sv-SE"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7" name="textruta 6">
            <a:extLst>
              <a:ext uri="{FF2B5EF4-FFF2-40B4-BE49-F238E27FC236}">
                <a16:creationId xmlns:a16="http://schemas.microsoft.com/office/drawing/2014/main" id="{E790F2FE-DE8A-C668-0BD8-6999CF74CAAB}"/>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62346-45F2-4478-8A6B-4A2281149188}"/>
              </a:ext>
            </a:extLst>
          </p:cNvPr>
          <p:cNvSpPr>
            <a:spLocks noGrp="1"/>
          </p:cNvSpPr>
          <p:nvPr>
            <p:ph type="title"/>
          </p:nvPr>
        </p:nvSpPr>
        <p:spPr>
          <a:xfrm>
            <a:off x="571282" y="275641"/>
            <a:ext cx="7422784" cy="675000"/>
          </a:xfrm>
        </p:spPr>
        <p:txBody>
          <a:bodyPr anchor="b">
            <a:normAutofit/>
          </a:bodyPr>
          <a:lstStyle/>
          <a:p>
            <a:r>
              <a:rPr lang="sv-SE" sz="2400" dirty="0"/>
              <a:t>Del 2 – Kvalificerad karriärvägledning </a:t>
            </a:r>
          </a:p>
        </p:txBody>
      </p:sp>
      <p:pic>
        <p:nvPicPr>
          <p:cNvPr id="5" name="Bildobjekt 4" descr="En bild som visar inomhus, fönster, två personer som samtalar vid ett bord med en dator">
            <a:extLst>
              <a:ext uri="{FF2B5EF4-FFF2-40B4-BE49-F238E27FC236}">
                <a16:creationId xmlns:a16="http://schemas.microsoft.com/office/drawing/2014/main" id="{8BCBF17A-088D-407F-A292-E17A4480FA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392" r="-3" b="27697"/>
          <a:stretch/>
        </p:blipFill>
        <p:spPr>
          <a:xfrm>
            <a:off x="575042" y="1809000"/>
            <a:ext cx="3628800" cy="2565000"/>
          </a:xfrm>
          <a:prstGeom prst="rect">
            <a:avLst/>
          </a:prstGeom>
          <a:noFill/>
        </p:spPr>
      </p:pic>
      <p:sp>
        <p:nvSpPr>
          <p:cNvPr id="3" name="Platshållare för innehåll 2">
            <a:extLst>
              <a:ext uri="{FF2B5EF4-FFF2-40B4-BE49-F238E27FC236}">
                <a16:creationId xmlns:a16="http://schemas.microsoft.com/office/drawing/2014/main" id="{1297402C-36AD-474A-BB5C-1C428A0D98AD}"/>
              </a:ext>
            </a:extLst>
          </p:cNvPr>
          <p:cNvSpPr>
            <a:spLocks noGrp="1"/>
          </p:cNvSpPr>
          <p:nvPr>
            <p:ph idx="13"/>
          </p:nvPr>
        </p:nvSpPr>
        <p:spPr>
          <a:xfrm>
            <a:off x="4365265" y="1809000"/>
            <a:ext cx="4630051" cy="2565000"/>
          </a:xfrm>
        </p:spPr>
        <p:txBody>
          <a:bodyPr>
            <a:normAutofit/>
          </a:bodyPr>
          <a:lstStyle/>
          <a:p>
            <a:pPr marL="0" indent="0">
              <a:buNone/>
            </a:pPr>
            <a:r>
              <a:rPr lang="sv-SE" sz="1200" dirty="0"/>
              <a:t>Nu har deltagaren en planering och ett schema och går in i nästa del av tjänsten. </a:t>
            </a:r>
          </a:p>
          <a:p>
            <a:pPr marL="0" indent="0">
              <a:buNone/>
            </a:pPr>
            <a:endParaRPr lang="sv-SE" sz="1200" dirty="0"/>
          </a:p>
          <a:p>
            <a:pPr marL="0" indent="0">
              <a:buNone/>
            </a:pPr>
            <a:r>
              <a:rPr lang="sv-SE" sz="1200" dirty="0"/>
              <a:t>Del 2 ska resultera i en karriärplan med ett slutmål och en planering över vad deltagaren behöver göra för att nå målet. </a:t>
            </a:r>
          </a:p>
          <a:p>
            <a:pPr marL="0" indent="0">
              <a:buNone/>
            </a:pPr>
            <a:endParaRPr lang="sv-SE" sz="1200" dirty="0"/>
          </a:p>
          <a:p>
            <a:pPr marL="0" indent="0">
              <a:buNone/>
            </a:pPr>
            <a:r>
              <a:rPr lang="sv-SE" sz="1200" dirty="0"/>
              <a:t>I karriärplanen ska det också finnas ett eller flera alternativa mål med en planering, en backup om planeringen till det tänkta målet av någon anledning inte går att genomföra.</a:t>
            </a:r>
          </a:p>
          <a:p>
            <a:pPr marL="0" indent="0">
              <a:buNone/>
            </a:pPr>
            <a:endParaRPr lang="sv-SE" sz="1200" dirty="0"/>
          </a:p>
          <a:p>
            <a:pPr marL="0" indent="0">
              <a:buNone/>
            </a:pPr>
            <a:r>
              <a:rPr lang="sv-SE" sz="1200" dirty="0"/>
              <a:t>Karriärplanen ingår i slutredovisningen. </a:t>
            </a:r>
          </a:p>
        </p:txBody>
      </p:sp>
    </p:spTree>
    <p:extLst>
      <p:ext uri="{BB962C8B-B14F-4D97-AF65-F5344CB8AC3E}">
        <p14:creationId xmlns:p14="http://schemas.microsoft.com/office/powerpoint/2010/main" val="420245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descr="En skärmbild från Mina sidor fristående aktörer under fliken rapportering. Möjlighet att skapa 5 olika rapporter. På denna bild hänvisas det till att skapa en avvikelserapporter, antingen för frånvaro eller avvikelse.">
            <a:extLst>
              <a:ext uri="{FF2B5EF4-FFF2-40B4-BE49-F238E27FC236}">
                <a16:creationId xmlns:a16="http://schemas.microsoft.com/office/drawing/2014/main" id="{A0D186B9-9760-4EA8-82CB-25AE2B43B0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296" y="1098285"/>
            <a:ext cx="5094667" cy="2272595"/>
          </a:xfrm>
          <a:prstGeom prst="rect">
            <a:avLst/>
          </a:prstGeom>
        </p:spPr>
      </p:pic>
      <p:sp>
        <p:nvSpPr>
          <p:cNvPr id="2" name="Rubrik 1">
            <a:extLst>
              <a:ext uri="{FF2B5EF4-FFF2-40B4-BE49-F238E27FC236}">
                <a16:creationId xmlns:a16="http://schemas.microsoft.com/office/drawing/2014/main" id="{681FAA4C-1F91-4528-8172-55A801E33186}"/>
              </a:ext>
            </a:extLst>
          </p:cNvPr>
          <p:cNvSpPr>
            <a:spLocks noGrp="1"/>
          </p:cNvSpPr>
          <p:nvPr>
            <p:ph type="title"/>
          </p:nvPr>
        </p:nvSpPr>
        <p:spPr>
          <a:xfrm>
            <a:off x="575043" y="479429"/>
            <a:ext cx="7422784" cy="675000"/>
          </a:xfrm>
        </p:spPr>
        <p:txBody>
          <a:bodyPr/>
          <a:lstStyle/>
          <a:p>
            <a:r>
              <a:rPr lang="sv-SE" dirty="0"/>
              <a:t>Skapa avvikelserapport</a:t>
            </a:r>
          </a:p>
        </p:txBody>
      </p:sp>
      <p:sp>
        <p:nvSpPr>
          <p:cNvPr id="8" name="Rektangel 7">
            <a:extLst>
              <a:ext uri="{FF2B5EF4-FFF2-40B4-BE49-F238E27FC236}">
                <a16:creationId xmlns:a16="http://schemas.microsoft.com/office/drawing/2014/main" id="{9D082ABF-E89A-41F0-8669-DD6C7AEA6E29}"/>
              </a:ext>
              <a:ext uri="{C183D7F6-B498-43B3-948B-1728B52AA6E4}">
                <adec:decorative xmlns:adec="http://schemas.microsoft.com/office/drawing/2017/decorative" val="1"/>
              </a:ext>
            </a:extLst>
          </p:cNvPr>
          <p:cNvSpPr/>
          <p:nvPr/>
        </p:nvSpPr>
        <p:spPr>
          <a:xfrm>
            <a:off x="1962615" y="1408871"/>
            <a:ext cx="661639" cy="1448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EB3A4E55-2B67-41D5-9F2A-5F962F6DEED4}"/>
              </a:ext>
              <a:ext uri="{C183D7F6-B498-43B3-948B-1728B52AA6E4}">
                <adec:decorative xmlns:adec="http://schemas.microsoft.com/office/drawing/2017/decorative" val="1"/>
              </a:ext>
            </a:extLst>
          </p:cNvPr>
          <p:cNvSpPr/>
          <p:nvPr/>
        </p:nvSpPr>
        <p:spPr>
          <a:xfrm>
            <a:off x="2127675" y="1948925"/>
            <a:ext cx="419504" cy="1247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63AC49CC-9153-4D2D-817C-CBCA19A25944}"/>
              </a:ext>
              <a:ext uri="{C183D7F6-B498-43B3-948B-1728B52AA6E4}">
                <adec:decorative xmlns:adec="http://schemas.microsoft.com/office/drawing/2017/decorative" val="1"/>
              </a:ext>
            </a:extLst>
          </p:cNvPr>
          <p:cNvSpPr/>
          <p:nvPr/>
        </p:nvSpPr>
        <p:spPr>
          <a:xfrm>
            <a:off x="2814242" y="1789754"/>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90455C7-8C45-4343-8D11-06CBCACDB821}"/>
              </a:ext>
              <a:ext uri="{C183D7F6-B498-43B3-948B-1728B52AA6E4}">
                <adec:decorative xmlns:adec="http://schemas.microsoft.com/office/drawing/2017/decorative" val="1"/>
              </a:ext>
            </a:extLst>
          </p:cNvPr>
          <p:cNvSpPr/>
          <p:nvPr/>
        </p:nvSpPr>
        <p:spPr>
          <a:xfrm>
            <a:off x="1289287" y="2749779"/>
            <a:ext cx="1184197" cy="51311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722446E3-E778-49E2-95B3-D5D717904665}"/>
              </a:ext>
            </a:extLst>
          </p:cNvPr>
          <p:cNvSpPr txBox="1"/>
          <p:nvPr/>
        </p:nvSpPr>
        <p:spPr>
          <a:xfrm>
            <a:off x="5839590" y="1062325"/>
            <a:ext cx="3085431" cy="3231654"/>
          </a:xfrm>
          <a:prstGeom prst="rect">
            <a:avLst/>
          </a:prstGeom>
          <a:noFill/>
        </p:spPr>
        <p:txBody>
          <a:bodyPr wrap="square" rtlCol="0">
            <a:spAutoFit/>
          </a:bodyPr>
          <a:lstStyle/>
          <a:p>
            <a:pPr marL="0" indent="0">
              <a:buNone/>
            </a:pPr>
            <a:r>
              <a:rPr lang="sv-SE" sz="1200" dirty="0"/>
              <a:t>För att skapa en avvikelserapport går du in under fliken </a:t>
            </a:r>
            <a:r>
              <a:rPr lang="sv-SE" sz="1200" b="1" dirty="0"/>
              <a:t>Rapportering</a:t>
            </a:r>
            <a:r>
              <a:rPr lang="sv-SE" sz="1200" dirty="0"/>
              <a:t> i deltagarinformationen. </a:t>
            </a:r>
          </a:p>
          <a:p>
            <a:pPr marL="0" indent="0">
              <a:buNone/>
            </a:pPr>
            <a:endParaRPr lang="sv-SE" sz="1200" dirty="0"/>
          </a:p>
          <a:p>
            <a:pPr marL="0" indent="0">
              <a:buNone/>
            </a:pPr>
            <a:r>
              <a:rPr lang="sv-SE" sz="1200" dirty="0"/>
              <a:t>Välj sedan </a:t>
            </a:r>
          </a:p>
          <a:p>
            <a:pPr marL="0" indent="0">
              <a:buNone/>
            </a:pPr>
            <a:r>
              <a:rPr lang="sv-SE" sz="1200" b="1" dirty="0"/>
              <a:t>Avvikelserapport (Frånvaro)</a:t>
            </a:r>
          </a:p>
          <a:p>
            <a:pPr marL="0" indent="0">
              <a:buNone/>
            </a:pPr>
            <a:r>
              <a:rPr lang="sv-SE" sz="1200" dirty="0"/>
              <a:t>(exempelvis när deltagare varit frånvarande pga. Sjukdom, vård av barn, arbete, utbildning eller annan känd orsak)</a:t>
            </a:r>
          </a:p>
          <a:p>
            <a:pPr marL="0" indent="0">
              <a:buNone/>
            </a:pPr>
            <a:endParaRPr lang="sv-SE" sz="1200" b="1" dirty="0"/>
          </a:p>
          <a:p>
            <a:pPr marL="0" indent="0">
              <a:buNone/>
            </a:pPr>
            <a:endParaRPr lang="sv-SE" sz="1200" b="1" dirty="0"/>
          </a:p>
          <a:p>
            <a:pPr marL="0" indent="0">
              <a:buNone/>
            </a:pPr>
            <a:r>
              <a:rPr lang="sv-SE" sz="1200" b="1" dirty="0"/>
              <a:t>Avvikelserapport (Avvikelse) </a:t>
            </a:r>
            <a:r>
              <a:rPr lang="sv-SE" sz="1200" dirty="0"/>
              <a:t>beroende på vilken typ av avvikelse du vill rapportera.</a:t>
            </a:r>
          </a:p>
          <a:p>
            <a:pPr marL="0" indent="0">
              <a:buNone/>
            </a:pPr>
            <a:r>
              <a:rPr lang="sv-SE" sz="1200" dirty="0"/>
              <a:t>(exempelvis när deltagare tackat nej till insats eller aktivitet, erbjudet arbete, misskött eller stört verksamheten)</a:t>
            </a:r>
          </a:p>
        </p:txBody>
      </p:sp>
      <p:sp>
        <p:nvSpPr>
          <p:cNvPr id="3" name="Rektangel 2">
            <a:extLst>
              <a:ext uri="{FF2B5EF4-FFF2-40B4-BE49-F238E27FC236}">
                <a16:creationId xmlns:a16="http://schemas.microsoft.com/office/drawing/2014/main" id="{F43522C3-7BF3-FA05-C9B6-786A8D929165}"/>
              </a:ext>
              <a:ext uri="{C183D7F6-B498-43B3-948B-1728B52AA6E4}">
                <adec:decorative xmlns:adec="http://schemas.microsoft.com/office/drawing/2017/decorative" val="1"/>
              </a:ext>
            </a:extLst>
          </p:cNvPr>
          <p:cNvSpPr/>
          <p:nvPr/>
        </p:nvSpPr>
        <p:spPr>
          <a:xfrm>
            <a:off x="4394320" y="1226423"/>
            <a:ext cx="403030" cy="56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24EA21D8-EB0D-8FB8-22DE-DFCB4D821B57}"/>
              </a:ext>
              <a:ext uri="{C183D7F6-B498-43B3-948B-1728B52AA6E4}">
                <adec:decorative xmlns:adec="http://schemas.microsoft.com/office/drawing/2017/decorative" val="1"/>
              </a:ext>
            </a:extLst>
          </p:cNvPr>
          <p:cNvSpPr/>
          <p:nvPr/>
        </p:nvSpPr>
        <p:spPr>
          <a:xfrm>
            <a:off x="1341380" y="1716831"/>
            <a:ext cx="1055456" cy="144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277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BCDFC-25FB-45A5-8261-5AD62D3E2238}"/>
              </a:ext>
            </a:extLst>
          </p:cNvPr>
          <p:cNvSpPr>
            <a:spLocks noGrp="1"/>
          </p:cNvSpPr>
          <p:nvPr>
            <p:ph type="title"/>
          </p:nvPr>
        </p:nvSpPr>
        <p:spPr>
          <a:xfrm>
            <a:off x="660454" y="581488"/>
            <a:ext cx="7422784" cy="675000"/>
          </a:xfrm>
        </p:spPr>
        <p:txBody>
          <a:bodyPr/>
          <a:lstStyle/>
          <a:p>
            <a:r>
              <a:rPr lang="sv-SE" sz="2400" dirty="0"/>
              <a:t>Avvikelserapport frånvaro </a:t>
            </a:r>
            <a:r>
              <a:rPr lang="sv-SE" sz="2400" b="0" dirty="0"/>
              <a:t>välj orsak</a:t>
            </a:r>
          </a:p>
        </p:txBody>
      </p:sp>
      <p:pic>
        <p:nvPicPr>
          <p:cNvPr id="5" name="Platshållare för innehåll 5" descr="skärmpdump på avvikelserapport frånvaro">
            <a:extLst>
              <a:ext uri="{FF2B5EF4-FFF2-40B4-BE49-F238E27FC236}">
                <a16:creationId xmlns:a16="http://schemas.microsoft.com/office/drawing/2014/main" id="{8775A303-CF28-4505-9F5A-5787C2B05DD2}"/>
              </a:ext>
            </a:extLst>
          </p:cNvPr>
          <p:cNvPicPr>
            <a:picLocks noChangeAspect="1"/>
          </p:cNvPicPr>
          <p:nvPr/>
        </p:nvPicPr>
        <p:blipFill>
          <a:blip r:embed="rId2"/>
          <a:stretch>
            <a:fillRect/>
          </a:stretch>
        </p:blipFill>
        <p:spPr>
          <a:xfrm>
            <a:off x="660454" y="1392494"/>
            <a:ext cx="3019269" cy="3169518"/>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B59E4C3B-6F9A-4BBE-8D93-D742A7CA2DE3}"/>
              </a:ext>
              <a:ext uri="{C183D7F6-B498-43B3-948B-1728B52AA6E4}">
                <adec:decorative xmlns:adec="http://schemas.microsoft.com/office/drawing/2017/decorative" val="1"/>
              </a:ext>
            </a:extLst>
          </p:cNvPr>
          <p:cNvSpPr/>
          <p:nvPr/>
        </p:nvSpPr>
        <p:spPr>
          <a:xfrm>
            <a:off x="719872" y="3583859"/>
            <a:ext cx="3018574" cy="4277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7" descr="skärmdump på välj orsak till frånvaro">
            <a:extLst>
              <a:ext uri="{FF2B5EF4-FFF2-40B4-BE49-F238E27FC236}">
                <a16:creationId xmlns:a16="http://schemas.microsoft.com/office/drawing/2014/main" id="{116A419A-C40E-4A1D-85AE-BAF5B4291F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648" y="1676563"/>
            <a:ext cx="2352094" cy="2885449"/>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CAC198E9-6732-492E-AC01-F10039853D2E}"/>
              </a:ext>
              <a:ext uri="{C183D7F6-B498-43B3-948B-1728B52AA6E4}">
                <adec:decorative xmlns:adec="http://schemas.microsoft.com/office/drawing/2017/decorative" val="1"/>
              </a:ext>
            </a:extLst>
          </p:cNvPr>
          <p:cNvSpPr/>
          <p:nvPr/>
        </p:nvSpPr>
        <p:spPr>
          <a:xfrm>
            <a:off x="3417371" y="3104536"/>
            <a:ext cx="2046908" cy="14021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21C74234-1069-4C32-84D3-B48652887B1F}"/>
              </a:ext>
            </a:extLst>
          </p:cNvPr>
          <p:cNvSpPr>
            <a:spLocks noGrp="1"/>
          </p:cNvSpPr>
          <p:nvPr>
            <p:ph idx="13"/>
          </p:nvPr>
        </p:nvSpPr>
        <p:spPr>
          <a:xfrm>
            <a:off x="6085036" y="1342193"/>
            <a:ext cx="2683994" cy="3169517"/>
          </a:xfrm>
        </p:spPr>
        <p:txBody>
          <a:bodyPr/>
          <a:lstStyle/>
          <a:p>
            <a:pPr marL="0" indent="0">
              <a:buNone/>
            </a:pPr>
            <a:r>
              <a:rPr lang="sv-SE" sz="1200" dirty="0"/>
              <a:t>Under </a:t>
            </a:r>
            <a:r>
              <a:rPr lang="sv-SE" sz="1200" b="1" dirty="0"/>
              <a:t>Orsak till frånvaro </a:t>
            </a:r>
            <a:r>
              <a:rPr lang="sv-SE" sz="1200" dirty="0"/>
              <a:t>väljer du orsaken till deltagarens frånvaro i rullistan.</a:t>
            </a:r>
          </a:p>
          <a:p>
            <a:pPr marL="0" indent="0">
              <a:buNone/>
            </a:pPr>
            <a:endParaRPr lang="sv-SE" sz="1200" dirty="0"/>
          </a:p>
        </p:txBody>
      </p:sp>
      <p:sp>
        <p:nvSpPr>
          <p:cNvPr id="4" name="Rektangel 3">
            <a:extLst>
              <a:ext uri="{FF2B5EF4-FFF2-40B4-BE49-F238E27FC236}">
                <a16:creationId xmlns:a16="http://schemas.microsoft.com/office/drawing/2014/main" id="{A2BF8EC1-8498-26AC-E7D8-912C5CC47EE4}"/>
              </a:ext>
              <a:ext uri="{C183D7F6-B498-43B3-948B-1728B52AA6E4}">
                <adec:decorative xmlns:adec="http://schemas.microsoft.com/office/drawing/2017/decorative" val="1"/>
              </a:ext>
            </a:extLst>
          </p:cNvPr>
          <p:cNvSpPr/>
          <p:nvPr/>
        </p:nvSpPr>
        <p:spPr>
          <a:xfrm>
            <a:off x="762722" y="2387841"/>
            <a:ext cx="564907" cy="11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887DF07-C7AE-A0B8-1E3B-A3CB8D8A9018}"/>
              </a:ext>
              <a:ext uri="{C183D7F6-B498-43B3-948B-1728B52AA6E4}">
                <adec:decorative xmlns:adec="http://schemas.microsoft.com/office/drawing/2017/decorative" val="1"/>
              </a:ext>
            </a:extLst>
          </p:cNvPr>
          <p:cNvSpPr/>
          <p:nvPr/>
        </p:nvSpPr>
        <p:spPr>
          <a:xfrm>
            <a:off x="3417371" y="2215064"/>
            <a:ext cx="411102" cy="66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0412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467EC5-2B6F-47DA-BEFA-EC4ABA594776}"/>
              </a:ext>
            </a:extLst>
          </p:cNvPr>
          <p:cNvSpPr>
            <a:spLocks noGrp="1"/>
          </p:cNvSpPr>
          <p:nvPr>
            <p:ph type="title"/>
          </p:nvPr>
        </p:nvSpPr>
        <p:spPr>
          <a:xfrm>
            <a:off x="575043" y="573003"/>
            <a:ext cx="7422784" cy="675000"/>
          </a:xfrm>
        </p:spPr>
        <p:txBody>
          <a:bodyPr/>
          <a:lstStyle/>
          <a:p>
            <a:r>
              <a:rPr lang="sv-SE" sz="2400" dirty="0"/>
              <a:t>Frånvaro </a:t>
            </a:r>
            <a:r>
              <a:rPr lang="sv-SE" sz="2400" b="0" dirty="0"/>
              <a:t>välj dag  </a:t>
            </a:r>
          </a:p>
        </p:txBody>
      </p:sp>
      <p:pic>
        <p:nvPicPr>
          <p:cNvPr id="5" name="Bildobjekt 4" descr="skärmdump på frånvaro välj dag">
            <a:extLst>
              <a:ext uri="{FF2B5EF4-FFF2-40B4-BE49-F238E27FC236}">
                <a16:creationId xmlns:a16="http://schemas.microsoft.com/office/drawing/2014/main" id="{32C1F05E-9167-4CC5-B43E-A52DF479EC28}"/>
              </a:ext>
            </a:extLst>
          </p:cNvPr>
          <p:cNvPicPr>
            <a:picLocks noChangeAspect="1"/>
          </p:cNvPicPr>
          <p:nvPr/>
        </p:nvPicPr>
        <p:blipFill>
          <a:blip r:embed="rId2"/>
          <a:stretch>
            <a:fillRect/>
          </a:stretch>
        </p:blipFill>
        <p:spPr>
          <a:xfrm>
            <a:off x="436894" y="1230657"/>
            <a:ext cx="2793943" cy="2682185"/>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ADBDAF27-02EC-4FD5-914C-3200B47767DE}"/>
              </a:ext>
              <a:ext uri="{C183D7F6-B498-43B3-948B-1728B52AA6E4}">
                <adec:decorative xmlns:adec="http://schemas.microsoft.com/office/drawing/2017/decorative" val="1"/>
              </a:ext>
            </a:extLst>
          </p:cNvPr>
          <p:cNvSpPr/>
          <p:nvPr/>
        </p:nvSpPr>
        <p:spPr>
          <a:xfrm>
            <a:off x="436894" y="1654380"/>
            <a:ext cx="1311712" cy="4402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F935AE1-FA33-4469-B492-28651F956DB6}"/>
              </a:ext>
              <a:ext uri="{C183D7F6-B498-43B3-948B-1728B52AA6E4}">
                <adec:decorative xmlns:adec="http://schemas.microsoft.com/office/drawing/2017/decorative" val="1"/>
              </a:ext>
            </a:extLst>
          </p:cNvPr>
          <p:cNvSpPr/>
          <p:nvPr/>
        </p:nvSpPr>
        <p:spPr>
          <a:xfrm>
            <a:off x="436894" y="2180900"/>
            <a:ext cx="1813989"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09E06CA-0C34-4819-8333-E1B53C9B618E}"/>
              </a:ext>
              <a:ext uri="{C183D7F6-B498-43B3-948B-1728B52AA6E4}">
                <adec:decorative xmlns:adec="http://schemas.microsoft.com/office/drawing/2017/decorative" val="1"/>
              </a:ext>
            </a:extLst>
          </p:cNvPr>
          <p:cNvSpPr/>
          <p:nvPr/>
        </p:nvSpPr>
        <p:spPr>
          <a:xfrm>
            <a:off x="436895" y="2971129"/>
            <a:ext cx="2702520" cy="6068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9B3A4ABB-BA3E-449B-9C6F-8D207CF85296}"/>
              </a:ext>
              <a:ext uri="{C183D7F6-B498-43B3-948B-1728B52AA6E4}">
                <adec:decorative xmlns:adec="http://schemas.microsoft.com/office/drawing/2017/decorative" val="1"/>
              </a:ext>
            </a:extLst>
          </p:cNvPr>
          <p:cNvSpPr/>
          <p:nvPr/>
        </p:nvSpPr>
        <p:spPr>
          <a:xfrm>
            <a:off x="492135" y="3634097"/>
            <a:ext cx="823868" cy="2242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skärmdump på tiden">
            <a:extLst>
              <a:ext uri="{FF2B5EF4-FFF2-40B4-BE49-F238E27FC236}">
                <a16:creationId xmlns:a16="http://schemas.microsoft.com/office/drawing/2014/main" id="{F209DF19-20B9-430F-85FE-2F75CD7F9C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9415" y="1338947"/>
            <a:ext cx="2497454" cy="2892438"/>
          </a:xfrm>
          <a:prstGeom prst="rect">
            <a:avLst/>
          </a:prstGeom>
          <a:ln>
            <a:noFill/>
          </a:ln>
          <a:effectLst>
            <a:outerShdw blurRad="292100" dist="139700" dir="2700000" algn="tl" rotWithShape="0">
              <a:srgbClr val="333333">
                <a:alpha val="65000"/>
              </a:srgbClr>
            </a:outerShdw>
          </a:effectLst>
        </p:spPr>
      </p:pic>
      <p:sp>
        <p:nvSpPr>
          <p:cNvPr id="16" name="Rektangel 15">
            <a:extLst>
              <a:ext uri="{FF2B5EF4-FFF2-40B4-BE49-F238E27FC236}">
                <a16:creationId xmlns:a16="http://schemas.microsoft.com/office/drawing/2014/main" id="{60BD61B7-CB0F-4A4F-A82C-44CB7713DE7A}"/>
              </a:ext>
              <a:ext uri="{C183D7F6-B498-43B3-948B-1728B52AA6E4}">
                <adec:decorative xmlns:adec="http://schemas.microsoft.com/office/drawing/2017/decorative" val="1"/>
              </a:ext>
            </a:extLst>
          </p:cNvPr>
          <p:cNvSpPr/>
          <p:nvPr/>
        </p:nvSpPr>
        <p:spPr>
          <a:xfrm>
            <a:off x="3139415" y="2663258"/>
            <a:ext cx="627688" cy="1465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C5D08338-24E4-49C8-937C-471B38652E83}"/>
              </a:ext>
              <a:ext uri="{C183D7F6-B498-43B3-948B-1728B52AA6E4}">
                <adec:decorative xmlns:adec="http://schemas.microsoft.com/office/drawing/2017/decorative" val="1"/>
              </a:ext>
            </a:extLst>
          </p:cNvPr>
          <p:cNvSpPr/>
          <p:nvPr/>
        </p:nvSpPr>
        <p:spPr>
          <a:xfrm>
            <a:off x="3139415" y="2876650"/>
            <a:ext cx="2497454" cy="4185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60E5FBD-978D-41E3-A5D1-2BA63EDAD34B}"/>
              </a:ext>
              <a:ext uri="{C183D7F6-B498-43B3-948B-1728B52AA6E4}">
                <adec:decorative xmlns:adec="http://schemas.microsoft.com/office/drawing/2017/decorative" val="1"/>
              </a:ext>
            </a:extLst>
          </p:cNvPr>
          <p:cNvSpPr/>
          <p:nvPr/>
        </p:nvSpPr>
        <p:spPr>
          <a:xfrm>
            <a:off x="3139415" y="3976708"/>
            <a:ext cx="823868" cy="1878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A05906D4-DE7F-4F93-9603-D1752DF14411}"/>
              </a:ext>
            </a:extLst>
          </p:cNvPr>
          <p:cNvSpPr txBox="1"/>
          <p:nvPr/>
        </p:nvSpPr>
        <p:spPr>
          <a:xfrm>
            <a:off x="5933357" y="1248003"/>
            <a:ext cx="2993555" cy="2677656"/>
          </a:xfrm>
          <a:prstGeom prst="rect">
            <a:avLst/>
          </a:prstGeom>
          <a:noFill/>
        </p:spPr>
        <p:txBody>
          <a:bodyPr wrap="square">
            <a:spAutoFit/>
          </a:bodyPr>
          <a:lstStyle/>
          <a:p>
            <a:r>
              <a:rPr lang="sv-SE" sz="1200" dirty="0"/>
              <a:t>När du klickat på vald orsak behöver du välja vilken dag deltagaren har varit frånvarande. </a:t>
            </a:r>
          </a:p>
          <a:p>
            <a:r>
              <a:rPr lang="sv-SE" sz="1200" dirty="0"/>
              <a:t>Ange sedan om frånvaron gäller heldag eller del av dag. </a:t>
            </a:r>
          </a:p>
          <a:p>
            <a:endParaRPr lang="sv-SE" sz="1200" dirty="0"/>
          </a:p>
          <a:p>
            <a:r>
              <a:rPr lang="sv-SE" sz="1200" dirty="0"/>
              <a:t>Lägg in start- och sluttid för när deltagaren skulle ha varit närvarande. Gäller frånvaron endast en del av dagen så lägger du även in start- och sluttid för frånvaron.</a:t>
            </a:r>
          </a:p>
          <a:p>
            <a:endParaRPr lang="sv-SE" sz="1200" dirty="0"/>
          </a:p>
          <a:p>
            <a:r>
              <a:rPr lang="sv-SE" sz="1200" dirty="0"/>
              <a:t>Klicka på </a:t>
            </a:r>
            <a:r>
              <a:rPr lang="sv-SE" sz="1200" b="1" dirty="0"/>
              <a:t>Förhandsgranska</a:t>
            </a:r>
            <a:r>
              <a:rPr lang="sv-SE" sz="1200" dirty="0"/>
              <a:t> för att komma vidare</a:t>
            </a:r>
          </a:p>
        </p:txBody>
      </p:sp>
    </p:spTree>
    <p:extLst>
      <p:ext uri="{BB962C8B-B14F-4D97-AF65-F5344CB8AC3E}">
        <p14:creationId xmlns:p14="http://schemas.microsoft.com/office/powerpoint/2010/main" val="3797561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95822A-B789-4A27-A001-E9813C2D9666}"/>
              </a:ext>
            </a:extLst>
          </p:cNvPr>
          <p:cNvSpPr>
            <a:spLocks noGrp="1"/>
          </p:cNvSpPr>
          <p:nvPr>
            <p:ph type="title"/>
          </p:nvPr>
        </p:nvSpPr>
        <p:spPr>
          <a:xfrm>
            <a:off x="575043" y="559761"/>
            <a:ext cx="7422784" cy="675000"/>
          </a:xfrm>
        </p:spPr>
        <p:txBody>
          <a:bodyPr/>
          <a:lstStyle/>
          <a:p>
            <a:r>
              <a:rPr lang="sv-SE" dirty="0"/>
              <a:t>Frånvaro </a:t>
            </a:r>
            <a:r>
              <a:rPr lang="sv-SE" b="0" dirty="0"/>
              <a:t>annan orsak</a:t>
            </a:r>
          </a:p>
        </p:txBody>
      </p:sp>
      <p:pic>
        <p:nvPicPr>
          <p:cNvPr id="5" name="Platshållare för innehåll 4" descr="skärmdump på frånvaro annan orsak">
            <a:extLst>
              <a:ext uri="{FF2B5EF4-FFF2-40B4-BE49-F238E27FC236}">
                <a16:creationId xmlns:a16="http://schemas.microsoft.com/office/drawing/2014/main" id="{7AF84BF7-47CC-495A-9A81-6E7166EC4FAC}"/>
              </a:ext>
            </a:extLst>
          </p:cNvPr>
          <p:cNvPicPr>
            <a:picLocks noGrp="1" noChangeAspect="1"/>
          </p:cNvPicPr>
          <p:nvPr>
            <p:ph idx="14"/>
          </p:nvPr>
        </p:nvPicPr>
        <p:blipFill>
          <a:blip r:embed="rId2"/>
          <a:stretch>
            <a:fillRect/>
          </a:stretch>
        </p:blipFill>
        <p:spPr>
          <a:xfrm>
            <a:off x="575043" y="1166211"/>
            <a:ext cx="2450980" cy="3469175"/>
          </a:xfrm>
          <a:prstGeom prst="rect">
            <a:avLst/>
          </a:prstGeom>
          <a:ln>
            <a:noFill/>
          </a:ln>
          <a:effectLst>
            <a:outerShdw blurRad="292100" dist="139700" dir="2700000" algn="tl" rotWithShape="0">
              <a:srgbClr val="333333">
                <a:alpha val="65000"/>
              </a:srgbClr>
            </a:outerShdw>
          </a:effectLst>
        </p:spPr>
      </p:pic>
      <p:sp>
        <p:nvSpPr>
          <p:cNvPr id="11" name="Rektangel 10">
            <a:extLst>
              <a:ext uri="{FF2B5EF4-FFF2-40B4-BE49-F238E27FC236}">
                <a16:creationId xmlns:a16="http://schemas.microsoft.com/office/drawing/2014/main" id="{3E209A37-3002-4963-9721-A632F73DC52B}"/>
              </a:ext>
              <a:ext uri="{C183D7F6-B498-43B3-948B-1728B52AA6E4}">
                <adec:decorative xmlns:adec="http://schemas.microsoft.com/office/drawing/2017/decorative" val="1"/>
              </a:ext>
            </a:extLst>
          </p:cNvPr>
          <p:cNvSpPr/>
          <p:nvPr/>
        </p:nvSpPr>
        <p:spPr>
          <a:xfrm>
            <a:off x="634219" y="1329201"/>
            <a:ext cx="582054" cy="1660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984D63E-4729-472B-AD8F-21F23539BD39}"/>
              </a:ext>
              <a:ext uri="{C183D7F6-B498-43B3-948B-1728B52AA6E4}">
                <adec:decorative xmlns:adec="http://schemas.microsoft.com/office/drawing/2017/decorative" val="1"/>
              </a:ext>
            </a:extLst>
          </p:cNvPr>
          <p:cNvSpPr/>
          <p:nvPr/>
        </p:nvSpPr>
        <p:spPr>
          <a:xfrm>
            <a:off x="575043" y="1572586"/>
            <a:ext cx="2450980" cy="7428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8703F788-F013-41C8-B64F-C247D4B48BE3}"/>
              </a:ext>
            </a:extLst>
          </p:cNvPr>
          <p:cNvSpPr>
            <a:spLocks noGrp="1"/>
          </p:cNvSpPr>
          <p:nvPr>
            <p:ph idx="13"/>
          </p:nvPr>
        </p:nvSpPr>
        <p:spPr>
          <a:xfrm>
            <a:off x="3795747" y="1166211"/>
            <a:ext cx="4644361" cy="3124077"/>
          </a:xfrm>
        </p:spPr>
        <p:txBody>
          <a:bodyPr/>
          <a:lstStyle/>
          <a:p>
            <a:pPr marL="0" indent="0">
              <a:buNone/>
            </a:pPr>
            <a:r>
              <a:rPr lang="sv-SE" sz="1200" dirty="0"/>
              <a:t>Om du valt </a:t>
            </a:r>
            <a:r>
              <a:rPr lang="sv-SE" sz="1200" b="1" dirty="0"/>
              <a:t>Annan orsak </a:t>
            </a:r>
            <a:r>
              <a:rPr lang="sv-SE" sz="1200" dirty="0"/>
              <a:t>kommer det upp en fritextruta där du beskriver orsaken till deltagarens frånvaro.</a:t>
            </a:r>
          </a:p>
          <a:p>
            <a:pPr marL="0" indent="0">
              <a:buNone/>
            </a:pPr>
            <a:endParaRPr lang="sv-SE" sz="1200" dirty="0"/>
          </a:p>
          <a:p>
            <a:pPr marL="0" indent="0">
              <a:buNone/>
            </a:pPr>
            <a:r>
              <a:rPr lang="sv-SE" sz="1200" dirty="0"/>
              <a:t>Därefter fyller du i alla fält som för övriga frånvaro orsaker, se föregående bild.</a:t>
            </a:r>
          </a:p>
          <a:p>
            <a:pPr marL="0" indent="0">
              <a:buNone/>
            </a:pPr>
            <a:endParaRPr lang="sv-SE" sz="1800" dirty="0"/>
          </a:p>
          <a:p>
            <a:pPr marL="0" indent="0">
              <a:buNone/>
            </a:pPr>
            <a:endParaRPr lang="sv-SE" dirty="0"/>
          </a:p>
        </p:txBody>
      </p:sp>
    </p:spTree>
    <p:extLst>
      <p:ext uri="{BB962C8B-B14F-4D97-AF65-F5344CB8AC3E}">
        <p14:creationId xmlns:p14="http://schemas.microsoft.com/office/powerpoint/2010/main" val="103778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533C62-785C-4B48-978B-2C340F2444E0}"/>
              </a:ext>
            </a:extLst>
          </p:cNvPr>
          <p:cNvSpPr>
            <a:spLocks noGrp="1"/>
          </p:cNvSpPr>
          <p:nvPr>
            <p:ph type="title"/>
          </p:nvPr>
        </p:nvSpPr>
        <p:spPr/>
        <p:txBody>
          <a:bodyPr/>
          <a:lstStyle/>
          <a:p>
            <a:r>
              <a:rPr lang="sv-SE" sz="2400" dirty="0"/>
              <a:t>Frånvaro </a:t>
            </a:r>
            <a:r>
              <a:rPr lang="sv-SE" sz="2400" b="0" dirty="0"/>
              <a:t>förhandsgranska</a:t>
            </a:r>
          </a:p>
        </p:txBody>
      </p:sp>
      <p:pic>
        <p:nvPicPr>
          <p:cNvPr id="5" name="Bildobjekt 4" descr="skärmdump förhandsgranska">
            <a:extLst>
              <a:ext uri="{FF2B5EF4-FFF2-40B4-BE49-F238E27FC236}">
                <a16:creationId xmlns:a16="http://schemas.microsoft.com/office/drawing/2014/main" id="{C4B1B007-E712-4A45-8E42-B8BD18D18B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650675"/>
            <a:ext cx="4396202" cy="2993070"/>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642FDC6E-8B77-48FB-8672-0039CB61651E}"/>
              </a:ext>
              <a:ext uri="{C183D7F6-B498-43B3-948B-1728B52AA6E4}">
                <adec:decorative xmlns:adec="http://schemas.microsoft.com/office/drawing/2017/decorative" val="1"/>
              </a:ext>
            </a:extLst>
          </p:cNvPr>
          <p:cNvSpPr/>
          <p:nvPr/>
        </p:nvSpPr>
        <p:spPr>
          <a:xfrm>
            <a:off x="3148636" y="2302146"/>
            <a:ext cx="1637216" cy="20304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27259E3F-2F79-4AF0-B855-2610E1023501}"/>
              </a:ext>
              <a:ext uri="{C183D7F6-B498-43B3-948B-1728B52AA6E4}">
                <adec:decorative xmlns:adec="http://schemas.microsoft.com/office/drawing/2017/decorative" val="1"/>
              </a:ext>
            </a:extLst>
          </p:cNvPr>
          <p:cNvSpPr/>
          <p:nvPr/>
        </p:nvSpPr>
        <p:spPr>
          <a:xfrm>
            <a:off x="3237271" y="4035035"/>
            <a:ext cx="361230" cy="1977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C869D166-9F6D-480B-82C6-633A74D90475}"/>
              </a:ext>
            </a:extLst>
          </p:cNvPr>
          <p:cNvSpPr>
            <a:spLocks noGrp="1"/>
          </p:cNvSpPr>
          <p:nvPr>
            <p:ph idx="13"/>
          </p:nvPr>
        </p:nvSpPr>
        <p:spPr>
          <a:xfrm>
            <a:off x="5328518" y="1650675"/>
            <a:ext cx="3440511" cy="2683624"/>
          </a:xfrm>
        </p:spPr>
        <p:txBody>
          <a:bodyPr/>
          <a:lstStyle/>
          <a:p>
            <a:pPr marL="0" indent="0">
              <a:buNone/>
            </a:pPr>
            <a:r>
              <a:rPr lang="sv-SE" sz="1200" dirty="0"/>
              <a:t>Kontrollera att informationen i avvikelserapporten stämmer. </a:t>
            </a:r>
          </a:p>
          <a:p>
            <a:pPr marL="0" indent="0">
              <a:buNone/>
            </a:pPr>
            <a:endParaRPr lang="sv-SE" sz="1200" dirty="0"/>
          </a:p>
          <a:p>
            <a:pPr marL="0" indent="0">
              <a:buNone/>
            </a:pPr>
            <a:r>
              <a:rPr lang="sv-SE" sz="1200" dirty="0"/>
              <a:t>För att skicka in rapporten till Arbetsförmedlingen klicka på knappen </a:t>
            </a:r>
            <a:r>
              <a:rPr lang="sv-SE" sz="1200" b="1" dirty="0"/>
              <a:t>Skicka in</a:t>
            </a:r>
          </a:p>
          <a:p>
            <a:endParaRPr lang="sv-SE" dirty="0"/>
          </a:p>
        </p:txBody>
      </p:sp>
      <p:sp>
        <p:nvSpPr>
          <p:cNvPr id="4" name="Rektangel 3">
            <a:extLst>
              <a:ext uri="{FF2B5EF4-FFF2-40B4-BE49-F238E27FC236}">
                <a16:creationId xmlns:a16="http://schemas.microsoft.com/office/drawing/2014/main" id="{B3DCDDCE-AAE9-4F3F-FAE1-C524C91279D1}"/>
              </a:ext>
              <a:ext uri="{C183D7F6-B498-43B3-948B-1728B52AA6E4}">
                <adec:decorative xmlns:adec="http://schemas.microsoft.com/office/drawing/2017/decorative" val="1"/>
              </a:ext>
            </a:extLst>
          </p:cNvPr>
          <p:cNvSpPr/>
          <p:nvPr/>
        </p:nvSpPr>
        <p:spPr>
          <a:xfrm>
            <a:off x="3237271" y="2678195"/>
            <a:ext cx="36123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1A43D38-C42A-44AE-ADEE-5DB3943709CE}"/>
              </a:ext>
              <a:ext uri="{C183D7F6-B498-43B3-948B-1728B52AA6E4}">
                <adec:decorative xmlns:adec="http://schemas.microsoft.com/office/drawing/2017/decorative" val="1"/>
              </a:ext>
            </a:extLst>
          </p:cNvPr>
          <p:cNvSpPr/>
          <p:nvPr/>
        </p:nvSpPr>
        <p:spPr>
          <a:xfrm>
            <a:off x="632692" y="2101272"/>
            <a:ext cx="295564" cy="6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184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226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575042" y="810899"/>
            <a:ext cx="8312583" cy="675000"/>
          </a:xfrm>
        </p:spPr>
        <p:txBody>
          <a:bodyPr/>
          <a:lstStyle/>
          <a:p>
            <a:r>
              <a:rPr lang="sv-SE" sz="2400" dirty="0"/>
              <a:t>Rätta fel i en inskickad avvikelserapport (frånvaro)</a:t>
            </a:r>
          </a:p>
        </p:txBody>
      </p:sp>
      <p:pic>
        <p:nvPicPr>
          <p:cNvPr id="6" name="Bildobjekt 5" descr="skärmdump avvikelserapport frånvaro">
            <a:extLst>
              <a:ext uri="{FF2B5EF4-FFF2-40B4-BE49-F238E27FC236}">
                <a16:creationId xmlns:a16="http://schemas.microsoft.com/office/drawing/2014/main" id="{26BD8707-10F5-4996-8BEA-10A31357CF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5605" y="1585451"/>
            <a:ext cx="4538827" cy="22767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5170636" y="1585451"/>
            <a:ext cx="3841796" cy="3058912"/>
          </a:xfrm>
        </p:spPr>
        <p:txBody>
          <a:bodyPr/>
          <a:lstStyle/>
          <a:p>
            <a:pPr marL="0" indent="0">
              <a:buNone/>
            </a:pPr>
            <a:r>
              <a:rPr lang="sv-SE" sz="1200" dirty="0"/>
              <a:t>För att rätta en felaktig avvikelserapport om frånvaro så ska du skicka in en ny avvikelserapport. </a:t>
            </a:r>
          </a:p>
          <a:p>
            <a:pPr marL="0" indent="0">
              <a:buNone/>
            </a:pPr>
            <a:endParaRPr lang="sv-SE" sz="1200" dirty="0"/>
          </a:p>
          <a:p>
            <a:pPr marL="0" indent="0">
              <a:buNone/>
            </a:pPr>
            <a:r>
              <a:rPr lang="sv-SE" sz="1200" dirty="0"/>
              <a:t>Välj </a:t>
            </a:r>
            <a:r>
              <a:rPr lang="sv-SE" sz="1200" b="1" dirty="0"/>
              <a:t>Annan orsak </a:t>
            </a:r>
            <a:r>
              <a:rPr lang="sv-SE" sz="1200" dirty="0"/>
              <a:t>i listan under rubriken </a:t>
            </a:r>
            <a:r>
              <a:rPr lang="sv-SE" sz="1200" b="1" dirty="0"/>
              <a:t>Orsak till frånvaro</a:t>
            </a:r>
            <a:r>
              <a:rPr lang="sv-SE" sz="1200" dirty="0"/>
              <a:t>. </a:t>
            </a:r>
          </a:p>
          <a:p>
            <a:pPr marL="0" indent="0">
              <a:buNone/>
            </a:pPr>
            <a:r>
              <a:rPr lang="sv-SE" sz="1200" dirty="0"/>
              <a:t>I fritextfältet skriver du sedan RÄTTELSE eller KOMPLETTERING och det datum då den felaktiga rapporten skickades in. T.ex. RÄTTELSE 211117. </a:t>
            </a:r>
          </a:p>
          <a:p>
            <a:pPr marL="0" indent="0">
              <a:buNone/>
            </a:pPr>
            <a:endParaRPr lang="sv-SE" sz="1200" dirty="0"/>
          </a:p>
          <a:p>
            <a:pPr marL="0" indent="0">
              <a:buNone/>
            </a:pPr>
            <a:r>
              <a:rPr lang="sv-SE" sz="12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13E0AC28-564D-BFF3-1351-0B1F0F1B75A3}"/>
              </a:ext>
              <a:ext uri="{C183D7F6-B498-43B3-948B-1728B52AA6E4}">
                <adec:decorative xmlns:adec="http://schemas.microsoft.com/office/drawing/2017/decorative" val="1"/>
              </a:ext>
            </a:extLst>
          </p:cNvPr>
          <p:cNvSpPr/>
          <p:nvPr/>
        </p:nvSpPr>
        <p:spPr>
          <a:xfrm>
            <a:off x="4572000" y="1585451"/>
            <a:ext cx="148590" cy="98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32F5142-C223-A82F-9756-5A273BBD0355}"/>
              </a:ext>
              <a:ext uri="{C183D7F6-B498-43B3-948B-1728B52AA6E4}">
                <adec:decorative xmlns:adec="http://schemas.microsoft.com/office/drawing/2017/decorative" val="1"/>
              </a:ext>
            </a:extLst>
          </p:cNvPr>
          <p:cNvSpPr/>
          <p:nvPr/>
        </p:nvSpPr>
        <p:spPr>
          <a:xfrm>
            <a:off x="704850" y="2049780"/>
            <a:ext cx="213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2633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C06063-C7B7-4DB5-A94C-4B89E4F81E88}"/>
              </a:ext>
            </a:extLst>
          </p:cNvPr>
          <p:cNvSpPr>
            <a:spLocks noGrp="1"/>
          </p:cNvSpPr>
          <p:nvPr>
            <p:ph type="title"/>
          </p:nvPr>
        </p:nvSpPr>
        <p:spPr>
          <a:xfrm>
            <a:off x="575043" y="530679"/>
            <a:ext cx="7422784" cy="675000"/>
          </a:xfrm>
        </p:spPr>
        <p:txBody>
          <a:bodyPr/>
          <a:lstStyle/>
          <a:p>
            <a:r>
              <a:rPr lang="sv-SE" sz="2400" dirty="0"/>
              <a:t>Avvikelserapport avvikelse </a:t>
            </a:r>
            <a:r>
              <a:rPr lang="sv-SE" sz="2400" b="0" dirty="0"/>
              <a:t>välj orsak</a:t>
            </a:r>
          </a:p>
        </p:txBody>
      </p:sp>
      <p:pic>
        <p:nvPicPr>
          <p:cNvPr id="19" name="Platshållare för innehåll 5" descr="skärmdump på orsak till avvikelse">
            <a:extLst>
              <a:ext uri="{FF2B5EF4-FFF2-40B4-BE49-F238E27FC236}">
                <a16:creationId xmlns:a16="http://schemas.microsoft.com/office/drawing/2014/main" id="{876D0BD0-B03A-44C7-8AE5-94A957BB3C55}"/>
              </a:ext>
            </a:extLst>
          </p:cNvPr>
          <p:cNvPicPr>
            <a:picLocks noChangeAspect="1"/>
          </p:cNvPicPr>
          <p:nvPr/>
        </p:nvPicPr>
        <p:blipFill>
          <a:blip r:embed="rId2"/>
          <a:stretch>
            <a:fillRect/>
          </a:stretch>
        </p:blipFill>
        <p:spPr>
          <a:xfrm>
            <a:off x="575043" y="1397790"/>
            <a:ext cx="2817086" cy="3214944"/>
          </a:xfrm>
          <a:prstGeom prst="rect">
            <a:avLst/>
          </a:prstGeom>
          <a:ln>
            <a:noFill/>
          </a:ln>
          <a:effectLst>
            <a:outerShdw blurRad="292100" dist="139700" dir="2700000" algn="tl" rotWithShape="0">
              <a:srgbClr val="333333">
                <a:alpha val="65000"/>
              </a:srgbClr>
            </a:outerShdw>
          </a:effectLst>
        </p:spPr>
      </p:pic>
      <p:sp>
        <p:nvSpPr>
          <p:cNvPr id="22" name="Rektangel 21">
            <a:extLst>
              <a:ext uri="{FF2B5EF4-FFF2-40B4-BE49-F238E27FC236}">
                <a16:creationId xmlns:a16="http://schemas.microsoft.com/office/drawing/2014/main" id="{2DA865BA-D10C-4321-AA35-ECFB2C9D999D}"/>
              </a:ext>
              <a:ext uri="{C183D7F6-B498-43B3-948B-1728B52AA6E4}">
                <adec:decorative xmlns:adec="http://schemas.microsoft.com/office/drawing/2017/decorative" val="1"/>
              </a:ext>
            </a:extLst>
          </p:cNvPr>
          <p:cNvSpPr/>
          <p:nvPr/>
        </p:nvSpPr>
        <p:spPr>
          <a:xfrm>
            <a:off x="575043" y="3605981"/>
            <a:ext cx="2817086" cy="35737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descr="skärmdump på rullistan orsak till avvikelse">
            <a:extLst>
              <a:ext uri="{FF2B5EF4-FFF2-40B4-BE49-F238E27FC236}">
                <a16:creationId xmlns:a16="http://schemas.microsoft.com/office/drawing/2014/main" id="{91E14DBB-3BFB-47B3-970B-3A8B2649FDEB}"/>
              </a:ext>
            </a:extLst>
          </p:cNvPr>
          <p:cNvPicPr>
            <a:picLocks noChangeAspect="1"/>
          </p:cNvPicPr>
          <p:nvPr/>
        </p:nvPicPr>
        <p:blipFill>
          <a:blip r:embed="rId3"/>
          <a:stretch>
            <a:fillRect/>
          </a:stretch>
        </p:blipFill>
        <p:spPr>
          <a:xfrm>
            <a:off x="3203819" y="1180147"/>
            <a:ext cx="2548054" cy="3328709"/>
          </a:xfrm>
          <a:prstGeom prst="rect">
            <a:avLst/>
          </a:prstGeom>
          <a:ln>
            <a:noFill/>
          </a:ln>
          <a:effectLst>
            <a:outerShdw blurRad="292100" dist="139700" dir="2700000" algn="tl" rotWithShape="0">
              <a:srgbClr val="333333">
                <a:alpha val="65000"/>
              </a:srgbClr>
            </a:outerShdw>
          </a:effectLst>
        </p:spPr>
      </p:pic>
      <p:sp>
        <p:nvSpPr>
          <p:cNvPr id="23" name="Rektangel 22">
            <a:extLst>
              <a:ext uri="{FF2B5EF4-FFF2-40B4-BE49-F238E27FC236}">
                <a16:creationId xmlns:a16="http://schemas.microsoft.com/office/drawing/2014/main" id="{FA884B1B-788B-4571-8344-2F18248AA535}"/>
              </a:ext>
              <a:ext uri="{C183D7F6-B498-43B3-948B-1728B52AA6E4}">
                <adec:decorative xmlns:adec="http://schemas.microsoft.com/office/drawing/2017/decorative" val="1"/>
              </a:ext>
            </a:extLst>
          </p:cNvPr>
          <p:cNvSpPr/>
          <p:nvPr/>
        </p:nvSpPr>
        <p:spPr>
          <a:xfrm>
            <a:off x="3203819" y="3288252"/>
            <a:ext cx="2459562" cy="111414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latshållare för innehåll 2">
            <a:extLst>
              <a:ext uri="{FF2B5EF4-FFF2-40B4-BE49-F238E27FC236}">
                <a16:creationId xmlns:a16="http://schemas.microsoft.com/office/drawing/2014/main" id="{E0943AFE-5C70-43D2-A15D-159DC3ABECD4}"/>
              </a:ext>
            </a:extLst>
          </p:cNvPr>
          <p:cNvSpPr>
            <a:spLocks noGrp="1"/>
          </p:cNvSpPr>
          <p:nvPr>
            <p:ph idx="13"/>
          </p:nvPr>
        </p:nvSpPr>
        <p:spPr>
          <a:xfrm>
            <a:off x="6104771" y="1180148"/>
            <a:ext cx="2548054" cy="3014886"/>
          </a:xfrm>
        </p:spPr>
        <p:txBody>
          <a:bodyPr/>
          <a:lstStyle/>
          <a:p>
            <a:pPr marL="0" indent="0">
              <a:buNone/>
            </a:pPr>
            <a:r>
              <a:rPr lang="sv-SE" sz="1200" dirty="0"/>
              <a:t>Under </a:t>
            </a:r>
            <a:r>
              <a:rPr lang="sv-SE" sz="1200" b="1" dirty="0"/>
              <a:t>Orsak till frånvaro </a:t>
            </a:r>
            <a:r>
              <a:rPr lang="sv-SE" sz="1200" dirty="0"/>
              <a:t>väljer du orsaken till deltagarens frånvaro i rullistan.</a:t>
            </a:r>
          </a:p>
        </p:txBody>
      </p:sp>
      <p:sp>
        <p:nvSpPr>
          <p:cNvPr id="3" name="Rektangel 2">
            <a:extLst>
              <a:ext uri="{FF2B5EF4-FFF2-40B4-BE49-F238E27FC236}">
                <a16:creationId xmlns:a16="http://schemas.microsoft.com/office/drawing/2014/main" id="{3378DA9F-290D-3C6C-72D5-777C6BB7BE0A}"/>
              </a:ext>
              <a:ext uri="{C183D7F6-B498-43B3-948B-1728B52AA6E4}">
                <adec:decorative xmlns:adec="http://schemas.microsoft.com/office/drawing/2017/decorative" val="1"/>
              </a:ext>
            </a:extLst>
          </p:cNvPr>
          <p:cNvSpPr/>
          <p:nvPr/>
        </p:nvSpPr>
        <p:spPr>
          <a:xfrm>
            <a:off x="651510" y="2529840"/>
            <a:ext cx="502920" cy="9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12CCEE8-E179-CE68-AC50-FDEA18142126}"/>
              </a:ext>
              <a:ext uri="{C183D7F6-B498-43B3-948B-1728B52AA6E4}">
                <adec:decorative xmlns:adec="http://schemas.microsoft.com/office/drawing/2017/decorative" val="1"/>
              </a:ext>
            </a:extLst>
          </p:cNvPr>
          <p:cNvSpPr/>
          <p:nvPr/>
        </p:nvSpPr>
        <p:spPr>
          <a:xfrm>
            <a:off x="3203820" y="2253672"/>
            <a:ext cx="541207" cy="97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5561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92E9E3-1941-4511-A902-FDBD83DBEBAC}"/>
              </a:ext>
            </a:extLst>
          </p:cNvPr>
          <p:cNvSpPr>
            <a:spLocks noGrp="1"/>
          </p:cNvSpPr>
          <p:nvPr>
            <p:ph type="title"/>
          </p:nvPr>
        </p:nvSpPr>
        <p:spPr>
          <a:xfrm>
            <a:off x="575043" y="262842"/>
            <a:ext cx="7422784" cy="675000"/>
          </a:xfrm>
        </p:spPr>
        <p:txBody>
          <a:bodyPr/>
          <a:lstStyle/>
          <a:p>
            <a:r>
              <a:rPr lang="sv-SE" dirty="0"/>
              <a:t>Avvikelse </a:t>
            </a:r>
            <a:r>
              <a:rPr lang="sv-SE" b="0" dirty="0"/>
              <a:t>kan inte tillgodogöra sig programmet /misskötsamhet</a:t>
            </a:r>
          </a:p>
        </p:txBody>
      </p:sp>
      <p:pic>
        <p:nvPicPr>
          <p:cNvPr id="5" name="Bildobjekt 4" descr="skärmdump kan inte tillgodogöra sig programmet">
            <a:extLst>
              <a:ext uri="{FF2B5EF4-FFF2-40B4-BE49-F238E27FC236}">
                <a16:creationId xmlns:a16="http://schemas.microsoft.com/office/drawing/2014/main" id="{376B8427-D554-4C9D-8D84-B7F1BA7EB9CA}"/>
              </a:ext>
            </a:extLst>
          </p:cNvPr>
          <p:cNvPicPr>
            <a:picLocks noChangeAspect="1"/>
          </p:cNvPicPr>
          <p:nvPr/>
        </p:nvPicPr>
        <p:blipFill>
          <a:blip r:embed="rId2"/>
          <a:stretch>
            <a:fillRect/>
          </a:stretch>
        </p:blipFill>
        <p:spPr>
          <a:xfrm>
            <a:off x="575043" y="1611709"/>
            <a:ext cx="2632046" cy="3131227"/>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F2CAAB2C-DBFA-48ED-8D8E-9BD74422ACF5}"/>
              </a:ext>
              <a:ext uri="{C183D7F6-B498-43B3-948B-1728B52AA6E4}">
                <adec:decorative xmlns:adec="http://schemas.microsoft.com/office/drawing/2017/decorative" val="1"/>
              </a:ext>
            </a:extLst>
          </p:cNvPr>
          <p:cNvSpPr/>
          <p:nvPr/>
        </p:nvSpPr>
        <p:spPr>
          <a:xfrm>
            <a:off x="575043" y="1611709"/>
            <a:ext cx="2492622" cy="3424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2B9A334-CF23-4343-BBDC-76D5C03C3473}"/>
              </a:ext>
              <a:ext uri="{C183D7F6-B498-43B3-948B-1728B52AA6E4}">
                <adec:decorative xmlns:adec="http://schemas.microsoft.com/office/drawing/2017/decorative" val="1"/>
              </a:ext>
            </a:extLst>
          </p:cNvPr>
          <p:cNvSpPr/>
          <p:nvPr/>
        </p:nvSpPr>
        <p:spPr>
          <a:xfrm>
            <a:off x="575043" y="3963449"/>
            <a:ext cx="1170086" cy="3874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733B46F-A579-4B62-8695-ABE9C49CA1E3}"/>
              </a:ext>
              <a:ext uri="{C183D7F6-B498-43B3-948B-1728B52AA6E4}">
                <adec:decorative xmlns:adec="http://schemas.microsoft.com/office/drawing/2017/decorative" val="1"/>
              </a:ext>
            </a:extLst>
          </p:cNvPr>
          <p:cNvSpPr/>
          <p:nvPr/>
        </p:nvSpPr>
        <p:spPr>
          <a:xfrm>
            <a:off x="586678" y="4392706"/>
            <a:ext cx="817794" cy="2274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17" descr="skärmdump misskött sig eller stört verksamheten">
            <a:extLst>
              <a:ext uri="{FF2B5EF4-FFF2-40B4-BE49-F238E27FC236}">
                <a16:creationId xmlns:a16="http://schemas.microsoft.com/office/drawing/2014/main" id="{75DA2EF3-8C2D-4A76-8E68-56738D56FE10}"/>
              </a:ext>
            </a:extLst>
          </p:cNvPr>
          <p:cNvPicPr>
            <a:picLocks noChangeAspect="1"/>
          </p:cNvPicPr>
          <p:nvPr/>
        </p:nvPicPr>
        <p:blipFill>
          <a:blip r:embed="rId3"/>
          <a:stretch>
            <a:fillRect/>
          </a:stretch>
        </p:blipFill>
        <p:spPr>
          <a:xfrm>
            <a:off x="3139546" y="1337534"/>
            <a:ext cx="2620412" cy="3131227"/>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1577AA28-FA3A-4E32-B073-D88D087972D1}"/>
              </a:ext>
              <a:ext uri="{C183D7F6-B498-43B3-948B-1728B52AA6E4}">
                <adec:decorative xmlns:adec="http://schemas.microsoft.com/office/drawing/2017/decorative" val="1"/>
              </a:ext>
            </a:extLst>
          </p:cNvPr>
          <p:cNvSpPr/>
          <p:nvPr/>
        </p:nvSpPr>
        <p:spPr>
          <a:xfrm>
            <a:off x="3139546" y="1342450"/>
            <a:ext cx="2620412" cy="3424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A368CE5-CE8D-4E1B-994A-5FA461A34827}"/>
              </a:ext>
              <a:ext uri="{C183D7F6-B498-43B3-948B-1728B52AA6E4}">
                <adec:decorative xmlns:adec="http://schemas.microsoft.com/office/drawing/2017/decorative" val="1"/>
              </a:ext>
            </a:extLst>
          </p:cNvPr>
          <p:cNvSpPr/>
          <p:nvPr/>
        </p:nvSpPr>
        <p:spPr>
          <a:xfrm>
            <a:off x="3165624" y="3727903"/>
            <a:ext cx="1170086" cy="3874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2E1B5F9-B9B4-4FCD-A78F-8790B54E905A}"/>
              </a:ext>
              <a:ext uri="{C183D7F6-B498-43B3-948B-1728B52AA6E4}">
                <adec:decorative xmlns:adec="http://schemas.microsoft.com/office/drawing/2017/decorative" val="1"/>
              </a:ext>
            </a:extLst>
          </p:cNvPr>
          <p:cNvSpPr/>
          <p:nvPr/>
        </p:nvSpPr>
        <p:spPr>
          <a:xfrm>
            <a:off x="3165624" y="4181319"/>
            <a:ext cx="817794" cy="2274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1177332C-6F91-4A88-B47E-8D4A25B90B15}"/>
              </a:ext>
            </a:extLst>
          </p:cNvPr>
          <p:cNvSpPr>
            <a:spLocks noGrp="1"/>
          </p:cNvSpPr>
          <p:nvPr>
            <p:ph idx="13"/>
          </p:nvPr>
        </p:nvSpPr>
        <p:spPr>
          <a:xfrm>
            <a:off x="6303536" y="1323643"/>
            <a:ext cx="2265421" cy="2961486"/>
          </a:xfrm>
        </p:spPr>
        <p:txBody>
          <a:bodyPr/>
          <a:lstStyle/>
          <a:p>
            <a:pPr marL="0" indent="0">
              <a:buNone/>
            </a:pPr>
            <a:r>
              <a:rPr lang="sv-SE" sz="1200" dirty="0"/>
              <a:t>Gäller avvikelserapporten en deltagare som inte kan tillgodogöra sig programmet eller en deltagare som misskött sig så ska du först beskriva problemet. </a:t>
            </a:r>
          </a:p>
          <a:p>
            <a:pPr marL="0" indent="0">
              <a:buNone/>
            </a:pPr>
            <a:r>
              <a:rPr lang="sv-SE" sz="1200" dirty="0"/>
              <a:t>Sen ska du beskriva vad ni har gjort för att stötta deltagaren, hur ni har anpassat programmet eller vad ni har gjort för att försöka lösa problemet. </a:t>
            </a:r>
          </a:p>
          <a:p>
            <a:pPr marL="0" indent="0">
              <a:buNone/>
            </a:pPr>
            <a:r>
              <a:rPr lang="sv-SE" sz="1200" dirty="0"/>
              <a:t>Ange vilken dag avvikelsen gäller för. Du kan välja ett datum bakåt i tiden men inte ett framåt i tiden.</a:t>
            </a:r>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Tree>
    <p:extLst>
      <p:ext uri="{BB962C8B-B14F-4D97-AF65-F5344CB8AC3E}">
        <p14:creationId xmlns:p14="http://schemas.microsoft.com/office/powerpoint/2010/main" val="21747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F19C96-B823-4420-B722-CB4E175A963B}"/>
              </a:ext>
            </a:extLst>
          </p:cNvPr>
          <p:cNvSpPr>
            <a:spLocks noGrp="1"/>
          </p:cNvSpPr>
          <p:nvPr>
            <p:ph type="title"/>
          </p:nvPr>
        </p:nvSpPr>
        <p:spPr>
          <a:xfrm>
            <a:off x="571239" y="199624"/>
            <a:ext cx="7422784" cy="675000"/>
          </a:xfrm>
        </p:spPr>
        <p:txBody>
          <a:bodyPr/>
          <a:lstStyle/>
          <a:p>
            <a:r>
              <a:rPr lang="sv-SE" sz="2400" dirty="0"/>
              <a:t>Karriärvägledning (KVL)</a:t>
            </a:r>
          </a:p>
        </p:txBody>
      </p:sp>
      <p:sp>
        <p:nvSpPr>
          <p:cNvPr id="3" name="Platshållare för innehåll 2">
            <a:extLst>
              <a:ext uri="{FF2B5EF4-FFF2-40B4-BE49-F238E27FC236}">
                <a16:creationId xmlns:a16="http://schemas.microsoft.com/office/drawing/2014/main" id="{EAB68D60-5D2E-446F-843A-5CDC47714BD4}"/>
              </a:ext>
            </a:extLst>
          </p:cNvPr>
          <p:cNvSpPr>
            <a:spLocks noGrp="1"/>
          </p:cNvSpPr>
          <p:nvPr>
            <p:ph idx="1"/>
          </p:nvPr>
        </p:nvSpPr>
        <p:spPr>
          <a:xfrm>
            <a:off x="571238" y="1417781"/>
            <a:ext cx="7981635" cy="3168073"/>
          </a:xfrm>
        </p:spPr>
        <p:txBody>
          <a:bodyPr/>
          <a:lstStyle/>
          <a:p>
            <a:pPr marL="0" indent="0">
              <a:buNone/>
            </a:pPr>
            <a:r>
              <a:rPr lang="sv-SE" sz="1200" dirty="0"/>
              <a:t>KVL är en tjänst som vänder sig till arbetssökande som behöver karriärvägledning och stöd i att hitta en realistisk inriktning utifrån sina egna förutsättningar och omvärldens krav. </a:t>
            </a:r>
          </a:p>
          <a:p>
            <a:pPr marL="0" indent="0">
              <a:buNone/>
            </a:pPr>
            <a:endParaRPr lang="sv-SE" sz="1200" dirty="0"/>
          </a:p>
          <a:p>
            <a:pPr marL="0" indent="0">
              <a:buNone/>
            </a:pPr>
            <a:r>
              <a:rPr lang="sv-SE" sz="1200" dirty="0"/>
              <a:t>Syftet med tjänsten är ge deltagaren stöd och möjlighet till att göra väl genomtänkta val för att hitta hållbara vägar till utbildning och arbete.</a:t>
            </a:r>
          </a:p>
          <a:p>
            <a:pPr marL="0" indent="0">
              <a:buNone/>
            </a:pPr>
            <a:endParaRPr lang="sv-SE" sz="1200" dirty="0"/>
          </a:p>
          <a:p>
            <a:pPr marL="0" indent="0">
              <a:buNone/>
            </a:pPr>
            <a:r>
              <a:rPr lang="sv-SE" sz="1200" b="1" dirty="0">
                <a:solidFill>
                  <a:srgbClr val="002060"/>
                </a:solidFill>
              </a:rPr>
              <a:t>Tjänstens innehåll</a:t>
            </a:r>
          </a:p>
          <a:p>
            <a:pPr lvl="1"/>
            <a:r>
              <a:rPr lang="sv-SE" sz="1200" b="1" dirty="0"/>
              <a:t>Del 1 </a:t>
            </a:r>
            <a:r>
              <a:rPr lang="sv-SE" sz="1200" dirty="0"/>
              <a:t>Fördjupad kartläggning, introduktion och gemensam planering, rikttid 5 dagar</a:t>
            </a:r>
          </a:p>
          <a:p>
            <a:pPr lvl="1"/>
            <a:r>
              <a:rPr lang="sv-SE" sz="1200" b="1" dirty="0"/>
              <a:t>Del 2 </a:t>
            </a:r>
            <a:r>
              <a:rPr lang="sv-SE" sz="1200" dirty="0"/>
              <a:t>Kvalificerad karriärvägledning, rikttid 35 dagar</a:t>
            </a:r>
          </a:p>
          <a:p>
            <a:pPr lvl="1"/>
            <a:r>
              <a:rPr lang="sv-SE" sz="1200" dirty="0"/>
              <a:t>I båda delarna finns både obligatoriska och valbara aktiviteter</a:t>
            </a:r>
          </a:p>
          <a:p>
            <a:pPr lvl="1"/>
            <a:endParaRPr lang="sv-SE" sz="1200" dirty="0"/>
          </a:p>
          <a:p>
            <a:pPr marL="0" indent="0">
              <a:buNone/>
            </a:pPr>
            <a:r>
              <a:rPr lang="sv-SE" sz="1200" dirty="0"/>
              <a:t>En examinerad studie- och yrkesvägledare ska ansvara för varje deltagares sammanhållna vägledningsprocess.</a:t>
            </a:r>
          </a:p>
          <a:p>
            <a:pPr marL="0" indent="0">
              <a:buNone/>
            </a:pPr>
            <a:r>
              <a:rPr lang="sv-SE" sz="1200" dirty="0"/>
              <a:t>Tolk och språkstöd ska användas vid behov och bekostas av Arbetsförmedlingen.</a:t>
            </a:r>
          </a:p>
          <a:p>
            <a:pPr marL="0" indent="0">
              <a:buNone/>
            </a:pPr>
            <a:endParaRPr lang="sv-SE" sz="1200" dirty="0"/>
          </a:p>
          <a:p>
            <a:pPr marL="0" indent="0">
              <a:buNone/>
            </a:pPr>
            <a:endParaRPr lang="sv-SE" sz="1200" dirty="0"/>
          </a:p>
        </p:txBody>
      </p:sp>
      <p:pic>
        <p:nvPicPr>
          <p:cNvPr id="5" name="Bildobjekt 4" descr="Två pilar som visar varsin riktning">
            <a:extLst>
              <a:ext uri="{FF2B5EF4-FFF2-40B4-BE49-F238E27FC236}">
                <a16:creationId xmlns:a16="http://schemas.microsoft.com/office/drawing/2014/main" id="{F43292AC-7085-46FA-B2F9-4AE3C97872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486" t="31968" r="17813" b="24634"/>
          <a:stretch/>
        </p:blipFill>
        <p:spPr>
          <a:xfrm>
            <a:off x="5093854" y="241188"/>
            <a:ext cx="1473200" cy="973123"/>
          </a:xfrm>
          <a:prstGeom prst="rect">
            <a:avLst/>
          </a:prstGeom>
        </p:spPr>
      </p:pic>
    </p:spTree>
    <p:extLst>
      <p:ext uri="{BB962C8B-B14F-4D97-AF65-F5344CB8AC3E}">
        <p14:creationId xmlns:p14="http://schemas.microsoft.com/office/powerpoint/2010/main" val="193741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BCF1C-2B09-4A33-AE0E-1695A2EC6858}"/>
              </a:ext>
            </a:extLst>
          </p:cNvPr>
          <p:cNvSpPr>
            <a:spLocks noGrp="1"/>
          </p:cNvSpPr>
          <p:nvPr>
            <p:ph type="title"/>
          </p:nvPr>
        </p:nvSpPr>
        <p:spPr>
          <a:xfrm>
            <a:off x="575042" y="306858"/>
            <a:ext cx="7639809" cy="675000"/>
          </a:xfrm>
        </p:spPr>
        <p:txBody>
          <a:bodyPr/>
          <a:lstStyle/>
          <a:p>
            <a:r>
              <a:rPr lang="sv-SE" sz="2400" dirty="0"/>
              <a:t>Avvikelse </a:t>
            </a:r>
            <a:r>
              <a:rPr lang="sv-SE" sz="2400" b="0" dirty="0"/>
              <a:t>tackat nej till erbjudet arbete, insats eller aktivitet</a:t>
            </a:r>
          </a:p>
        </p:txBody>
      </p:sp>
      <p:pic>
        <p:nvPicPr>
          <p:cNvPr id="5" name="Bildobjekt 4" descr="skärmdump tackat nej till erbjudet arbete">
            <a:extLst>
              <a:ext uri="{FF2B5EF4-FFF2-40B4-BE49-F238E27FC236}">
                <a16:creationId xmlns:a16="http://schemas.microsoft.com/office/drawing/2014/main" id="{5F73BE21-120E-46AD-A522-B1EE059852E5}"/>
              </a:ext>
            </a:extLst>
          </p:cNvPr>
          <p:cNvPicPr>
            <a:picLocks noChangeAspect="1"/>
          </p:cNvPicPr>
          <p:nvPr/>
        </p:nvPicPr>
        <p:blipFill>
          <a:blip r:embed="rId2"/>
          <a:stretch>
            <a:fillRect/>
          </a:stretch>
        </p:blipFill>
        <p:spPr>
          <a:xfrm>
            <a:off x="575042" y="1365625"/>
            <a:ext cx="2850209" cy="3449113"/>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64295479-F9B6-41F7-81C9-036C3F679D0D}"/>
              </a:ext>
              <a:ext uri="{C183D7F6-B498-43B3-948B-1728B52AA6E4}">
                <adec:decorative xmlns:adec="http://schemas.microsoft.com/office/drawing/2017/decorative" val="1"/>
              </a:ext>
            </a:extLst>
          </p:cNvPr>
          <p:cNvSpPr/>
          <p:nvPr/>
        </p:nvSpPr>
        <p:spPr>
          <a:xfrm>
            <a:off x="575042" y="1365624"/>
            <a:ext cx="2492622" cy="3968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4AFE26C-EADA-4059-98F1-AF7EFDE584C5}"/>
              </a:ext>
              <a:ext uri="{C183D7F6-B498-43B3-948B-1728B52AA6E4}">
                <adec:decorative xmlns:adec="http://schemas.microsoft.com/office/drawing/2017/decorative" val="1"/>
              </a:ext>
            </a:extLst>
          </p:cNvPr>
          <p:cNvSpPr/>
          <p:nvPr/>
        </p:nvSpPr>
        <p:spPr>
          <a:xfrm>
            <a:off x="589389" y="4017237"/>
            <a:ext cx="1299176" cy="3874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7C2DF6D6-19AD-4914-A21E-3BBBF599C6A8}"/>
              </a:ext>
              <a:ext uri="{C183D7F6-B498-43B3-948B-1728B52AA6E4}">
                <adec:decorative xmlns:adec="http://schemas.microsoft.com/office/drawing/2017/decorative" val="1"/>
              </a:ext>
            </a:extLst>
          </p:cNvPr>
          <p:cNvSpPr/>
          <p:nvPr/>
        </p:nvSpPr>
        <p:spPr>
          <a:xfrm>
            <a:off x="589389" y="4484077"/>
            <a:ext cx="946563" cy="2274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skärmdump tackat nej till insats eller aktivitet">
            <a:extLst>
              <a:ext uri="{FF2B5EF4-FFF2-40B4-BE49-F238E27FC236}">
                <a16:creationId xmlns:a16="http://schemas.microsoft.com/office/drawing/2014/main" id="{9C27E5F9-E204-4E1B-BDC9-519FAAF82C54}"/>
              </a:ext>
            </a:extLst>
          </p:cNvPr>
          <p:cNvPicPr>
            <a:picLocks noChangeAspect="1"/>
          </p:cNvPicPr>
          <p:nvPr/>
        </p:nvPicPr>
        <p:blipFill>
          <a:blip r:embed="rId3"/>
          <a:stretch>
            <a:fillRect/>
          </a:stretch>
        </p:blipFill>
        <p:spPr>
          <a:xfrm>
            <a:off x="2943908" y="1273091"/>
            <a:ext cx="2902075" cy="3438409"/>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D15C520A-940E-4F58-AC0E-62CEC0FC78CE}"/>
              </a:ext>
              <a:ext uri="{C183D7F6-B498-43B3-948B-1728B52AA6E4}">
                <adec:decorative xmlns:adec="http://schemas.microsoft.com/office/drawing/2017/decorative" val="1"/>
              </a:ext>
            </a:extLst>
          </p:cNvPr>
          <p:cNvSpPr/>
          <p:nvPr/>
        </p:nvSpPr>
        <p:spPr>
          <a:xfrm>
            <a:off x="2943907" y="1262385"/>
            <a:ext cx="2902075" cy="4189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60917F6B-AB5E-42EB-A87D-DA43C8C609B0}"/>
              </a:ext>
              <a:ext uri="{C183D7F6-B498-43B3-948B-1728B52AA6E4}">
                <adec:decorative xmlns:adec="http://schemas.microsoft.com/office/drawing/2017/decorative" val="1"/>
              </a:ext>
            </a:extLst>
          </p:cNvPr>
          <p:cNvSpPr/>
          <p:nvPr/>
        </p:nvSpPr>
        <p:spPr>
          <a:xfrm>
            <a:off x="2958255" y="3972413"/>
            <a:ext cx="1350780" cy="3968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899CD375-633C-46D6-B3BE-B7AC5CCAA760}"/>
              </a:ext>
              <a:ext uri="{C183D7F6-B498-43B3-948B-1728B52AA6E4}">
                <adec:decorative xmlns:adec="http://schemas.microsoft.com/office/drawing/2017/decorative" val="1"/>
              </a:ext>
            </a:extLst>
          </p:cNvPr>
          <p:cNvSpPr/>
          <p:nvPr/>
        </p:nvSpPr>
        <p:spPr>
          <a:xfrm>
            <a:off x="2958255" y="4433030"/>
            <a:ext cx="968286" cy="2274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DC5F3AB-CA36-4413-AC56-7377BC1677E7}"/>
              </a:ext>
            </a:extLst>
          </p:cNvPr>
          <p:cNvSpPr>
            <a:spLocks noGrp="1"/>
          </p:cNvSpPr>
          <p:nvPr>
            <p:ph idx="13"/>
          </p:nvPr>
        </p:nvSpPr>
        <p:spPr>
          <a:xfrm>
            <a:off x="6117928" y="1273091"/>
            <a:ext cx="2710307" cy="3033438"/>
          </a:xfrm>
        </p:spPr>
        <p:txBody>
          <a:bodyPr/>
          <a:lstStyle/>
          <a:p>
            <a:pPr marL="0" indent="0">
              <a:buNone/>
            </a:pPr>
            <a:r>
              <a:rPr lang="sv-SE" sz="1200" dirty="0"/>
              <a:t>Om avvikelserapporten gäller en deltagare som har tackat nej till ett arbete eller till en insats eller aktivitet ska du först ange vilket arbete eller insats/aktivitet det rör sig om.</a:t>
            </a:r>
          </a:p>
          <a:p>
            <a:pPr marL="0" indent="0">
              <a:buNone/>
            </a:pPr>
            <a:br>
              <a:rPr lang="sv-SE" sz="1200" dirty="0"/>
            </a:br>
            <a:r>
              <a:rPr lang="sv-SE" sz="1200" dirty="0"/>
              <a:t>Ange sedan den motivering deltagaren har uppgett till att hen tackat nej.</a:t>
            </a:r>
          </a:p>
          <a:p>
            <a:pPr marL="0" indent="0">
              <a:buNone/>
            </a:pPr>
            <a:endParaRPr lang="sv-SE" sz="1200" dirty="0"/>
          </a:p>
          <a:p>
            <a:pPr marL="0" indent="0">
              <a:buNone/>
            </a:pPr>
            <a:r>
              <a:rPr lang="sv-SE" sz="1200" dirty="0"/>
              <a:t>Ange vilken dag avvikelsen gäller för. Du kan välja ett datum bakåt i tiden men inte ett framåt i tiden.</a:t>
            </a: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p:txBody>
      </p:sp>
    </p:spTree>
    <p:extLst>
      <p:ext uri="{BB962C8B-B14F-4D97-AF65-F5344CB8AC3E}">
        <p14:creationId xmlns:p14="http://schemas.microsoft.com/office/powerpoint/2010/main" val="3849295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58F9A-44F1-4126-BA7D-16391750ACBA}"/>
              </a:ext>
            </a:extLst>
          </p:cNvPr>
          <p:cNvSpPr>
            <a:spLocks noGrp="1"/>
          </p:cNvSpPr>
          <p:nvPr>
            <p:ph type="title"/>
          </p:nvPr>
        </p:nvSpPr>
        <p:spPr>
          <a:xfrm>
            <a:off x="575043" y="548273"/>
            <a:ext cx="7422784" cy="675000"/>
          </a:xfrm>
        </p:spPr>
        <p:txBody>
          <a:bodyPr/>
          <a:lstStyle/>
          <a:p>
            <a:r>
              <a:rPr lang="sv-SE" dirty="0"/>
              <a:t>Avvikelse </a:t>
            </a:r>
            <a:r>
              <a:rPr lang="sv-SE" b="0" dirty="0"/>
              <a:t>ser till att erbjudet arbete inte kommer till stånd</a:t>
            </a:r>
          </a:p>
        </p:txBody>
      </p:sp>
      <p:pic>
        <p:nvPicPr>
          <p:cNvPr id="6" name="Bildobjekt 5" descr="skärmdump ser till att erbjudet arbete inte kommer till stånd">
            <a:extLst>
              <a:ext uri="{FF2B5EF4-FFF2-40B4-BE49-F238E27FC236}">
                <a16:creationId xmlns:a16="http://schemas.microsoft.com/office/drawing/2014/main" id="{206F1D7D-0D6B-4682-8B4A-8A644DA4A37E}"/>
              </a:ext>
            </a:extLst>
          </p:cNvPr>
          <p:cNvPicPr>
            <a:picLocks noChangeAspect="1"/>
          </p:cNvPicPr>
          <p:nvPr/>
        </p:nvPicPr>
        <p:blipFill>
          <a:blip r:embed="rId2"/>
          <a:stretch>
            <a:fillRect/>
          </a:stretch>
        </p:blipFill>
        <p:spPr>
          <a:xfrm>
            <a:off x="575043" y="1615775"/>
            <a:ext cx="3738717" cy="3159215"/>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0661984D-C79F-45BF-BFD1-132FB248E457}"/>
              </a:ext>
              <a:ext uri="{C183D7F6-B498-43B3-948B-1728B52AA6E4}">
                <adec:decorative xmlns:adec="http://schemas.microsoft.com/office/drawing/2017/decorative" val="1"/>
              </a:ext>
            </a:extLst>
          </p:cNvPr>
          <p:cNvSpPr/>
          <p:nvPr/>
        </p:nvSpPr>
        <p:spPr>
          <a:xfrm>
            <a:off x="575043" y="1615775"/>
            <a:ext cx="3738716" cy="19238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B9BF1FB-9BD6-4B84-8E6B-6E59ECAA34E3}"/>
              </a:ext>
              <a:ext uri="{C183D7F6-B498-43B3-948B-1728B52AA6E4}">
                <adec:decorative xmlns:adec="http://schemas.microsoft.com/office/drawing/2017/decorative" val="1"/>
              </a:ext>
            </a:extLst>
          </p:cNvPr>
          <p:cNvSpPr/>
          <p:nvPr/>
        </p:nvSpPr>
        <p:spPr>
          <a:xfrm>
            <a:off x="575043" y="3629501"/>
            <a:ext cx="1755202" cy="5147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8EE8F0F-35BA-42BD-9AA9-6007A655C5BE}"/>
              </a:ext>
              <a:ext uri="{C183D7F6-B498-43B3-948B-1728B52AA6E4}">
                <adec:decorative xmlns:adec="http://schemas.microsoft.com/office/drawing/2017/decorative" val="1"/>
              </a:ext>
            </a:extLst>
          </p:cNvPr>
          <p:cNvSpPr/>
          <p:nvPr/>
        </p:nvSpPr>
        <p:spPr>
          <a:xfrm>
            <a:off x="634181" y="4224724"/>
            <a:ext cx="1209367" cy="312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C16B6604-8BFE-433A-8135-0FC03D95EE57}"/>
              </a:ext>
            </a:extLst>
          </p:cNvPr>
          <p:cNvSpPr>
            <a:spLocks noGrp="1"/>
          </p:cNvSpPr>
          <p:nvPr>
            <p:ph idx="13"/>
          </p:nvPr>
        </p:nvSpPr>
        <p:spPr>
          <a:xfrm>
            <a:off x="4657518" y="1615775"/>
            <a:ext cx="4164139" cy="3087849"/>
          </a:xfrm>
        </p:spPr>
        <p:txBody>
          <a:bodyPr/>
          <a:lstStyle/>
          <a:p>
            <a:pPr marL="0" indent="0">
              <a:buNone/>
            </a:pPr>
            <a:r>
              <a:rPr lang="sv-SE" sz="1200" dirty="0"/>
              <a:t>Om deltagaren har blivit erbjuden ett arbete och har agerat så att arbetet inte blir av, så beskriver du i fritextfältet på vilket sätt hen har agerat för att inte få arbetet.</a:t>
            </a:r>
          </a:p>
          <a:p>
            <a:pPr marL="0" indent="0">
              <a:buNone/>
            </a:pPr>
            <a:endParaRPr lang="sv-SE" sz="1200" dirty="0"/>
          </a:p>
          <a:p>
            <a:pPr marL="0" indent="0">
              <a:buNone/>
            </a:pPr>
            <a:r>
              <a:rPr lang="sv-SE" sz="1200" dirty="0"/>
              <a:t>Ange vilken dag avvikelsen gäller för. Du kan välja ett datum bakåt i tiden men inte ett framåt i tiden. </a:t>
            </a:r>
          </a:p>
          <a:p>
            <a:pPr marL="0" indent="0">
              <a:buNone/>
            </a:pPr>
            <a:endParaRPr lang="sv-SE" sz="1200" dirty="0"/>
          </a:p>
          <a:p>
            <a:pPr marL="0" indent="0">
              <a:buNone/>
            </a:pPr>
            <a:r>
              <a:rPr lang="sv-SE" sz="1200" dirty="0"/>
              <a:t>Du ska alltid rapportera en avvikelse så snart du får kännedom om den. </a:t>
            </a:r>
          </a:p>
          <a:p>
            <a:pPr marL="0" indent="0">
              <a:buNone/>
            </a:pPr>
            <a:r>
              <a:rPr lang="sv-SE" sz="1200" dirty="0"/>
              <a:t>Eftersom du rapporterar avvikelsen det datum då du får reda på den behöver du inte ange </a:t>
            </a:r>
            <a:r>
              <a:rPr lang="sv-SE" sz="1200" b="1" dirty="0"/>
              <a:t>Kännedomsdatum</a:t>
            </a:r>
            <a:r>
              <a:rPr lang="sv-SE" sz="1200" dirty="0"/>
              <a:t> i </a:t>
            </a:r>
            <a:r>
              <a:rPr lang="sv-SE" sz="1200" b="1" dirty="0"/>
              <a:t>Mina sidor för fristående aktörer</a:t>
            </a:r>
            <a:r>
              <a:rPr lang="sv-SE" sz="1200" dirty="0"/>
              <a:t>.</a:t>
            </a: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endParaRPr lang="sv-SE" dirty="0"/>
          </a:p>
        </p:txBody>
      </p:sp>
    </p:spTree>
    <p:extLst>
      <p:ext uri="{BB962C8B-B14F-4D97-AF65-F5344CB8AC3E}">
        <p14:creationId xmlns:p14="http://schemas.microsoft.com/office/powerpoint/2010/main" val="718201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53A295-9FB6-4434-A540-4655B14B56CE}"/>
              </a:ext>
            </a:extLst>
          </p:cNvPr>
          <p:cNvSpPr>
            <a:spLocks noGrp="1"/>
          </p:cNvSpPr>
          <p:nvPr>
            <p:ph type="title"/>
          </p:nvPr>
        </p:nvSpPr>
        <p:spPr/>
        <p:txBody>
          <a:bodyPr/>
          <a:lstStyle/>
          <a:p>
            <a:r>
              <a:rPr lang="sv-SE" dirty="0"/>
              <a:t>Avvikelse </a:t>
            </a:r>
            <a:r>
              <a:rPr lang="sv-SE" b="0" dirty="0"/>
              <a:t>förhandsgranska</a:t>
            </a:r>
          </a:p>
        </p:txBody>
      </p:sp>
      <p:pic>
        <p:nvPicPr>
          <p:cNvPr id="6" name="Platshållare för innehåll 5" descr="skärmdump förhandsgranska">
            <a:extLst>
              <a:ext uri="{FF2B5EF4-FFF2-40B4-BE49-F238E27FC236}">
                <a16:creationId xmlns:a16="http://schemas.microsoft.com/office/drawing/2014/main" id="{3C30CE3D-1A09-4062-B46E-E3AB1AB9B44A}"/>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463598"/>
            <a:ext cx="4299649" cy="3255804"/>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AB8B787D-BA17-4D58-959E-526970F104E6}"/>
              </a:ext>
              <a:ext uri="{C183D7F6-B498-43B3-948B-1728B52AA6E4}">
                <adec:decorative xmlns:adec="http://schemas.microsoft.com/office/drawing/2017/decorative" val="1"/>
              </a:ext>
            </a:extLst>
          </p:cNvPr>
          <p:cNvSpPr/>
          <p:nvPr/>
        </p:nvSpPr>
        <p:spPr>
          <a:xfrm>
            <a:off x="3119138" y="2072148"/>
            <a:ext cx="1651965" cy="20573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845FDB5-0E02-4F30-9B07-F7108971136D}"/>
              </a:ext>
              <a:ext uri="{C183D7F6-B498-43B3-948B-1728B52AA6E4}">
                <adec:decorative xmlns:adec="http://schemas.microsoft.com/office/drawing/2017/decorative" val="1"/>
              </a:ext>
            </a:extLst>
          </p:cNvPr>
          <p:cNvSpPr/>
          <p:nvPr/>
        </p:nvSpPr>
        <p:spPr>
          <a:xfrm>
            <a:off x="3200400" y="3834581"/>
            <a:ext cx="353961" cy="1843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7B0B8994-6679-4F86-8042-79D914022DC7}"/>
              </a:ext>
            </a:extLst>
          </p:cNvPr>
          <p:cNvSpPr>
            <a:spLocks noGrp="1"/>
          </p:cNvSpPr>
          <p:nvPr>
            <p:ph idx="13"/>
          </p:nvPr>
        </p:nvSpPr>
        <p:spPr>
          <a:xfrm>
            <a:off x="5192299" y="1485899"/>
            <a:ext cx="3741192" cy="2565000"/>
          </a:xfrm>
        </p:spPr>
        <p:txBody>
          <a:bodyPr/>
          <a:lstStyle/>
          <a:p>
            <a:pPr marL="0" indent="0">
              <a:buNone/>
            </a:pPr>
            <a:r>
              <a:rPr lang="sv-SE" sz="1200" dirty="0"/>
              <a:t>Kontrollera att informationen i avvikelserapporten stämmer. </a:t>
            </a:r>
          </a:p>
          <a:p>
            <a:pPr marL="0" indent="0">
              <a:buNone/>
            </a:pPr>
            <a:endParaRPr lang="sv-SE" sz="1200" dirty="0"/>
          </a:p>
          <a:p>
            <a:pPr marL="0" indent="0">
              <a:buNone/>
            </a:pPr>
            <a:r>
              <a:rPr lang="sv-SE" sz="1200" dirty="0"/>
              <a:t>För att skicka in rapporten till Arbetsförmedlingen klicka på knappen </a:t>
            </a:r>
            <a:r>
              <a:rPr lang="sv-SE" sz="1200" b="1" dirty="0"/>
              <a:t>Skicka in</a:t>
            </a:r>
            <a:r>
              <a:rPr lang="sv-SE" sz="1200" dirty="0"/>
              <a:t>.</a:t>
            </a:r>
          </a:p>
        </p:txBody>
      </p:sp>
      <p:sp>
        <p:nvSpPr>
          <p:cNvPr id="4" name="Rektangel 3">
            <a:extLst>
              <a:ext uri="{FF2B5EF4-FFF2-40B4-BE49-F238E27FC236}">
                <a16:creationId xmlns:a16="http://schemas.microsoft.com/office/drawing/2014/main" id="{8F58E616-833F-D865-CE27-EEF113E47ECE}"/>
              </a:ext>
              <a:ext uri="{C183D7F6-B498-43B3-948B-1728B52AA6E4}">
                <adec:decorative xmlns:adec="http://schemas.microsoft.com/office/drawing/2017/decorative" val="1"/>
              </a:ext>
            </a:extLst>
          </p:cNvPr>
          <p:cNvSpPr/>
          <p:nvPr/>
        </p:nvSpPr>
        <p:spPr>
          <a:xfrm>
            <a:off x="575043" y="2014538"/>
            <a:ext cx="363170" cy="57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4EC2596-5B92-A528-6532-D73B4E5F675B}"/>
              </a:ext>
              <a:ext uri="{C183D7F6-B498-43B3-948B-1728B52AA6E4}">
                <adec:decorative xmlns:adec="http://schemas.microsoft.com/office/drawing/2017/decorative" val="1"/>
              </a:ext>
            </a:extLst>
          </p:cNvPr>
          <p:cNvSpPr/>
          <p:nvPr/>
        </p:nvSpPr>
        <p:spPr>
          <a:xfrm>
            <a:off x="3200400" y="2462213"/>
            <a:ext cx="353961" cy="5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04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6" name="Bildobjekt 5" descr="Bilden är ett urklipp från IT systemet Mina sidor för fristående aktörer&#10;">
            <a:extLst>
              <a:ext uri="{FF2B5EF4-FFF2-40B4-BE49-F238E27FC236}">
                <a16:creationId xmlns:a16="http://schemas.microsoft.com/office/drawing/2014/main" id="{BF7B30EB-ADC3-15C6-BB94-A38F495BF3EC}"/>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413400" y="315779"/>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0477" y="1102612"/>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6701" y="1982946"/>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427275" y="990779"/>
            <a:ext cx="4426248" cy="3535172"/>
          </a:xfrm>
        </p:spPr>
        <p:txBody>
          <a:bodyPr/>
          <a:lstStyle/>
          <a:p>
            <a:pPr marL="0" indent="0">
              <a:buNone/>
            </a:pPr>
            <a:r>
              <a:rPr lang="sv-SE" sz="1200" dirty="0"/>
              <a:t>För att rätta en felaktig avvikelserapport om avvikelse ska du skicka in en ny avvikelserapport.</a:t>
            </a:r>
          </a:p>
          <a:p>
            <a:pPr marL="0" indent="0">
              <a:buNone/>
            </a:pPr>
            <a:endParaRPr lang="sv-SE" sz="1200" dirty="0"/>
          </a:p>
          <a:p>
            <a:pPr marL="0" indent="0">
              <a:buNone/>
            </a:pPr>
            <a:r>
              <a:rPr lang="sv-SE" sz="1200" dirty="0"/>
              <a:t>Välj samma orsak till avvikelse som du gjorde på den felaktiga rapporten. I fritextfältet skriver du sedan RÄTTELSE eller KOMPLETTERING och det datum då du skickade in den felaktiga avvikelserapporten</a:t>
            </a:r>
          </a:p>
          <a:p>
            <a:pPr marL="0" indent="0">
              <a:buNone/>
            </a:pPr>
            <a:r>
              <a:rPr lang="sv-SE" sz="1200" dirty="0"/>
              <a:t>T. ex RÄTTELSE 211117. </a:t>
            </a:r>
          </a:p>
          <a:p>
            <a:pPr marL="0" indent="0">
              <a:buNone/>
            </a:pPr>
            <a:endParaRPr lang="sv-SE" sz="1200" dirty="0"/>
          </a:p>
          <a:p>
            <a:pPr marL="0" indent="0">
              <a:buNone/>
            </a:pPr>
            <a:r>
              <a:rPr lang="sv-SE" sz="1200" dirty="0"/>
              <a:t>Fyll sedan i den korrekta informationen i fritextfälten</a:t>
            </a:r>
            <a:r>
              <a:rPr lang="sv-SE" dirty="0"/>
              <a:t>. </a:t>
            </a:r>
          </a:p>
          <a:p>
            <a:pPr marL="0" indent="0">
              <a:buNone/>
            </a:pPr>
            <a:endParaRPr lang="sv-SE" dirty="0"/>
          </a:p>
          <a:p>
            <a:pPr marL="0" indent="0">
              <a:buNone/>
            </a:pPr>
            <a:r>
              <a:rPr lang="sv-SE" sz="1200" dirty="0"/>
              <a:t>Ange datum för när avvikelsen inträffade och klicka på </a:t>
            </a:r>
            <a:r>
              <a:rPr lang="sv-SE" sz="1200" b="1" dirty="0"/>
              <a:t>Förhandsgranska</a:t>
            </a:r>
            <a:r>
              <a:rPr lang="sv-SE" sz="1200" dirty="0"/>
              <a:t> för att granska och skicka in rättelsen. </a:t>
            </a:r>
          </a:p>
        </p:txBody>
      </p:sp>
    </p:spTree>
    <p:extLst>
      <p:ext uri="{BB962C8B-B14F-4D97-AF65-F5344CB8AC3E}">
        <p14:creationId xmlns:p14="http://schemas.microsoft.com/office/powerpoint/2010/main" val="3688681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0569E-E80E-4338-98BA-7E12F26DCCC9}"/>
              </a:ext>
            </a:extLst>
          </p:cNvPr>
          <p:cNvSpPr>
            <a:spLocks noGrp="1"/>
          </p:cNvSpPr>
          <p:nvPr>
            <p:ph type="title"/>
          </p:nvPr>
        </p:nvSpPr>
        <p:spPr>
          <a:xfrm>
            <a:off x="400114" y="541273"/>
            <a:ext cx="7422784" cy="675000"/>
          </a:xfrm>
        </p:spPr>
        <p:txBody>
          <a:bodyPr/>
          <a:lstStyle/>
          <a:p>
            <a:r>
              <a:rPr lang="sv-SE" sz="2400" dirty="0"/>
              <a:t>Informativ Rapport</a:t>
            </a:r>
          </a:p>
        </p:txBody>
      </p:sp>
      <p:grpSp>
        <p:nvGrpSpPr>
          <p:cNvPr id="11" name="Grupp 10" descr="En skärmbild från Mina sidor fristående aktörer under fliken rapportering. Möjlighet att skapa 5 olika rapporter. På denna bild hänvisas det till att skapa en informativ rapport.">
            <a:extLst>
              <a:ext uri="{FF2B5EF4-FFF2-40B4-BE49-F238E27FC236}">
                <a16:creationId xmlns:a16="http://schemas.microsoft.com/office/drawing/2014/main" id="{71E8C410-98C4-4529-B3CA-B6DE9C955CC2}"/>
              </a:ext>
            </a:extLst>
          </p:cNvPr>
          <p:cNvGrpSpPr/>
          <p:nvPr/>
        </p:nvGrpSpPr>
        <p:grpSpPr>
          <a:xfrm>
            <a:off x="400114" y="1615892"/>
            <a:ext cx="4581281" cy="2041710"/>
            <a:chOff x="575043" y="1544328"/>
            <a:chExt cx="5672912" cy="2528210"/>
          </a:xfrm>
        </p:grpSpPr>
        <p:pic>
          <p:nvPicPr>
            <p:cNvPr id="12" name="Bildobjekt 11">
              <a:extLst>
                <a:ext uri="{FF2B5EF4-FFF2-40B4-BE49-F238E27FC236}">
                  <a16:creationId xmlns:a16="http://schemas.microsoft.com/office/drawing/2014/main" id="{52D2B925-2E51-44C4-B77A-D420CCA4C8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544328"/>
              <a:ext cx="5672912" cy="2528210"/>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AFFF4888-7DC5-4CE4-9158-0AEAD9B8CE0A}"/>
                </a:ext>
              </a:extLst>
            </p:cNvPr>
            <p:cNvSpPr/>
            <p:nvPr/>
          </p:nvSpPr>
          <p:spPr>
            <a:xfrm>
              <a:off x="4810205" y="1698171"/>
              <a:ext cx="583987" cy="76841"/>
            </a:xfrm>
            <a:prstGeom prst="rect">
              <a:avLst/>
            </a:prstGeom>
            <a:ln>
              <a:solidFill>
                <a:srgbClr val="0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Platshållare för innehåll 2">
            <a:extLst>
              <a:ext uri="{FF2B5EF4-FFF2-40B4-BE49-F238E27FC236}">
                <a16:creationId xmlns:a16="http://schemas.microsoft.com/office/drawing/2014/main" id="{8A72A536-89F4-4954-8230-419B2F17BAD1}"/>
              </a:ext>
            </a:extLst>
          </p:cNvPr>
          <p:cNvSpPr>
            <a:spLocks noGrp="1"/>
          </p:cNvSpPr>
          <p:nvPr>
            <p:ph idx="13"/>
          </p:nvPr>
        </p:nvSpPr>
        <p:spPr>
          <a:xfrm>
            <a:off x="5332386" y="1615892"/>
            <a:ext cx="3653732" cy="2565000"/>
          </a:xfrm>
        </p:spPr>
        <p:txBody>
          <a:bodyPr/>
          <a:lstStyle/>
          <a:p>
            <a:pPr marL="0" indent="0">
              <a:buNone/>
            </a:pPr>
            <a:r>
              <a:rPr lang="sv-SE" sz="1200" dirty="0">
                <a:solidFill>
                  <a:srgbClr val="000000"/>
                </a:solidFill>
                <a:effectLst/>
                <a:latin typeface="Arial" panose="020B0604020202020204" pitchFamily="34" charset="0"/>
                <a:ea typeface="Times New Roman" panose="02020603050405020304" pitchFamily="18" charset="0"/>
              </a:rPr>
              <a:t>Det är möjligt att skicka in informativa rapporter för deltagare i tjänsten. </a:t>
            </a:r>
          </a:p>
          <a:p>
            <a:pPr marL="0" indent="0">
              <a:buNone/>
            </a:pPr>
            <a:endParaRPr lang="sv-SE" sz="1200" dirty="0">
              <a:solidFill>
                <a:srgbClr val="000000"/>
              </a:solidFill>
              <a:effectLst/>
              <a:latin typeface="Arial" panose="020B0604020202020204" pitchFamily="34" charset="0"/>
              <a:ea typeface="Times New Roman" panose="02020603050405020304" pitchFamily="18" charset="0"/>
            </a:endParaRPr>
          </a:p>
          <a:p>
            <a:pPr marL="0" indent="0">
              <a:buNone/>
            </a:pPr>
            <a:r>
              <a:rPr lang="sv-SE" sz="1200" dirty="0">
                <a:solidFill>
                  <a:srgbClr val="333333"/>
                </a:solidFill>
                <a:effectLst/>
                <a:latin typeface="Arial" panose="020B0604020202020204" pitchFamily="34" charset="0"/>
                <a:ea typeface="Times New Roman" panose="02020603050405020304" pitchFamily="18" charset="0"/>
              </a:rPr>
              <a:t>Informativ rapport innebär att du kan lämna skriftig information till Arbetsförmedlingen eller initiera behov av kontakt för deltagare i tjänsten.</a:t>
            </a:r>
          </a:p>
          <a:p>
            <a:pPr marL="0" indent="0">
              <a:buNone/>
            </a:pPr>
            <a:endParaRPr lang="sv-SE" sz="1200" dirty="0">
              <a:effectLst/>
              <a:latin typeface="Times New Roman" panose="02020603050405020304" pitchFamily="18" charset="0"/>
              <a:ea typeface="Times New Roman" panose="02020603050405020304" pitchFamily="18" charset="0"/>
            </a:endParaRPr>
          </a:p>
          <a:p>
            <a:pPr marL="0" indent="0">
              <a:buNone/>
            </a:pPr>
            <a:r>
              <a:rPr lang="sv-SE" sz="1200" dirty="0">
                <a:solidFill>
                  <a:srgbClr val="333333"/>
                </a:solidFill>
                <a:effectLst/>
                <a:latin typeface="Arial" panose="020B0604020202020204" pitchFamily="34" charset="0"/>
                <a:ea typeface="Times New Roman" panose="02020603050405020304" pitchFamily="18" charset="0"/>
              </a:rPr>
              <a:t>Den informativa rapporten skickas in under rapportering, på deltagarkortet, liksom där de andra rapporter kan hittas.</a:t>
            </a:r>
          </a:p>
          <a:p>
            <a:endParaRPr lang="sv-SE" sz="1200" dirty="0"/>
          </a:p>
        </p:txBody>
      </p:sp>
      <p:sp>
        <p:nvSpPr>
          <p:cNvPr id="14" name="Rektangel 13">
            <a:extLst>
              <a:ext uri="{FF2B5EF4-FFF2-40B4-BE49-F238E27FC236}">
                <a16:creationId xmlns:a16="http://schemas.microsoft.com/office/drawing/2014/main" id="{E004215A-21EB-48C9-A19E-E00AA283E29F}"/>
              </a:ext>
              <a:ext uri="{C183D7F6-B498-43B3-948B-1728B52AA6E4}">
                <adec:decorative xmlns:adec="http://schemas.microsoft.com/office/drawing/2017/decorative" val="1"/>
              </a:ext>
            </a:extLst>
          </p:cNvPr>
          <p:cNvSpPr/>
          <p:nvPr/>
        </p:nvSpPr>
        <p:spPr>
          <a:xfrm>
            <a:off x="1109734" y="3262393"/>
            <a:ext cx="1122022" cy="1796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1A7B30B3-945B-CE11-415C-DAE80F1D190E}"/>
              </a:ext>
              <a:ext uri="{C183D7F6-B498-43B3-948B-1728B52AA6E4}">
                <adec:decorative xmlns:adec="http://schemas.microsoft.com/office/drawing/2017/decorative" val="1"/>
              </a:ext>
            </a:extLst>
          </p:cNvPr>
          <p:cNvSpPr/>
          <p:nvPr/>
        </p:nvSpPr>
        <p:spPr>
          <a:xfrm>
            <a:off x="1193599" y="1881107"/>
            <a:ext cx="940001" cy="118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2302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F7488A2-E906-4FB3-A838-34114804D977}"/>
              </a:ext>
            </a:extLst>
          </p:cNvPr>
          <p:cNvSpPr>
            <a:spLocks noGrp="1"/>
          </p:cNvSpPr>
          <p:nvPr>
            <p:ph type="title"/>
          </p:nvPr>
        </p:nvSpPr>
        <p:spPr>
          <a:xfrm>
            <a:off x="404004" y="470359"/>
            <a:ext cx="7422784" cy="675000"/>
          </a:xfrm>
        </p:spPr>
        <p:txBody>
          <a:bodyPr/>
          <a:lstStyle/>
          <a:p>
            <a:r>
              <a:rPr lang="sv-SE" sz="2400" dirty="0"/>
              <a:t>Skapa informativ rapport, utan bilaga</a:t>
            </a:r>
          </a:p>
        </p:txBody>
      </p:sp>
      <p:pic>
        <p:nvPicPr>
          <p:cNvPr id="8" name="Bildobjekt 7" descr="En skärmbild från Mina sidor fristående aktörer, skapa informativ rapport. En lista med 3 alternativ för vad ärende gäller går att välja på i en rullista när en valt att skapa en informativ rapport. Det finns även en fritextruta där en kan skriva vad ärendet gäller. ">
            <a:extLst>
              <a:ext uri="{FF2B5EF4-FFF2-40B4-BE49-F238E27FC236}">
                <a16:creationId xmlns:a16="http://schemas.microsoft.com/office/drawing/2014/main" id="{C4C8D21C-E99D-4C5C-A4B5-9735AAA9E7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004" y="1214753"/>
            <a:ext cx="2539178" cy="3326819"/>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9C1D8D6E-7B14-4AD3-AE20-274DD2671CCF}"/>
              </a:ext>
            </a:extLst>
          </p:cNvPr>
          <p:cNvSpPr txBox="1"/>
          <p:nvPr/>
        </p:nvSpPr>
        <p:spPr>
          <a:xfrm>
            <a:off x="3460247" y="1214753"/>
            <a:ext cx="4736461" cy="2677656"/>
          </a:xfrm>
          <a:prstGeom prst="rect">
            <a:avLst/>
          </a:prstGeom>
          <a:noFill/>
        </p:spPr>
        <p:txBody>
          <a:bodyPr wrap="square">
            <a:spAutoFit/>
          </a:bodyPr>
          <a:lstStyle/>
          <a:p>
            <a:r>
              <a:rPr lang="sv-SE" sz="1200" dirty="0"/>
              <a:t>Välj vad ärendet gäller i listan under rubriken </a:t>
            </a:r>
            <a:r>
              <a:rPr lang="sv-SE" sz="1200" b="1" dirty="0"/>
              <a:t>Vad gäller ärendet</a:t>
            </a:r>
            <a:r>
              <a:rPr lang="sv-SE" sz="1200" dirty="0"/>
              <a:t>.</a:t>
            </a:r>
          </a:p>
          <a:p>
            <a:endParaRPr lang="sv-SE" sz="1200" dirty="0"/>
          </a:p>
          <a:p>
            <a:r>
              <a:rPr lang="sv-SE" sz="1200" dirty="0"/>
              <a:t>Skriv sedan vad du vill informera Arbetsförmedlingen om i fritextfältet. </a:t>
            </a:r>
          </a:p>
          <a:p>
            <a:endParaRPr lang="sv-SE" sz="1200" dirty="0"/>
          </a:p>
          <a:p>
            <a:r>
              <a:rPr lang="sv-SE" sz="1200" dirty="0"/>
              <a:t>Tänk på att inte skriva känsliga personuppgifter, uppgifter som handlar om hur deltagaren mår eller uppgifter som rör en person med skyddad identitet. </a:t>
            </a:r>
            <a:br>
              <a:rPr lang="sv-SE" sz="1200" dirty="0"/>
            </a:br>
            <a:br>
              <a:rPr lang="sv-SE" sz="1200" dirty="0"/>
            </a:br>
            <a:r>
              <a:rPr lang="sv-SE" sz="1200" dirty="0"/>
              <a:t>Skriv även dina kontaktuppgifter så att  Arbetsförmedlingen kan komma i kontakt med dig om det behövs i ärendet.</a:t>
            </a:r>
          </a:p>
          <a:p>
            <a:endParaRPr lang="sv-SE" sz="1200" dirty="0"/>
          </a:p>
          <a:p>
            <a:r>
              <a:rPr lang="sv-SE" sz="1200" dirty="0"/>
              <a:t>När du är färdig klicka på knappen </a:t>
            </a:r>
            <a:r>
              <a:rPr lang="sv-SE" sz="1200" b="1" dirty="0"/>
              <a:t>Förhandsgranska</a:t>
            </a:r>
            <a:r>
              <a:rPr lang="sv-SE" sz="1200" dirty="0"/>
              <a:t> för att förhandsgranska och sedan skicka in rapporten.</a:t>
            </a:r>
          </a:p>
        </p:txBody>
      </p:sp>
      <p:sp>
        <p:nvSpPr>
          <p:cNvPr id="2" name="Rektangel 1">
            <a:extLst>
              <a:ext uri="{FF2B5EF4-FFF2-40B4-BE49-F238E27FC236}">
                <a16:creationId xmlns:a16="http://schemas.microsoft.com/office/drawing/2014/main" id="{27CAE572-7AFF-B030-695D-AF4FCB75B9C7}"/>
              </a:ext>
              <a:ext uri="{C183D7F6-B498-43B3-948B-1728B52AA6E4}">
                <adec:decorative xmlns:adec="http://schemas.microsoft.com/office/drawing/2017/decorative" val="1"/>
              </a:ext>
            </a:extLst>
          </p:cNvPr>
          <p:cNvSpPr/>
          <p:nvPr/>
        </p:nvSpPr>
        <p:spPr>
          <a:xfrm>
            <a:off x="990600" y="1885517"/>
            <a:ext cx="35242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7224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575043" y="514475"/>
            <a:ext cx="7422784" cy="675000"/>
          </a:xfrm>
        </p:spPr>
        <p:txBody>
          <a:bodyPr/>
          <a:lstStyle/>
          <a:p>
            <a:r>
              <a:rPr lang="sv-SE" sz="2400" dirty="0"/>
              <a:t>Skapa informativ rapport, med bilaga</a:t>
            </a:r>
          </a:p>
        </p:txBody>
      </p:sp>
      <p:pic>
        <p:nvPicPr>
          <p:cNvPr id="7" name="Bildobjekt 6" descr="En bild på den rulllista med 4 alternativ som går att välja mellan för vad ärendet gäller.">
            <a:extLst>
              <a:ext uri="{FF2B5EF4-FFF2-40B4-BE49-F238E27FC236}">
                <a16:creationId xmlns:a16="http://schemas.microsoft.com/office/drawing/2014/main" id="{20EB2055-820B-4C3E-9F35-A75744E93A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4819" y="1994735"/>
            <a:ext cx="3530450" cy="1279492"/>
          </a:xfrm>
          <a:prstGeom prst="rect">
            <a:avLst/>
          </a:prstGeom>
          <a:ln>
            <a:noFill/>
          </a:ln>
          <a:effectLst>
            <a:outerShdw blurRad="292100" dist="139700" dir="2700000" algn="tl" rotWithShape="0">
              <a:srgbClr val="333333">
                <a:alpha val="65000"/>
              </a:srgbClr>
            </a:outerShdw>
          </a:effectLst>
        </p:spPr>
      </p:pic>
      <p:grpSp>
        <p:nvGrpSpPr>
          <p:cNvPr id="9" name="Grupp 8" descr="En skärmbild från Mina sidor fristående aktörer, skapande av informativ rapport. &#10;På bilden är det fokus på 'vad gäller ärendet' Men det som syns i bild är också möjlighet att bifoga dokument eller inte, det finns också en fritextruta för kompletterande information. ">
            <a:extLst>
              <a:ext uri="{FF2B5EF4-FFF2-40B4-BE49-F238E27FC236}">
                <a16:creationId xmlns:a16="http://schemas.microsoft.com/office/drawing/2014/main" id="{0AAF8BAB-5C9B-44FF-A218-D5E9C71B40BB}"/>
              </a:ext>
            </a:extLst>
          </p:cNvPr>
          <p:cNvGrpSpPr/>
          <p:nvPr/>
        </p:nvGrpSpPr>
        <p:grpSpPr>
          <a:xfrm>
            <a:off x="575043" y="1485899"/>
            <a:ext cx="5225001" cy="2334922"/>
            <a:chOff x="575043" y="1485899"/>
            <a:chExt cx="5225001" cy="2334922"/>
          </a:xfrm>
        </p:grpSpPr>
        <p:pic>
          <p:nvPicPr>
            <p:cNvPr id="5" name="Bildobjekt 4">
              <a:extLst>
                <a:ext uri="{FF2B5EF4-FFF2-40B4-BE49-F238E27FC236}">
                  <a16:creationId xmlns:a16="http://schemas.microsoft.com/office/drawing/2014/main" id="{2EACF369-BA57-4BBC-8F11-5CC3A8AA0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043" y="1485899"/>
              <a:ext cx="5225001" cy="2334922"/>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703DD1EB-FCBB-4821-BB37-16C5082481F6}"/>
                </a:ext>
              </a:extLst>
            </p:cNvPr>
            <p:cNvSpPr/>
            <p:nvPr/>
          </p:nvSpPr>
          <p:spPr>
            <a:xfrm>
              <a:off x="4572000" y="1502677"/>
              <a:ext cx="1048624" cy="2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6" name="Bild 5">
            <a:extLst>
              <a:ext uri="{FF2B5EF4-FFF2-40B4-BE49-F238E27FC236}">
                <a16:creationId xmlns:a16="http://schemas.microsoft.com/office/drawing/2014/main" id="{4995B4E5-2CAC-48B0-92B6-95E80622C47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5497647">
            <a:off x="3431379" y="2033375"/>
            <a:ext cx="636323" cy="636323"/>
          </a:xfrm>
          <a:prstGeom prst="rect">
            <a:avLst/>
          </a:prstGeom>
        </p:spPr>
      </p:pic>
      <p:sp>
        <p:nvSpPr>
          <p:cNvPr id="8" name="textruta 7">
            <a:extLst>
              <a:ext uri="{FF2B5EF4-FFF2-40B4-BE49-F238E27FC236}">
                <a16:creationId xmlns:a16="http://schemas.microsoft.com/office/drawing/2014/main" id="{A3ACC981-16BD-4137-A972-0D83191533A2}"/>
              </a:ext>
            </a:extLst>
          </p:cNvPr>
          <p:cNvSpPr txBox="1"/>
          <p:nvPr/>
        </p:nvSpPr>
        <p:spPr>
          <a:xfrm>
            <a:off x="491153" y="4105805"/>
            <a:ext cx="5797814" cy="307777"/>
          </a:xfrm>
          <a:prstGeom prst="rect">
            <a:avLst/>
          </a:prstGeom>
          <a:noFill/>
        </p:spPr>
        <p:txBody>
          <a:bodyPr wrap="square">
            <a:spAutoFit/>
          </a:bodyPr>
          <a:lstStyle/>
          <a:p>
            <a:r>
              <a:rPr lang="sv-SE" sz="1400" dirty="0"/>
              <a:t>Välj vad ärendet gäller i listan under rubriken </a:t>
            </a:r>
            <a:r>
              <a:rPr lang="sv-SE" sz="1400" b="1" dirty="0"/>
              <a:t>Vad gäller ärendet</a:t>
            </a:r>
            <a:r>
              <a:rPr lang="sv-SE" sz="1400" dirty="0"/>
              <a:t>.</a:t>
            </a:r>
          </a:p>
        </p:txBody>
      </p:sp>
    </p:spTree>
    <p:extLst>
      <p:ext uri="{BB962C8B-B14F-4D97-AF65-F5344CB8AC3E}">
        <p14:creationId xmlns:p14="http://schemas.microsoft.com/office/powerpoint/2010/main" val="1334181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69C0-0F23-4351-A6A5-C9F79878422C}"/>
              </a:ext>
            </a:extLst>
          </p:cNvPr>
          <p:cNvSpPr>
            <a:spLocks noGrp="1"/>
          </p:cNvSpPr>
          <p:nvPr>
            <p:ph type="title"/>
          </p:nvPr>
        </p:nvSpPr>
        <p:spPr>
          <a:xfrm>
            <a:off x="575043" y="514475"/>
            <a:ext cx="7422784" cy="675000"/>
          </a:xfrm>
        </p:spPr>
        <p:txBody>
          <a:bodyPr/>
          <a:lstStyle/>
          <a:p>
            <a:r>
              <a:rPr lang="sv-SE" sz="2400" dirty="0"/>
              <a:t>Skapa informativ rapport, med bilaga </a:t>
            </a:r>
            <a:br>
              <a:rPr lang="sv-SE" sz="2400" dirty="0"/>
            </a:br>
            <a:r>
              <a:rPr lang="sv-SE" sz="2400" dirty="0"/>
              <a:t>- Välj typ av dokument</a:t>
            </a:r>
          </a:p>
        </p:txBody>
      </p:sp>
      <p:grpSp>
        <p:nvGrpSpPr>
          <p:cNvPr id="5" name="Grupp 4" descr="En skärmbild från Mina sidor fristående aktörer, skapande av informativ rapport. Möjlighet att bifoga dokument eller inte. Fritextruta för kompletterande information. Fokus på val av typ av dokument.">
            <a:extLst>
              <a:ext uri="{FF2B5EF4-FFF2-40B4-BE49-F238E27FC236}">
                <a16:creationId xmlns:a16="http://schemas.microsoft.com/office/drawing/2014/main" id="{BD1E28DD-3A55-401B-B699-290A7EED8774}"/>
              </a:ext>
            </a:extLst>
          </p:cNvPr>
          <p:cNvGrpSpPr/>
          <p:nvPr/>
        </p:nvGrpSpPr>
        <p:grpSpPr>
          <a:xfrm>
            <a:off x="298749" y="1550653"/>
            <a:ext cx="5455327" cy="2042193"/>
            <a:chOff x="575043" y="1772903"/>
            <a:chExt cx="5455327" cy="2042193"/>
          </a:xfrm>
        </p:grpSpPr>
        <p:pic>
          <p:nvPicPr>
            <p:cNvPr id="7" name="Bildobjekt 6">
              <a:extLst>
                <a:ext uri="{FF2B5EF4-FFF2-40B4-BE49-F238E27FC236}">
                  <a16:creationId xmlns:a16="http://schemas.microsoft.com/office/drawing/2014/main" id="{D4435792-2528-4A1E-82D2-C410C5CE85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772903"/>
              <a:ext cx="5455327" cy="2042193"/>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1C3809D6-6D89-46A7-B32D-904BAC06B061}"/>
                </a:ext>
              </a:extLst>
            </p:cNvPr>
            <p:cNvSpPr/>
            <p:nvPr/>
          </p:nvSpPr>
          <p:spPr>
            <a:xfrm>
              <a:off x="4580389" y="1806459"/>
              <a:ext cx="1275127" cy="181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 name="Bildobjekt 3" descr="En rullista med 2 alternativ att välja på, komplettering och övrigt.">
            <a:extLst>
              <a:ext uri="{FF2B5EF4-FFF2-40B4-BE49-F238E27FC236}">
                <a16:creationId xmlns:a16="http://schemas.microsoft.com/office/drawing/2014/main" id="{FD0E465C-F97B-434D-B1A1-F0F6ACA298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7718" y="2597772"/>
            <a:ext cx="2851636" cy="1221579"/>
          </a:xfrm>
          <a:prstGeom prst="rect">
            <a:avLst/>
          </a:prstGeom>
          <a:ln>
            <a:noFill/>
          </a:ln>
          <a:effectLst>
            <a:outerShdw blurRad="292100" dist="139700" dir="2700000" algn="tl" rotWithShape="0">
              <a:srgbClr val="333333">
                <a:alpha val="65000"/>
              </a:srgbClr>
            </a:outerShdw>
          </a:effectLst>
        </p:spPr>
      </p:pic>
      <p:pic>
        <p:nvPicPr>
          <p:cNvPr id="10" name="Bild 9">
            <a:extLst>
              <a:ext uri="{FF2B5EF4-FFF2-40B4-BE49-F238E27FC236}">
                <a16:creationId xmlns:a16="http://schemas.microsoft.com/office/drawing/2014/main" id="{33722576-FEF1-4F07-B356-4A60E7D1B5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4665495">
            <a:off x="3367765" y="2963601"/>
            <a:ext cx="636323" cy="636323"/>
          </a:xfrm>
          <a:prstGeom prst="rect">
            <a:avLst/>
          </a:prstGeom>
        </p:spPr>
      </p:pic>
      <p:sp>
        <p:nvSpPr>
          <p:cNvPr id="6" name="textruta 5">
            <a:extLst>
              <a:ext uri="{FF2B5EF4-FFF2-40B4-BE49-F238E27FC236}">
                <a16:creationId xmlns:a16="http://schemas.microsoft.com/office/drawing/2014/main" id="{4CC6B1F4-37FF-4AE2-B2C6-9085DB3CDC41}"/>
              </a:ext>
            </a:extLst>
          </p:cNvPr>
          <p:cNvSpPr txBox="1"/>
          <p:nvPr/>
        </p:nvSpPr>
        <p:spPr>
          <a:xfrm>
            <a:off x="6802651" y="1453183"/>
            <a:ext cx="2042599" cy="1938992"/>
          </a:xfrm>
          <a:prstGeom prst="rect">
            <a:avLst/>
          </a:prstGeom>
          <a:noFill/>
        </p:spPr>
        <p:txBody>
          <a:bodyPr wrap="square">
            <a:spAutoFit/>
          </a:bodyPr>
          <a:lstStyle/>
          <a:p>
            <a:r>
              <a:rPr lang="sv-SE" sz="1200" dirty="0"/>
              <a:t>Klicka </a:t>
            </a:r>
            <a:r>
              <a:rPr lang="sv-SE" sz="1200" b="1" dirty="0"/>
              <a:t>Ja</a:t>
            </a:r>
            <a:r>
              <a:rPr lang="sv-SE" sz="1200" dirty="0"/>
              <a:t> på frågan vill du bifoga dokument?</a:t>
            </a:r>
          </a:p>
          <a:p>
            <a:endParaRPr lang="sv-SE" sz="1200" dirty="0"/>
          </a:p>
          <a:p>
            <a:r>
              <a:rPr lang="sv-SE" sz="1200" dirty="0"/>
              <a:t>Välj typ av dokument.</a:t>
            </a:r>
          </a:p>
          <a:p>
            <a:endParaRPr lang="sv-SE" sz="1200" dirty="0"/>
          </a:p>
          <a:p>
            <a:r>
              <a:rPr lang="sv-SE" sz="1200" dirty="0"/>
              <a:t>Välj fil som ska bifogas. </a:t>
            </a:r>
          </a:p>
          <a:p>
            <a:endParaRPr lang="sv-SE" sz="1200" dirty="0"/>
          </a:p>
          <a:p>
            <a:r>
              <a:rPr lang="sv-SE" sz="1200" dirty="0"/>
              <a:t>Observera att filen måste vara i PDF format och max 10 mb.</a:t>
            </a:r>
          </a:p>
        </p:txBody>
      </p:sp>
    </p:spTree>
    <p:extLst>
      <p:ext uri="{BB962C8B-B14F-4D97-AF65-F5344CB8AC3E}">
        <p14:creationId xmlns:p14="http://schemas.microsoft.com/office/powerpoint/2010/main" val="3414251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116033-7F46-4351-AA92-89DF20891600}"/>
              </a:ext>
            </a:extLst>
          </p:cNvPr>
          <p:cNvSpPr>
            <a:spLocks noGrp="1"/>
          </p:cNvSpPr>
          <p:nvPr>
            <p:ph type="title"/>
          </p:nvPr>
        </p:nvSpPr>
        <p:spPr>
          <a:xfrm>
            <a:off x="636849" y="475340"/>
            <a:ext cx="7422784" cy="995416"/>
          </a:xfrm>
        </p:spPr>
        <p:txBody>
          <a:bodyPr/>
          <a:lstStyle/>
          <a:p>
            <a:r>
              <a:rPr lang="sv-SE" sz="2400" dirty="0"/>
              <a:t>Bilagan kommer få ett nytt filnamn utifrån vald typ av dokument (Övrigt &gt; OVRIGT)</a:t>
            </a:r>
          </a:p>
        </p:txBody>
      </p:sp>
      <p:grpSp>
        <p:nvGrpSpPr>
          <p:cNvPr id="4" name="Grupp 3" descr="En skärmbild från Mina sidor fristående aktörer, skapande av informativ rapport. På bilden visas vad som händer med filnamnet när en valt att bifoga ett dokument, din valda fil får ett nytt filnamn när den bifogats.">
            <a:extLst>
              <a:ext uri="{FF2B5EF4-FFF2-40B4-BE49-F238E27FC236}">
                <a16:creationId xmlns:a16="http://schemas.microsoft.com/office/drawing/2014/main" id="{2A06E2D2-97E9-4526-A61D-EE76ECCABCE0}"/>
              </a:ext>
            </a:extLst>
          </p:cNvPr>
          <p:cNvGrpSpPr/>
          <p:nvPr/>
        </p:nvGrpSpPr>
        <p:grpSpPr>
          <a:xfrm>
            <a:off x="636849" y="1806315"/>
            <a:ext cx="5842858" cy="2623200"/>
            <a:chOff x="636849" y="1806315"/>
            <a:chExt cx="5842858" cy="2623200"/>
          </a:xfrm>
        </p:grpSpPr>
        <p:pic>
          <p:nvPicPr>
            <p:cNvPr id="5" name="Bildobjekt 4">
              <a:extLst>
                <a:ext uri="{FF2B5EF4-FFF2-40B4-BE49-F238E27FC236}">
                  <a16:creationId xmlns:a16="http://schemas.microsoft.com/office/drawing/2014/main" id="{F71A26F8-A352-4B2F-A5F2-76FCE1FACE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849" y="1806315"/>
              <a:ext cx="5842858" cy="2623200"/>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DFA6E974-9938-45DC-AEB5-0233E9C02F58}"/>
                </a:ext>
              </a:extLst>
            </p:cNvPr>
            <p:cNvSpPr/>
            <p:nvPr/>
          </p:nvSpPr>
          <p:spPr>
            <a:xfrm>
              <a:off x="4949505" y="1831482"/>
              <a:ext cx="1375794" cy="207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00694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deltagarinformation</a:t>
            </a:r>
          </a:p>
        </p:txBody>
      </p:sp>
    </p:spTree>
    <p:extLst>
      <p:ext uri="{BB962C8B-B14F-4D97-AF65-F5344CB8AC3E}">
        <p14:creationId xmlns:p14="http://schemas.microsoft.com/office/powerpoint/2010/main" val="185245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366043" y="468512"/>
            <a:ext cx="7422784" cy="675000"/>
          </a:xfrm>
        </p:spPr>
        <p:txBody>
          <a:bodyPr/>
          <a:lstStyle/>
          <a:p>
            <a:r>
              <a:rPr lang="sv-SE" sz="2400" dirty="0"/>
              <a:t>Skapa informativ rapport, med bilaga - Fyll i kompletterande information vid behov</a:t>
            </a:r>
          </a:p>
        </p:txBody>
      </p:sp>
      <p:grpSp>
        <p:nvGrpSpPr>
          <p:cNvPr id="9" name="Grupp 8" descr="En skärmbild från Mina sidor fristående aktörer, skapande av informativ rapport.&#10;Fritextruta för kompletterande information.">
            <a:extLst>
              <a:ext uri="{FF2B5EF4-FFF2-40B4-BE49-F238E27FC236}">
                <a16:creationId xmlns:a16="http://schemas.microsoft.com/office/drawing/2014/main" id="{B13FE5D1-B600-475E-8C4C-C93D4E4B81D9}"/>
              </a:ext>
            </a:extLst>
          </p:cNvPr>
          <p:cNvGrpSpPr/>
          <p:nvPr/>
        </p:nvGrpSpPr>
        <p:grpSpPr>
          <a:xfrm>
            <a:off x="330068" y="1631447"/>
            <a:ext cx="5168319" cy="2293441"/>
            <a:chOff x="734434" y="1772017"/>
            <a:chExt cx="5168319" cy="2293441"/>
          </a:xfrm>
        </p:grpSpPr>
        <p:grpSp>
          <p:nvGrpSpPr>
            <p:cNvPr id="7" name="Grupp 6">
              <a:extLst>
                <a:ext uri="{FF2B5EF4-FFF2-40B4-BE49-F238E27FC236}">
                  <a16:creationId xmlns:a16="http://schemas.microsoft.com/office/drawing/2014/main" id="{7FA52A02-4FB6-4604-968F-67F65B2CCFA8}"/>
                </a:ext>
              </a:extLst>
            </p:cNvPr>
            <p:cNvGrpSpPr/>
            <p:nvPr/>
          </p:nvGrpSpPr>
          <p:grpSpPr>
            <a:xfrm>
              <a:off x="734434" y="1772017"/>
              <a:ext cx="5168319" cy="2293441"/>
              <a:chOff x="575043" y="1586567"/>
              <a:chExt cx="5168319" cy="2293441"/>
            </a:xfrm>
          </p:grpSpPr>
          <p:pic>
            <p:nvPicPr>
              <p:cNvPr id="5" name="Bildobjekt 4">
                <a:extLst>
                  <a:ext uri="{FF2B5EF4-FFF2-40B4-BE49-F238E27FC236}">
                    <a16:creationId xmlns:a16="http://schemas.microsoft.com/office/drawing/2014/main" id="{0C569C7A-14E8-4690-B5BA-83C019F27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586567"/>
                <a:ext cx="5168319" cy="229344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B1E04323-872F-4533-ABE6-50EAD55CABEC}"/>
                  </a:ext>
                </a:extLst>
              </p:cNvPr>
              <p:cNvSpPr/>
              <p:nvPr/>
            </p:nvSpPr>
            <p:spPr>
              <a:xfrm>
                <a:off x="1484851" y="2617368"/>
                <a:ext cx="251670" cy="8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Rektangel 7">
              <a:extLst>
                <a:ext uri="{FF2B5EF4-FFF2-40B4-BE49-F238E27FC236}">
                  <a16:creationId xmlns:a16="http://schemas.microsoft.com/office/drawing/2014/main" id="{284D2C22-87C8-4968-BE7F-664D6E018BD9}"/>
                </a:ext>
              </a:extLst>
            </p:cNvPr>
            <p:cNvSpPr/>
            <p:nvPr/>
          </p:nvSpPr>
          <p:spPr>
            <a:xfrm>
              <a:off x="4479721" y="1788795"/>
              <a:ext cx="1241571" cy="174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a:extLst>
              <a:ext uri="{FF2B5EF4-FFF2-40B4-BE49-F238E27FC236}">
                <a16:creationId xmlns:a16="http://schemas.microsoft.com/office/drawing/2014/main" id="{E7D17C19-F5A4-4B9B-8F49-5C9FD765A2E1}"/>
              </a:ext>
            </a:extLst>
          </p:cNvPr>
          <p:cNvSpPr txBox="1"/>
          <p:nvPr/>
        </p:nvSpPr>
        <p:spPr>
          <a:xfrm>
            <a:off x="5744972" y="1631447"/>
            <a:ext cx="3317241" cy="2862322"/>
          </a:xfrm>
          <a:prstGeom prst="rect">
            <a:avLst/>
          </a:prstGeom>
          <a:noFill/>
        </p:spPr>
        <p:txBody>
          <a:bodyPr wrap="square">
            <a:spAutoFit/>
          </a:bodyPr>
          <a:lstStyle/>
          <a:p>
            <a:r>
              <a:rPr lang="sv-SE" sz="1200" dirty="0"/>
              <a:t>Skriv sedan vad du vill informera Arbetsförmedlingen om i fritextfältet. </a:t>
            </a:r>
          </a:p>
          <a:p>
            <a:endParaRPr lang="sv-SE" sz="1200" dirty="0"/>
          </a:p>
          <a:p>
            <a:r>
              <a:rPr lang="sv-SE" sz="1200" dirty="0"/>
              <a:t>Tänk på att inte skriva känsliga personuppgifter, uppgifter som handlar om hur deltagaren mår eller uppgifter som rör en person med skyddad identitet. </a:t>
            </a:r>
            <a:br>
              <a:rPr lang="sv-SE" sz="1200" dirty="0"/>
            </a:br>
            <a:br>
              <a:rPr lang="sv-SE" sz="1200" dirty="0"/>
            </a:br>
            <a:r>
              <a:rPr lang="sv-SE" sz="1200" dirty="0"/>
              <a:t>Skriv även dina kontaktuppgifter så att  Arbetsförmedlingen kan komma i kontakt med dig om det behövs i ärendet.</a:t>
            </a:r>
          </a:p>
          <a:p>
            <a:endParaRPr lang="sv-SE" sz="1200" dirty="0"/>
          </a:p>
          <a:p>
            <a:r>
              <a:rPr lang="sv-SE" sz="1200" dirty="0"/>
              <a:t>När du är färdig klicka på knappen </a:t>
            </a:r>
            <a:r>
              <a:rPr lang="sv-SE" sz="1200" b="1" dirty="0"/>
              <a:t>Förhandsgranska</a:t>
            </a:r>
            <a:r>
              <a:rPr lang="sv-SE" sz="1200" dirty="0"/>
              <a:t> för att förhandsgranska och sedan skicka in rapporten.</a:t>
            </a:r>
          </a:p>
        </p:txBody>
      </p:sp>
    </p:spTree>
    <p:extLst>
      <p:ext uri="{BB962C8B-B14F-4D97-AF65-F5344CB8AC3E}">
        <p14:creationId xmlns:p14="http://schemas.microsoft.com/office/powerpoint/2010/main" val="623803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577429" y="474822"/>
            <a:ext cx="7422784" cy="675000"/>
          </a:xfrm>
        </p:spPr>
        <p:txBody>
          <a:bodyPr/>
          <a:lstStyle/>
          <a:p>
            <a:r>
              <a:rPr lang="sv-SE" sz="2400" dirty="0"/>
              <a:t>Skapa informativ rapport, med bilaga - Förhandsgranska &amp; Skicka in</a:t>
            </a:r>
          </a:p>
        </p:txBody>
      </p:sp>
      <p:grpSp>
        <p:nvGrpSpPr>
          <p:cNvPr id="11" name="Grupp 10" descr="En skärmbild från Mina sidor fristående aktörer, skapande av informativ rapport. Här syns förhandsgranskningen av den informativa rapporten innan den skickas in.">
            <a:extLst>
              <a:ext uri="{FF2B5EF4-FFF2-40B4-BE49-F238E27FC236}">
                <a16:creationId xmlns:a16="http://schemas.microsoft.com/office/drawing/2014/main" id="{DB144834-913D-4D21-898E-364AC852CE14}"/>
              </a:ext>
            </a:extLst>
          </p:cNvPr>
          <p:cNvGrpSpPr/>
          <p:nvPr/>
        </p:nvGrpSpPr>
        <p:grpSpPr>
          <a:xfrm>
            <a:off x="295545" y="1624717"/>
            <a:ext cx="5035485" cy="2258101"/>
            <a:chOff x="854710" y="1558933"/>
            <a:chExt cx="5035485" cy="2258101"/>
          </a:xfrm>
        </p:grpSpPr>
        <p:grpSp>
          <p:nvGrpSpPr>
            <p:cNvPr id="4" name="Grupp 3">
              <a:extLst>
                <a:ext uri="{FF2B5EF4-FFF2-40B4-BE49-F238E27FC236}">
                  <a16:creationId xmlns:a16="http://schemas.microsoft.com/office/drawing/2014/main" id="{D84C344E-552C-4FC8-BACE-4091C0C2C066}"/>
                </a:ext>
              </a:extLst>
            </p:cNvPr>
            <p:cNvGrpSpPr/>
            <p:nvPr/>
          </p:nvGrpSpPr>
          <p:grpSpPr>
            <a:xfrm>
              <a:off x="854710" y="1558933"/>
              <a:ext cx="5035485" cy="2258101"/>
              <a:chOff x="854710" y="1558933"/>
              <a:chExt cx="5035485" cy="2258101"/>
            </a:xfrm>
          </p:grpSpPr>
          <p:pic>
            <p:nvPicPr>
              <p:cNvPr id="5" name="Bildobjekt 4">
                <a:extLst>
                  <a:ext uri="{FF2B5EF4-FFF2-40B4-BE49-F238E27FC236}">
                    <a16:creationId xmlns:a16="http://schemas.microsoft.com/office/drawing/2014/main" id="{0ABEB225-E3B5-4616-9A53-6D2740241B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710" y="1558933"/>
                <a:ext cx="5035485" cy="2258101"/>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D910FBF6-868E-4CAA-87EB-2FD4D03601CE}"/>
                  </a:ext>
                </a:extLst>
              </p:cNvPr>
              <p:cNvSpPr/>
              <p:nvPr/>
            </p:nvSpPr>
            <p:spPr>
              <a:xfrm>
                <a:off x="4840326" y="1581313"/>
                <a:ext cx="914400" cy="197990"/>
              </a:xfrm>
              <a:prstGeom prst="rect">
                <a:avLst/>
              </a:prstGeom>
              <a:solidFill>
                <a:srgbClr val="000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9" name="Bildobjekt 8">
              <a:extLst>
                <a:ext uri="{FF2B5EF4-FFF2-40B4-BE49-F238E27FC236}">
                  <a16:creationId xmlns:a16="http://schemas.microsoft.com/office/drawing/2014/main" id="{5FA170B4-1D07-42DF-9F33-75708A397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7113" y="1704551"/>
              <a:ext cx="2804672" cy="1974613"/>
            </a:xfrm>
            <a:prstGeom prst="rect">
              <a:avLst/>
            </a:prstGeom>
          </p:spPr>
        </p:pic>
      </p:grpSp>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4207" y="3649053"/>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5813092" y="1540143"/>
            <a:ext cx="2646753" cy="1384995"/>
          </a:xfrm>
          <a:prstGeom prst="rect">
            <a:avLst/>
          </a:prstGeom>
          <a:noFill/>
        </p:spPr>
        <p:txBody>
          <a:bodyPr wrap="square">
            <a:spAutoFit/>
          </a:bodyPr>
          <a:lstStyle/>
          <a:p>
            <a:r>
              <a:rPr lang="sv-SE" sz="1400" dirty="0"/>
              <a:t>Klicka </a:t>
            </a:r>
            <a:r>
              <a:rPr lang="sv-SE" sz="1400" b="1" dirty="0"/>
              <a:t>Skicka in </a:t>
            </a:r>
            <a:r>
              <a:rPr lang="sv-SE" sz="1400" dirty="0"/>
              <a:t>om all information stämmer. </a:t>
            </a:r>
          </a:p>
          <a:p>
            <a:endParaRPr lang="sv-SE" sz="1400" dirty="0"/>
          </a:p>
          <a:p>
            <a:r>
              <a:rPr lang="sv-SE" sz="1400" dirty="0"/>
              <a:t>Om allt gått bra så får du en grön ruta med informationen </a:t>
            </a:r>
            <a:r>
              <a:rPr lang="sv-SE" sz="1400" b="1" dirty="0"/>
              <a:t>Allt gick bra</a:t>
            </a:r>
            <a:r>
              <a:rPr lang="sv-SE" sz="1400" dirty="0"/>
              <a:t>.</a:t>
            </a:r>
          </a:p>
        </p:txBody>
      </p:sp>
    </p:spTree>
    <p:extLst>
      <p:ext uri="{BB962C8B-B14F-4D97-AF65-F5344CB8AC3E}">
        <p14:creationId xmlns:p14="http://schemas.microsoft.com/office/powerpoint/2010/main" val="3471966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863477-FA63-4C83-B924-2E4A382D7DAE}"/>
              </a:ext>
            </a:extLst>
          </p:cNvPr>
          <p:cNvSpPr>
            <a:spLocks noGrp="1"/>
          </p:cNvSpPr>
          <p:nvPr>
            <p:ph type="title"/>
          </p:nvPr>
        </p:nvSpPr>
        <p:spPr>
          <a:xfrm>
            <a:off x="576003" y="171038"/>
            <a:ext cx="7422784" cy="675000"/>
          </a:xfrm>
        </p:spPr>
        <p:txBody>
          <a:bodyPr/>
          <a:lstStyle/>
          <a:p>
            <a:r>
              <a:rPr lang="sv-SE" sz="2400" dirty="0"/>
              <a:t>Slutredovisning</a:t>
            </a:r>
          </a:p>
        </p:txBody>
      </p:sp>
      <p:sp>
        <p:nvSpPr>
          <p:cNvPr id="3" name="Platshållare för innehåll 2">
            <a:extLst>
              <a:ext uri="{FF2B5EF4-FFF2-40B4-BE49-F238E27FC236}">
                <a16:creationId xmlns:a16="http://schemas.microsoft.com/office/drawing/2014/main" id="{619A5165-D247-4EF0-AE02-D8628A1B1EBA}"/>
              </a:ext>
            </a:extLst>
          </p:cNvPr>
          <p:cNvSpPr>
            <a:spLocks noGrp="1"/>
          </p:cNvSpPr>
          <p:nvPr>
            <p:ph idx="1"/>
          </p:nvPr>
        </p:nvSpPr>
        <p:spPr>
          <a:xfrm>
            <a:off x="460490" y="1526194"/>
            <a:ext cx="7677012" cy="3085277"/>
          </a:xfrm>
        </p:spPr>
        <p:txBody>
          <a:bodyPr>
            <a:noAutofit/>
          </a:bodyPr>
          <a:lstStyle/>
          <a:p>
            <a:r>
              <a:rPr lang="sv-SE" sz="1200" dirty="0"/>
              <a:t>Slutredovisningen ska dokumenteras i Mina sidor fristående aktörer men det finns inga kopplingar till deltagarens ”Mina sidor”. Deltagaren behöver därför ta del av sin karriärplan på annat lämpligt sätt. </a:t>
            </a:r>
          </a:p>
          <a:p>
            <a:r>
              <a:rPr lang="sv-SE" sz="1200" dirty="0"/>
              <a:t>Slutredovisningen ska lämnas in senast fem (5) arbetsdagar efter att deltagaren avslutat tjänsten. </a:t>
            </a:r>
          </a:p>
          <a:p>
            <a:r>
              <a:rPr lang="sv-SE" sz="1200" dirty="0"/>
              <a:t>När en gemensam planering har skickats in till Arbetsförmedlingen ska alltid en slutredovisning skickas in, oavsett om tjänsten avbrutits. </a:t>
            </a:r>
          </a:p>
          <a:p>
            <a:r>
              <a:rPr lang="sv-SE" sz="1200" dirty="0"/>
              <a:t>Om tjänsten avbryts innan dag 15 dagar utgår endast startersättning.</a:t>
            </a:r>
          </a:p>
          <a:p>
            <a:r>
              <a:rPr lang="sv-SE" sz="1200" dirty="0"/>
              <a:t>Slutredovisningen är en beskrivning av deltagarens framsteg och utveckling under tiden i tjänsten samt vad deltagaren har fått med sig efter de aktiviteter som ingått under tjänstens gång.</a:t>
            </a:r>
          </a:p>
          <a:p>
            <a:r>
              <a:rPr lang="sv-SE" sz="1200" dirty="0"/>
              <a:t>Deltagarens fortsatta karriärplan ska innehålla deltagarens väl underbyggda och realistiska mål för arbete (som i vissa fall uppnås via studier). Ett huvudmål och minst ett alternativ mål om förutsättningarna skulle förändras för deltagaren ska finnas med.</a:t>
            </a:r>
          </a:p>
          <a:p>
            <a:r>
              <a:rPr lang="sv-SE" sz="1200" dirty="0"/>
              <a:t>I planeringen för hur huvudmål och delmål kan nås, ska ungefärliga tidpunkter för varje steg anges. </a:t>
            </a:r>
          </a:p>
          <a:p>
            <a:r>
              <a:rPr lang="sv-SE" sz="1200" dirty="0"/>
              <a:t>Slutredovisningen ska upprättas tillsammans med deltagaren.</a:t>
            </a:r>
          </a:p>
          <a:p>
            <a:pPr marL="0" indent="0">
              <a:buNone/>
            </a:pPr>
            <a:endParaRPr lang="sv-SE" sz="1200" dirty="0"/>
          </a:p>
        </p:txBody>
      </p:sp>
      <p:pic>
        <p:nvPicPr>
          <p:cNvPr id="5" name="Bildobjekt 4">
            <a:extLst>
              <a:ext uri="{FF2B5EF4-FFF2-40B4-BE49-F238E27FC236}">
                <a16:creationId xmlns:a16="http://schemas.microsoft.com/office/drawing/2014/main" id="{8AA125BA-B5AE-4576-A356-66BC99A58B4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27" t="20847" r="9690" b="21014"/>
          <a:stretch/>
        </p:blipFill>
        <p:spPr>
          <a:xfrm>
            <a:off x="3538502" y="142147"/>
            <a:ext cx="1105861" cy="827642"/>
          </a:xfrm>
          <a:prstGeom prst="rect">
            <a:avLst/>
          </a:prstGeom>
        </p:spPr>
      </p:pic>
    </p:spTree>
    <p:extLst>
      <p:ext uri="{BB962C8B-B14F-4D97-AF65-F5344CB8AC3E}">
        <p14:creationId xmlns:p14="http://schemas.microsoft.com/office/powerpoint/2010/main" val="2657271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7F9FA-B1BD-43BB-A42B-B2688B46691D}"/>
              </a:ext>
            </a:extLst>
          </p:cNvPr>
          <p:cNvSpPr>
            <a:spLocks noGrp="1"/>
          </p:cNvSpPr>
          <p:nvPr>
            <p:ph type="title"/>
          </p:nvPr>
        </p:nvSpPr>
        <p:spPr>
          <a:xfrm>
            <a:off x="374223" y="572678"/>
            <a:ext cx="7422784" cy="675000"/>
          </a:xfrm>
        </p:spPr>
        <p:txBody>
          <a:bodyPr/>
          <a:lstStyle/>
          <a:p>
            <a:r>
              <a:rPr lang="sv-SE" sz="2400" dirty="0"/>
              <a:t>Skapa slutredovisning</a:t>
            </a:r>
          </a:p>
        </p:txBody>
      </p:sp>
      <p:pic>
        <p:nvPicPr>
          <p:cNvPr id="10" name="Bildobjekt 9" descr="En skärmbild från Mina sidor fristående aktörer under fliken rapportering. Möjlighet att skapa 5 olika rapporter. På denna bild hänvisas det till att skapa en slutredovisning.">
            <a:extLst>
              <a:ext uri="{FF2B5EF4-FFF2-40B4-BE49-F238E27FC236}">
                <a16:creationId xmlns:a16="http://schemas.microsoft.com/office/drawing/2014/main" id="{5B78436D-A1D0-4DEA-BEC0-2A0B30E790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223" y="1458543"/>
            <a:ext cx="5089518" cy="2268213"/>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6AE4B6F3-2BDE-41A6-B96F-DC1260C48DA1}"/>
              </a:ext>
              <a:ext uri="{C183D7F6-B498-43B3-948B-1728B52AA6E4}">
                <adec:decorative xmlns:adec="http://schemas.microsoft.com/office/drawing/2017/decorative" val="1"/>
              </a:ext>
            </a:extLst>
          </p:cNvPr>
          <p:cNvSpPr/>
          <p:nvPr/>
        </p:nvSpPr>
        <p:spPr>
          <a:xfrm>
            <a:off x="1907742" y="1927476"/>
            <a:ext cx="651262" cy="2631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D64DC75-7C86-41E9-AA8F-EEB74C4F61CB}"/>
              </a:ext>
              <a:ext uri="{C183D7F6-B498-43B3-948B-1728B52AA6E4}">
                <adec:decorative xmlns:adec="http://schemas.microsoft.com/office/drawing/2017/decorative" val="1"/>
              </a:ext>
            </a:extLst>
          </p:cNvPr>
          <p:cNvSpPr/>
          <p:nvPr/>
        </p:nvSpPr>
        <p:spPr>
          <a:xfrm>
            <a:off x="2892128" y="2267706"/>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F19357-E3A3-40B7-9A20-8A32E5EF90B9}"/>
              </a:ext>
              <a:ext uri="{C183D7F6-B498-43B3-948B-1728B52AA6E4}">
                <adec:decorative xmlns:adec="http://schemas.microsoft.com/office/drawing/2017/decorative" val="1"/>
              </a:ext>
            </a:extLst>
          </p:cNvPr>
          <p:cNvSpPr/>
          <p:nvPr/>
        </p:nvSpPr>
        <p:spPr>
          <a:xfrm>
            <a:off x="1217007" y="3493140"/>
            <a:ext cx="1138066" cy="2631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CB8C6FB-840A-428A-AD61-FFF441339B51}"/>
              </a:ext>
            </a:extLst>
          </p:cNvPr>
          <p:cNvSpPr txBox="1"/>
          <p:nvPr/>
        </p:nvSpPr>
        <p:spPr>
          <a:xfrm>
            <a:off x="5664560" y="1458543"/>
            <a:ext cx="3157097" cy="1169551"/>
          </a:xfrm>
          <a:prstGeom prst="rect">
            <a:avLst/>
          </a:prstGeom>
          <a:noFill/>
        </p:spPr>
        <p:txBody>
          <a:bodyPr wrap="square">
            <a:spAutoFit/>
          </a:bodyPr>
          <a:lstStyle/>
          <a:p>
            <a:r>
              <a:rPr lang="sv-SE" sz="1400" dirty="0"/>
              <a:t>För att skapa en Slutredovisning går du in under fliken </a:t>
            </a:r>
            <a:r>
              <a:rPr lang="sv-SE" sz="1400" b="1" dirty="0"/>
              <a:t>Rapportering</a:t>
            </a:r>
            <a:r>
              <a:rPr lang="sv-SE" sz="1400" dirty="0"/>
              <a:t> i deltagarinformationen. </a:t>
            </a:r>
          </a:p>
          <a:p>
            <a:endParaRPr lang="sv-SE" sz="1400" dirty="0"/>
          </a:p>
          <a:p>
            <a:r>
              <a:rPr lang="sv-SE" sz="1400" dirty="0"/>
              <a:t>Klicka på knappen </a:t>
            </a:r>
            <a:r>
              <a:rPr lang="sv-SE" sz="1400" b="1" dirty="0"/>
              <a:t>Slutredovisning</a:t>
            </a:r>
            <a:r>
              <a:rPr lang="sv-SE" sz="1400" dirty="0"/>
              <a:t>.</a:t>
            </a:r>
            <a:endParaRPr lang="sv-SE" dirty="0"/>
          </a:p>
        </p:txBody>
      </p:sp>
      <p:sp>
        <p:nvSpPr>
          <p:cNvPr id="3" name="Rektangel 2">
            <a:extLst>
              <a:ext uri="{FF2B5EF4-FFF2-40B4-BE49-F238E27FC236}">
                <a16:creationId xmlns:a16="http://schemas.microsoft.com/office/drawing/2014/main" id="{639AA3CC-C67F-78CF-5247-88656259D45E}"/>
              </a:ext>
              <a:ext uri="{C183D7F6-B498-43B3-948B-1728B52AA6E4}">
                <adec:decorative xmlns:adec="http://schemas.microsoft.com/office/drawing/2017/decorative" val="1"/>
              </a:ext>
            </a:extLst>
          </p:cNvPr>
          <p:cNvSpPr/>
          <p:nvPr/>
        </p:nvSpPr>
        <p:spPr>
          <a:xfrm>
            <a:off x="4257675" y="1590675"/>
            <a:ext cx="438150" cy="80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4924EDF-D65C-5187-C7F5-BE256550A087}"/>
              </a:ext>
              <a:ext uri="{C183D7F6-B498-43B3-948B-1728B52AA6E4}">
                <adec:decorative xmlns:adec="http://schemas.microsoft.com/office/drawing/2017/decorative" val="1"/>
              </a:ext>
            </a:extLst>
          </p:cNvPr>
          <p:cNvSpPr/>
          <p:nvPr/>
        </p:nvSpPr>
        <p:spPr>
          <a:xfrm>
            <a:off x="1217007" y="1709738"/>
            <a:ext cx="1138066"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1554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9629EE-6127-4DE2-931C-5C594CDC01BE}"/>
              </a:ext>
            </a:extLst>
          </p:cNvPr>
          <p:cNvSpPr>
            <a:spLocks noGrp="1"/>
          </p:cNvSpPr>
          <p:nvPr>
            <p:ph type="title"/>
          </p:nvPr>
        </p:nvSpPr>
        <p:spPr/>
        <p:txBody>
          <a:bodyPr/>
          <a:lstStyle/>
          <a:p>
            <a:r>
              <a:rPr lang="sv-SE" sz="2400" dirty="0"/>
              <a:t>Information</a:t>
            </a:r>
          </a:p>
        </p:txBody>
      </p:sp>
      <p:pic>
        <p:nvPicPr>
          <p:cNvPr id="6" name="Platshållare för innehåll 5" descr="skärmdump slutredovisning information">
            <a:extLst>
              <a:ext uri="{FF2B5EF4-FFF2-40B4-BE49-F238E27FC236}">
                <a16:creationId xmlns:a16="http://schemas.microsoft.com/office/drawing/2014/main" id="{C4254E76-2966-491C-9710-A9657F7E69EF}"/>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25741" y="1329322"/>
            <a:ext cx="5127071" cy="248485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2632AEA-52F5-4FB3-A153-D855F5336376}"/>
              </a:ext>
            </a:extLst>
          </p:cNvPr>
          <p:cNvSpPr>
            <a:spLocks noGrp="1"/>
          </p:cNvSpPr>
          <p:nvPr>
            <p:ph idx="13"/>
          </p:nvPr>
        </p:nvSpPr>
        <p:spPr>
          <a:xfrm>
            <a:off x="5903421" y="1329321"/>
            <a:ext cx="2514233" cy="1992779"/>
          </a:xfrm>
        </p:spPr>
        <p:txBody>
          <a:bodyPr/>
          <a:lstStyle/>
          <a:p>
            <a:pPr marL="0" indent="0">
              <a:buNone/>
            </a:pPr>
            <a:r>
              <a:rPr lang="sv-SE" sz="1200" dirty="0"/>
              <a:t>Se över att informationen stämmer och klicka därefter på knappen </a:t>
            </a:r>
            <a:r>
              <a:rPr lang="sv-SE" sz="1200" b="1" dirty="0"/>
              <a:t>Vidare till steg 2</a:t>
            </a:r>
            <a:r>
              <a:rPr lang="sv-SE" sz="1200" dirty="0"/>
              <a:t>.</a:t>
            </a:r>
          </a:p>
          <a:p>
            <a:pPr marL="0" indent="0">
              <a:buNone/>
            </a:pPr>
            <a:endParaRPr lang="sv-SE" sz="1200" dirty="0"/>
          </a:p>
          <a:p>
            <a:pPr marL="0" indent="0">
              <a:buNone/>
            </a:pPr>
            <a:r>
              <a:rPr lang="sv-SE" sz="1200" dirty="0"/>
              <a:t>Slutredovisningen ska skickas in </a:t>
            </a:r>
            <a:r>
              <a:rPr lang="sv-SE" sz="1200" b="1" dirty="0"/>
              <a:t>senast 5 arbetsdagar efter avslutad tjänst</a:t>
            </a:r>
            <a:r>
              <a:rPr lang="sv-SE" sz="1200" dirty="0"/>
              <a:t>.</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4" name="Rektangel 3">
            <a:extLst>
              <a:ext uri="{FF2B5EF4-FFF2-40B4-BE49-F238E27FC236}">
                <a16:creationId xmlns:a16="http://schemas.microsoft.com/office/drawing/2014/main" id="{A840D9FF-F41B-C4FA-F03E-5152097024C8}"/>
              </a:ext>
              <a:ext uri="{C183D7F6-B498-43B3-948B-1728B52AA6E4}">
                <adec:decorative xmlns:adec="http://schemas.microsoft.com/office/drawing/2017/decorative" val="1"/>
              </a:ext>
            </a:extLst>
          </p:cNvPr>
          <p:cNvSpPr/>
          <p:nvPr/>
        </p:nvSpPr>
        <p:spPr>
          <a:xfrm>
            <a:off x="1111753" y="3519453"/>
            <a:ext cx="539430" cy="13814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FB5B46D-33EB-486F-5C68-DBB11F4DEF6E}"/>
              </a:ext>
              <a:ext uri="{C183D7F6-B498-43B3-948B-1728B52AA6E4}">
                <adec:decorative xmlns:adec="http://schemas.microsoft.com/office/drawing/2017/decorative" val="1"/>
              </a:ext>
            </a:extLst>
          </p:cNvPr>
          <p:cNvSpPr/>
          <p:nvPr/>
        </p:nvSpPr>
        <p:spPr>
          <a:xfrm>
            <a:off x="5014913" y="1419225"/>
            <a:ext cx="290512" cy="66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ED5FE00-369C-A1C7-A381-8FC395B9DC08}"/>
              </a:ext>
              <a:ext uri="{C183D7F6-B498-43B3-948B-1728B52AA6E4}">
                <adec:decorative xmlns:adec="http://schemas.microsoft.com/office/drawing/2017/decorative" val="1"/>
              </a:ext>
            </a:extLst>
          </p:cNvPr>
          <p:cNvSpPr/>
          <p:nvPr/>
        </p:nvSpPr>
        <p:spPr>
          <a:xfrm>
            <a:off x="1139461" y="2436986"/>
            <a:ext cx="398375" cy="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9222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0BC204-3102-4BD0-8CD7-A3E91E97F6CA}"/>
              </a:ext>
            </a:extLst>
          </p:cNvPr>
          <p:cNvSpPr>
            <a:spLocks noGrp="1"/>
          </p:cNvSpPr>
          <p:nvPr>
            <p:ph type="title"/>
          </p:nvPr>
        </p:nvSpPr>
        <p:spPr/>
        <p:txBody>
          <a:bodyPr/>
          <a:lstStyle/>
          <a:p>
            <a:r>
              <a:rPr lang="sv-SE" sz="2400" dirty="0"/>
              <a:t>Huvudmål</a:t>
            </a:r>
            <a:endParaRPr lang="sv-SE" dirty="0"/>
          </a:p>
        </p:txBody>
      </p:sp>
      <p:pic>
        <p:nvPicPr>
          <p:cNvPr id="6" name="Platshållare för innehåll 5" descr="skärmdump yrkesområde">
            <a:extLst>
              <a:ext uri="{FF2B5EF4-FFF2-40B4-BE49-F238E27FC236}">
                <a16:creationId xmlns:a16="http://schemas.microsoft.com/office/drawing/2014/main" id="{D95F3B59-48CD-41CB-8100-CF057124847E}"/>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530062"/>
            <a:ext cx="4783633" cy="2351774"/>
          </a:xfrm>
          <a:prstGeom prst="rect">
            <a:avLst/>
          </a:prstGeom>
          <a:ln>
            <a:noFill/>
          </a:ln>
          <a:effectLst>
            <a:outerShdw blurRad="292100" dist="139700" dir="2700000" algn="tl" rotWithShape="0">
              <a:srgbClr val="333333">
                <a:alpha val="65000"/>
              </a:srgbClr>
            </a:outerShdw>
          </a:effectLst>
        </p:spPr>
      </p:pic>
      <p:pic>
        <p:nvPicPr>
          <p:cNvPr id="5" name="Platshållare för innehåll 9" descr="skärmdump yrkesgrupp">
            <a:extLst>
              <a:ext uri="{FF2B5EF4-FFF2-40B4-BE49-F238E27FC236}">
                <a16:creationId xmlns:a16="http://schemas.microsoft.com/office/drawing/2014/main" id="{CCCFDC8E-6449-4AAE-B1EE-58C99661EE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7487" y="2825175"/>
            <a:ext cx="3629025" cy="178312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BD89351-6C0C-4FED-B2C0-34EF83C78355}"/>
              </a:ext>
            </a:extLst>
          </p:cNvPr>
          <p:cNvSpPr>
            <a:spLocks noGrp="1"/>
          </p:cNvSpPr>
          <p:nvPr>
            <p:ph idx="13"/>
          </p:nvPr>
        </p:nvSpPr>
        <p:spPr>
          <a:xfrm>
            <a:off x="5784849" y="1530062"/>
            <a:ext cx="3143251" cy="1201185"/>
          </a:xfrm>
        </p:spPr>
        <p:txBody>
          <a:bodyPr/>
          <a:lstStyle/>
          <a:p>
            <a:pPr marL="0" indent="0">
              <a:buNone/>
            </a:pPr>
            <a:r>
              <a:rPr lang="sv-SE" sz="1200" dirty="0"/>
              <a:t>I följande steg ska du nu beskriva deltagarens huvudmål som ni tillsammans kommit fram till under tjänstens gång. </a:t>
            </a:r>
          </a:p>
          <a:p>
            <a:pPr marL="0" indent="0">
              <a:buNone/>
            </a:pPr>
            <a:r>
              <a:rPr lang="sv-SE" sz="1200" dirty="0"/>
              <a:t>Börja med att välja yrkesområde genom att klicka på rullisten under </a:t>
            </a:r>
            <a:r>
              <a:rPr lang="sv-SE" sz="1200" b="1" dirty="0"/>
              <a:t>Yrkesområde</a:t>
            </a:r>
            <a:r>
              <a:rPr lang="sv-SE" sz="1200" dirty="0"/>
              <a:t>.</a:t>
            </a:r>
          </a:p>
        </p:txBody>
      </p:sp>
      <p:sp>
        <p:nvSpPr>
          <p:cNvPr id="4" name="textruta 3">
            <a:extLst>
              <a:ext uri="{FF2B5EF4-FFF2-40B4-BE49-F238E27FC236}">
                <a16:creationId xmlns:a16="http://schemas.microsoft.com/office/drawing/2014/main" id="{39EB6E8F-B8BB-47D2-889A-114061A6E28F}"/>
              </a:ext>
            </a:extLst>
          </p:cNvPr>
          <p:cNvSpPr txBox="1"/>
          <p:nvPr/>
        </p:nvSpPr>
        <p:spPr>
          <a:xfrm>
            <a:off x="6661150" y="3213100"/>
            <a:ext cx="2133600" cy="646331"/>
          </a:xfrm>
          <a:prstGeom prst="rect">
            <a:avLst/>
          </a:prstGeom>
          <a:noFill/>
        </p:spPr>
        <p:txBody>
          <a:bodyPr wrap="square" rtlCol="0">
            <a:spAutoFit/>
          </a:bodyPr>
          <a:lstStyle/>
          <a:p>
            <a:r>
              <a:rPr lang="sv-SE" sz="1200" dirty="0"/>
              <a:t>Därefter väljer du yrkesgrupp i rullisten under rubriken </a:t>
            </a:r>
            <a:r>
              <a:rPr lang="sv-SE" sz="1200" b="1" dirty="0"/>
              <a:t>Yrkesgrupp</a:t>
            </a:r>
            <a:r>
              <a:rPr lang="sv-SE" sz="1200" dirty="0"/>
              <a:t>.</a:t>
            </a:r>
          </a:p>
        </p:txBody>
      </p:sp>
      <p:sp>
        <p:nvSpPr>
          <p:cNvPr id="7" name="Rektangel 6">
            <a:extLst>
              <a:ext uri="{FF2B5EF4-FFF2-40B4-BE49-F238E27FC236}">
                <a16:creationId xmlns:a16="http://schemas.microsoft.com/office/drawing/2014/main" id="{BDE0DF4A-B5A2-37C6-1C86-32FF233F3740}"/>
              </a:ext>
              <a:ext uri="{C183D7F6-B498-43B3-948B-1728B52AA6E4}">
                <adec:decorative xmlns:adec="http://schemas.microsoft.com/office/drawing/2017/decorative" val="1"/>
              </a:ext>
            </a:extLst>
          </p:cNvPr>
          <p:cNvSpPr/>
          <p:nvPr/>
        </p:nvSpPr>
        <p:spPr>
          <a:xfrm>
            <a:off x="4843463" y="1614488"/>
            <a:ext cx="2143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DBFB6D5-4CA6-F233-1F78-166F069C3EF7}"/>
              </a:ext>
              <a:ext uri="{C183D7F6-B498-43B3-948B-1728B52AA6E4}">
                <adec:decorative xmlns:adec="http://schemas.microsoft.com/office/drawing/2017/decorative" val="1"/>
              </a:ext>
            </a:extLst>
          </p:cNvPr>
          <p:cNvSpPr/>
          <p:nvPr/>
        </p:nvSpPr>
        <p:spPr>
          <a:xfrm>
            <a:off x="1081088" y="2457450"/>
            <a:ext cx="2905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E5CCBBC-8FB0-F415-8959-371F5DB80E15}"/>
              </a:ext>
              <a:ext uri="{C183D7F6-B498-43B3-948B-1728B52AA6E4}">
                <adec:decorative xmlns:adec="http://schemas.microsoft.com/office/drawing/2017/decorative" val="1"/>
              </a:ext>
            </a:extLst>
          </p:cNvPr>
          <p:cNvSpPr/>
          <p:nvPr/>
        </p:nvSpPr>
        <p:spPr>
          <a:xfrm>
            <a:off x="3163455" y="3519488"/>
            <a:ext cx="203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AE29EFB3-0EE2-E988-AE85-71243EE81239}"/>
              </a:ext>
              <a:ext uri="{C183D7F6-B498-43B3-948B-1728B52AA6E4}">
                <adec:decorative xmlns:adec="http://schemas.microsoft.com/office/drawing/2017/decorative" val="1"/>
              </a:ext>
            </a:extLst>
          </p:cNvPr>
          <p:cNvSpPr/>
          <p:nvPr/>
        </p:nvSpPr>
        <p:spPr>
          <a:xfrm>
            <a:off x="5976938" y="2895600"/>
            <a:ext cx="1905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972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D34EA2-FAF6-427F-AE7A-8290EFEF8350}"/>
              </a:ext>
            </a:extLst>
          </p:cNvPr>
          <p:cNvSpPr>
            <a:spLocks noGrp="1"/>
          </p:cNvSpPr>
          <p:nvPr>
            <p:ph type="title"/>
          </p:nvPr>
        </p:nvSpPr>
        <p:spPr/>
        <p:txBody>
          <a:bodyPr/>
          <a:lstStyle/>
          <a:p>
            <a:r>
              <a:rPr lang="sv-SE" sz="2400" dirty="0"/>
              <a:t>Arbetsuppgifter</a:t>
            </a:r>
            <a:endParaRPr lang="sv-SE" dirty="0"/>
          </a:p>
        </p:txBody>
      </p:sp>
      <p:pic>
        <p:nvPicPr>
          <p:cNvPr id="6" name="Platshållare för innehåll 5" descr="skärmdump beskrivning av arbetsuppgifter">
            <a:extLst>
              <a:ext uri="{FF2B5EF4-FFF2-40B4-BE49-F238E27FC236}">
                <a16:creationId xmlns:a16="http://schemas.microsoft.com/office/drawing/2014/main" id="{F0B1FAF8-CDF9-4A81-93A6-A881841849D1}"/>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603470"/>
            <a:ext cx="4892675" cy="242039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C88CECC-BD89-4B62-9A39-36E37F1B74FD}"/>
              </a:ext>
            </a:extLst>
          </p:cNvPr>
          <p:cNvSpPr>
            <a:spLocks noGrp="1"/>
          </p:cNvSpPr>
          <p:nvPr>
            <p:ph idx="13"/>
          </p:nvPr>
        </p:nvSpPr>
        <p:spPr>
          <a:xfrm>
            <a:off x="6108699" y="1603470"/>
            <a:ext cx="2222501" cy="2770530"/>
          </a:xfrm>
        </p:spPr>
        <p:txBody>
          <a:bodyPr/>
          <a:lstStyle/>
          <a:p>
            <a:pPr marL="0" indent="0">
              <a:buNone/>
            </a:pPr>
            <a:r>
              <a:rPr lang="sv-SE" sz="1200" dirty="0"/>
              <a:t>Här fortsätter du med att beskriva vilka arbetsuppgifter som passar för deltagaren.</a:t>
            </a:r>
          </a:p>
          <a:p>
            <a:pPr marL="0" indent="0">
              <a:buNone/>
            </a:pPr>
            <a:r>
              <a:rPr lang="sv-SE" sz="1200" dirty="0"/>
              <a:t>Fyll i det i fritextrutan under </a:t>
            </a:r>
            <a:r>
              <a:rPr lang="sv-SE" sz="1200" b="1" dirty="0"/>
              <a:t>Beskrivning av arbetsuppgifter</a:t>
            </a:r>
          </a:p>
        </p:txBody>
      </p:sp>
      <p:sp>
        <p:nvSpPr>
          <p:cNvPr id="4" name="Rektangel 3">
            <a:extLst>
              <a:ext uri="{FF2B5EF4-FFF2-40B4-BE49-F238E27FC236}">
                <a16:creationId xmlns:a16="http://schemas.microsoft.com/office/drawing/2014/main" id="{9C083A43-B4D2-D875-F697-7CDBA3CC74D2}"/>
              </a:ext>
              <a:ext uri="{C183D7F6-B498-43B3-948B-1728B52AA6E4}">
                <adec:decorative xmlns:adec="http://schemas.microsoft.com/office/drawing/2017/decorative" val="1"/>
              </a:ext>
            </a:extLst>
          </p:cNvPr>
          <p:cNvSpPr/>
          <p:nvPr/>
        </p:nvSpPr>
        <p:spPr>
          <a:xfrm>
            <a:off x="4948238" y="1681163"/>
            <a:ext cx="228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8682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5981F0-8CF2-4D42-8E6A-690DE8876D85}"/>
              </a:ext>
            </a:extLst>
          </p:cNvPr>
          <p:cNvSpPr>
            <a:spLocks noGrp="1"/>
          </p:cNvSpPr>
          <p:nvPr>
            <p:ph type="title"/>
          </p:nvPr>
        </p:nvSpPr>
        <p:spPr/>
        <p:txBody>
          <a:bodyPr/>
          <a:lstStyle/>
          <a:p>
            <a:r>
              <a:rPr lang="sv-SE" sz="2400" dirty="0"/>
              <a:t>Motivering</a:t>
            </a:r>
            <a:r>
              <a:rPr lang="sv-SE" dirty="0"/>
              <a:t> </a:t>
            </a:r>
            <a:r>
              <a:rPr lang="sv-SE" sz="2400" dirty="0"/>
              <a:t>huvudmål</a:t>
            </a:r>
            <a:endParaRPr lang="sv-SE" dirty="0"/>
          </a:p>
        </p:txBody>
      </p:sp>
      <p:pic>
        <p:nvPicPr>
          <p:cNvPr id="8" name="Platshållare för innehåll 7" descr="skärmdump motivera val av huvudmål">
            <a:extLst>
              <a:ext uri="{FF2B5EF4-FFF2-40B4-BE49-F238E27FC236}">
                <a16:creationId xmlns:a16="http://schemas.microsoft.com/office/drawing/2014/main" id="{8B1304B8-9702-4283-8C61-B4BA51A9323B}"/>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714500"/>
            <a:ext cx="5061980" cy="250415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17046BE-60B3-4CD6-9B69-04485C4B1B9C}"/>
              </a:ext>
            </a:extLst>
          </p:cNvPr>
          <p:cNvSpPr>
            <a:spLocks noGrp="1"/>
          </p:cNvSpPr>
          <p:nvPr>
            <p:ph idx="13"/>
          </p:nvPr>
        </p:nvSpPr>
        <p:spPr>
          <a:xfrm>
            <a:off x="6117856" y="1156275"/>
            <a:ext cx="2772144" cy="2830950"/>
          </a:xfrm>
        </p:spPr>
        <p:txBody>
          <a:bodyPr/>
          <a:lstStyle/>
          <a:p>
            <a:pPr marL="0" indent="0">
              <a:buNone/>
            </a:pPr>
            <a:r>
              <a:rPr lang="sv-SE" sz="1200" dirty="0"/>
              <a:t>Motivera valet av huvudmål genom att markera de alternativ som stämmer överens med deltagaren.</a:t>
            </a:r>
          </a:p>
          <a:p>
            <a:pPr marL="0" indent="0">
              <a:buNone/>
            </a:pPr>
            <a:r>
              <a:rPr lang="sv-SE" sz="1200" dirty="0"/>
              <a:t>Följande alternativ finns:</a:t>
            </a:r>
          </a:p>
          <a:p>
            <a:r>
              <a:rPr lang="sv-SE" sz="1200" dirty="0"/>
              <a:t>Matchar deltagarens intressen</a:t>
            </a:r>
          </a:p>
          <a:p>
            <a:r>
              <a:rPr lang="sv-SE" sz="1200" dirty="0"/>
              <a:t>Arbetsuppgifterna matchar deltagarens förmåga</a:t>
            </a:r>
          </a:p>
          <a:p>
            <a:r>
              <a:rPr lang="sv-SE" sz="1200" dirty="0"/>
              <a:t>Hög efterfrågan på arbetsmarknaden</a:t>
            </a:r>
          </a:p>
          <a:p>
            <a:r>
              <a:rPr lang="sv-SE" sz="1200" dirty="0"/>
              <a:t>Kompletterar deltagarens nuvarande utbildning</a:t>
            </a:r>
          </a:p>
          <a:p>
            <a:r>
              <a:rPr lang="sv-SE" sz="1200" dirty="0"/>
              <a:t>Kompletterar deltagares tidigare erfarenheter</a:t>
            </a:r>
          </a:p>
          <a:p>
            <a:r>
              <a:rPr lang="sv-SE" sz="1200" dirty="0"/>
              <a:t>Annat</a:t>
            </a:r>
          </a:p>
          <a:p>
            <a:pPr marL="0" indent="0">
              <a:buNone/>
            </a:pPr>
            <a:r>
              <a:rPr lang="sv-SE" sz="1200" dirty="0"/>
              <a:t>Gå därefter vidare genom att klicka på knappen </a:t>
            </a:r>
            <a:r>
              <a:rPr lang="sv-SE" sz="1200" b="1" dirty="0"/>
              <a:t>Vidare till steg 3</a:t>
            </a:r>
          </a:p>
          <a:p>
            <a:pPr marL="0" indent="0">
              <a:buNone/>
            </a:pPr>
            <a:endParaRPr lang="sv-SE" sz="1200" dirty="0"/>
          </a:p>
        </p:txBody>
      </p:sp>
      <p:sp>
        <p:nvSpPr>
          <p:cNvPr id="4" name="Rektangel 3">
            <a:extLst>
              <a:ext uri="{FF2B5EF4-FFF2-40B4-BE49-F238E27FC236}">
                <a16:creationId xmlns:a16="http://schemas.microsoft.com/office/drawing/2014/main" id="{48ED671B-BD07-CFF5-1292-198AE0AD82AF}"/>
              </a:ext>
              <a:ext uri="{C183D7F6-B498-43B3-948B-1728B52AA6E4}">
                <adec:decorative xmlns:adec="http://schemas.microsoft.com/office/drawing/2017/decorative" val="1"/>
              </a:ext>
            </a:extLst>
          </p:cNvPr>
          <p:cNvSpPr/>
          <p:nvPr/>
        </p:nvSpPr>
        <p:spPr>
          <a:xfrm>
            <a:off x="5072063" y="1790700"/>
            <a:ext cx="247650" cy="5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481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84784-8A55-4344-A166-58BA67F405DA}"/>
              </a:ext>
            </a:extLst>
          </p:cNvPr>
          <p:cNvSpPr>
            <a:spLocks noGrp="1"/>
          </p:cNvSpPr>
          <p:nvPr>
            <p:ph type="title"/>
          </p:nvPr>
        </p:nvSpPr>
        <p:spPr/>
        <p:txBody>
          <a:bodyPr/>
          <a:lstStyle/>
          <a:p>
            <a:r>
              <a:rPr lang="sv-SE" sz="2400" dirty="0"/>
              <a:t>Planerad väg</a:t>
            </a:r>
          </a:p>
        </p:txBody>
      </p:sp>
      <p:pic>
        <p:nvPicPr>
          <p:cNvPr id="6" name="Platshållare för innehåll 5" descr="skärmdump ange typ av steg">
            <a:extLst>
              <a:ext uri="{FF2B5EF4-FFF2-40B4-BE49-F238E27FC236}">
                <a16:creationId xmlns:a16="http://schemas.microsoft.com/office/drawing/2014/main" id="{81F4C1FD-4F11-49CF-B50C-7AB64B9E12B6}"/>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4674" y="1683622"/>
            <a:ext cx="4866752" cy="239942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3905B7-C765-4E94-B054-D1CE4CE04A31}"/>
              </a:ext>
            </a:extLst>
          </p:cNvPr>
          <p:cNvSpPr>
            <a:spLocks noGrp="1"/>
          </p:cNvSpPr>
          <p:nvPr>
            <p:ph idx="13"/>
          </p:nvPr>
        </p:nvSpPr>
        <p:spPr>
          <a:xfrm>
            <a:off x="5886061" y="1683622"/>
            <a:ext cx="2838449" cy="2451100"/>
          </a:xfrm>
        </p:spPr>
        <p:txBody>
          <a:bodyPr/>
          <a:lstStyle/>
          <a:p>
            <a:pPr marL="0" indent="0">
              <a:buNone/>
            </a:pPr>
            <a:r>
              <a:rPr lang="sv-SE" sz="1200" dirty="0"/>
              <a:t>Nu ska du beskriva deltagarens planerade väg för att nå sitt huvudmål.</a:t>
            </a:r>
          </a:p>
          <a:p>
            <a:pPr marL="0" indent="0">
              <a:buNone/>
            </a:pPr>
            <a:endParaRPr lang="sv-SE" sz="1200" dirty="0"/>
          </a:p>
          <a:p>
            <a:pPr marL="0" indent="0">
              <a:buNone/>
            </a:pPr>
            <a:r>
              <a:rPr lang="sv-SE" sz="1200" dirty="0"/>
              <a:t>Börja med att klicka på rullisten under Steg 1 för att välja typ av steg.</a:t>
            </a:r>
          </a:p>
          <a:p>
            <a:pPr marL="0" indent="0">
              <a:buNone/>
            </a:pPr>
            <a:r>
              <a:rPr lang="sv-SE" sz="1200" dirty="0"/>
              <a:t>Det finns tre olika val:</a:t>
            </a:r>
          </a:p>
          <a:p>
            <a:r>
              <a:rPr lang="sv-SE" sz="1200" dirty="0"/>
              <a:t>Studera reguljär utbildning</a:t>
            </a:r>
          </a:p>
          <a:p>
            <a:r>
              <a:rPr lang="sv-SE" sz="1200" dirty="0"/>
              <a:t>Lämpliga kompletterande insatser</a:t>
            </a:r>
          </a:p>
          <a:p>
            <a:r>
              <a:rPr lang="sv-SE" sz="1200" dirty="0"/>
              <a:t>Annat</a:t>
            </a:r>
          </a:p>
          <a:p>
            <a:pPr marL="0" indent="0">
              <a:buNone/>
            </a:pPr>
            <a:endParaRPr lang="sv-SE" sz="1200" dirty="0"/>
          </a:p>
          <a:p>
            <a:pPr marL="0" indent="0">
              <a:buNone/>
            </a:pPr>
            <a:endParaRPr lang="sv-SE" sz="1200" dirty="0"/>
          </a:p>
        </p:txBody>
      </p:sp>
      <p:sp>
        <p:nvSpPr>
          <p:cNvPr id="4" name="Rektangel 3">
            <a:extLst>
              <a:ext uri="{FF2B5EF4-FFF2-40B4-BE49-F238E27FC236}">
                <a16:creationId xmlns:a16="http://schemas.microsoft.com/office/drawing/2014/main" id="{84A3C86B-EE95-985A-1B79-394040F6CDC5}"/>
              </a:ext>
              <a:ext uri="{C183D7F6-B498-43B3-948B-1728B52AA6E4}">
                <adec:decorative xmlns:adec="http://schemas.microsoft.com/office/drawing/2017/decorative" val="1"/>
              </a:ext>
            </a:extLst>
          </p:cNvPr>
          <p:cNvSpPr/>
          <p:nvPr/>
        </p:nvSpPr>
        <p:spPr>
          <a:xfrm>
            <a:off x="4929188" y="1771650"/>
            <a:ext cx="2143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EEEA5C5-61BF-8B19-2891-688821317814}"/>
              </a:ext>
              <a:ext uri="{C183D7F6-B498-43B3-948B-1728B52AA6E4}">
                <adec:decorative xmlns:adec="http://schemas.microsoft.com/office/drawing/2017/decorative" val="1"/>
              </a:ext>
            </a:extLst>
          </p:cNvPr>
          <p:cNvSpPr/>
          <p:nvPr/>
        </p:nvSpPr>
        <p:spPr>
          <a:xfrm>
            <a:off x="1085850" y="2571750"/>
            <a:ext cx="304800" cy="5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66311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FB1C8-0066-40E3-A80A-87431D463C07}"/>
              </a:ext>
            </a:extLst>
          </p:cNvPr>
          <p:cNvSpPr>
            <a:spLocks noGrp="1"/>
          </p:cNvSpPr>
          <p:nvPr>
            <p:ph type="title"/>
          </p:nvPr>
        </p:nvSpPr>
        <p:spPr/>
        <p:txBody>
          <a:bodyPr/>
          <a:lstStyle/>
          <a:p>
            <a:r>
              <a:rPr lang="sv-SE" sz="2400" dirty="0"/>
              <a:t>Studera</a:t>
            </a:r>
            <a:endParaRPr lang="sv-SE" dirty="0"/>
          </a:p>
        </p:txBody>
      </p:sp>
      <p:pic>
        <p:nvPicPr>
          <p:cNvPr id="6" name="Platshållare för innehåll 5" descr="skärmdump utbildningens namn och inriktning">
            <a:extLst>
              <a:ext uri="{FF2B5EF4-FFF2-40B4-BE49-F238E27FC236}">
                <a16:creationId xmlns:a16="http://schemas.microsoft.com/office/drawing/2014/main" id="{67CD3783-E56E-472E-98E1-A21D89F48AC8}"/>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470139"/>
            <a:ext cx="4702175" cy="2540013"/>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727B1112-D635-4C9B-AAF1-8F7037BEE44A}"/>
              </a:ext>
              <a:ext uri="{C183D7F6-B498-43B3-948B-1728B52AA6E4}">
                <adec:decorative xmlns:adec="http://schemas.microsoft.com/office/drawing/2017/decorative" val="1"/>
              </a:ext>
            </a:extLst>
          </p:cNvPr>
          <p:cNvSpPr/>
          <p:nvPr/>
        </p:nvSpPr>
        <p:spPr>
          <a:xfrm>
            <a:off x="671413" y="2257225"/>
            <a:ext cx="1768053" cy="2749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latshållare för innehåll 5" descr="skärmdump utbildningsnivå">
            <a:extLst>
              <a:ext uri="{FF2B5EF4-FFF2-40B4-BE49-F238E27FC236}">
                <a16:creationId xmlns:a16="http://schemas.microsoft.com/office/drawing/2014/main" id="{0F8FFE14-21B4-4AA2-AD21-95F15170F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2875" y="2571750"/>
            <a:ext cx="3629025" cy="1960321"/>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9EEF368A-B68C-4287-9E90-7AD452743494}"/>
              </a:ext>
              <a:ext uri="{C183D7F6-B498-43B3-948B-1728B52AA6E4}">
                <adec:decorative xmlns:adec="http://schemas.microsoft.com/office/drawing/2017/decorative" val="1"/>
              </a:ext>
            </a:extLst>
          </p:cNvPr>
          <p:cNvSpPr/>
          <p:nvPr/>
        </p:nvSpPr>
        <p:spPr>
          <a:xfrm>
            <a:off x="2736850" y="3409950"/>
            <a:ext cx="895350"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1312999A-272D-4588-B23D-6965FA7A5303}"/>
              </a:ext>
            </a:extLst>
          </p:cNvPr>
          <p:cNvSpPr>
            <a:spLocks noGrp="1"/>
          </p:cNvSpPr>
          <p:nvPr>
            <p:ph idx="13"/>
          </p:nvPr>
        </p:nvSpPr>
        <p:spPr>
          <a:xfrm>
            <a:off x="6032498" y="1470139"/>
            <a:ext cx="2536459" cy="933450"/>
          </a:xfrm>
        </p:spPr>
        <p:txBody>
          <a:bodyPr/>
          <a:lstStyle/>
          <a:p>
            <a:pPr marL="0" indent="0">
              <a:buNone/>
            </a:pPr>
            <a:r>
              <a:rPr lang="sv-SE" sz="1200" dirty="0"/>
              <a:t>Vid valet </a:t>
            </a:r>
            <a:r>
              <a:rPr lang="sv-SE" sz="1200" b="1" dirty="0"/>
              <a:t>Studera reguljär utbildning </a:t>
            </a:r>
            <a:r>
              <a:rPr lang="sv-SE" sz="1200" dirty="0"/>
              <a:t>behöver du fylla i utbildningens namn och inriktning i rutan.</a:t>
            </a:r>
          </a:p>
        </p:txBody>
      </p:sp>
      <p:sp>
        <p:nvSpPr>
          <p:cNvPr id="4" name="textruta 3">
            <a:extLst>
              <a:ext uri="{FF2B5EF4-FFF2-40B4-BE49-F238E27FC236}">
                <a16:creationId xmlns:a16="http://schemas.microsoft.com/office/drawing/2014/main" id="{656F7FBF-CD2B-424C-835F-FB6A4DF24352}"/>
              </a:ext>
            </a:extLst>
          </p:cNvPr>
          <p:cNvSpPr txBox="1"/>
          <p:nvPr/>
        </p:nvSpPr>
        <p:spPr>
          <a:xfrm>
            <a:off x="6622474" y="2664691"/>
            <a:ext cx="1946484" cy="1200329"/>
          </a:xfrm>
          <a:prstGeom prst="rect">
            <a:avLst/>
          </a:prstGeom>
          <a:noFill/>
        </p:spPr>
        <p:txBody>
          <a:bodyPr wrap="square" rtlCol="0">
            <a:spAutoFit/>
          </a:bodyPr>
          <a:lstStyle/>
          <a:p>
            <a:r>
              <a:rPr lang="sv-SE" sz="1200" dirty="0"/>
              <a:t>Därefter väljer du studiernas utbildningsnivå genom att klicka i cirkeln vid respektive val.</a:t>
            </a:r>
          </a:p>
          <a:p>
            <a:endParaRPr lang="sv-SE" sz="1200" dirty="0"/>
          </a:p>
          <a:p>
            <a:endParaRPr lang="sv-SE" sz="1200" dirty="0"/>
          </a:p>
        </p:txBody>
      </p:sp>
    </p:spTree>
    <p:extLst>
      <p:ext uri="{BB962C8B-B14F-4D97-AF65-F5344CB8AC3E}">
        <p14:creationId xmlns:p14="http://schemas.microsoft.com/office/powerpoint/2010/main" val="137047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0907F-299E-4946-A274-162171A07CB4}"/>
              </a:ext>
            </a:extLst>
          </p:cNvPr>
          <p:cNvSpPr>
            <a:spLocks noGrp="1"/>
          </p:cNvSpPr>
          <p:nvPr>
            <p:ph type="title"/>
          </p:nvPr>
        </p:nvSpPr>
        <p:spPr>
          <a:xfrm>
            <a:off x="573433" y="554999"/>
            <a:ext cx="7422784" cy="675000"/>
          </a:xfrm>
        </p:spPr>
        <p:txBody>
          <a:bodyPr/>
          <a:lstStyle/>
          <a:p>
            <a:r>
              <a:rPr lang="sv-SE" sz="2400" dirty="0"/>
              <a:t>Se mina deltagare</a:t>
            </a:r>
          </a:p>
        </p:txBody>
      </p:sp>
      <p:pic>
        <p:nvPicPr>
          <p:cNvPr id="7" name="Bildobjekt 6" descr="Skärmdump på första sidagn, Nya händelser">
            <a:extLst>
              <a:ext uri="{FF2B5EF4-FFF2-40B4-BE49-F238E27FC236}">
                <a16:creationId xmlns:a16="http://schemas.microsoft.com/office/drawing/2014/main" id="{7B2E724D-4625-4E05-9BD1-92C6424EF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33" y="1421816"/>
            <a:ext cx="5419191" cy="2680867"/>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6756F2FB-FB15-46B1-AE4B-339800BB2C90}"/>
              </a:ext>
              <a:ext uri="{C183D7F6-B498-43B3-948B-1728B52AA6E4}">
                <adec:decorative xmlns:adec="http://schemas.microsoft.com/office/drawing/2017/decorative" val="1"/>
              </a:ext>
            </a:extLst>
          </p:cNvPr>
          <p:cNvSpPr/>
          <p:nvPr/>
        </p:nvSpPr>
        <p:spPr>
          <a:xfrm>
            <a:off x="573433" y="2038350"/>
            <a:ext cx="575917" cy="2222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17">
            <a:extLst>
              <a:ext uri="{FF2B5EF4-FFF2-40B4-BE49-F238E27FC236}">
                <a16:creationId xmlns:a16="http://schemas.microsoft.com/office/drawing/2014/main" id="{99B6DD36-FDB5-433D-A1A0-E94E24932A2A}"/>
              </a:ext>
              <a:ext uri="{C183D7F6-B498-43B3-948B-1728B52AA6E4}">
                <adec:decorative xmlns:adec="http://schemas.microsoft.com/office/drawing/2017/decorative" val="1"/>
              </a:ext>
            </a:extLst>
          </p:cNvPr>
          <p:cNvSpPr/>
          <p:nvPr/>
        </p:nvSpPr>
        <p:spPr>
          <a:xfrm>
            <a:off x="3173115" y="1713182"/>
            <a:ext cx="2002135" cy="10490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670BD345-99FB-43AA-A3C6-4FE151A21748}"/>
              </a:ext>
            </a:extLst>
          </p:cNvPr>
          <p:cNvSpPr txBox="1"/>
          <p:nvPr/>
        </p:nvSpPr>
        <p:spPr>
          <a:xfrm>
            <a:off x="6367175" y="1496849"/>
            <a:ext cx="2373233" cy="1938992"/>
          </a:xfrm>
          <a:prstGeom prst="rect">
            <a:avLst/>
          </a:prstGeom>
          <a:noFill/>
        </p:spPr>
        <p:txBody>
          <a:bodyPr wrap="square" rtlCol="0">
            <a:spAutoFit/>
          </a:bodyPr>
          <a:lstStyle/>
          <a:p>
            <a:r>
              <a:rPr lang="sv-SE" sz="1200" dirty="0"/>
              <a:t>För att få fram dina tilldelade deltagare klickar du på fliken </a:t>
            </a:r>
            <a:r>
              <a:rPr lang="sv-SE" sz="1200" b="1" dirty="0"/>
              <a:t>Deltagarlista</a:t>
            </a:r>
            <a:r>
              <a:rPr lang="sv-SE" sz="1200" dirty="0"/>
              <a:t>.</a:t>
            </a:r>
          </a:p>
          <a:p>
            <a:endParaRPr lang="sv-SE" sz="1200" dirty="0"/>
          </a:p>
          <a:p>
            <a:endParaRPr lang="sv-SE" sz="1200" dirty="0"/>
          </a:p>
          <a:p>
            <a:r>
              <a:rPr lang="sv-SE" sz="1200" dirty="0"/>
              <a:t>Under </a:t>
            </a:r>
            <a:r>
              <a:rPr lang="sv-SE" sz="1200" b="1" dirty="0"/>
              <a:t>Nya händelser </a:t>
            </a:r>
            <a:r>
              <a:rPr lang="sv-SE" sz="1200" dirty="0"/>
              <a:t>ser du de senaste händelserna för alla dina deltagare.</a:t>
            </a:r>
          </a:p>
          <a:p>
            <a:endParaRPr lang="sv-SE" sz="1200" dirty="0"/>
          </a:p>
          <a:p>
            <a:endParaRPr lang="sv-SE" sz="1200" dirty="0"/>
          </a:p>
        </p:txBody>
      </p:sp>
      <p:sp>
        <p:nvSpPr>
          <p:cNvPr id="4" name="Rektangel 3">
            <a:extLst>
              <a:ext uri="{FF2B5EF4-FFF2-40B4-BE49-F238E27FC236}">
                <a16:creationId xmlns:a16="http://schemas.microsoft.com/office/drawing/2014/main" id="{07266549-294C-8304-123F-D00750C8C195}"/>
              </a:ext>
              <a:ext uri="{C183D7F6-B498-43B3-948B-1728B52AA6E4}">
                <adec:decorative xmlns:adec="http://schemas.microsoft.com/office/drawing/2017/decorative" val="1"/>
              </a:ext>
            </a:extLst>
          </p:cNvPr>
          <p:cNvSpPr/>
          <p:nvPr/>
        </p:nvSpPr>
        <p:spPr>
          <a:xfrm>
            <a:off x="1909147" y="1869401"/>
            <a:ext cx="612380" cy="74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9EAB4B6-F701-E391-164C-03BC6B729102}"/>
              </a:ext>
              <a:ext uri="{C183D7F6-B498-43B3-948B-1728B52AA6E4}">
                <adec:decorative xmlns:adec="http://schemas.microsoft.com/office/drawing/2017/decorative" val="1"/>
              </a:ext>
            </a:extLst>
          </p:cNvPr>
          <p:cNvSpPr/>
          <p:nvPr/>
        </p:nvSpPr>
        <p:spPr>
          <a:xfrm>
            <a:off x="4093549" y="2386637"/>
            <a:ext cx="326052" cy="130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163C86E-6356-17D4-A56E-FF106BB3DCD8}"/>
              </a:ext>
              <a:ext uri="{C183D7F6-B498-43B3-948B-1728B52AA6E4}">
                <adec:decorative xmlns:adec="http://schemas.microsoft.com/office/drawing/2017/decorative" val="1"/>
              </a:ext>
            </a:extLst>
          </p:cNvPr>
          <p:cNvSpPr/>
          <p:nvPr/>
        </p:nvSpPr>
        <p:spPr>
          <a:xfrm>
            <a:off x="4093550" y="2565921"/>
            <a:ext cx="326052" cy="130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341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F45EAF-16D0-438C-9F62-120BBC69C00A}"/>
              </a:ext>
            </a:extLst>
          </p:cNvPr>
          <p:cNvSpPr>
            <a:spLocks noGrp="1"/>
          </p:cNvSpPr>
          <p:nvPr>
            <p:ph type="title"/>
          </p:nvPr>
        </p:nvSpPr>
        <p:spPr/>
        <p:txBody>
          <a:bodyPr/>
          <a:lstStyle/>
          <a:p>
            <a:r>
              <a:rPr lang="sv-SE" sz="2400" dirty="0"/>
              <a:t>Studera, tidsperiod</a:t>
            </a:r>
          </a:p>
        </p:txBody>
      </p:sp>
      <p:pic>
        <p:nvPicPr>
          <p:cNvPr id="6" name="Platshållare för innehåll 5" descr="skärmdump tidsperiod">
            <a:extLst>
              <a:ext uri="{FF2B5EF4-FFF2-40B4-BE49-F238E27FC236}">
                <a16:creationId xmlns:a16="http://schemas.microsoft.com/office/drawing/2014/main" id="{693A9EC9-C190-4554-BEA4-EC107EC74427}"/>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587803"/>
            <a:ext cx="5081280" cy="2744798"/>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90F68A04-6FF8-44AF-89FE-2BA267DD6888}"/>
              </a:ext>
              <a:ext uri="{C183D7F6-B498-43B3-948B-1728B52AA6E4}">
                <adec:decorative xmlns:adec="http://schemas.microsoft.com/office/drawing/2017/decorative" val="1"/>
              </a:ext>
            </a:extLst>
          </p:cNvPr>
          <p:cNvSpPr/>
          <p:nvPr/>
        </p:nvSpPr>
        <p:spPr>
          <a:xfrm>
            <a:off x="701270" y="3491650"/>
            <a:ext cx="1699423" cy="4299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635F2DE0-24D5-4FB0-8631-FAFF24D687E2}"/>
              </a:ext>
              <a:ext uri="{C183D7F6-B498-43B3-948B-1728B52AA6E4}">
                <adec:decorative xmlns:adec="http://schemas.microsoft.com/office/drawing/2017/decorative" val="1"/>
              </a:ext>
            </a:extLst>
          </p:cNvPr>
          <p:cNvSpPr/>
          <p:nvPr/>
        </p:nvSpPr>
        <p:spPr>
          <a:xfrm>
            <a:off x="1365161" y="3683358"/>
            <a:ext cx="160985" cy="1867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F68D540-5343-457D-93F6-598A8E76B1E1}"/>
              </a:ext>
              <a:ext uri="{C183D7F6-B498-43B3-948B-1728B52AA6E4}">
                <adec:decorative xmlns:adec="http://schemas.microsoft.com/office/drawing/2017/decorative" val="1"/>
              </a:ext>
            </a:extLst>
          </p:cNvPr>
          <p:cNvSpPr/>
          <p:nvPr/>
        </p:nvSpPr>
        <p:spPr>
          <a:xfrm>
            <a:off x="620777" y="4094375"/>
            <a:ext cx="570143" cy="1696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7658CF09-9F8E-49FA-B3EC-ADFBA0A8C5DA}"/>
              </a:ext>
            </a:extLst>
          </p:cNvPr>
          <p:cNvSpPr>
            <a:spLocks noGrp="1"/>
          </p:cNvSpPr>
          <p:nvPr>
            <p:ph idx="13"/>
          </p:nvPr>
        </p:nvSpPr>
        <p:spPr>
          <a:xfrm>
            <a:off x="6242428" y="1587803"/>
            <a:ext cx="2090249" cy="3337680"/>
          </a:xfrm>
        </p:spPr>
        <p:txBody>
          <a:bodyPr/>
          <a:lstStyle/>
          <a:p>
            <a:pPr marL="0" indent="0">
              <a:buNone/>
            </a:pPr>
            <a:r>
              <a:rPr lang="sv-SE" sz="1200" dirty="0"/>
              <a:t>Ange en ungefärlig tidsperiod för studierna.</a:t>
            </a:r>
          </a:p>
          <a:p>
            <a:pPr marL="0" indent="0">
              <a:buNone/>
            </a:pPr>
            <a:r>
              <a:rPr lang="sv-SE" sz="1200" dirty="0"/>
              <a:t>Klicka på den lilla ikonen för kalender och välj datum.</a:t>
            </a:r>
          </a:p>
          <a:p>
            <a:pPr marL="0" indent="0">
              <a:buNone/>
            </a:pPr>
            <a:r>
              <a:rPr lang="sv-SE" sz="1200" dirty="0"/>
              <a:t>För att gå vidare, klicka på knappen Vidare till steg 4.</a:t>
            </a:r>
          </a:p>
          <a:p>
            <a:pPr marL="0" indent="0">
              <a:buNone/>
            </a:pPr>
            <a:endParaRPr lang="sv-SE" sz="1200" b="1" dirty="0"/>
          </a:p>
          <a:p>
            <a:pPr marL="0" indent="0">
              <a:buNone/>
            </a:pPr>
            <a:r>
              <a:rPr lang="sv-SE" sz="1200" b="1" dirty="0"/>
              <a:t>Observera att datumfält ska fyllas i.</a:t>
            </a:r>
          </a:p>
        </p:txBody>
      </p:sp>
    </p:spTree>
    <p:extLst>
      <p:ext uri="{BB962C8B-B14F-4D97-AF65-F5344CB8AC3E}">
        <p14:creationId xmlns:p14="http://schemas.microsoft.com/office/powerpoint/2010/main" val="486695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0E5E2-D6E9-46E4-9F61-ED3AA2E00999}"/>
              </a:ext>
            </a:extLst>
          </p:cNvPr>
          <p:cNvSpPr>
            <a:spLocks noGrp="1"/>
          </p:cNvSpPr>
          <p:nvPr>
            <p:ph type="title"/>
          </p:nvPr>
        </p:nvSpPr>
        <p:spPr/>
        <p:txBody>
          <a:bodyPr/>
          <a:lstStyle/>
          <a:p>
            <a:r>
              <a:rPr lang="sv-SE" sz="2400" dirty="0"/>
              <a:t>Kompletterande insats</a:t>
            </a:r>
          </a:p>
        </p:txBody>
      </p:sp>
      <p:pic>
        <p:nvPicPr>
          <p:cNvPr id="6" name="Platshållare för innehåll 5" descr="skärmdump ange behov">
            <a:extLst>
              <a:ext uri="{FF2B5EF4-FFF2-40B4-BE49-F238E27FC236}">
                <a16:creationId xmlns:a16="http://schemas.microsoft.com/office/drawing/2014/main" id="{2F7DCBBC-D2C9-44FF-9CBB-BE664F8415B1}"/>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4675" y="1676400"/>
            <a:ext cx="5268909" cy="260946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D5D7F06-EC93-499D-9A58-588BFE9802A3}"/>
              </a:ext>
            </a:extLst>
          </p:cNvPr>
          <p:cNvSpPr>
            <a:spLocks noGrp="1"/>
          </p:cNvSpPr>
          <p:nvPr>
            <p:ph idx="13"/>
          </p:nvPr>
        </p:nvSpPr>
        <p:spPr>
          <a:xfrm>
            <a:off x="6354858" y="1676400"/>
            <a:ext cx="2214467" cy="3490702"/>
          </a:xfrm>
        </p:spPr>
        <p:txBody>
          <a:bodyPr/>
          <a:lstStyle/>
          <a:p>
            <a:pPr marL="0" indent="0">
              <a:buNone/>
            </a:pPr>
            <a:r>
              <a:rPr lang="sv-SE" sz="1200" dirty="0"/>
              <a:t>Vid valet </a:t>
            </a:r>
            <a:r>
              <a:rPr lang="sv-SE" sz="1200" b="1" dirty="0"/>
              <a:t>Lämpliga kompletterande insatser </a:t>
            </a:r>
          </a:p>
          <a:p>
            <a:pPr marL="0" indent="0">
              <a:buNone/>
            </a:pPr>
            <a:r>
              <a:rPr lang="sv-SE" sz="1200" dirty="0"/>
              <a:t>behöver du fylla i typ av behov. Det gör i rullisten under </a:t>
            </a:r>
            <a:r>
              <a:rPr lang="sv-SE" sz="1200" b="1" dirty="0"/>
              <a:t>Ange behov</a:t>
            </a:r>
            <a:endParaRPr lang="sv-SE" sz="1200" dirty="0"/>
          </a:p>
        </p:txBody>
      </p:sp>
      <p:sp>
        <p:nvSpPr>
          <p:cNvPr id="4" name="Rektangel 3">
            <a:extLst>
              <a:ext uri="{FF2B5EF4-FFF2-40B4-BE49-F238E27FC236}">
                <a16:creationId xmlns:a16="http://schemas.microsoft.com/office/drawing/2014/main" id="{45BD8383-415F-B768-2235-FE49A98B2C09}"/>
              </a:ext>
              <a:ext uri="{C183D7F6-B498-43B3-948B-1728B52AA6E4}">
                <adec:decorative xmlns:adec="http://schemas.microsoft.com/office/drawing/2017/decorative" val="1"/>
              </a:ext>
            </a:extLst>
          </p:cNvPr>
          <p:cNvSpPr/>
          <p:nvPr/>
        </p:nvSpPr>
        <p:spPr>
          <a:xfrm>
            <a:off x="5200299" y="1783921"/>
            <a:ext cx="26366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71182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DA6EA0-8590-432A-97F9-4A7E85491928}"/>
              </a:ext>
            </a:extLst>
          </p:cNvPr>
          <p:cNvSpPr>
            <a:spLocks noGrp="1"/>
          </p:cNvSpPr>
          <p:nvPr>
            <p:ph type="title"/>
          </p:nvPr>
        </p:nvSpPr>
        <p:spPr/>
        <p:txBody>
          <a:bodyPr/>
          <a:lstStyle/>
          <a:p>
            <a:r>
              <a:rPr lang="sv-SE" sz="2400" dirty="0"/>
              <a:t>Tidsperiod</a:t>
            </a:r>
            <a:endParaRPr lang="sv-SE" dirty="0"/>
          </a:p>
        </p:txBody>
      </p:sp>
      <p:pic>
        <p:nvPicPr>
          <p:cNvPr id="6" name="Platshållare för innehåll 5" descr="skärmdump tidsperiod">
            <a:extLst>
              <a:ext uri="{FF2B5EF4-FFF2-40B4-BE49-F238E27FC236}">
                <a16:creationId xmlns:a16="http://schemas.microsoft.com/office/drawing/2014/main" id="{21D47DAD-8047-45F0-B134-00BEAEDDBF19}"/>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667944"/>
            <a:ext cx="5063757" cy="2507858"/>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21B99622-31A0-4230-A036-8A78BAE86114}"/>
              </a:ext>
              <a:ext uri="{C183D7F6-B498-43B3-948B-1728B52AA6E4}">
                <adec:decorative xmlns:adec="http://schemas.microsoft.com/office/drawing/2017/decorative" val="1"/>
              </a:ext>
            </a:extLst>
          </p:cNvPr>
          <p:cNvSpPr/>
          <p:nvPr/>
        </p:nvSpPr>
        <p:spPr>
          <a:xfrm>
            <a:off x="1238110" y="3045410"/>
            <a:ext cx="1518439" cy="3784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018A9F4-A94D-4D3A-81E8-AB6DF610E394}"/>
              </a:ext>
              <a:ext uri="{C183D7F6-B498-43B3-948B-1728B52AA6E4}">
                <adec:decorative xmlns:adec="http://schemas.microsoft.com/office/drawing/2017/decorative" val="1"/>
              </a:ext>
            </a:extLst>
          </p:cNvPr>
          <p:cNvSpPr/>
          <p:nvPr/>
        </p:nvSpPr>
        <p:spPr>
          <a:xfrm>
            <a:off x="1811206" y="3234610"/>
            <a:ext cx="129562" cy="1456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6FF6324C-7FEB-4CDF-9FB7-13E35021C205}"/>
              </a:ext>
            </a:extLst>
          </p:cNvPr>
          <p:cNvSpPr>
            <a:spLocks noGrp="1"/>
          </p:cNvSpPr>
          <p:nvPr>
            <p:ph idx="13"/>
          </p:nvPr>
        </p:nvSpPr>
        <p:spPr>
          <a:xfrm>
            <a:off x="6686938" y="1667944"/>
            <a:ext cx="2011387" cy="2904253"/>
          </a:xfrm>
        </p:spPr>
        <p:txBody>
          <a:bodyPr/>
          <a:lstStyle/>
          <a:p>
            <a:pPr marL="0" indent="0">
              <a:buNone/>
            </a:pPr>
            <a:r>
              <a:rPr lang="sv-SE" sz="1200" dirty="0"/>
              <a:t>Ange en ungefärlig tidsperiod för när deltagaren ska genomföra insatsen.</a:t>
            </a:r>
          </a:p>
          <a:p>
            <a:pPr marL="0" indent="0">
              <a:buNone/>
            </a:pPr>
            <a:r>
              <a:rPr lang="sv-SE" sz="1200" dirty="0"/>
              <a:t>Klicka på den lilla ikonen för kalender och välj datum.</a:t>
            </a:r>
          </a:p>
          <a:p>
            <a:pPr marL="0" indent="0">
              <a:buNone/>
            </a:pPr>
            <a:r>
              <a:rPr lang="sv-SE" sz="1200" dirty="0"/>
              <a:t>För att gå vidare, klicka på knappen Vidare till steg 4.</a:t>
            </a:r>
          </a:p>
          <a:p>
            <a:pPr marL="0" indent="0">
              <a:buNone/>
            </a:pPr>
            <a:endParaRPr lang="sv-SE" sz="1200" dirty="0"/>
          </a:p>
          <a:p>
            <a:pPr marL="0" indent="0">
              <a:buNone/>
            </a:pPr>
            <a:r>
              <a:rPr lang="sv-SE" sz="1200" b="1" dirty="0"/>
              <a:t>Observera att datumfält ska fyllas i.</a:t>
            </a:r>
          </a:p>
          <a:p>
            <a:pPr marL="0" indent="0">
              <a:buNone/>
            </a:pPr>
            <a:endParaRPr lang="sv-SE" sz="1200" dirty="0"/>
          </a:p>
        </p:txBody>
      </p:sp>
      <p:sp>
        <p:nvSpPr>
          <p:cNvPr id="5" name="Rektangel 4">
            <a:extLst>
              <a:ext uri="{FF2B5EF4-FFF2-40B4-BE49-F238E27FC236}">
                <a16:creationId xmlns:a16="http://schemas.microsoft.com/office/drawing/2014/main" id="{F5D798D7-F9FB-8D86-E328-12B295BCC050}"/>
              </a:ext>
              <a:ext uri="{C183D7F6-B498-43B3-948B-1728B52AA6E4}">
                <adec:decorative xmlns:adec="http://schemas.microsoft.com/office/drawing/2017/decorative" val="1"/>
              </a:ext>
            </a:extLst>
          </p:cNvPr>
          <p:cNvSpPr/>
          <p:nvPr/>
        </p:nvSpPr>
        <p:spPr>
          <a:xfrm>
            <a:off x="5037615" y="1783921"/>
            <a:ext cx="24122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30352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11C2B8-5FF8-4448-A5A3-73E99851209E}"/>
              </a:ext>
            </a:extLst>
          </p:cNvPr>
          <p:cNvSpPr>
            <a:spLocks noGrp="1"/>
          </p:cNvSpPr>
          <p:nvPr>
            <p:ph type="title"/>
          </p:nvPr>
        </p:nvSpPr>
        <p:spPr>
          <a:xfrm>
            <a:off x="575044" y="541138"/>
            <a:ext cx="7422784" cy="675000"/>
          </a:xfrm>
        </p:spPr>
        <p:txBody>
          <a:bodyPr/>
          <a:lstStyle/>
          <a:p>
            <a:r>
              <a:rPr lang="sv-SE" sz="2400" dirty="0"/>
              <a:t>Annat, beskrivning</a:t>
            </a:r>
          </a:p>
        </p:txBody>
      </p:sp>
      <p:pic>
        <p:nvPicPr>
          <p:cNvPr id="6" name="Platshållare för innehåll 5" descr="skärmdump annat beskrivning">
            <a:extLst>
              <a:ext uri="{FF2B5EF4-FFF2-40B4-BE49-F238E27FC236}">
                <a16:creationId xmlns:a16="http://schemas.microsoft.com/office/drawing/2014/main" id="{AAED5437-72A7-4BF6-B111-9201C96DF213}"/>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4" y="1168996"/>
            <a:ext cx="4549356" cy="3433366"/>
          </a:xfrm>
          <a:prstGeom prst="rect">
            <a:avLst/>
          </a:prstGeom>
          <a:ln>
            <a:noFill/>
          </a:ln>
          <a:effectLst>
            <a:outerShdw blurRad="292100" dist="139700" dir="2700000" algn="tl" rotWithShape="0">
              <a:srgbClr val="333333">
                <a:alpha val="65000"/>
              </a:srgbClr>
            </a:outerShdw>
          </a:effectLst>
        </p:spPr>
      </p:pic>
      <p:pic>
        <p:nvPicPr>
          <p:cNvPr id="5" name="Platshållare för innehåll 5" descr="skärmdump tidsperiod">
            <a:extLst>
              <a:ext uri="{FF2B5EF4-FFF2-40B4-BE49-F238E27FC236}">
                <a16:creationId xmlns:a16="http://schemas.microsoft.com/office/drawing/2014/main" id="{B7DAA4FD-DEAD-4C41-AB80-8570E0B49A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9163" y="2475873"/>
            <a:ext cx="2646256" cy="21264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3755FBE-A651-43ED-A73D-92569CC4AD06}"/>
              </a:ext>
            </a:extLst>
          </p:cNvPr>
          <p:cNvSpPr>
            <a:spLocks noGrp="1"/>
          </p:cNvSpPr>
          <p:nvPr>
            <p:ph idx="13"/>
          </p:nvPr>
        </p:nvSpPr>
        <p:spPr>
          <a:xfrm>
            <a:off x="6175419" y="1216138"/>
            <a:ext cx="1899635" cy="978794"/>
          </a:xfrm>
        </p:spPr>
        <p:txBody>
          <a:bodyPr/>
          <a:lstStyle/>
          <a:p>
            <a:pPr marL="0" indent="0">
              <a:buNone/>
            </a:pPr>
            <a:r>
              <a:rPr lang="sv-SE" sz="1200" dirty="0"/>
              <a:t>När du väljer </a:t>
            </a:r>
            <a:r>
              <a:rPr lang="sv-SE" sz="1200" b="1" dirty="0"/>
              <a:t>Annat</a:t>
            </a:r>
            <a:r>
              <a:rPr lang="sv-SE" sz="1200" dirty="0"/>
              <a:t> behöver du beskriva vad steget innebär. Det gör du i fritextrutan </a:t>
            </a:r>
            <a:r>
              <a:rPr lang="sv-SE" sz="1200" b="1" dirty="0"/>
              <a:t>Beskrivning av annat steg</a:t>
            </a:r>
            <a:r>
              <a:rPr lang="sv-SE" sz="1200" dirty="0"/>
              <a:t>.</a:t>
            </a:r>
          </a:p>
        </p:txBody>
      </p:sp>
      <p:sp>
        <p:nvSpPr>
          <p:cNvPr id="8" name="textruta 7">
            <a:extLst>
              <a:ext uri="{FF2B5EF4-FFF2-40B4-BE49-F238E27FC236}">
                <a16:creationId xmlns:a16="http://schemas.microsoft.com/office/drawing/2014/main" id="{991E03A3-B02F-4D59-BB61-F92E31977869}"/>
              </a:ext>
            </a:extLst>
          </p:cNvPr>
          <p:cNvSpPr txBox="1"/>
          <p:nvPr/>
        </p:nvSpPr>
        <p:spPr>
          <a:xfrm>
            <a:off x="6675932" y="2318177"/>
            <a:ext cx="2152752" cy="2492990"/>
          </a:xfrm>
          <a:prstGeom prst="rect">
            <a:avLst/>
          </a:prstGeom>
          <a:noFill/>
        </p:spPr>
        <p:txBody>
          <a:bodyPr wrap="square">
            <a:spAutoFit/>
          </a:bodyPr>
          <a:lstStyle/>
          <a:p>
            <a:r>
              <a:rPr lang="sv-SE" sz="1200" dirty="0"/>
              <a:t>Ange en ungefärlig tidsperiod för när deltagaren ska genomföra steget.</a:t>
            </a:r>
          </a:p>
          <a:p>
            <a:endParaRPr lang="sv-SE" sz="1200" dirty="0"/>
          </a:p>
          <a:p>
            <a:pPr marL="0" indent="0">
              <a:buNone/>
            </a:pPr>
            <a:r>
              <a:rPr lang="sv-SE" sz="1200" dirty="0"/>
              <a:t>Klicka på den lilla ikonen för kalender och välj datum.</a:t>
            </a:r>
          </a:p>
          <a:p>
            <a:pPr marL="0" indent="0">
              <a:buNone/>
            </a:pPr>
            <a:endParaRPr lang="sv-SE" sz="1200" dirty="0"/>
          </a:p>
          <a:p>
            <a:pPr marL="0" indent="0">
              <a:buNone/>
            </a:pPr>
            <a:r>
              <a:rPr lang="sv-SE" sz="1200" dirty="0"/>
              <a:t>För att gå vidare, klicka på knappen </a:t>
            </a:r>
            <a:r>
              <a:rPr lang="sv-SE" sz="1200" b="1" dirty="0"/>
              <a:t>Vidare till steg 4</a:t>
            </a:r>
            <a:r>
              <a:rPr lang="sv-SE" sz="1200" dirty="0"/>
              <a:t>.</a:t>
            </a:r>
          </a:p>
          <a:p>
            <a:pPr marL="0" indent="0">
              <a:buNone/>
            </a:pPr>
            <a:endParaRPr lang="sv-SE" sz="1200" dirty="0"/>
          </a:p>
          <a:p>
            <a:r>
              <a:rPr lang="sv-SE" sz="1200" b="1" dirty="0"/>
              <a:t>Observera att datumfälten ska fyllas i.</a:t>
            </a:r>
          </a:p>
          <a:p>
            <a:pPr marL="0" indent="0">
              <a:buNone/>
            </a:pPr>
            <a:endParaRPr lang="sv-SE" sz="1200" dirty="0"/>
          </a:p>
        </p:txBody>
      </p:sp>
      <p:sp>
        <p:nvSpPr>
          <p:cNvPr id="4" name="Rektangel 3">
            <a:extLst>
              <a:ext uri="{FF2B5EF4-FFF2-40B4-BE49-F238E27FC236}">
                <a16:creationId xmlns:a16="http://schemas.microsoft.com/office/drawing/2014/main" id="{081BDBA0-B651-C809-90F4-D45863BF0011}"/>
              </a:ext>
              <a:ext uri="{C183D7F6-B498-43B3-948B-1728B52AA6E4}">
                <adec:decorative xmlns:adec="http://schemas.microsoft.com/office/drawing/2017/decorative" val="1"/>
              </a:ext>
            </a:extLst>
          </p:cNvPr>
          <p:cNvSpPr/>
          <p:nvPr/>
        </p:nvSpPr>
        <p:spPr>
          <a:xfrm>
            <a:off x="720247" y="2318177"/>
            <a:ext cx="2580361" cy="10137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037D475-A673-757A-7216-18CAD30C68C4}"/>
              </a:ext>
              <a:ext uri="{C183D7F6-B498-43B3-948B-1728B52AA6E4}">
                <adec:decorative xmlns:adec="http://schemas.microsoft.com/office/drawing/2017/decorative" val="1"/>
              </a:ext>
            </a:extLst>
          </p:cNvPr>
          <p:cNvSpPr/>
          <p:nvPr/>
        </p:nvSpPr>
        <p:spPr>
          <a:xfrm>
            <a:off x="3613759" y="3864279"/>
            <a:ext cx="1459282" cy="3444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8846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76F311-D1C6-4A27-9339-357462A1A713}"/>
              </a:ext>
            </a:extLst>
          </p:cNvPr>
          <p:cNvSpPr>
            <a:spLocks noGrp="1"/>
          </p:cNvSpPr>
          <p:nvPr>
            <p:ph type="title"/>
          </p:nvPr>
        </p:nvSpPr>
        <p:spPr/>
        <p:txBody>
          <a:bodyPr/>
          <a:lstStyle/>
          <a:p>
            <a:r>
              <a:rPr lang="sv-SE" sz="2400" dirty="0"/>
              <a:t>Lägg till eller ta bort steg</a:t>
            </a:r>
          </a:p>
        </p:txBody>
      </p:sp>
      <p:pic>
        <p:nvPicPr>
          <p:cNvPr id="6" name="Platshållare för innehåll 5" descr="skärmdump lägg till steg">
            <a:extLst>
              <a:ext uri="{FF2B5EF4-FFF2-40B4-BE49-F238E27FC236}">
                <a16:creationId xmlns:a16="http://schemas.microsoft.com/office/drawing/2014/main" id="{BF1C4396-F1E8-493D-82B6-AD165F5BE990}"/>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494753"/>
            <a:ext cx="3793574" cy="3013751"/>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B6CEDBEA-E717-4825-BA11-7F513F2C14B3}"/>
              </a:ext>
              <a:ext uri="{C183D7F6-B498-43B3-948B-1728B52AA6E4}">
                <adec:decorative xmlns:adec="http://schemas.microsoft.com/office/drawing/2017/decorative" val="1"/>
              </a:ext>
            </a:extLst>
          </p:cNvPr>
          <p:cNvSpPr/>
          <p:nvPr/>
        </p:nvSpPr>
        <p:spPr>
          <a:xfrm>
            <a:off x="2085068" y="1817570"/>
            <a:ext cx="303290" cy="1442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AF14A1D6-916F-44C2-91EB-939E82799888}"/>
              </a:ext>
              <a:ext uri="{C183D7F6-B498-43B3-948B-1728B52AA6E4}">
                <adec:decorative xmlns:adec="http://schemas.microsoft.com/office/drawing/2017/decorative" val="1"/>
              </a:ext>
            </a:extLst>
          </p:cNvPr>
          <p:cNvSpPr/>
          <p:nvPr/>
        </p:nvSpPr>
        <p:spPr>
          <a:xfrm>
            <a:off x="624625" y="4095482"/>
            <a:ext cx="437882" cy="1481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19C1B99D-83A2-40D8-A397-09FE1E7FFB5C}"/>
              </a:ext>
            </a:extLst>
          </p:cNvPr>
          <p:cNvSpPr>
            <a:spLocks noGrp="1"/>
          </p:cNvSpPr>
          <p:nvPr>
            <p:ph idx="13"/>
          </p:nvPr>
        </p:nvSpPr>
        <p:spPr>
          <a:xfrm>
            <a:off x="5293916" y="1494753"/>
            <a:ext cx="2388332" cy="1780529"/>
          </a:xfrm>
        </p:spPr>
        <p:txBody>
          <a:bodyPr/>
          <a:lstStyle/>
          <a:p>
            <a:pPr marL="0" indent="0">
              <a:buNone/>
            </a:pPr>
            <a:r>
              <a:rPr lang="sv-SE" sz="1200" dirty="0"/>
              <a:t>Vid behov kan du lägga till flera steg, klicka då på </a:t>
            </a:r>
            <a:r>
              <a:rPr lang="sv-SE" sz="1200" b="1" dirty="0"/>
              <a:t>+ Lägg till steg</a:t>
            </a:r>
            <a:r>
              <a:rPr lang="sv-SE" sz="1200" dirty="0"/>
              <a:t> i nedre vänstra hörnet.</a:t>
            </a:r>
          </a:p>
          <a:p>
            <a:pPr marL="0" indent="0">
              <a:buNone/>
            </a:pPr>
            <a:endParaRPr lang="sv-SE" sz="1200" dirty="0"/>
          </a:p>
          <a:p>
            <a:pPr marL="0" indent="0">
              <a:buNone/>
            </a:pPr>
            <a:r>
              <a:rPr lang="sv-SE" sz="1200" dirty="0"/>
              <a:t>Du kan även ta bort ett steg genom att klicka på </a:t>
            </a:r>
            <a:r>
              <a:rPr lang="sv-SE" sz="1200" b="1" dirty="0"/>
              <a:t>X Ta bort </a:t>
            </a:r>
            <a:r>
              <a:rPr lang="sv-SE" sz="1200" dirty="0"/>
              <a:t>uppe i högra hörnet.</a:t>
            </a:r>
          </a:p>
        </p:txBody>
      </p:sp>
    </p:spTree>
    <p:extLst>
      <p:ext uri="{BB962C8B-B14F-4D97-AF65-F5344CB8AC3E}">
        <p14:creationId xmlns:p14="http://schemas.microsoft.com/office/powerpoint/2010/main" val="4024763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86910-A375-463B-B442-C80B674919E5}"/>
              </a:ext>
            </a:extLst>
          </p:cNvPr>
          <p:cNvSpPr>
            <a:spLocks noGrp="1"/>
          </p:cNvSpPr>
          <p:nvPr>
            <p:ph type="title"/>
          </p:nvPr>
        </p:nvSpPr>
        <p:spPr>
          <a:xfrm>
            <a:off x="575044" y="556234"/>
            <a:ext cx="7422784" cy="675000"/>
          </a:xfrm>
        </p:spPr>
        <p:txBody>
          <a:bodyPr/>
          <a:lstStyle/>
          <a:p>
            <a:r>
              <a:rPr lang="sv-SE" sz="2400" dirty="0"/>
              <a:t>Alternativa mål</a:t>
            </a:r>
          </a:p>
        </p:txBody>
      </p:sp>
      <p:pic>
        <p:nvPicPr>
          <p:cNvPr id="6" name="Platshållare för innehåll 5" descr="skärmdump yrkesområde">
            <a:extLst>
              <a:ext uri="{FF2B5EF4-FFF2-40B4-BE49-F238E27FC236}">
                <a16:creationId xmlns:a16="http://schemas.microsoft.com/office/drawing/2014/main" id="{B02662B7-C636-45A3-81B1-00A378DDFA2E}"/>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75044" y="1358721"/>
            <a:ext cx="4329764" cy="2125014"/>
          </a:xfrm>
          <a:prstGeom prst="rect">
            <a:avLst/>
          </a:prstGeom>
          <a:ln>
            <a:noFill/>
          </a:ln>
          <a:effectLst>
            <a:outerShdw blurRad="292100" dist="139700" dir="2700000" algn="tl" rotWithShape="0">
              <a:srgbClr val="333333">
                <a:alpha val="65000"/>
              </a:srgbClr>
            </a:outerShdw>
          </a:effectLst>
        </p:spPr>
      </p:pic>
      <p:pic>
        <p:nvPicPr>
          <p:cNvPr id="9" name="Platshållare för innehåll 5" descr="skärmdump yrkesgrupp">
            <a:extLst>
              <a:ext uri="{FF2B5EF4-FFF2-40B4-BE49-F238E27FC236}">
                <a16:creationId xmlns:a16="http://schemas.microsoft.com/office/drawing/2014/main" id="{A22303AC-3F93-446A-8FDA-976E6A8E7495}"/>
              </a:ext>
            </a:extLst>
          </p:cNvPr>
          <p:cNvPicPr>
            <a:picLocks noGrp="1" noChangeAspect="1"/>
          </p:cNvPicPr>
          <p:nvPr>
            <p:ph idx="14"/>
          </p:nvPr>
        </p:nvPicPr>
        <p:blipFill rotWithShape="1">
          <a:blip r:embed="rId3" cstate="screen">
            <a:extLst>
              <a:ext uri="{28A0092B-C50C-407E-A947-70E740481C1C}">
                <a14:useLocalDpi xmlns:a14="http://schemas.microsoft.com/office/drawing/2010/main"/>
              </a:ext>
            </a:extLst>
          </a:blip>
          <a:srcRect/>
          <a:stretch/>
        </p:blipFill>
        <p:spPr>
          <a:xfrm>
            <a:off x="2305725" y="2270310"/>
            <a:ext cx="3051886" cy="1938992"/>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F60A58B3-15D3-4CDE-B791-CDEBAE6707D3}"/>
              </a:ext>
            </a:extLst>
          </p:cNvPr>
          <p:cNvSpPr txBox="1"/>
          <p:nvPr/>
        </p:nvSpPr>
        <p:spPr>
          <a:xfrm>
            <a:off x="6355723" y="1300814"/>
            <a:ext cx="1957589" cy="1938992"/>
          </a:xfrm>
          <a:prstGeom prst="rect">
            <a:avLst/>
          </a:prstGeom>
          <a:noFill/>
        </p:spPr>
        <p:txBody>
          <a:bodyPr wrap="square">
            <a:spAutoFit/>
          </a:bodyPr>
          <a:lstStyle/>
          <a:p>
            <a:pPr marL="0" indent="0">
              <a:buNone/>
            </a:pPr>
            <a:r>
              <a:rPr lang="sv-SE" sz="1200" dirty="0"/>
              <a:t>I följande steg ska du nu beskriva deltagarens alternativa mål som ni tillsammans kommit fram till under tjänstens gång.</a:t>
            </a:r>
          </a:p>
          <a:p>
            <a:pPr marL="0" indent="0">
              <a:buNone/>
            </a:pPr>
            <a:r>
              <a:rPr lang="sv-SE" sz="1200" dirty="0"/>
              <a:t> </a:t>
            </a:r>
          </a:p>
          <a:p>
            <a:pPr marL="0" indent="0">
              <a:buNone/>
            </a:pPr>
            <a:r>
              <a:rPr lang="sv-SE" sz="1200" dirty="0"/>
              <a:t>Börja med att välja yrkesområde genom att klicka på rullistan under </a:t>
            </a:r>
            <a:r>
              <a:rPr lang="sv-SE" sz="1200" b="1" dirty="0"/>
              <a:t>Yrkesområde</a:t>
            </a:r>
            <a:r>
              <a:rPr lang="sv-SE" sz="1200" dirty="0"/>
              <a:t>.</a:t>
            </a:r>
          </a:p>
        </p:txBody>
      </p:sp>
      <p:sp>
        <p:nvSpPr>
          <p:cNvPr id="8" name="textruta 7">
            <a:extLst>
              <a:ext uri="{FF2B5EF4-FFF2-40B4-BE49-F238E27FC236}">
                <a16:creationId xmlns:a16="http://schemas.microsoft.com/office/drawing/2014/main" id="{38C46255-EBC0-4826-9C9A-7CA0904C91C4}"/>
              </a:ext>
            </a:extLst>
          </p:cNvPr>
          <p:cNvSpPr txBox="1"/>
          <p:nvPr/>
        </p:nvSpPr>
        <p:spPr>
          <a:xfrm>
            <a:off x="6355723" y="3425200"/>
            <a:ext cx="2356836" cy="646331"/>
          </a:xfrm>
          <a:prstGeom prst="rect">
            <a:avLst/>
          </a:prstGeom>
          <a:noFill/>
        </p:spPr>
        <p:txBody>
          <a:bodyPr wrap="square">
            <a:spAutoFit/>
          </a:bodyPr>
          <a:lstStyle/>
          <a:p>
            <a:r>
              <a:rPr lang="sv-SE" sz="1200" dirty="0"/>
              <a:t>Därefter väljer du yrkesgrupp i rullistan under rubriken </a:t>
            </a:r>
            <a:r>
              <a:rPr lang="sv-SE" sz="1200" b="1" dirty="0"/>
              <a:t>Yrkesgrupp</a:t>
            </a:r>
            <a:r>
              <a:rPr lang="sv-SE" sz="1200" dirty="0"/>
              <a:t>.</a:t>
            </a:r>
          </a:p>
        </p:txBody>
      </p:sp>
      <p:sp>
        <p:nvSpPr>
          <p:cNvPr id="3" name="Rektangel 2">
            <a:extLst>
              <a:ext uri="{FF2B5EF4-FFF2-40B4-BE49-F238E27FC236}">
                <a16:creationId xmlns:a16="http://schemas.microsoft.com/office/drawing/2014/main" id="{73054092-AC78-659B-0040-4AE6CEDFC3B6}"/>
              </a:ext>
              <a:ext uri="{C183D7F6-B498-43B3-948B-1728B52AA6E4}">
                <adec:decorative xmlns:adec="http://schemas.microsoft.com/office/drawing/2017/decorative" val="1"/>
              </a:ext>
            </a:extLst>
          </p:cNvPr>
          <p:cNvSpPr/>
          <p:nvPr/>
        </p:nvSpPr>
        <p:spPr>
          <a:xfrm>
            <a:off x="977030" y="2617940"/>
            <a:ext cx="1127343" cy="1628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A308DE00-1DB8-20D1-473E-33BA54FF2F91}"/>
              </a:ext>
              <a:ext uri="{C183D7F6-B498-43B3-948B-1728B52AA6E4}">
                <adec:decorative xmlns:adec="http://schemas.microsoft.com/office/drawing/2017/decorative" val="1"/>
              </a:ext>
            </a:extLst>
          </p:cNvPr>
          <p:cNvSpPr/>
          <p:nvPr/>
        </p:nvSpPr>
        <p:spPr>
          <a:xfrm>
            <a:off x="2674307" y="3688915"/>
            <a:ext cx="1014608" cy="1816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24EAF78-33D8-C01B-A9D8-B02CF42C80F8}"/>
              </a:ext>
              <a:ext uri="{C183D7F6-B498-43B3-948B-1728B52AA6E4}">
                <adec:decorative xmlns:adec="http://schemas.microsoft.com/office/drawing/2017/decorative" val="1"/>
              </a:ext>
            </a:extLst>
          </p:cNvPr>
          <p:cNvSpPr/>
          <p:nvPr/>
        </p:nvSpPr>
        <p:spPr>
          <a:xfrm>
            <a:off x="4471023" y="1419283"/>
            <a:ext cx="1795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DFF31B6-64D7-B629-899C-E6F090A327F4}"/>
              </a:ext>
              <a:ext uri="{C183D7F6-B498-43B3-948B-1728B52AA6E4}">
                <adec:decorative xmlns:adec="http://schemas.microsoft.com/office/drawing/2017/decorative" val="1"/>
              </a:ext>
            </a:extLst>
          </p:cNvPr>
          <p:cNvSpPr/>
          <p:nvPr/>
        </p:nvSpPr>
        <p:spPr>
          <a:xfrm>
            <a:off x="1004254" y="2013907"/>
            <a:ext cx="35811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991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BAF50-826D-4754-83BE-527EFE95A5BD}"/>
              </a:ext>
            </a:extLst>
          </p:cNvPr>
          <p:cNvSpPr>
            <a:spLocks noGrp="1"/>
          </p:cNvSpPr>
          <p:nvPr>
            <p:ph type="title"/>
          </p:nvPr>
        </p:nvSpPr>
        <p:spPr>
          <a:xfrm>
            <a:off x="575043" y="624155"/>
            <a:ext cx="7422784" cy="675000"/>
          </a:xfrm>
        </p:spPr>
        <p:txBody>
          <a:bodyPr/>
          <a:lstStyle/>
          <a:p>
            <a:r>
              <a:rPr lang="sv-SE" sz="2400" dirty="0"/>
              <a:t>Arbetsuppgifter, alternativt mål</a:t>
            </a:r>
          </a:p>
        </p:txBody>
      </p:sp>
      <p:pic>
        <p:nvPicPr>
          <p:cNvPr id="6" name="Platshållare för innehåll 5" descr="Skärmdump beskriv arbetsuppgifter">
            <a:extLst>
              <a:ext uri="{FF2B5EF4-FFF2-40B4-BE49-F238E27FC236}">
                <a16:creationId xmlns:a16="http://schemas.microsoft.com/office/drawing/2014/main" id="{7400CFCA-06FF-407C-8E39-FEB3141E462E}"/>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395759"/>
            <a:ext cx="4242024" cy="286248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F271240-D1E1-4400-A48D-9B57EBE17324}"/>
              </a:ext>
            </a:extLst>
          </p:cNvPr>
          <p:cNvSpPr>
            <a:spLocks noGrp="1"/>
          </p:cNvSpPr>
          <p:nvPr>
            <p:ph idx="13"/>
          </p:nvPr>
        </p:nvSpPr>
        <p:spPr>
          <a:xfrm>
            <a:off x="5489126" y="1601809"/>
            <a:ext cx="2431428" cy="2809373"/>
          </a:xfrm>
        </p:spPr>
        <p:txBody>
          <a:bodyPr/>
          <a:lstStyle/>
          <a:p>
            <a:pPr marL="0" indent="0">
              <a:buNone/>
            </a:pPr>
            <a:r>
              <a:rPr lang="sv-SE" sz="1200" dirty="0"/>
              <a:t>Här fortsätter du med att beskriva vilka arbetsuppgifter som passar för deltagaren.</a:t>
            </a:r>
          </a:p>
          <a:p>
            <a:pPr marL="0" indent="0">
              <a:buNone/>
            </a:pPr>
            <a:r>
              <a:rPr lang="sv-SE" sz="1200" dirty="0"/>
              <a:t>Fyll i det i fritextrutan under </a:t>
            </a:r>
            <a:r>
              <a:rPr lang="sv-SE" sz="1200" b="1" dirty="0"/>
              <a:t>Beskrivning av arbetsuppgifte</a:t>
            </a:r>
            <a:r>
              <a:rPr lang="sv-SE" sz="1200" dirty="0"/>
              <a:t>r.</a:t>
            </a:r>
          </a:p>
          <a:p>
            <a:endParaRPr lang="sv-SE" dirty="0"/>
          </a:p>
        </p:txBody>
      </p:sp>
      <p:sp>
        <p:nvSpPr>
          <p:cNvPr id="4" name="Rektangel 3">
            <a:extLst>
              <a:ext uri="{FF2B5EF4-FFF2-40B4-BE49-F238E27FC236}">
                <a16:creationId xmlns:a16="http://schemas.microsoft.com/office/drawing/2014/main" id="{2F26A2AB-4DCA-1527-56AF-6BB7816F3660}"/>
              </a:ext>
              <a:ext uri="{C183D7F6-B498-43B3-948B-1728B52AA6E4}">
                <adec:decorative xmlns:adec="http://schemas.microsoft.com/office/drawing/2017/decorative" val="1"/>
              </a:ext>
            </a:extLst>
          </p:cNvPr>
          <p:cNvSpPr/>
          <p:nvPr/>
        </p:nvSpPr>
        <p:spPr>
          <a:xfrm>
            <a:off x="600095" y="2523995"/>
            <a:ext cx="1923899" cy="72650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73302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188139-1E6F-40E3-BF8F-86BA11464A37}"/>
              </a:ext>
            </a:extLst>
          </p:cNvPr>
          <p:cNvSpPr>
            <a:spLocks noGrp="1"/>
          </p:cNvSpPr>
          <p:nvPr>
            <p:ph type="title"/>
          </p:nvPr>
        </p:nvSpPr>
        <p:spPr>
          <a:xfrm>
            <a:off x="575043" y="546980"/>
            <a:ext cx="7422784" cy="675000"/>
          </a:xfrm>
        </p:spPr>
        <p:txBody>
          <a:bodyPr/>
          <a:lstStyle/>
          <a:p>
            <a:r>
              <a:rPr lang="sv-SE" sz="2400" dirty="0"/>
              <a:t>Motivering alternativt mål</a:t>
            </a:r>
          </a:p>
        </p:txBody>
      </p:sp>
      <p:pic>
        <p:nvPicPr>
          <p:cNvPr id="7" name="Platshållare för innehåll 5" descr="skärmdump motivera val alternativt mål">
            <a:extLst>
              <a:ext uri="{FF2B5EF4-FFF2-40B4-BE49-F238E27FC236}">
                <a16:creationId xmlns:a16="http://schemas.microsoft.com/office/drawing/2014/main" id="{49249C58-0821-434D-8D74-3B04439BAD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299253"/>
            <a:ext cx="3566095" cy="3074747"/>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09BC8E5E-3475-4E34-8386-2F13185ED5A1}"/>
              </a:ext>
              <a:ext uri="{C183D7F6-B498-43B3-948B-1728B52AA6E4}">
                <adec:decorative xmlns:adec="http://schemas.microsoft.com/office/drawing/2017/decorative" val="1"/>
              </a:ext>
            </a:extLst>
          </p:cNvPr>
          <p:cNvSpPr/>
          <p:nvPr/>
        </p:nvSpPr>
        <p:spPr>
          <a:xfrm>
            <a:off x="575043" y="3268603"/>
            <a:ext cx="1548096" cy="8031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6CB6F91-944B-4514-89F5-AB3DD562C43F}"/>
              </a:ext>
              <a:ext uri="{C183D7F6-B498-43B3-948B-1728B52AA6E4}">
                <adec:decorative xmlns:adec="http://schemas.microsoft.com/office/drawing/2017/decorative" val="1"/>
              </a:ext>
            </a:extLst>
          </p:cNvPr>
          <p:cNvSpPr/>
          <p:nvPr/>
        </p:nvSpPr>
        <p:spPr>
          <a:xfrm>
            <a:off x="609549" y="4071768"/>
            <a:ext cx="605307" cy="1931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82ABBC0C-D211-43A8-A205-A3F833D33805}"/>
              </a:ext>
            </a:extLst>
          </p:cNvPr>
          <p:cNvSpPr>
            <a:spLocks noGrp="1"/>
          </p:cNvSpPr>
          <p:nvPr>
            <p:ph idx="13"/>
          </p:nvPr>
        </p:nvSpPr>
        <p:spPr>
          <a:xfrm>
            <a:off x="5054957" y="1299253"/>
            <a:ext cx="2756126" cy="2888101"/>
          </a:xfrm>
        </p:spPr>
        <p:txBody>
          <a:bodyPr/>
          <a:lstStyle/>
          <a:p>
            <a:pPr marL="0" indent="0">
              <a:buNone/>
            </a:pPr>
            <a:r>
              <a:rPr lang="sv-SE" sz="1200" dirty="0"/>
              <a:t>Motivera valet av alternativt mål genom att markera de alternativ som stämmer överens med deltagaren.</a:t>
            </a:r>
          </a:p>
          <a:p>
            <a:pPr marL="0" indent="0">
              <a:buNone/>
            </a:pPr>
            <a:r>
              <a:rPr lang="sv-SE" sz="1200" dirty="0"/>
              <a:t>Följande alternativ finns:</a:t>
            </a:r>
          </a:p>
          <a:p>
            <a:r>
              <a:rPr lang="sv-SE" sz="1200" dirty="0"/>
              <a:t>Matchar deltagarens intressen</a:t>
            </a:r>
          </a:p>
          <a:p>
            <a:r>
              <a:rPr lang="sv-SE" sz="1200" dirty="0"/>
              <a:t>Arbetsuppgifterna matchar deltagarens förmåga</a:t>
            </a:r>
          </a:p>
          <a:p>
            <a:r>
              <a:rPr lang="sv-SE" sz="1200" dirty="0"/>
              <a:t>Hög efterfrågan på arbetsmarknaden</a:t>
            </a:r>
          </a:p>
          <a:p>
            <a:r>
              <a:rPr lang="sv-SE" sz="1200" dirty="0"/>
              <a:t>Kompletterar deltagarens nuvarande utbildning</a:t>
            </a:r>
          </a:p>
          <a:p>
            <a:r>
              <a:rPr lang="sv-SE" sz="1200" dirty="0"/>
              <a:t>Kompletterar deltagares tidigare erfarenheter</a:t>
            </a:r>
          </a:p>
          <a:p>
            <a:r>
              <a:rPr lang="sv-SE" sz="1200" dirty="0"/>
              <a:t>Annat</a:t>
            </a:r>
          </a:p>
          <a:p>
            <a:pPr marL="0" indent="0">
              <a:buNone/>
            </a:pPr>
            <a:r>
              <a:rPr lang="sv-SE" sz="1200" dirty="0"/>
              <a:t>Gå därefter vidare genom att klicka på knappen </a:t>
            </a:r>
            <a:r>
              <a:rPr lang="sv-SE" sz="1200" b="1" dirty="0"/>
              <a:t>Vidare till steg 5</a:t>
            </a:r>
            <a:r>
              <a:rPr lang="sv-SE" sz="1200" dirty="0"/>
              <a:t>.</a:t>
            </a:r>
          </a:p>
          <a:p>
            <a:pPr marL="0" indent="0">
              <a:buNone/>
            </a:pPr>
            <a:endParaRPr lang="sv-SE" dirty="0"/>
          </a:p>
        </p:txBody>
      </p:sp>
    </p:spTree>
    <p:extLst>
      <p:ext uri="{BB962C8B-B14F-4D97-AF65-F5344CB8AC3E}">
        <p14:creationId xmlns:p14="http://schemas.microsoft.com/office/powerpoint/2010/main" val="1420218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1AA30E-C167-4697-A735-C726A566DC04}"/>
              </a:ext>
            </a:extLst>
          </p:cNvPr>
          <p:cNvSpPr>
            <a:spLocks noGrp="1"/>
          </p:cNvSpPr>
          <p:nvPr>
            <p:ph type="title"/>
          </p:nvPr>
        </p:nvSpPr>
        <p:spPr>
          <a:xfrm>
            <a:off x="575043" y="601442"/>
            <a:ext cx="7422784" cy="675000"/>
          </a:xfrm>
        </p:spPr>
        <p:txBody>
          <a:bodyPr/>
          <a:lstStyle/>
          <a:p>
            <a:r>
              <a:rPr lang="sv-SE" sz="2400" dirty="0"/>
              <a:t>Planerad väg (alternativt mål)</a:t>
            </a:r>
          </a:p>
        </p:txBody>
      </p:sp>
      <p:pic>
        <p:nvPicPr>
          <p:cNvPr id="6" name="Platshållare för innehåll 5" descr="skärmdump ange typ av steg">
            <a:extLst>
              <a:ext uri="{FF2B5EF4-FFF2-40B4-BE49-F238E27FC236}">
                <a16:creationId xmlns:a16="http://schemas.microsoft.com/office/drawing/2014/main" id="{EF25733D-31F0-40BA-9A76-9DCDED4F39DE}"/>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2" y="1687212"/>
            <a:ext cx="4956321" cy="247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E9EFFD0-3D2A-4BAC-BADB-90C2FC60ACD2}"/>
              </a:ext>
            </a:extLst>
          </p:cNvPr>
          <p:cNvSpPr>
            <a:spLocks noGrp="1"/>
          </p:cNvSpPr>
          <p:nvPr>
            <p:ph idx="13"/>
          </p:nvPr>
        </p:nvSpPr>
        <p:spPr>
          <a:xfrm>
            <a:off x="5971594" y="1687211"/>
            <a:ext cx="2774300" cy="3034079"/>
          </a:xfrm>
        </p:spPr>
        <p:txBody>
          <a:bodyPr/>
          <a:lstStyle/>
          <a:p>
            <a:pPr marL="0" indent="0">
              <a:buNone/>
            </a:pPr>
            <a:r>
              <a:rPr lang="sv-SE" sz="1200" dirty="0"/>
              <a:t>Nu ska du beskriva deltagarens planerade väg för att nå sitt alternativa mål.</a:t>
            </a:r>
          </a:p>
          <a:p>
            <a:pPr marL="0" indent="0">
              <a:buNone/>
            </a:pPr>
            <a:r>
              <a:rPr lang="sv-SE" sz="1200" dirty="0"/>
              <a:t>Börja med att klicka på rullistan under </a:t>
            </a:r>
            <a:r>
              <a:rPr lang="sv-SE" sz="1200" b="1" dirty="0"/>
              <a:t>Steg 1</a:t>
            </a:r>
            <a:r>
              <a:rPr lang="sv-SE" sz="1200" dirty="0"/>
              <a:t> för att välja typ av steg.</a:t>
            </a:r>
          </a:p>
          <a:p>
            <a:pPr marL="0" indent="0">
              <a:buNone/>
            </a:pPr>
            <a:r>
              <a:rPr lang="sv-SE" sz="1200" dirty="0"/>
              <a:t>Det finns tre olika val:</a:t>
            </a:r>
          </a:p>
          <a:p>
            <a:r>
              <a:rPr lang="sv-SE" sz="1200" b="1" dirty="0"/>
              <a:t>Studera reguljär utbildning</a:t>
            </a:r>
          </a:p>
          <a:p>
            <a:r>
              <a:rPr lang="sv-SE" sz="1200" b="1" dirty="0"/>
              <a:t>Lämpliga kompletterande insatser</a:t>
            </a:r>
          </a:p>
          <a:p>
            <a:r>
              <a:rPr lang="sv-SE" sz="1200" b="1" dirty="0"/>
              <a:t>Annat</a:t>
            </a:r>
          </a:p>
          <a:p>
            <a:pPr marL="0" indent="0">
              <a:buNone/>
            </a:pPr>
            <a:endParaRPr lang="sv-SE" sz="1200" dirty="0"/>
          </a:p>
          <a:p>
            <a:pPr marL="0" indent="0">
              <a:buNone/>
            </a:pPr>
            <a:endParaRPr lang="sv-SE" dirty="0"/>
          </a:p>
        </p:txBody>
      </p:sp>
      <p:sp>
        <p:nvSpPr>
          <p:cNvPr id="4" name="Rektangel 3">
            <a:extLst>
              <a:ext uri="{FF2B5EF4-FFF2-40B4-BE49-F238E27FC236}">
                <a16:creationId xmlns:a16="http://schemas.microsoft.com/office/drawing/2014/main" id="{667AF255-2901-CD48-098E-4CAB4BEE0378}"/>
              </a:ext>
              <a:ext uri="{C183D7F6-B498-43B3-948B-1728B52AA6E4}">
                <adec:decorative xmlns:adec="http://schemas.microsoft.com/office/drawing/2017/decorative" val="1"/>
              </a:ext>
            </a:extLst>
          </p:cNvPr>
          <p:cNvSpPr/>
          <p:nvPr/>
        </p:nvSpPr>
        <p:spPr>
          <a:xfrm>
            <a:off x="1102290" y="3432131"/>
            <a:ext cx="1221288" cy="194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8FCF49-3A8C-87D3-8F96-008DFD6FE4DC}"/>
              </a:ext>
              <a:ext uri="{C183D7F6-B498-43B3-948B-1728B52AA6E4}">
                <adec:decorative xmlns:adec="http://schemas.microsoft.com/office/drawing/2017/decorative" val="1"/>
              </a:ext>
            </a:extLst>
          </p:cNvPr>
          <p:cNvSpPr/>
          <p:nvPr/>
        </p:nvSpPr>
        <p:spPr>
          <a:xfrm>
            <a:off x="5048834" y="1761482"/>
            <a:ext cx="18512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ECBE043-A7A7-1047-480A-981BC502AC4B}"/>
              </a:ext>
              <a:ext uri="{C183D7F6-B498-43B3-948B-1728B52AA6E4}">
                <adec:decorative xmlns:adec="http://schemas.microsoft.com/office/drawing/2017/decorative" val="1"/>
              </a:ext>
            </a:extLst>
          </p:cNvPr>
          <p:cNvSpPr/>
          <p:nvPr/>
        </p:nvSpPr>
        <p:spPr>
          <a:xfrm>
            <a:off x="1059672" y="2544042"/>
            <a:ext cx="35811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90101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F91DC55-1981-4C0F-A623-14D84FC576A1}"/>
              </a:ext>
            </a:extLst>
          </p:cNvPr>
          <p:cNvSpPr txBox="1">
            <a:spLocks noGrp="1"/>
          </p:cNvSpPr>
          <p:nvPr>
            <p:ph type="title" idx="4294967295"/>
          </p:nvPr>
        </p:nvSpPr>
        <p:spPr>
          <a:xfrm>
            <a:off x="562164" y="315062"/>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Studera, alternativt mål</a:t>
            </a:r>
          </a:p>
        </p:txBody>
      </p:sp>
      <p:pic>
        <p:nvPicPr>
          <p:cNvPr id="3" name="Bildobjekt 2" descr="skärmdump utbildningens namn och inriktning">
            <a:extLst>
              <a:ext uri="{FF2B5EF4-FFF2-40B4-BE49-F238E27FC236}">
                <a16:creationId xmlns:a16="http://schemas.microsoft.com/office/drawing/2014/main" id="{6F951E96-53BC-4ED8-8E23-A0778FD59F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164" y="1063690"/>
            <a:ext cx="3851347" cy="2618834"/>
          </a:xfrm>
          <a:prstGeom prst="rect">
            <a:avLst/>
          </a:prstGeom>
          <a:ln>
            <a:noFill/>
          </a:ln>
          <a:effectLst>
            <a:outerShdw blurRad="292100" dist="139700" dir="2700000" algn="tl" rotWithShape="0">
              <a:srgbClr val="333333">
                <a:alpha val="65000"/>
              </a:srgbClr>
            </a:outerShdw>
          </a:effectLst>
        </p:spPr>
      </p:pic>
      <p:pic>
        <p:nvPicPr>
          <p:cNvPr id="7" name="Bildobjekt 6" descr="skärmdump utbildningsnivå">
            <a:extLst>
              <a:ext uri="{FF2B5EF4-FFF2-40B4-BE49-F238E27FC236}">
                <a16:creationId xmlns:a16="http://schemas.microsoft.com/office/drawing/2014/main" id="{FC4D6AD8-0A06-4407-B719-C1B5F15F51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1674" y="2236713"/>
            <a:ext cx="2978820" cy="2387858"/>
          </a:xfrm>
          <a:prstGeom prst="rect">
            <a:avLst/>
          </a:prstGeom>
          <a:ln>
            <a:noFill/>
          </a:ln>
          <a:effectLst>
            <a:outerShdw blurRad="292100" dist="139700" dir="2700000" algn="tl" rotWithShape="0">
              <a:srgbClr val="333333">
                <a:alpha val="65000"/>
              </a:srgbClr>
            </a:outerShdw>
          </a:effectLst>
        </p:spPr>
      </p:pic>
      <p:sp>
        <p:nvSpPr>
          <p:cNvPr id="5" name="Platshållare för innehåll 2">
            <a:extLst>
              <a:ext uri="{FF2B5EF4-FFF2-40B4-BE49-F238E27FC236}">
                <a16:creationId xmlns:a16="http://schemas.microsoft.com/office/drawing/2014/main" id="{1F9BA372-9102-4C40-A6E3-F96BD3B6A58E}"/>
              </a:ext>
            </a:extLst>
          </p:cNvPr>
          <p:cNvSpPr txBox="1">
            <a:spLocks/>
          </p:cNvSpPr>
          <p:nvPr/>
        </p:nvSpPr>
        <p:spPr>
          <a:xfrm>
            <a:off x="5876552" y="1063690"/>
            <a:ext cx="2446993" cy="93345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Vid valet </a:t>
            </a:r>
            <a:r>
              <a:rPr lang="sv-SE" sz="1200" b="1" dirty="0"/>
              <a:t>Studera reguljär utbildning</a:t>
            </a:r>
            <a:r>
              <a:rPr lang="sv-SE" sz="1200" dirty="0"/>
              <a:t> behöver du fylla i utbildningens namn och inriktning i rutan.</a:t>
            </a:r>
          </a:p>
        </p:txBody>
      </p:sp>
      <p:sp>
        <p:nvSpPr>
          <p:cNvPr id="6" name="textruta 5">
            <a:extLst>
              <a:ext uri="{FF2B5EF4-FFF2-40B4-BE49-F238E27FC236}">
                <a16:creationId xmlns:a16="http://schemas.microsoft.com/office/drawing/2014/main" id="{42CF59C1-8EA9-4CF7-9ACA-8C665D032A5E}"/>
              </a:ext>
            </a:extLst>
          </p:cNvPr>
          <p:cNvSpPr txBox="1"/>
          <p:nvPr/>
        </p:nvSpPr>
        <p:spPr>
          <a:xfrm>
            <a:off x="6315140" y="2571750"/>
            <a:ext cx="2352871" cy="1015663"/>
          </a:xfrm>
          <a:prstGeom prst="rect">
            <a:avLst/>
          </a:prstGeom>
          <a:noFill/>
        </p:spPr>
        <p:txBody>
          <a:bodyPr wrap="square" rtlCol="0">
            <a:spAutoFit/>
          </a:bodyPr>
          <a:lstStyle/>
          <a:p>
            <a:r>
              <a:rPr lang="sv-SE" sz="1200" dirty="0"/>
              <a:t>Därefter väljer du studiernas utbildningsnivå genom att klicka i cirkeln vid respektive val.</a:t>
            </a:r>
          </a:p>
          <a:p>
            <a:endParaRPr lang="sv-SE" sz="1200" dirty="0"/>
          </a:p>
          <a:p>
            <a:endParaRPr lang="sv-SE" sz="1200" dirty="0"/>
          </a:p>
        </p:txBody>
      </p:sp>
      <p:sp>
        <p:nvSpPr>
          <p:cNvPr id="2" name="Rektangel 1">
            <a:extLst>
              <a:ext uri="{FF2B5EF4-FFF2-40B4-BE49-F238E27FC236}">
                <a16:creationId xmlns:a16="http://schemas.microsoft.com/office/drawing/2014/main" id="{4825211F-83C6-ECD2-6C46-C6F8FD287B5E}"/>
              </a:ext>
              <a:ext uri="{C183D7F6-B498-43B3-948B-1728B52AA6E4}">
                <adec:decorative xmlns:adec="http://schemas.microsoft.com/office/drawing/2017/decorative" val="1"/>
              </a:ext>
            </a:extLst>
          </p:cNvPr>
          <p:cNvSpPr/>
          <p:nvPr/>
        </p:nvSpPr>
        <p:spPr>
          <a:xfrm>
            <a:off x="657616" y="1878904"/>
            <a:ext cx="1803748" cy="2818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B120892-9A1F-16DD-C146-F794073C6D96}"/>
              </a:ext>
              <a:ext uri="{C183D7F6-B498-43B3-948B-1728B52AA6E4}">
                <adec:decorative xmlns:adec="http://schemas.microsoft.com/office/drawing/2017/decorative" val="1"/>
              </a:ext>
            </a:extLst>
          </p:cNvPr>
          <p:cNvSpPr/>
          <p:nvPr/>
        </p:nvSpPr>
        <p:spPr>
          <a:xfrm>
            <a:off x="2868460" y="3256767"/>
            <a:ext cx="1296444" cy="588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5822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3498C-7603-4B5E-B4DD-7EFE79B8B7CF}"/>
              </a:ext>
            </a:extLst>
          </p:cNvPr>
          <p:cNvSpPr>
            <a:spLocks noGrp="1"/>
          </p:cNvSpPr>
          <p:nvPr>
            <p:ph type="title"/>
          </p:nvPr>
        </p:nvSpPr>
        <p:spPr>
          <a:xfrm>
            <a:off x="534702" y="236003"/>
            <a:ext cx="7422784" cy="469968"/>
          </a:xfrm>
        </p:spPr>
        <p:txBody>
          <a:bodyPr/>
          <a:lstStyle/>
          <a:p>
            <a:r>
              <a:rPr lang="sv-SE" sz="2400" dirty="0"/>
              <a:t>Sök deltagare</a:t>
            </a:r>
          </a:p>
        </p:txBody>
      </p:sp>
      <p:pic>
        <p:nvPicPr>
          <p:cNvPr id="4" name="Bildobjekt 3" descr="Bilden är ett urklipp från IT-systemet MSFA.">
            <a:extLst>
              <a:ext uri="{FF2B5EF4-FFF2-40B4-BE49-F238E27FC236}">
                <a16:creationId xmlns:a16="http://schemas.microsoft.com/office/drawing/2014/main" id="{E6687CFE-F456-DCC4-05D7-CD6F89984132}"/>
              </a:ext>
            </a:extLst>
          </p:cNvPr>
          <p:cNvPicPr>
            <a:picLocks noChangeAspect="1"/>
          </p:cNvPicPr>
          <p:nvPr/>
        </p:nvPicPr>
        <p:blipFill>
          <a:blip r:embed="rId2"/>
          <a:stretch>
            <a:fillRect/>
          </a:stretch>
        </p:blipFill>
        <p:spPr>
          <a:xfrm>
            <a:off x="190973" y="911003"/>
            <a:ext cx="5251577" cy="2635623"/>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systemet MSFA.">
            <a:extLst>
              <a:ext uri="{FF2B5EF4-FFF2-40B4-BE49-F238E27FC236}">
                <a16:creationId xmlns:a16="http://schemas.microsoft.com/office/drawing/2014/main" id="{8F3814BC-30B3-CF4B-A9CA-787E776956C5}"/>
              </a:ext>
            </a:extLst>
          </p:cNvPr>
          <p:cNvPicPr>
            <a:picLocks noChangeAspect="1"/>
          </p:cNvPicPr>
          <p:nvPr/>
        </p:nvPicPr>
        <p:blipFill>
          <a:blip r:embed="rId3"/>
          <a:stretch>
            <a:fillRect/>
          </a:stretch>
        </p:blipFill>
        <p:spPr>
          <a:xfrm>
            <a:off x="1973208" y="3642777"/>
            <a:ext cx="3469341" cy="655186"/>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F1E00E06-0EE0-4EA9-9653-BD85AE2C129F}"/>
              </a:ext>
            </a:extLst>
          </p:cNvPr>
          <p:cNvSpPr txBox="1"/>
          <p:nvPr/>
        </p:nvSpPr>
        <p:spPr>
          <a:xfrm>
            <a:off x="5671127" y="911003"/>
            <a:ext cx="3232728" cy="3231654"/>
          </a:xfrm>
          <a:prstGeom prst="rect">
            <a:avLst/>
          </a:prstGeom>
          <a:noFill/>
        </p:spPr>
        <p:txBody>
          <a:bodyPr wrap="square" rtlCol="0">
            <a:spAutoFit/>
          </a:bodyPr>
          <a:lstStyle/>
          <a:p>
            <a:r>
              <a:rPr lang="sv-SE" sz="1200" dirty="0"/>
              <a:t>Här får du en lista över de deltagare som tillhör din organisation. </a:t>
            </a:r>
          </a:p>
          <a:p>
            <a:r>
              <a:rPr lang="sv-SE" sz="1200" dirty="0"/>
              <a:t>För att se enbart dina deltagare bockar du för rutan</a:t>
            </a:r>
          </a:p>
          <a:p>
            <a:r>
              <a:rPr lang="sv-SE" sz="1200" b="1" dirty="0"/>
              <a:t>Visa endast mina tilldelade deltagare</a:t>
            </a:r>
            <a:r>
              <a:rPr lang="sv-SE" sz="1200" dirty="0"/>
              <a:t>. </a:t>
            </a:r>
          </a:p>
          <a:p>
            <a:endParaRPr lang="sv-SE" sz="1200" dirty="0"/>
          </a:p>
          <a:p>
            <a:r>
              <a:rPr lang="sv-SE" sz="1200" dirty="0"/>
              <a:t>Vill du se deltagare som står på en annan handledare väljer du den handledaren i rullisten.</a:t>
            </a:r>
          </a:p>
          <a:p>
            <a:endParaRPr lang="sv-SE" sz="1200" dirty="0"/>
          </a:p>
          <a:p>
            <a:r>
              <a:rPr lang="sv-SE" sz="1200" dirty="0"/>
              <a:t>Du kan söka efter deltagare i sökrutan genom att skriva deltagarens namn eller på genomförandereferens.</a:t>
            </a:r>
          </a:p>
          <a:p>
            <a:endParaRPr lang="sv-SE" sz="1200" dirty="0"/>
          </a:p>
          <a:p>
            <a:r>
              <a:rPr lang="sv-SE" sz="1200" dirty="0"/>
              <a:t>I listan på deltagare kan du se deltagarens händelser genom att klicka på </a:t>
            </a:r>
            <a:r>
              <a:rPr lang="sv-SE" sz="1200" b="1" dirty="0"/>
              <a:t>Visa händelser</a:t>
            </a:r>
            <a:r>
              <a:rPr lang="sv-SE" sz="1200" dirty="0"/>
              <a:t>.</a:t>
            </a:r>
          </a:p>
        </p:txBody>
      </p:sp>
      <p:sp>
        <p:nvSpPr>
          <p:cNvPr id="5" name="Rektangel 4">
            <a:extLst>
              <a:ext uri="{FF2B5EF4-FFF2-40B4-BE49-F238E27FC236}">
                <a16:creationId xmlns:a16="http://schemas.microsoft.com/office/drawing/2014/main" id="{CE468984-DD13-5544-1592-0C78E7234C80}"/>
              </a:ext>
              <a:ext uri="{C183D7F6-B498-43B3-948B-1728B52AA6E4}">
                <adec:decorative xmlns:adec="http://schemas.microsoft.com/office/drawing/2017/decorative" val="1"/>
              </a:ext>
            </a:extLst>
          </p:cNvPr>
          <p:cNvSpPr/>
          <p:nvPr/>
        </p:nvSpPr>
        <p:spPr>
          <a:xfrm>
            <a:off x="190973" y="1553135"/>
            <a:ext cx="568786" cy="1546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1A5A478E-DA21-A759-7FF8-5AAD6C9BF4B0}"/>
              </a:ext>
              <a:ext uri="{C183D7F6-B498-43B3-948B-1728B52AA6E4}">
                <adec:decorative xmlns:adec="http://schemas.microsoft.com/office/drawing/2017/decorative" val="1"/>
              </a:ext>
            </a:extLst>
          </p:cNvPr>
          <p:cNvSpPr/>
          <p:nvPr/>
        </p:nvSpPr>
        <p:spPr>
          <a:xfrm>
            <a:off x="2539891" y="3650877"/>
            <a:ext cx="578223"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2480071F-2B82-B36D-36A8-6FC01FDF3E8F}"/>
              </a:ext>
              <a:ext uri="{C183D7F6-B498-43B3-948B-1728B52AA6E4}">
                <adec:decorative xmlns:adec="http://schemas.microsoft.com/office/drawing/2017/decorative" val="1"/>
              </a:ext>
            </a:extLst>
          </p:cNvPr>
          <p:cNvSpPr/>
          <p:nvPr/>
        </p:nvSpPr>
        <p:spPr>
          <a:xfrm>
            <a:off x="907676" y="2585198"/>
            <a:ext cx="779930" cy="124385"/>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4F9814F3-EA2A-75FE-6FAE-26F39666F340}"/>
              </a:ext>
              <a:ext uri="{C183D7F6-B498-43B3-948B-1728B52AA6E4}">
                <adec:decorative xmlns:adec="http://schemas.microsoft.com/office/drawing/2017/decorative" val="1"/>
              </a:ext>
            </a:extLst>
          </p:cNvPr>
          <p:cNvSpPr/>
          <p:nvPr/>
        </p:nvSpPr>
        <p:spPr>
          <a:xfrm>
            <a:off x="907676" y="2320959"/>
            <a:ext cx="779930" cy="250791"/>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9609F339-7618-A9F1-FC8B-CEB742E470C5}"/>
              </a:ext>
              <a:ext uri="{C183D7F6-B498-43B3-948B-1728B52AA6E4}">
                <adec:decorative xmlns:adec="http://schemas.microsoft.com/office/drawing/2017/decorative" val="1"/>
              </a:ext>
            </a:extLst>
          </p:cNvPr>
          <p:cNvSpPr/>
          <p:nvPr/>
        </p:nvSpPr>
        <p:spPr>
          <a:xfrm>
            <a:off x="887504" y="1909481"/>
            <a:ext cx="1257300" cy="302559"/>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14DF5D71-0028-BED2-D2ED-3FF64CD245D2}"/>
              </a:ext>
              <a:ext uri="{C183D7F6-B498-43B3-948B-1728B52AA6E4}">
                <adec:decorative xmlns:adec="http://schemas.microsoft.com/office/drawing/2017/decorative" val="1"/>
              </a:ext>
            </a:extLst>
          </p:cNvPr>
          <p:cNvSpPr/>
          <p:nvPr/>
        </p:nvSpPr>
        <p:spPr>
          <a:xfrm>
            <a:off x="4477871" y="2911288"/>
            <a:ext cx="625288" cy="5311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4AC90A9C-F474-96EC-C857-EFE01E353C56}"/>
              </a:ext>
              <a:ext uri="{C183D7F6-B498-43B3-948B-1728B52AA6E4}">
                <adec:decorative xmlns:adec="http://schemas.microsoft.com/office/drawing/2017/decorative" val="1"/>
              </a:ext>
            </a:extLst>
          </p:cNvPr>
          <p:cNvSpPr/>
          <p:nvPr/>
        </p:nvSpPr>
        <p:spPr>
          <a:xfrm>
            <a:off x="1973209" y="3642777"/>
            <a:ext cx="3469341" cy="6551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14156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AEFD0B0-157C-4C13-B176-DBF160E2ED2E}"/>
              </a:ext>
            </a:extLst>
          </p:cNvPr>
          <p:cNvSpPr txBox="1">
            <a:spLocks noGrp="1"/>
          </p:cNvSpPr>
          <p:nvPr>
            <p:ph type="title" idx="4294967295"/>
          </p:nvPr>
        </p:nvSpPr>
        <p:spPr>
          <a:xfrm>
            <a:off x="573550" y="5769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Studera, tidsperiod alternativt mål</a:t>
            </a:r>
          </a:p>
        </p:txBody>
      </p:sp>
      <p:pic>
        <p:nvPicPr>
          <p:cNvPr id="3" name="Bildobjekt 2" descr="skärmdump tidsperiod">
            <a:extLst>
              <a:ext uri="{FF2B5EF4-FFF2-40B4-BE49-F238E27FC236}">
                <a16:creationId xmlns:a16="http://schemas.microsoft.com/office/drawing/2014/main" id="{8C1586F7-160C-4B81-A74D-B7D61368DA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399" y="1312504"/>
            <a:ext cx="4072858" cy="3135784"/>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F4A13509-2729-4EBB-9B10-890D0CEFDD16}"/>
              </a:ext>
              <a:ext uri="{C183D7F6-B498-43B3-948B-1728B52AA6E4}">
                <adec:decorative xmlns:adec="http://schemas.microsoft.com/office/drawing/2017/decorative" val="1"/>
              </a:ext>
            </a:extLst>
          </p:cNvPr>
          <p:cNvSpPr/>
          <p:nvPr/>
        </p:nvSpPr>
        <p:spPr>
          <a:xfrm>
            <a:off x="796212" y="3458547"/>
            <a:ext cx="2046515" cy="4914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0C538D7-2E59-48F1-9295-572C090BB3E8}"/>
              </a:ext>
              <a:ext uri="{C183D7F6-B498-43B3-948B-1728B52AA6E4}">
                <adec:decorative xmlns:adec="http://schemas.microsoft.com/office/drawing/2017/decorative" val="1"/>
              </a:ext>
            </a:extLst>
          </p:cNvPr>
          <p:cNvSpPr/>
          <p:nvPr/>
        </p:nvSpPr>
        <p:spPr>
          <a:xfrm>
            <a:off x="1579983" y="3726024"/>
            <a:ext cx="192833" cy="1679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25328A0-6E5A-470B-B5D8-42F458F785CF}"/>
              </a:ext>
              <a:ext uri="{C183D7F6-B498-43B3-948B-1728B52AA6E4}">
                <adec:decorative xmlns:adec="http://schemas.microsoft.com/office/drawing/2017/decorative" val="1"/>
              </a:ext>
            </a:extLst>
          </p:cNvPr>
          <p:cNvSpPr/>
          <p:nvPr/>
        </p:nvSpPr>
        <p:spPr>
          <a:xfrm>
            <a:off x="710399" y="4183224"/>
            <a:ext cx="682972" cy="1679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A87B3934-FD95-40C7-B529-6CFF8F5FCF01}"/>
              </a:ext>
            </a:extLst>
          </p:cNvPr>
          <p:cNvSpPr txBox="1"/>
          <p:nvPr/>
        </p:nvSpPr>
        <p:spPr>
          <a:xfrm>
            <a:off x="5554824" y="1648801"/>
            <a:ext cx="2574568" cy="2123658"/>
          </a:xfrm>
          <a:prstGeom prst="rect">
            <a:avLst/>
          </a:prstGeom>
          <a:noFill/>
        </p:spPr>
        <p:txBody>
          <a:bodyPr wrap="square">
            <a:spAutoFit/>
          </a:bodyPr>
          <a:lstStyle/>
          <a:p>
            <a:pPr marL="0" indent="0">
              <a:buNone/>
            </a:pPr>
            <a:r>
              <a:rPr lang="sv-SE" sz="1200" dirty="0"/>
              <a:t>Ange en ungefärlig tidsperiod för studierna.</a:t>
            </a:r>
          </a:p>
          <a:p>
            <a:pPr marL="0" indent="0">
              <a:buNone/>
            </a:pPr>
            <a:r>
              <a:rPr lang="sv-SE" sz="1200" dirty="0"/>
              <a:t>Klicka på den lilla ikonen för kalender och välj datum.</a:t>
            </a:r>
          </a:p>
          <a:p>
            <a:pPr marL="0" indent="0">
              <a:buNone/>
            </a:pPr>
            <a:endParaRPr lang="sv-SE" sz="1200" dirty="0"/>
          </a:p>
          <a:p>
            <a:pPr marL="0" indent="0">
              <a:buNone/>
            </a:pPr>
            <a:r>
              <a:rPr lang="sv-SE" sz="1200" dirty="0"/>
              <a:t>För att gå vidare, klicka på knappen </a:t>
            </a:r>
            <a:r>
              <a:rPr lang="sv-SE" sz="1200" b="1" dirty="0"/>
              <a:t>Vidare till steg 4</a:t>
            </a:r>
            <a:r>
              <a:rPr lang="sv-SE" sz="1200" dirty="0"/>
              <a:t>.</a:t>
            </a:r>
          </a:p>
          <a:p>
            <a:pPr marL="0" indent="0">
              <a:buNone/>
            </a:pPr>
            <a:endParaRPr lang="sv-SE" sz="1200" dirty="0"/>
          </a:p>
          <a:p>
            <a:r>
              <a:rPr lang="sv-SE" sz="1200" b="1" dirty="0"/>
              <a:t>Observera att datumfälten ska fyllas i.</a:t>
            </a:r>
          </a:p>
          <a:p>
            <a:pPr marL="0" indent="0">
              <a:buNone/>
            </a:pPr>
            <a:endParaRPr lang="sv-SE" sz="1200" dirty="0"/>
          </a:p>
        </p:txBody>
      </p:sp>
    </p:spTree>
    <p:extLst>
      <p:ext uri="{BB962C8B-B14F-4D97-AF65-F5344CB8AC3E}">
        <p14:creationId xmlns:p14="http://schemas.microsoft.com/office/powerpoint/2010/main" val="1993916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0BA2EB2B-9D55-4427-A329-F02651249245}"/>
              </a:ext>
            </a:extLst>
          </p:cNvPr>
          <p:cNvSpPr txBox="1">
            <a:spLocks noGrp="1"/>
          </p:cNvSpPr>
          <p:nvPr>
            <p:ph type="title" idx="4294967295"/>
          </p:nvPr>
        </p:nvSpPr>
        <p:spPr>
          <a:xfrm>
            <a:off x="573550" y="5769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Kompletterande insatser</a:t>
            </a:r>
          </a:p>
        </p:txBody>
      </p:sp>
      <p:pic>
        <p:nvPicPr>
          <p:cNvPr id="3" name="Bildobjekt 2" descr="skärmdump ange behov">
            <a:extLst>
              <a:ext uri="{FF2B5EF4-FFF2-40B4-BE49-F238E27FC236}">
                <a16:creationId xmlns:a16="http://schemas.microsoft.com/office/drawing/2014/main" id="{E826B72C-DD9B-4FC9-A1AC-49003AF47B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518" y="1379009"/>
            <a:ext cx="5055919" cy="328328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3F56F534-5367-4618-81B5-9E6B9813DF22}"/>
              </a:ext>
            </a:extLst>
          </p:cNvPr>
          <p:cNvSpPr txBox="1"/>
          <p:nvPr/>
        </p:nvSpPr>
        <p:spPr>
          <a:xfrm>
            <a:off x="6309153" y="1379009"/>
            <a:ext cx="2465329" cy="1754326"/>
          </a:xfrm>
          <a:prstGeom prst="rect">
            <a:avLst/>
          </a:prstGeom>
          <a:noFill/>
        </p:spPr>
        <p:txBody>
          <a:bodyPr wrap="square">
            <a:spAutoFit/>
          </a:bodyPr>
          <a:lstStyle/>
          <a:p>
            <a:pPr marL="0" indent="0">
              <a:buNone/>
            </a:pPr>
            <a:r>
              <a:rPr lang="sv-SE" sz="1200" dirty="0"/>
              <a:t>Vid valet </a:t>
            </a:r>
            <a:r>
              <a:rPr lang="sv-SE" sz="1200" b="1" dirty="0"/>
              <a:t>Lämpliga kompletterande insatser</a:t>
            </a:r>
            <a:r>
              <a:rPr lang="sv-SE" sz="1200" dirty="0"/>
              <a:t> behöver du fylla i typ av behov. </a:t>
            </a:r>
          </a:p>
          <a:p>
            <a:pPr marL="0" indent="0">
              <a:buNone/>
            </a:pPr>
            <a:endParaRPr lang="sv-SE" sz="1200" dirty="0"/>
          </a:p>
          <a:p>
            <a:pPr marL="0" indent="0">
              <a:buNone/>
            </a:pPr>
            <a:r>
              <a:rPr lang="sv-SE" sz="1200" dirty="0"/>
              <a:t>Det gör du i rullistan under </a:t>
            </a:r>
            <a:r>
              <a:rPr lang="sv-SE" sz="1200" b="1" dirty="0"/>
              <a:t>Ange behov</a:t>
            </a:r>
            <a:r>
              <a:rPr lang="sv-SE" sz="1200" dirty="0"/>
              <a:t>.</a:t>
            </a:r>
          </a:p>
          <a:p>
            <a:pPr marL="0" indent="0">
              <a:buNone/>
            </a:pPr>
            <a:endParaRPr lang="sv-SE" sz="1200" dirty="0"/>
          </a:p>
          <a:p>
            <a:pPr marL="0" indent="0">
              <a:buNone/>
            </a:pPr>
            <a:r>
              <a:rPr lang="sv-SE" sz="1200" b="1" dirty="0"/>
              <a:t>Observera att datumfälten ska fyllas i.</a:t>
            </a:r>
          </a:p>
        </p:txBody>
      </p:sp>
      <p:sp>
        <p:nvSpPr>
          <p:cNvPr id="2" name="Rektangel 1">
            <a:extLst>
              <a:ext uri="{FF2B5EF4-FFF2-40B4-BE49-F238E27FC236}">
                <a16:creationId xmlns:a16="http://schemas.microsoft.com/office/drawing/2014/main" id="{7C9977F8-2112-DC0A-4914-D6F8BD4B5845}"/>
              </a:ext>
              <a:ext uri="{C183D7F6-B498-43B3-948B-1728B52AA6E4}">
                <adec:decorative xmlns:adec="http://schemas.microsoft.com/office/drawing/2017/decorative" val="1"/>
              </a:ext>
            </a:extLst>
          </p:cNvPr>
          <p:cNvSpPr/>
          <p:nvPr/>
        </p:nvSpPr>
        <p:spPr>
          <a:xfrm>
            <a:off x="839244" y="2736937"/>
            <a:ext cx="2987457" cy="4885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66200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FA9A3E34-10D8-490C-B90C-1C08DF7E05F2}"/>
              </a:ext>
            </a:extLst>
          </p:cNvPr>
          <p:cNvSpPr txBox="1">
            <a:spLocks noGrp="1"/>
          </p:cNvSpPr>
          <p:nvPr>
            <p:ph type="title" idx="4294967295"/>
          </p:nvPr>
        </p:nvSpPr>
        <p:spPr>
          <a:xfrm>
            <a:off x="573550" y="5769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Tidsperiod kompletterande insatser</a:t>
            </a:r>
          </a:p>
        </p:txBody>
      </p:sp>
      <p:pic>
        <p:nvPicPr>
          <p:cNvPr id="3" name="Bildobjekt 2" descr="skärmdump tidsperiod">
            <a:extLst>
              <a:ext uri="{FF2B5EF4-FFF2-40B4-BE49-F238E27FC236}">
                <a16:creationId xmlns:a16="http://schemas.microsoft.com/office/drawing/2014/main" id="{C2DFDB83-7563-4530-9F96-7209330092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806" y="1346252"/>
            <a:ext cx="4796373" cy="3151241"/>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FB05DB1D-23ED-4315-919C-BB4414849DD8}"/>
              </a:ext>
              <a:ext uri="{C183D7F6-B498-43B3-948B-1728B52AA6E4}">
                <adec:decorative xmlns:adec="http://schemas.microsoft.com/office/drawing/2017/decorative" val="1"/>
              </a:ext>
            </a:extLst>
          </p:cNvPr>
          <p:cNvSpPr/>
          <p:nvPr/>
        </p:nvSpPr>
        <p:spPr>
          <a:xfrm>
            <a:off x="845974" y="3191069"/>
            <a:ext cx="2718320" cy="6655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3367FF5-A512-4F47-BE17-465EF3FDC5AB}"/>
              </a:ext>
              <a:ext uri="{C183D7F6-B498-43B3-948B-1728B52AA6E4}">
                <adec:decorative xmlns:adec="http://schemas.microsoft.com/office/drawing/2017/decorative" val="1"/>
              </a:ext>
            </a:extLst>
          </p:cNvPr>
          <p:cNvSpPr/>
          <p:nvPr/>
        </p:nvSpPr>
        <p:spPr>
          <a:xfrm>
            <a:off x="1909667" y="3533192"/>
            <a:ext cx="217713" cy="2301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A75A70C8-B45B-48D1-8BF0-5F15ECBFFAE6}"/>
              </a:ext>
              <a:ext uri="{C183D7F6-B498-43B3-948B-1728B52AA6E4}">
                <adec:decorative xmlns:adec="http://schemas.microsoft.com/office/drawing/2017/decorative" val="1"/>
              </a:ext>
            </a:extLst>
          </p:cNvPr>
          <p:cNvSpPr/>
          <p:nvPr/>
        </p:nvSpPr>
        <p:spPr>
          <a:xfrm>
            <a:off x="737117" y="4170783"/>
            <a:ext cx="855307" cy="2208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24B286E7-A674-4208-A8D1-E033EB8360F2}"/>
              </a:ext>
            </a:extLst>
          </p:cNvPr>
          <p:cNvSpPr txBox="1">
            <a:spLocks/>
          </p:cNvSpPr>
          <p:nvPr/>
        </p:nvSpPr>
        <p:spPr>
          <a:xfrm>
            <a:off x="6123989" y="1346252"/>
            <a:ext cx="2282893" cy="2939609"/>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Ange en ungefärlig tidsperiod för när deltagaren ska genomföra insatsen.</a:t>
            </a:r>
          </a:p>
          <a:p>
            <a:pPr marL="0" indent="0">
              <a:buFont typeface="Arial" panose="020B0604020202020204" pitchFamily="34" charset="0"/>
              <a:buNone/>
            </a:pPr>
            <a:r>
              <a:rPr lang="sv-SE" sz="1200" dirty="0"/>
              <a:t>Klicka på den lilla ikonen för kalender och välj datum.</a:t>
            </a:r>
          </a:p>
          <a:p>
            <a:pPr marL="0" indent="0">
              <a:buFont typeface="Arial" panose="020B0604020202020204" pitchFamily="34" charset="0"/>
              <a:buNone/>
            </a:pPr>
            <a:r>
              <a:rPr lang="sv-SE" sz="1200" dirty="0"/>
              <a:t>För att gå vidare, klicka på knappen </a:t>
            </a:r>
            <a:r>
              <a:rPr lang="sv-SE" sz="1200" b="1" dirty="0"/>
              <a:t>Vidare till steg 4</a:t>
            </a:r>
            <a:r>
              <a:rPr lang="sv-SE" sz="1200" dirty="0"/>
              <a:t>.</a:t>
            </a:r>
          </a:p>
          <a:p>
            <a:pPr marL="0" indent="0">
              <a:buFont typeface="Arial" panose="020B0604020202020204" pitchFamily="34" charset="0"/>
              <a:buNone/>
            </a:pPr>
            <a:endParaRPr lang="sv-SE" sz="1200" dirty="0"/>
          </a:p>
          <a:p>
            <a:pPr marL="0" indent="0">
              <a:buNone/>
            </a:pPr>
            <a:r>
              <a:rPr lang="sv-SE" sz="1200" b="1" dirty="0"/>
              <a:t>Observera att datumfälten ska fyllas i.</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576995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7F1DB3E-28CA-43E0-A4FE-FA0659FD4B32}"/>
              </a:ext>
            </a:extLst>
          </p:cNvPr>
          <p:cNvSpPr txBox="1">
            <a:spLocks noGrp="1"/>
          </p:cNvSpPr>
          <p:nvPr>
            <p:ph type="title" idx="4294967295"/>
          </p:nvPr>
        </p:nvSpPr>
        <p:spPr>
          <a:xfrm>
            <a:off x="573550" y="5769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Annat, beskrivning alternativt mål</a:t>
            </a:r>
          </a:p>
        </p:txBody>
      </p:sp>
      <p:pic>
        <p:nvPicPr>
          <p:cNvPr id="3" name="Bildobjekt 2" descr="skärmdump annat beskrivning">
            <a:extLst>
              <a:ext uri="{FF2B5EF4-FFF2-40B4-BE49-F238E27FC236}">
                <a16:creationId xmlns:a16="http://schemas.microsoft.com/office/drawing/2014/main" id="{5E8BF765-C196-4934-BA36-5D6B63698D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160" y="1307884"/>
            <a:ext cx="4832176" cy="3258715"/>
          </a:xfrm>
          <a:prstGeom prst="rect">
            <a:avLst/>
          </a:prstGeom>
          <a:ln>
            <a:noFill/>
          </a:ln>
          <a:effectLst>
            <a:outerShdw blurRad="292100" dist="139700" dir="2700000" algn="tl" rotWithShape="0">
              <a:srgbClr val="333333">
                <a:alpha val="65000"/>
              </a:srgbClr>
            </a:outerShdw>
          </a:effectLst>
        </p:spPr>
      </p:pic>
      <p:sp>
        <p:nvSpPr>
          <p:cNvPr id="5" name="Platshållare för innehåll 2">
            <a:extLst>
              <a:ext uri="{FF2B5EF4-FFF2-40B4-BE49-F238E27FC236}">
                <a16:creationId xmlns:a16="http://schemas.microsoft.com/office/drawing/2014/main" id="{3E255448-1898-4982-B77C-61A062AFDB93}"/>
              </a:ext>
            </a:extLst>
          </p:cNvPr>
          <p:cNvSpPr txBox="1">
            <a:spLocks/>
          </p:cNvSpPr>
          <p:nvPr/>
        </p:nvSpPr>
        <p:spPr>
          <a:xfrm>
            <a:off x="6131876" y="1355517"/>
            <a:ext cx="2379964" cy="1074532"/>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När du väljer </a:t>
            </a:r>
            <a:r>
              <a:rPr lang="sv-SE" sz="1200" b="1" dirty="0"/>
              <a:t>Annat</a:t>
            </a:r>
            <a:r>
              <a:rPr lang="sv-SE" sz="1200" dirty="0"/>
              <a:t> behöver du beskriva vad steget innebär. Det gör du i fritextrutan </a:t>
            </a:r>
            <a:r>
              <a:rPr lang="sv-SE" sz="1200" b="1" dirty="0"/>
              <a:t>Beskrivning av annat steg</a:t>
            </a:r>
            <a:r>
              <a:rPr lang="sv-SE" sz="1200" dirty="0"/>
              <a:t>.</a:t>
            </a:r>
          </a:p>
        </p:txBody>
      </p:sp>
      <p:sp>
        <p:nvSpPr>
          <p:cNvPr id="2" name="Rektangel 1">
            <a:extLst>
              <a:ext uri="{FF2B5EF4-FFF2-40B4-BE49-F238E27FC236}">
                <a16:creationId xmlns:a16="http://schemas.microsoft.com/office/drawing/2014/main" id="{D02AC45D-D05B-F8BD-0CED-14ECB1E37DD6}"/>
              </a:ext>
              <a:ext uri="{C183D7F6-B498-43B3-948B-1728B52AA6E4}">
                <adec:decorative xmlns:adec="http://schemas.microsoft.com/office/drawing/2017/decorative" val="1"/>
              </a:ext>
            </a:extLst>
          </p:cNvPr>
          <p:cNvSpPr/>
          <p:nvPr/>
        </p:nvSpPr>
        <p:spPr>
          <a:xfrm>
            <a:off x="757825" y="2430049"/>
            <a:ext cx="2542783" cy="9832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1250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AF4AB-995A-46D8-9F23-8868B0F92451}"/>
              </a:ext>
            </a:extLst>
          </p:cNvPr>
          <p:cNvSpPr>
            <a:spLocks noGrp="1"/>
          </p:cNvSpPr>
          <p:nvPr>
            <p:ph type="title"/>
          </p:nvPr>
        </p:nvSpPr>
        <p:spPr/>
        <p:txBody>
          <a:bodyPr/>
          <a:lstStyle/>
          <a:p>
            <a:r>
              <a:rPr lang="sv-SE" sz="2400" dirty="0"/>
              <a:t>Annat ange tidsperiod</a:t>
            </a:r>
          </a:p>
        </p:txBody>
      </p:sp>
      <p:pic>
        <p:nvPicPr>
          <p:cNvPr id="6" name="Platshållare för innehåll 5" descr="skärmdump tidsperiod">
            <a:extLst>
              <a:ext uri="{FF2B5EF4-FFF2-40B4-BE49-F238E27FC236}">
                <a16:creationId xmlns:a16="http://schemas.microsoft.com/office/drawing/2014/main" id="{78F75504-AF88-4A0D-B49A-C4C474605D9E}"/>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704004"/>
            <a:ext cx="3824805" cy="2815382"/>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B34A1696-B9DD-4E77-BDB3-0E213DA0E385}"/>
              </a:ext>
            </a:extLst>
          </p:cNvPr>
          <p:cNvSpPr txBox="1"/>
          <p:nvPr/>
        </p:nvSpPr>
        <p:spPr>
          <a:xfrm>
            <a:off x="5345863" y="1704004"/>
            <a:ext cx="2152752" cy="2862322"/>
          </a:xfrm>
          <a:prstGeom prst="rect">
            <a:avLst/>
          </a:prstGeom>
          <a:noFill/>
        </p:spPr>
        <p:txBody>
          <a:bodyPr wrap="square">
            <a:spAutoFit/>
          </a:bodyPr>
          <a:lstStyle/>
          <a:p>
            <a:r>
              <a:rPr lang="sv-SE" sz="1200" dirty="0"/>
              <a:t>Ange en ungefärlig tidsperiod för när deltagaren ska genomföra steget.</a:t>
            </a:r>
          </a:p>
          <a:p>
            <a:endParaRPr lang="sv-SE" sz="1200" dirty="0"/>
          </a:p>
          <a:p>
            <a:pPr marL="0" indent="0">
              <a:buNone/>
            </a:pPr>
            <a:r>
              <a:rPr lang="sv-SE" sz="1200" dirty="0"/>
              <a:t>Klicka på den lilla ikonen för kalender och välj datum.</a:t>
            </a:r>
          </a:p>
          <a:p>
            <a:pPr marL="0" indent="0">
              <a:buNone/>
            </a:pPr>
            <a:endParaRPr lang="sv-SE" sz="1200" dirty="0"/>
          </a:p>
          <a:p>
            <a:pPr marL="0" indent="0">
              <a:buNone/>
            </a:pPr>
            <a:r>
              <a:rPr lang="sv-SE" sz="1200" dirty="0"/>
              <a:t>För att gå vidare, klicka på knappen </a:t>
            </a:r>
            <a:r>
              <a:rPr lang="sv-SE" sz="1200" b="1" dirty="0"/>
              <a:t>Vidare till steg 6</a:t>
            </a:r>
            <a:r>
              <a:rPr lang="sv-SE" sz="1200" dirty="0"/>
              <a:t>.</a:t>
            </a:r>
          </a:p>
          <a:p>
            <a:pPr marL="0" indent="0">
              <a:buNone/>
            </a:pPr>
            <a:endParaRPr lang="sv-SE" sz="1200" dirty="0"/>
          </a:p>
          <a:p>
            <a:r>
              <a:rPr lang="sv-SE" sz="1200" b="1" dirty="0"/>
              <a:t>Observera att datumfälten ska fyllas i.</a:t>
            </a:r>
          </a:p>
          <a:p>
            <a:pPr marL="0" indent="0">
              <a:buNone/>
            </a:pPr>
            <a:endParaRPr lang="sv-SE" sz="1200" dirty="0"/>
          </a:p>
          <a:p>
            <a:pPr marL="0" indent="0">
              <a:buNone/>
            </a:pPr>
            <a:endParaRPr lang="sv-SE" sz="1200" dirty="0"/>
          </a:p>
          <a:p>
            <a:pPr marL="0" indent="0">
              <a:buNone/>
            </a:pPr>
            <a:endParaRPr lang="sv-SE" sz="1200" dirty="0"/>
          </a:p>
        </p:txBody>
      </p:sp>
      <p:sp>
        <p:nvSpPr>
          <p:cNvPr id="8" name="Rektangel 7">
            <a:extLst>
              <a:ext uri="{FF2B5EF4-FFF2-40B4-BE49-F238E27FC236}">
                <a16:creationId xmlns:a16="http://schemas.microsoft.com/office/drawing/2014/main" id="{AE3DB72D-6C5F-4DBB-86D6-019244DD553F}"/>
              </a:ext>
              <a:ext uri="{C183D7F6-B498-43B3-948B-1728B52AA6E4}">
                <adec:decorative xmlns:adec="http://schemas.microsoft.com/office/drawing/2017/decorative" val="1"/>
              </a:ext>
            </a:extLst>
          </p:cNvPr>
          <p:cNvSpPr/>
          <p:nvPr/>
        </p:nvSpPr>
        <p:spPr>
          <a:xfrm>
            <a:off x="575043" y="4242318"/>
            <a:ext cx="687701" cy="2006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EB8FFF2-35EA-49CD-8D6E-C11BBD4AE543}"/>
              </a:ext>
              <a:ext uri="{C183D7F6-B498-43B3-948B-1728B52AA6E4}">
                <adec:decorative xmlns:adec="http://schemas.microsoft.com/office/drawing/2017/decorative" val="1"/>
              </a:ext>
            </a:extLst>
          </p:cNvPr>
          <p:cNvSpPr/>
          <p:nvPr/>
        </p:nvSpPr>
        <p:spPr>
          <a:xfrm>
            <a:off x="696341" y="3526971"/>
            <a:ext cx="2015757" cy="5059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70908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D308F-C871-40D8-8788-7C8C2CDEB81D}"/>
              </a:ext>
            </a:extLst>
          </p:cNvPr>
          <p:cNvSpPr>
            <a:spLocks noGrp="1"/>
          </p:cNvSpPr>
          <p:nvPr>
            <p:ph type="title"/>
          </p:nvPr>
        </p:nvSpPr>
        <p:spPr>
          <a:xfrm>
            <a:off x="937410" y="618066"/>
            <a:ext cx="7422784" cy="675000"/>
          </a:xfrm>
        </p:spPr>
        <p:txBody>
          <a:bodyPr/>
          <a:lstStyle/>
          <a:p>
            <a:r>
              <a:rPr lang="sv-SE" sz="2400" dirty="0"/>
              <a:t>Lägg till eller ta bort steg, alternativt mål</a:t>
            </a:r>
          </a:p>
        </p:txBody>
      </p:sp>
      <p:pic>
        <p:nvPicPr>
          <p:cNvPr id="6" name="Platshållare för innehåll 5" descr="skärmdump lägg till steg">
            <a:extLst>
              <a:ext uri="{FF2B5EF4-FFF2-40B4-BE49-F238E27FC236}">
                <a16:creationId xmlns:a16="http://schemas.microsoft.com/office/drawing/2014/main" id="{17729584-7020-4052-9B7D-E13B5D25AF95}"/>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937410" y="1449866"/>
            <a:ext cx="3727896" cy="3291698"/>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C4555BEC-8345-478E-B8CB-8652259632A9}"/>
              </a:ext>
              <a:ext uri="{C183D7F6-B498-43B3-948B-1728B52AA6E4}">
                <adec:decorative xmlns:adec="http://schemas.microsoft.com/office/drawing/2017/decorative" val="1"/>
              </a:ext>
            </a:extLst>
          </p:cNvPr>
          <p:cNvSpPr/>
          <p:nvPr/>
        </p:nvSpPr>
        <p:spPr>
          <a:xfrm>
            <a:off x="2585025" y="1766596"/>
            <a:ext cx="313685" cy="1758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CF7EBB5-0CB8-46FC-8808-D7C4638755B8}"/>
              </a:ext>
              <a:ext uri="{C183D7F6-B498-43B3-948B-1728B52AA6E4}">
                <adec:decorative xmlns:adec="http://schemas.microsoft.com/office/drawing/2017/decorative" val="1"/>
              </a:ext>
            </a:extLst>
          </p:cNvPr>
          <p:cNvSpPr/>
          <p:nvPr/>
        </p:nvSpPr>
        <p:spPr>
          <a:xfrm>
            <a:off x="1035353" y="4279641"/>
            <a:ext cx="438884" cy="1181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AC453FF2-7735-4E46-9217-10F61E47F887}"/>
              </a:ext>
            </a:extLst>
          </p:cNvPr>
          <p:cNvSpPr>
            <a:spLocks noGrp="1"/>
          </p:cNvSpPr>
          <p:nvPr>
            <p:ph idx="13"/>
          </p:nvPr>
        </p:nvSpPr>
        <p:spPr>
          <a:xfrm>
            <a:off x="5175379" y="1449866"/>
            <a:ext cx="2822447" cy="2470641"/>
          </a:xfrm>
        </p:spPr>
        <p:txBody>
          <a:bodyPr/>
          <a:lstStyle/>
          <a:p>
            <a:pPr marL="0" indent="0">
              <a:buNone/>
            </a:pPr>
            <a:r>
              <a:rPr lang="sv-SE" sz="1200" dirty="0"/>
              <a:t>Vid behov kan du lägga till flera steg, klicka då på </a:t>
            </a:r>
            <a:r>
              <a:rPr lang="sv-SE" sz="1200" b="1" dirty="0"/>
              <a:t>+ Lägg till steg</a:t>
            </a:r>
            <a:r>
              <a:rPr lang="sv-SE" sz="1200" dirty="0"/>
              <a:t> i nedre vänstra hörnet.</a:t>
            </a:r>
          </a:p>
          <a:p>
            <a:pPr marL="0" indent="0">
              <a:buNone/>
            </a:pPr>
            <a:endParaRPr lang="sv-SE" sz="1200" dirty="0"/>
          </a:p>
          <a:p>
            <a:pPr marL="0" indent="0">
              <a:buNone/>
            </a:pPr>
            <a:r>
              <a:rPr lang="sv-SE" sz="1200" dirty="0"/>
              <a:t>Du kan även ta bort ett steg genom att klicka på </a:t>
            </a:r>
            <a:r>
              <a:rPr lang="sv-SE" sz="1200" b="1" dirty="0"/>
              <a:t>X Ta bort</a:t>
            </a:r>
            <a:r>
              <a:rPr lang="sv-SE" sz="1200" dirty="0"/>
              <a:t> uppe i högra hörnet.</a:t>
            </a:r>
          </a:p>
          <a:p>
            <a:endParaRPr lang="sv-SE" dirty="0"/>
          </a:p>
        </p:txBody>
      </p:sp>
    </p:spTree>
    <p:extLst>
      <p:ext uri="{BB962C8B-B14F-4D97-AF65-F5344CB8AC3E}">
        <p14:creationId xmlns:p14="http://schemas.microsoft.com/office/powerpoint/2010/main" val="13889279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59138A-0A51-453E-B0FC-39F8A5E7C7BD}"/>
              </a:ext>
            </a:extLst>
          </p:cNvPr>
          <p:cNvSpPr>
            <a:spLocks noGrp="1"/>
          </p:cNvSpPr>
          <p:nvPr>
            <p:ph type="title"/>
          </p:nvPr>
        </p:nvSpPr>
        <p:spPr>
          <a:xfrm>
            <a:off x="575043" y="475324"/>
            <a:ext cx="7622360" cy="675000"/>
          </a:xfrm>
        </p:spPr>
        <p:txBody>
          <a:bodyPr/>
          <a:lstStyle/>
          <a:p>
            <a:r>
              <a:rPr lang="sv-SE" sz="2400" dirty="0"/>
              <a:t>Studiebesök utbildningsanordnare/arbetsplats</a:t>
            </a:r>
          </a:p>
        </p:txBody>
      </p:sp>
      <p:pic>
        <p:nvPicPr>
          <p:cNvPr id="6" name="Platshållare för innehåll 5" descr="skärmdump typ av studiebesök">
            <a:extLst>
              <a:ext uri="{FF2B5EF4-FFF2-40B4-BE49-F238E27FC236}">
                <a16:creationId xmlns:a16="http://schemas.microsoft.com/office/drawing/2014/main" id="{5D0CDA60-9151-4C01-9135-DD50FC2E2D73}"/>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183609"/>
            <a:ext cx="4637659" cy="3103745"/>
          </a:xfrm>
          <a:prstGeom prst="rect">
            <a:avLst/>
          </a:prstGeom>
          <a:ln>
            <a:noFill/>
          </a:ln>
          <a:effectLst>
            <a:outerShdw blurRad="292100" dist="139700" dir="2700000" algn="tl" rotWithShape="0">
              <a:srgbClr val="333333">
                <a:alpha val="65000"/>
              </a:srgbClr>
            </a:outerShdw>
          </a:effectLst>
        </p:spPr>
      </p:pic>
      <p:pic>
        <p:nvPicPr>
          <p:cNvPr id="5" name="Platshållare för innehåll 5" descr="skärmdump studiebesök utbildningsanordnare, arbetsplats">
            <a:extLst>
              <a:ext uri="{FF2B5EF4-FFF2-40B4-BE49-F238E27FC236}">
                <a16:creationId xmlns:a16="http://schemas.microsoft.com/office/drawing/2014/main" id="{8323F811-3CB4-4FC0-AB46-0BA2AFE71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9751" y="2221864"/>
            <a:ext cx="3531244" cy="256381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4555863-6902-4819-A52B-E6B65AE0EC4A}"/>
              </a:ext>
            </a:extLst>
          </p:cNvPr>
          <p:cNvSpPr>
            <a:spLocks noGrp="1"/>
          </p:cNvSpPr>
          <p:nvPr>
            <p:ph idx="13"/>
          </p:nvPr>
        </p:nvSpPr>
        <p:spPr>
          <a:xfrm>
            <a:off x="6546797" y="1183609"/>
            <a:ext cx="2382050" cy="3190391"/>
          </a:xfrm>
        </p:spPr>
        <p:txBody>
          <a:bodyPr/>
          <a:lstStyle/>
          <a:p>
            <a:pPr marL="0" indent="0">
              <a:buNone/>
            </a:pPr>
            <a:r>
              <a:rPr lang="sv-SE" sz="1050" dirty="0"/>
              <a:t>Här anger du om deltagaren har genomfört studiebesök hos en utbildningsanordnare eller på en arbetsplats under sin karriärvägledning.</a:t>
            </a:r>
          </a:p>
          <a:p>
            <a:pPr marL="0" indent="0">
              <a:buNone/>
            </a:pPr>
            <a:r>
              <a:rPr lang="sv-SE" sz="1050" dirty="0"/>
              <a:t>Börja med att välja typ av studiebesök i rullisten under </a:t>
            </a:r>
            <a:r>
              <a:rPr lang="sv-SE" sz="1050" b="1" dirty="0"/>
              <a:t>Typ av studiebesök</a:t>
            </a:r>
            <a:r>
              <a:rPr lang="sv-SE" sz="1050" dirty="0"/>
              <a:t>.</a:t>
            </a:r>
          </a:p>
          <a:p>
            <a:pPr marL="0" indent="0">
              <a:buNone/>
            </a:pPr>
            <a:r>
              <a:rPr lang="sv-SE" sz="1050" dirty="0"/>
              <a:t>Fyll i namnet på utbildningsanordnaren eller namnet på arbetsplatsen.</a:t>
            </a:r>
          </a:p>
          <a:p>
            <a:pPr marL="0" indent="0">
              <a:buNone/>
            </a:pPr>
            <a:endParaRPr lang="sv-SE" sz="1050" dirty="0"/>
          </a:p>
          <a:p>
            <a:pPr marL="0" indent="0">
              <a:buNone/>
            </a:pPr>
            <a:r>
              <a:rPr lang="sv-SE" sz="1050" dirty="0"/>
              <a:t>I det fall deltagaren inte deltar i studiebesöket</a:t>
            </a:r>
            <a:r>
              <a:rPr lang="sv-SE" sz="1050" i="1" dirty="0"/>
              <a:t>, </a:t>
            </a:r>
            <a:r>
              <a:rPr lang="sv-SE" sz="1050" dirty="0"/>
              <a:t>fyll i enligt nedan för att komma vidare:</a:t>
            </a:r>
          </a:p>
          <a:p>
            <a:pPr marL="0" indent="0">
              <a:buNone/>
            </a:pPr>
            <a:r>
              <a:rPr lang="sv-SE" sz="1050" dirty="0"/>
              <a:t>Utbildningsanordnare/arbetsplats: Studiebesök har ej ägt rum.</a:t>
            </a:r>
            <a:br>
              <a:rPr lang="sv-SE" sz="1050" dirty="0"/>
            </a:br>
            <a:r>
              <a:rPr lang="sv-SE" sz="1050" dirty="0"/>
              <a:t>Motivering: Beskriv varför studiebesöket uteblev + antal inbjudningar till studiebesöket.</a:t>
            </a:r>
          </a:p>
          <a:p>
            <a:pPr marL="0" indent="0">
              <a:buNone/>
            </a:pPr>
            <a:endParaRPr lang="sv-SE" sz="1050" dirty="0"/>
          </a:p>
        </p:txBody>
      </p:sp>
      <p:sp>
        <p:nvSpPr>
          <p:cNvPr id="4" name="Rektangel 3">
            <a:extLst>
              <a:ext uri="{FF2B5EF4-FFF2-40B4-BE49-F238E27FC236}">
                <a16:creationId xmlns:a16="http://schemas.microsoft.com/office/drawing/2014/main" id="{C7046D90-4A3D-B964-D0F1-2CF54FFF83DC}"/>
              </a:ext>
              <a:ext uri="{C183D7F6-B498-43B3-948B-1728B52AA6E4}">
                <adec:decorative xmlns:adec="http://schemas.microsoft.com/office/drawing/2017/decorative" val="1"/>
              </a:ext>
            </a:extLst>
          </p:cNvPr>
          <p:cNvSpPr/>
          <p:nvPr/>
        </p:nvSpPr>
        <p:spPr>
          <a:xfrm>
            <a:off x="1077238" y="2824619"/>
            <a:ext cx="1171184" cy="187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A643E4A-22E4-7C18-63B0-9B2AED7003A2}"/>
              </a:ext>
              <a:ext uri="{C183D7F6-B498-43B3-948B-1728B52AA6E4}">
                <adec:decorative xmlns:adec="http://schemas.microsoft.com/office/drawing/2017/decorative" val="1"/>
              </a:ext>
            </a:extLst>
          </p:cNvPr>
          <p:cNvSpPr/>
          <p:nvPr/>
        </p:nvSpPr>
        <p:spPr>
          <a:xfrm>
            <a:off x="2597204" y="2974931"/>
            <a:ext cx="1755591" cy="31315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5FAC97D-C4CB-AD16-0E5F-2B1F257156F4}"/>
              </a:ext>
              <a:ext uri="{C183D7F6-B498-43B3-948B-1728B52AA6E4}">
                <adec:decorative xmlns:adec="http://schemas.microsoft.com/office/drawing/2017/decorative" val="1"/>
              </a:ext>
            </a:extLst>
          </p:cNvPr>
          <p:cNvSpPr/>
          <p:nvPr/>
        </p:nvSpPr>
        <p:spPr>
          <a:xfrm>
            <a:off x="1037475" y="2009957"/>
            <a:ext cx="25244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60990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004255-D8B4-4D87-BDE2-185608FD6DAE}"/>
              </a:ext>
            </a:extLst>
          </p:cNvPr>
          <p:cNvSpPr>
            <a:spLocks noGrp="1"/>
          </p:cNvSpPr>
          <p:nvPr>
            <p:ph type="title"/>
          </p:nvPr>
        </p:nvSpPr>
        <p:spPr>
          <a:xfrm>
            <a:off x="575043" y="593135"/>
            <a:ext cx="7422784" cy="675000"/>
          </a:xfrm>
        </p:spPr>
        <p:txBody>
          <a:bodyPr/>
          <a:lstStyle/>
          <a:p>
            <a:r>
              <a:rPr lang="sv-SE" sz="2400" dirty="0"/>
              <a:t>Motivering</a:t>
            </a:r>
          </a:p>
        </p:txBody>
      </p:sp>
      <p:pic>
        <p:nvPicPr>
          <p:cNvPr id="6" name="Platshållare för innehåll 5" descr="skärmdump motiverg">
            <a:extLst>
              <a:ext uri="{FF2B5EF4-FFF2-40B4-BE49-F238E27FC236}">
                <a16:creationId xmlns:a16="http://schemas.microsoft.com/office/drawing/2014/main" id="{E9CF8732-0D3D-4D35-B05F-5D436467DF26}"/>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345843"/>
            <a:ext cx="3658900" cy="2889883"/>
          </a:xfrm>
          <a:prstGeom prst="rect">
            <a:avLst/>
          </a:prstGeom>
          <a:ln>
            <a:noFill/>
          </a:ln>
          <a:effectLst>
            <a:outerShdw blurRad="292100" dist="139700" dir="2700000" algn="tl" rotWithShape="0">
              <a:srgbClr val="333333">
                <a:alpha val="65000"/>
              </a:srgbClr>
            </a:outerShdw>
          </a:effectLst>
        </p:spPr>
      </p:pic>
      <p:pic>
        <p:nvPicPr>
          <p:cNvPr id="5" name="Platshållare för innehåll 5" descr="skärmdump motivering">
            <a:extLst>
              <a:ext uri="{FF2B5EF4-FFF2-40B4-BE49-F238E27FC236}">
                <a16:creationId xmlns:a16="http://schemas.microsoft.com/office/drawing/2014/main" id="{18448950-AD82-4755-8B9F-BDFD77178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8196" y="1956472"/>
            <a:ext cx="3285053" cy="279673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FCC827D-82A0-4624-AE20-0E399E95D873}"/>
              </a:ext>
            </a:extLst>
          </p:cNvPr>
          <p:cNvSpPr>
            <a:spLocks noGrp="1"/>
          </p:cNvSpPr>
          <p:nvPr>
            <p:ph idx="13"/>
          </p:nvPr>
        </p:nvSpPr>
        <p:spPr>
          <a:xfrm>
            <a:off x="6386607" y="1345843"/>
            <a:ext cx="2430562" cy="1561322"/>
          </a:xfrm>
        </p:spPr>
        <p:txBody>
          <a:bodyPr/>
          <a:lstStyle/>
          <a:p>
            <a:pPr marL="0" indent="0">
              <a:buNone/>
            </a:pPr>
            <a:r>
              <a:rPr lang="sv-SE" sz="1200" dirty="0"/>
              <a:t>Här fyller du i en motivering varför studiebesöket hos utbildningsanordnaren eller på arbetsplatsen var relevant för deltagaren.</a:t>
            </a:r>
          </a:p>
        </p:txBody>
      </p:sp>
      <p:sp>
        <p:nvSpPr>
          <p:cNvPr id="4" name="Rektangel 3">
            <a:extLst>
              <a:ext uri="{FF2B5EF4-FFF2-40B4-BE49-F238E27FC236}">
                <a16:creationId xmlns:a16="http://schemas.microsoft.com/office/drawing/2014/main" id="{5F8FB9D0-428D-1E6E-9538-F7AC5821A0B8}"/>
              </a:ext>
              <a:ext uri="{C183D7F6-B498-43B3-948B-1728B52AA6E4}">
                <adec:decorative xmlns:adec="http://schemas.microsoft.com/office/drawing/2017/decorative" val="1"/>
              </a:ext>
            </a:extLst>
          </p:cNvPr>
          <p:cNvSpPr/>
          <p:nvPr/>
        </p:nvSpPr>
        <p:spPr>
          <a:xfrm>
            <a:off x="695195" y="2552961"/>
            <a:ext cx="1972849" cy="3354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7F7A8A5-B444-4CE9-5FE7-4B6B1E412CB7}"/>
              </a:ext>
              <a:ext uri="{C183D7F6-B498-43B3-948B-1728B52AA6E4}">
                <adec:decorative xmlns:adec="http://schemas.microsoft.com/office/drawing/2017/decorative" val="1"/>
              </a:ext>
            </a:extLst>
          </p:cNvPr>
          <p:cNvSpPr/>
          <p:nvPr/>
        </p:nvSpPr>
        <p:spPr>
          <a:xfrm>
            <a:off x="2899775" y="3137770"/>
            <a:ext cx="1935272" cy="3319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5920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25ACF9-40B3-4174-8D17-E18B8653138A}"/>
              </a:ext>
            </a:extLst>
          </p:cNvPr>
          <p:cNvSpPr>
            <a:spLocks noGrp="1"/>
          </p:cNvSpPr>
          <p:nvPr>
            <p:ph type="title"/>
          </p:nvPr>
        </p:nvSpPr>
        <p:spPr>
          <a:xfrm>
            <a:off x="575043" y="634410"/>
            <a:ext cx="7422784" cy="675000"/>
          </a:xfrm>
        </p:spPr>
        <p:txBody>
          <a:bodyPr/>
          <a:lstStyle/>
          <a:p>
            <a:r>
              <a:rPr lang="sv-SE" sz="2400" dirty="0"/>
              <a:t>Lägg till studiebesök</a:t>
            </a:r>
          </a:p>
        </p:txBody>
      </p:sp>
      <p:pic>
        <p:nvPicPr>
          <p:cNvPr id="6" name="Platshållare för innehåll 5" descr="skärmdump lägg till studiebesök">
            <a:extLst>
              <a:ext uri="{FF2B5EF4-FFF2-40B4-BE49-F238E27FC236}">
                <a16:creationId xmlns:a16="http://schemas.microsoft.com/office/drawing/2014/main" id="{DE698248-B8C7-4F70-9E02-D1AFEBABAA5E}"/>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412033"/>
            <a:ext cx="3828486" cy="2961967"/>
          </a:xfrm>
          <a:prstGeom prst="rect">
            <a:avLst/>
          </a:prstGeom>
          <a:ln>
            <a:noFill/>
          </a:ln>
          <a:effectLst>
            <a:outerShdw blurRad="292100" dist="139700" dir="2700000" algn="tl" rotWithShape="0">
              <a:srgbClr val="333333">
                <a:alpha val="65000"/>
              </a:srgbClr>
            </a:outerShdw>
          </a:effectLst>
        </p:spPr>
      </p:pic>
      <p:pic>
        <p:nvPicPr>
          <p:cNvPr id="5" name="Platshållare för innehåll 9" descr="skärmdump ta bort">
            <a:extLst>
              <a:ext uri="{FF2B5EF4-FFF2-40B4-BE49-F238E27FC236}">
                <a16:creationId xmlns:a16="http://schemas.microsoft.com/office/drawing/2014/main" id="{89716D9E-1687-4550-8293-1A736EDA10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8133" y="1928328"/>
            <a:ext cx="3117206" cy="283067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833FF18-6270-4208-BD0D-73C33AAF245E}"/>
              </a:ext>
            </a:extLst>
          </p:cNvPr>
          <p:cNvSpPr>
            <a:spLocks noGrp="1"/>
          </p:cNvSpPr>
          <p:nvPr>
            <p:ph idx="13"/>
          </p:nvPr>
        </p:nvSpPr>
        <p:spPr>
          <a:xfrm>
            <a:off x="6276390" y="1561758"/>
            <a:ext cx="2654667" cy="2637018"/>
          </a:xfrm>
        </p:spPr>
        <p:txBody>
          <a:bodyPr/>
          <a:lstStyle/>
          <a:p>
            <a:pPr marL="0" indent="0">
              <a:buNone/>
            </a:pPr>
            <a:r>
              <a:rPr lang="sv-SE" sz="1200" dirty="0"/>
              <a:t>Om deltagaren har genomfört flera studiebesök kan du lägga till flera genom att klicka på </a:t>
            </a:r>
            <a:r>
              <a:rPr lang="sv-SE" sz="1200" b="1" dirty="0"/>
              <a:t>+ Lägg till studiebesök</a:t>
            </a:r>
            <a:r>
              <a:rPr lang="sv-SE" sz="1200" dirty="0"/>
              <a:t>. </a:t>
            </a:r>
          </a:p>
          <a:p>
            <a:pPr marL="0" indent="0">
              <a:buNone/>
            </a:pPr>
            <a:r>
              <a:rPr lang="sv-SE" sz="1200" dirty="0"/>
              <a:t>Du kan lägga till max 7 studiebesök.</a:t>
            </a:r>
          </a:p>
          <a:p>
            <a:pPr marL="0" indent="0">
              <a:buNone/>
            </a:pPr>
            <a:endParaRPr lang="sv-SE" sz="1200" dirty="0"/>
          </a:p>
          <a:p>
            <a:pPr marL="0" indent="0">
              <a:buNone/>
            </a:pPr>
            <a:r>
              <a:rPr lang="sv-SE" sz="1200" dirty="0"/>
              <a:t>Du kan även ta bort studiebesök du matat in genom att klicka på </a:t>
            </a:r>
            <a:r>
              <a:rPr lang="sv-SE" sz="1200" b="1" dirty="0"/>
              <a:t>X Ta bort</a:t>
            </a: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4" name="Rektangel 3">
            <a:extLst>
              <a:ext uri="{FF2B5EF4-FFF2-40B4-BE49-F238E27FC236}">
                <a16:creationId xmlns:a16="http://schemas.microsoft.com/office/drawing/2014/main" id="{B214950F-F253-C974-C898-D5A5537E1101}"/>
              </a:ext>
              <a:ext uri="{C183D7F6-B498-43B3-948B-1728B52AA6E4}">
                <adec:decorative xmlns:adec="http://schemas.microsoft.com/office/drawing/2017/decorative" val="1"/>
              </a:ext>
            </a:extLst>
          </p:cNvPr>
          <p:cNvSpPr/>
          <p:nvPr/>
        </p:nvSpPr>
        <p:spPr>
          <a:xfrm>
            <a:off x="626301" y="3018773"/>
            <a:ext cx="632565" cy="1189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06BED72-E6FE-1800-43D2-8782D0F2F30F}"/>
              </a:ext>
              <a:ext uri="{C183D7F6-B498-43B3-948B-1728B52AA6E4}">
                <adec:decorative xmlns:adec="http://schemas.microsoft.com/office/drawing/2017/decorative" val="1"/>
              </a:ext>
            </a:extLst>
          </p:cNvPr>
          <p:cNvSpPr/>
          <p:nvPr/>
        </p:nvSpPr>
        <p:spPr>
          <a:xfrm>
            <a:off x="3845490" y="3025036"/>
            <a:ext cx="225469" cy="1189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71007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0F19F-6229-4D89-9C6A-E4856CF3D0F2}"/>
              </a:ext>
            </a:extLst>
          </p:cNvPr>
          <p:cNvSpPr>
            <a:spLocks noGrp="1"/>
          </p:cNvSpPr>
          <p:nvPr>
            <p:ph type="title"/>
          </p:nvPr>
        </p:nvSpPr>
        <p:spPr>
          <a:xfrm>
            <a:off x="575043" y="698932"/>
            <a:ext cx="7422784" cy="675000"/>
          </a:xfrm>
        </p:spPr>
        <p:txBody>
          <a:bodyPr/>
          <a:lstStyle/>
          <a:p>
            <a:r>
              <a:rPr lang="sv-SE" sz="2400" dirty="0"/>
              <a:t>Kompletterande information</a:t>
            </a:r>
          </a:p>
        </p:txBody>
      </p:sp>
      <p:pic>
        <p:nvPicPr>
          <p:cNvPr id="6" name="Platshållare för innehåll 5" descr="skärmdump kompletterande information">
            <a:extLst>
              <a:ext uri="{FF2B5EF4-FFF2-40B4-BE49-F238E27FC236}">
                <a16:creationId xmlns:a16="http://schemas.microsoft.com/office/drawing/2014/main" id="{D709DD94-535A-4371-91C1-E86044F42C2C}"/>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5043" y="1580416"/>
            <a:ext cx="4146247" cy="288469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61A6444-D3E7-4382-967C-9962BEEED867}"/>
              </a:ext>
            </a:extLst>
          </p:cNvPr>
          <p:cNvSpPr>
            <a:spLocks noGrp="1"/>
          </p:cNvSpPr>
          <p:nvPr>
            <p:ph idx="13"/>
          </p:nvPr>
        </p:nvSpPr>
        <p:spPr>
          <a:xfrm>
            <a:off x="5330891" y="1580417"/>
            <a:ext cx="2886268" cy="2565000"/>
          </a:xfrm>
        </p:spPr>
        <p:txBody>
          <a:bodyPr/>
          <a:lstStyle/>
          <a:p>
            <a:pPr marL="0" indent="0">
              <a:buNone/>
            </a:pPr>
            <a:r>
              <a:rPr lang="sv-SE" sz="1200" dirty="0"/>
              <a:t>Här ska du ange om det finns kompletterande information eller inte och i sådant fall om den har kommunicerats till Arbetsförmedlingen.</a:t>
            </a:r>
          </a:p>
          <a:p>
            <a:pPr marL="0" indent="0">
              <a:buNone/>
            </a:pPr>
            <a:endParaRPr lang="sv-SE" sz="1200" dirty="0"/>
          </a:p>
          <a:p>
            <a:pPr marL="0" indent="0">
              <a:buNone/>
            </a:pPr>
            <a:r>
              <a:rPr lang="sv-SE" sz="1200" dirty="0"/>
              <a:t>Det gör du genom att klicka i cirkeln framför ditt val.</a:t>
            </a:r>
          </a:p>
          <a:p>
            <a:pPr marL="0" indent="0">
              <a:buNone/>
            </a:pPr>
            <a:endParaRPr lang="sv-SE" sz="1200" dirty="0"/>
          </a:p>
          <a:p>
            <a:pPr marL="0" indent="0">
              <a:buNone/>
            </a:pPr>
            <a:r>
              <a:rPr lang="sv-SE" sz="1200" dirty="0"/>
              <a:t>När du har fyllt i, klicka på </a:t>
            </a:r>
            <a:r>
              <a:rPr lang="sv-SE" sz="1200" b="1" dirty="0"/>
              <a:t>Förhandsgranska</a:t>
            </a:r>
            <a:r>
              <a:rPr lang="sv-SE" sz="1200" dirty="0"/>
              <a:t>.</a:t>
            </a:r>
          </a:p>
        </p:txBody>
      </p:sp>
      <p:sp>
        <p:nvSpPr>
          <p:cNvPr id="4" name="Rektangel 3">
            <a:extLst>
              <a:ext uri="{FF2B5EF4-FFF2-40B4-BE49-F238E27FC236}">
                <a16:creationId xmlns:a16="http://schemas.microsoft.com/office/drawing/2014/main" id="{A259299E-1DF7-B685-9229-4C12721422A2}"/>
              </a:ext>
              <a:ext uri="{C183D7F6-B498-43B3-948B-1728B52AA6E4}">
                <adec:decorative xmlns:adec="http://schemas.microsoft.com/office/drawing/2017/decorative" val="1"/>
              </a:ext>
            </a:extLst>
          </p:cNvPr>
          <p:cNvSpPr/>
          <p:nvPr/>
        </p:nvSpPr>
        <p:spPr>
          <a:xfrm>
            <a:off x="581306" y="3338186"/>
            <a:ext cx="2080475" cy="7578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257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17250A-AD69-4939-AC68-AC5A5164573F}"/>
              </a:ext>
            </a:extLst>
          </p:cNvPr>
          <p:cNvSpPr>
            <a:spLocks noGrp="1"/>
          </p:cNvSpPr>
          <p:nvPr>
            <p:ph type="title"/>
          </p:nvPr>
        </p:nvSpPr>
        <p:spPr>
          <a:xfrm>
            <a:off x="197209" y="237256"/>
            <a:ext cx="7422784" cy="675000"/>
          </a:xfrm>
        </p:spPr>
        <p:txBody>
          <a:bodyPr/>
          <a:lstStyle/>
          <a:p>
            <a:r>
              <a:rPr lang="sv-SE" sz="2400" dirty="0"/>
              <a:t>Filtrering</a:t>
            </a:r>
          </a:p>
        </p:txBody>
      </p:sp>
      <p:pic>
        <p:nvPicPr>
          <p:cNvPr id="6" name="Bildobjekt 5" descr="Bilden är ett urklipp från IT-systemet MSFA.">
            <a:extLst>
              <a:ext uri="{FF2B5EF4-FFF2-40B4-BE49-F238E27FC236}">
                <a16:creationId xmlns:a16="http://schemas.microsoft.com/office/drawing/2014/main" id="{2FA8F464-ED25-ECC4-0897-8D482A25F1FC}"/>
              </a:ext>
            </a:extLst>
          </p:cNvPr>
          <p:cNvPicPr>
            <a:picLocks noChangeAspect="1"/>
          </p:cNvPicPr>
          <p:nvPr/>
        </p:nvPicPr>
        <p:blipFill>
          <a:blip r:embed="rId2"/>
          <a:stretch>
            <a:fillRect/>
          </a:stretch>
        </p:blipFill>
        <p:spPr>
          <a:xfrm>
            <a:off x="197209" y="1159656"/>
            <a:ext cx="5251577" cy="263562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D88A92F-DD55-4F6E-B9F3-BE79776E8F01}"/>
              </a:ext>
            </a:extLst>
          </p:cNvPr>
          <p:cNvSpPr>
            <a:spLocks noGrp="1"/>
          </p:cNvSpPr>
          <p:nvPr>
            <p:ph idx="13"/>
          </p:nvPr>
        </p:nvSpPr>
        <p:spPr>
          <a:xfrm>
            <a:off x="5724282" y="1159656"/>
            <a:ext cx="3222509" cy="3130824"/>
          </a:xfrm>
        </p:spPr>
        <p:txBody>
          <a:bodyPr/>
          <a:lstStyle/>
          <a:p>
            <a:pPr marL="0" indent="0">
              <a:buNone/>
            </a:pPr>
            <a:r>
              <a:rPr lang="sv-SE" sz="1200" dirty="0"/>
              <a:t>Under </a:t>
            </a:r>
            <a:r>
              <a:rPr lang="sv-SE" sz="1200" b="1" dirty="0"/>
              <a:t>Välj tjänst att filtrera på </a:t>
            </a:r>
            <a:r>
              <a:rPr lang="sv-SE" sz="1200" dirty="0"/>
              <a:t>kan du filtrera fram deltagaren tillhörande en specifik tjänst genom att välja tjänst i rullisten. </a:t>
            </a:r>
          </a:p>
          <a:p>
            <a:pPr marL="0" indent="0">
              <a:buNone/>
            </a:pPr>
            <a:endParaRPr lang="sv-SE" sz="1200" dirty="0"/>
          </a:p>
          <a:p>
            <a:pPr marL="0" indent="0">
              <a:buNone/>
            </a:pPr>
            <a:r>
              <a:rPr lang="sv-SE" sz="1200" dirty="0"/>
              <a:t>Under </a:t>
            </a:r>
            <a:r>
              <a:rPr lang="sv-SE" sz="1200" b="1" dirty="0"/>
              <a:t>Händelser</a:t>
            </a:r>
            <a:r>
              <a:rPr lang="sv-SE" sz="1200" dirty="0"/>
              <a:t> kan du filtrera fram deltagare som har ett avbrott eller deltagare som fått beslut om ny period genom att klicka i respektive ruta.</a:t>
            </a:r>
          </a:p>
          <a:p>
            <a:pPr marL="0" indent="0">
              <a:buNone/>
            </a:pPr>
            <a:endParaRPr lang="sv-SE" sz="1200" dirty="0"/>
          </a:p>
          <a:p>
            <a:pPr marL="0" indent="0">
              <a:buNone/>
            </a:pPr>
            <a:r>
              <a:rPr lang="sv-SE" sz="1200" dirty="0"/>
              <a:t>Under </a:t>
            </a:r>
            <a:r>
              <a:rPr lang="sv-SE" sz="1200" b="1" dirty="0"/>
              <a:t>Övriga filter </a:t>
            </a:r>
            <a:r>
              <a:rPr lang="sv-SE" sz="1200" dirty="0"/>
              <a:t>kan du välja att dölja de deltagare/avrop som är avskrivna. </a:t>
            </a:r>
          </a:p>
          <a:p>
            <a:pPr marL="0" indent="0">
              <a:buNone/>
            </a:pPr>
            <a:r>
              <a:rPr lang="sv-SE" sz="1200" dirty="0"/>
              <a:t>Klicka på ikonen för info om du vill ha information om vad ett avskrivet ärende innebär.</a:t>
            </a:r>
          </a:p>
          <a:p>
            <a:pPr marL="0" indent="0">
              <a:buNone/>
            </a:pPr>
            <a:endParaRPr lang="sv-SE" sz="1200" dirty="0"/>
          </a:p>
          <a:p>
            <a:pPr marL="0" indent="0">
              <a:buNone/>
            </a:pPr>
            <a:r>
              <a:rPr lang="sv-SE" sz="1200" dirty="0"/>
              <a:t>För att rensa alla valda filter, klicka på </a:t>
            </a:r>
            <a:r>
              <a:rPr lang="sv-SE" sz="1200" b="1" dirty="0"/>
              <a:t>Rensa filter</a:t>
            </a:r>
            <a:r>
              <a:rPr lang="sv-SE" sz="1200" dirty="0"/>
              <a:t>.</a:t>
            </a:r>
          </a:p>
        </p:txBody>
      </p:sp>
      <p:sp>
        <p:nvSpPr>
          <p:cNvPr id="12" name="Rektangel 11">
            <a:extLst>
              <a:ext uri="{FF2B5EF4-FFF2-40B4-BE49-F238E27FC236}">
                <a16:creationId xmlns:a16="http://schemas.microsoft.com/office/drawing/2014/main" id="{2A710EC0-77DE-52CF-0FC1-E62BD626A4F8}"/>
              </a:ext>
              <a:ext uri="{C183D7F6-B498-43B3-948B-1728B52AA6E4}">
                <adec:decorative xmlns:adec="http://schemas.microsoft.com/office/drawing/2017/decorative" val="1"/>
              </a:ext>
            </a:extLst>
          </p:cNvPr>
          <p:cNvSpPr/>
          <p:nvPr/>
        </p:nvSpPr>
        <p:spPr>
          <a:xfrm>
            <a:off x="1761565" y="2571750"/>
            <a:ext cx="746311" cy="332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A264411-8236-3F82-63CB-59D014FC070A}"/>
              </a:ext>
              <a:ext uri="{C183D7F6-B498-43B3-948B-1728B52AA6E4}">
                <adec:decorative xmlns:adec="http://schemas.microsoft.com/office/drawing/2017/decorative" val="1"/>
              </a:ext>
            </a:extLst>
          </p:cNvPr>
          <p:cNvSpPr/>
          <p:nvPr/>
        </p:nvSpPr>
        <p:spPr>
          <a:xfrm>
            <a:off x="2595282" y="2571750"/>
            <a:ext cx="369794" cy="332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1AC70E44-8636-B02E-64E2-78C0772D8401}"/>
              </a:ext>
              <a:ext uri="{C183D7F6-B498-43B3-948B-1728B52AA6E4}">
                <adec:decorative xmlns:adec="http://schemas.microsoft.com/office/drawing/2017/decorative" val="1"/>
              </a:ext>
            </a:extLst>
          </p:cNvPr>
          <p:cNvSpPr/>
          <p:nvPr/>
        </p:nvSpPr>
        <p:spPr>
          <a:xfrm>
            <a:off x="3052482" y="2571750"/>
            <a:ext cx="658906" cy="332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E3798AA9-0F0C-0795-1463-2A87D8097F3E}"/>
              </a:ext>
              <a:ext uri="{C183D7F6-B498-43B3-948B-1728B52AA6E4}">
                <adec:decorative xmlns:adec="http://schemas.microsoft.com/office/drawing/2017/decorative" val="1"/>
              </a:ext>
            </a:extLst>
          </p:cNvPr>
          <p:cNvSpPr/>
          <p:nvPr/>
        </p:nvSpPr>
        <p:spPr>
          <a:xfrm>
            <a:off x="898228" y="2958353"/>
            <a:ext cx="453204" cy="2084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932967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9DEF3-041A-470E-BD6C-935C75543A9C}"/>
              </a:ext>
            </a:extLst>
          </p:cNvPr>
          <p:cNvSpPr>
            <a:spLocks noGrp="1"/>
          </p:cNvSpPr>
          <p:nvPr>
            <p:ph type="title"/>
          </p:nvPr>
        </p:nvSpPr>
        <p:spPr/>
        <p:txBody>
          <a:bodyPr/>
          <a:lstStyle/>
          <a:p>
            <a:r>
              <a:rPr lang="sv-SE" sz="2400" dirty="0"/>
              <a:t>Förhandsgranska &amp; skicka in slutredovisning</a:t>
            </a:r>
          </a:p>
        </p:txBody>
      </p:sp>
      <p:pic>
        <p:nvPicPr>
          <p:cNvPr id="6" name="Platshållare för innehåll 5" descr="skärmdump skicka in slutredovisning">
            <a:extLst>
              <a:ext uri="{FF2B5EF4-FFF2-40B4-BE49-F238E27FC236}">
                <a16:creationId xmlns:a16="http://schemas.microsoft.com/office/drawing/2014/main" id="{6D7F41C5-2203-45B4-B0AF-415F053D3205}"/>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4675" y="1485900"/>
            <a:ext cx="4192957" cy="2830788"/>
          </a:xfrm>
          <a:prstGeom prst="rect">
            <a:avLst/>
          </a:prstGeom>
          <a:ln>
            <a:noFill/>
          </a:ln>
          <a:effectLst>
            <a:outerShdw blurRad="292100" dist="139700" dir="2700000" algn="tl" rotWithShape="0">
              <a:srgbClr val="333333">
                <a:alpha val="65000"/>
              </a:srgbClr>
            </a:outerShdw>
          </a:effectLst>
        </p:spPr>
      </p:pic>
      <p:pic>
        <p:nvPicPr>
          <p:cNvPr id="5" name="Platshållare för innehåll 5" descr="skärmdump skicka in slutredovisning">
            <a:extLst>
              <a:ext uri="{FF2B5EF4-FFF2-40B4-BE49-F238E27FC236}">
                <a16:creationId xmlns:a16="http://schemas.microsoft.com/office/drawing/2014/main" id="{4EC5F8BB-67FA-4818-944A-3DA7A2D5E5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0177" y="3216196"/>
            <a:ext cx="2499292" cy="55337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B916912-2B09-44C2-BA05-9D4922ED75E0}"/>
              </a:ext>
            </a:extLst>
          </p:cNvPr>
          <p:cNvSpPr>
            <a:spLocks noGrp="1"/>
          </p:cNvSpPr>
          <p:nvPr>
            <p:ph idx="13"/>
          </p:nvPr>
        </p:nvSpPr>
        <p:spPr>
          <a:xfrm>
            <a:off x="5498535" y="1485899"/>
            <a:ext cx="2330232" cy="1939678"/>
          </a:xfrm>
        </p:spPr>
        <p:txBody>
          <a:bodyPr/>
          <a:lstStyle/>
          <a:p>
            <a:pPr marL="0" indent="0">
              <a:buNone/>
            </a:pPr>
            <a:r>
              <a:rPr lang="sv-SE" sz="1200" dirty="0"/>
              <a:t>Klicka på </a:t>
            </a:r>
            <a:r>
              <a:rPr lang="sv-SE" sz="1200" b="1" dirty="0"/>
              <a:t>Förhandsgranska</a:t>
            </a:r>
            <a:r>
              <a:rPr lang="sv-SE" sz="1200" dirty="0"/>
              <a:t> och se över informationen så att den är korrekt och klicka därefter på </a:t>
            </a:r>
            <a:r>
              <a:rPr lang="sv-SE" sz="1200" b="1" dirty="0"/>
              <a:t>Skicka in Slutredovisning</a:t>
            </a:r>
            <a:r>
              <a:rPr lang="sv-SE" sz="1200" dirty="0"/>
              <a:t>.</a:t>
            </a:r>
          </a:p>
          <a:p>
            <a:pPr marL="0" indent="0">
              <a:buNone/>
            </a:pPr>
            <a:endParaRPr lang="sv-SE" sz="1200" dirty="0"/>
          </a:p>
          <a:p>
            <a:pPr marL="0" indent="0">
              <a:buNone/>
            </a:pPr>
            <a:endParaRPr lang="sv-SE" sz="1200" dirty="0"/>
          </a:p>
          <a:p>
            <a:pPr marL="0" indent="0">
              <a:buNone/>
            </a:pPr>
            <a:endParaRPr lang="sv-SE" sz="1200" dirty="0"/>
          </a:p>
        </p:txBody>
      </p:sp>
      <p:sp>
        <p:nvSpPr>
          <p:cNvPr id="4" name="Rektangel 3">
            <a:extLst>
              <a:ext uri="{FF2B5EF4-FFF2-40B4-BE49-F238E27FC236}">
                <a16:creationId xmlns:a16="http://schemas.microsoft.com/office/drawing/2014/main" id="{F7E8577E-636D-C4AA-6F5B-B0887F27FCC1}"/>
              </a:ext>
              <a:ext uri="{C183D7F6-B498-43B3-948B-1728B52AA6E4}">
                <adec:decorative xmlns:adec="http://schemas.microsoft.com/office/drawing/2017/decorative" val="1"/>
              </a:ext>
            </a:extLst>
          </p:cNvPr>
          <p:cNvSpPr/>
          <p:nvPr/>
        </p:nvSpPr>
        <p:spPr>
          <a:xfrm>
            <a:off x="983293" y="4033381"/>
            <a:ext cx="388307" cy="1315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8F38E3C-F04A-413C-A6B6-255DB802989A}"/>
              </a:ext>
              <a:ext uri="{C183D7F6-B498-43B3-948B-1728B52AA6E4}">
                <adec:decorative xmlns:adec="http://schemas.microsoft.com/office/drawing/2017/decorative" val="1"/>
              </a:ext>
            </a:extLst>
          </p:cNvPr>
          <p:cNvSpPr/>
          <p:nvPr/>
        </p:nvSpPr>
        <p:spPr>
          <a:xfrm>
            <a:off x="3136440" y="3344449"/>
            <a:ext cx="1341615" cy="2880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517E34-3C16-A976-A5B5-9F860D1D46F2}"/>
              </a:ext>
              <a:ext uri="{C183D7F6-B498-43B3-948B-1728B52AA6E4}">
                <adec:decorative xmlns:adec="http://schemas.microsoft.com/office/drawing/2017/decorative" val="1"/>
              </a:ext>
            </a:extLst>
          </p:cNvPr>
          <p:cNvSpPr/>
          <p:nvPr/>
        </p:nvSpPr>
        <p:spPr>
          <a:xfrm>
            <a:off x="983293" y="2126120"/>
            <a:ext cx="23403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6543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a:extLst>
              <a:ext uri="{FF2B5EF4-FFF2-40B4-BE49-F238E27FC236}">
                <a16:creationId xmlns:a16="http://schemas.microsoft.com/office/drawing/2014/main" id="{D3FED527-700D-4DBD-AF02-8B44F24D0CDD}"/>
              </a:ext>
            </a:extLst>
          </p:cNvPr>
          <p:cNvSpPr>
            <a:spLocks noGrp="1"/>
          </p:cNvSpPr>
          <p:nvPr>
            <p:ph type="title"/>
          </p:nvPr>
        </p:nvSpPr>
        <p:spPr>
          <a:xfrm>
            <a:off x="575043" y="386065"/>
            <a:ext cx="7423150" cy="674687"/>
          </a:xfrm>
        </p:spPr>
        <p:txBody>
          <a:bodyPr anchor="b">
            <a:noAutofit/>
          </a:bodyPr>
          <a:lstStyle/>
          <a:p>
            <a:pPr>
              <a:lnSpc>
                <a:spcPct val="90000"/>
              </a:lnSpc>
            </a:pPr>
            <a:r>
              <a:rPr lang="sv-SE" sz="2400" dirty="0"/>
              <a:t>Avslag på slutredovisning</a:t>
            </a:r>
          </a:p>
        </p:txBody>
      </p:sp>
      <p:pic>
        <p:nvPicPr>
          <p:cNvPr id="5" name="Bildobjekt 4" descr="skärmdump deltagarlista">
            <a:extLst>
              <a:ext uri="{FF2B5EF4-FFF2-40B4-BE49-F238E27FC236}">
                <a16:creationId xmlns:a16="http://schemas.microsoft.com/office/drawing/2014/main" id="{3D27FC47-2A06-47BD-910C-612078E855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303774"/>
            <a:ext cx="4286836" cy="1973998"/>
          </a:xfrm>
          <a:prstGeom prst="rect">
            <a:avLst/>
          </a:prstGeom>
          <a:ln>
            <a:noFill/>
          </a:ln>
          <a:effectLst>
            <a:outerShdw blurRad="292100" dist="139700" dir="2700000" algn="tl" rotWithShape="0">
              <a:srgbClr val="333333">
                <a:alpha val="65000"/>
              </a:srgbClr>
            </a:outerShdw>
          </a:effectLst>
        </p:spPr>
      </p:pic>
      <p:pic>
        <p:nvPicPr>
          <p:cNvPr id="8" name="Bildobjekt 7" descr="skärmdump händelser">
            <a:extLst>
              <a:ext uri="{FF2B5EF4-FFF2-40B4-BE49-F238E27FC236}">
                <a16:creationId xmlns:a16="http://schemas.microsoft.com/office/drawing/2014/main" id="{27BAE409-46AC-417F-B184-A8F020486C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0585" y="1401761"/>
            <a:ext cx="2170931" cy="884865"/>
          </a:xfrm>
          <a:prstGeom prst="rect">
            <a:avLst/>
          </a:prstGeom>
          <a:ln>
            <a:noFill/>
          </a:ln>
          <a:effectLst>
            <a:outerShdw blurRad="292100" dist="139700" dir="2700000" algn="tl" rotWithShape="0">
              <a:srgbClr val="333333">
                <a:alpha val="65000"/>
              </a:srgbClr>
            </a:outerShdw>
          </a:effectLst>
        </p:spPr>
      </p:pic>
      <p:grpSp>
        <p:nvGrpSpPr>
          <p:cNvPr id="3" name="Grupp 2" descr="En skärmbild från Mina sidor fristående aktörer under fliken rapportering. Möjlighet att se inskickade rapporter, och deras status.">
            <a:extLst>
              <a:ext uri="{FF2B5EF4-FFF2-40B4-BE49-F238E27FC236}">
                <a16:creationId xmlns:a16="http://schemas.microsoft.com/office/drawing/2014/main" id="{97669921-FCB8-4421-AFBD-59AFEBE47A1C}"/>
              </a:ext>
            </a:extLst>
          </p:cNvPr>
          <p:cNvGrpSpPr/>
          <p:nvPr/>
        </p:nvGrpSpPr>
        <p:grpSpPr>
          <a:xfrm>
            <a:off x="2041842" y="3136232"/>
            <a:ext cx="3021087" cy="1392243"/>
            <a:chOff x="2041842" y="3136232"/>
            <a:chExt cx="3021087" cy="1392243"/>
          </a:xfrm>
        </p:grpSpPr>
        <p:pic>
          <p:nvPicPr>
            <p:cNvPr id="16" name="Bildobjekt 15">
              <a:extLst>
                <a:ext uri="{FF2B5EF4-FFF2-40B4-BE49-F238E27FC236}">
                  <a16:creationId xmlns:a16="http://schemas.microsoft.com/office/drawing/2014/main" id="{7C541F1E-1677-41FA-9623-314A652E2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1842" y="3136232"/>
              <a:ext cx="3021087" cy="1392243"/>
            </a:xfrm>
            <a:prstGeom prst="rect">
              <a:avLst/>
            </a:prstGeom>
            <a:ln>
              <a:noFill/>
            </a:ln>
            <a:effectLst>
              <a:outerShdw blurRad="292100" dist="139700" dir="2700000" algn="tl" rotWithShape="0">
                <a:srgbClr val="333333">
                  <a:alpha val="65000"/>
                </a:srgbClr>
              </a:outerShdw>
            </a:effectLst>
          </p:spPr>
        </p:pic>
        <p:sp>
          <p:nvSpPr>
            <p:cNvPr id="11" name="Rektangel 10">
              <a:extLst>
                <a:ext uri="{FF2B5EF4-FFF2-40B4-BE49-F238E27FC236}">
                  <a16:creationId xmlns:a16="http://schemas.microsoft.com/office/drawing/2014/main" id="{256D23FE-742D-491D-97FA-7134E5295F83}"/>
                </a:ext>
                <a:ext uri="{C183D7F6-B498-43B3-948B-1728B52AA6E4}">
                  <adec:decorative xmlns:adec="http://schemas.microsoft.com/office/drawing/2017/decorative" val="1"/>
                </a:ext>
              </a:extLst>
            </p:cNvPr>
            <p:cNvSpPr/>
            <p:nvPr/>
          </p:nvSpPr>
          <p:spPr>
            <a:xfrm>
              <a:off x="4286618" y="3136232"/>
              <a:ext cx="754898" cy="141540"/>
            </a:xfrm>
            <a:prstGeom prst="rect">
              <a:avLst/>
            </a:prstGeom>
            <a:solidFill>
              <a:srgbClr val="00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5" name="Platshållare för innehåll 2">
            <a:extLst>
              <a:ext uri="{FF2B5EF4-FFF2-40B4-BE49-F238E27FC236}">
                <a16:creationId xmlns:a16="http://schemas.microsoft.com/office/drawing/2014/main" id="{5EF4AD47-6C63-43FD-A44E-3750B869ED3E}"/>
              </a:ext>
            </a:extLst>
          </p:cNvPr>
          <p:cNvSpPr txBox="1">
            <a:spLocks/>
          </p:cNvSpPr>
          <p:nvPr/>
        </p:nvSpPr>
        <p:spPr>
          <a:xfrm>
            <a:off x="5480359" y="1343604"/>
            <a:ext cx="3433907" cy="1254348"/>
          </a:xfrm>
          <a:prstGeom prst="rect">
            <a:avLst/>
          </a:prstGeom>
        </p:spPr>
        <p:txBody>
          <a:bodyPr>
            <a:norm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t>Om Arbetsförmedlingen gör avslag på en inskickad slutredovisning ser du det på </a:t>
            </a:r>
            <a:r>
              <a:rPr lang="sv-SE" sz="1200" b="1" dirty="0"/>
              <a:t>Deltagarlistan</a:t>
            </a:r>
            <a:r>
              <a:rPr lang="sv-SE" sz="1200" dirty="0"/>
              <a:t> under kolumnen </a:t>
            </a:r>
            <a:r>
              <a:rPr lang="sv-SE" sz="1200" b="1" dirty="0"/>
              <a:t>Status</a:t>
            </a:r>
            <a:r>
              <a:rPr lang="sv-SE" sz="1200" dirty="0"/>
              <a:t>. </a:t>
            </a:r>
            <a:br>
              <a:rPr lang="sv-SE" sz="1200" dirty="0"/>
            </a:br>
            <a:r>
              <a:rPr lang="sv-SE" sz="1200" dirty="0"/>
              <a:t>Om du klickar på </a:t>
            </a:r>
            <a:r>
              <a:rPr lang="sv-SE" sz="1200" b="1" dirty="0"/>
              <a:t>Visa händelser</a:t>
            </a:r>
            <a:r>
              <a:rPr lang="sv-SE" sz="1200" dirty="0"/>
              <a:t> kan du se aktuell status för varje händelse.</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13" name="textruta 12">
            <a:extLst>
              <a:ext uri="{FF2B5EF4-FFF2-40B4-BE49-F238E27FC236}">
                <a16:creationId xmlns:a16="http://schemas.microsoft.com/office/drawing/2014/main" id="{CB43FA68-C2D8-4DA2-8343-D523C1994D7C}"/>
              </a:ext>
            </a:extLst>
          </p:cNvPr>
          <p:cNvSpPr txBox="1"/>
          <p:nvPr/>
        </p:nvSpPr>
        <p:spPr>
          <a:xfrm>
            <a:off x="5540633" y="3186021"/>
            <a:ext cx="3048000" cy="646331"/>
          </a:xfrm>
          <a:prstGeom prst="rect">
            <a:avLst/>
          </a:prstGeom>
          <a:noFill/>
        </p:spPr>
        <p:txBody>
          <a:bodyPr wrap="square" rtlCol="0">
            <a:spAutoFit/>
          </a:bodyPr>
          <a:lstStyle/>
          <a:p>
            <a:pPr marL="0" indent="0">
              <a:buNone/>
            </a:pPr>
            <a:r>
              <a:rPr lang="sv-SE" sz="1200" dirty="0"/>
              <a:t>Du kan även se det i </a:t>
            </a:r>
            <a:r>
              <a:rPr lang="sv-SE" sz="1200" b="1" dirty="0"/>
              <a:t>Deltagarlistan</a:t>
            </a:r>
            <a:r>
              <a:rPr lang="sv-SE" sz="1200" dirty="0"/>
              <a:t> i fliken </a:t>
            </a:r>
            <a:r>
              <a:rPr lang="sv-SE" sz="1200" b="1" dirty="0"/>
              <a:t>Rapportering</a:t>
            </a:r>
            <a:r>
              <a:rPr lang="sv-SE" sz="1200" dirty="0"/>
              <a:t> under </a:t>
            </a:r>
            <a:r>
              <a:rPr lang="sv-SE" sz="1200" b="1" dirty="0"/>
              <a:t>Inskickade rapporter</a:t>
            </a:r>
            <a:r>
              <a:rPr lang="sv-SE" sz="1200" dirty="0"/>
              <a:t>.</a:t>
            </a:r>
          </a:p>
        </p:txBody>
      </p:sp>
      <p:sp>
        <p:nvSpPr>
          <p:cNvPr id="17" name="Rektangel 16">
            <a:extLst>
              <a:ext uri="{FF2B5EF4-FFF2-40B4-BE49-F238E27FC236}">
                <a16:creationId xmlns:a16="http://schemas.microsoft.com/office/drawing/2014/main" id="{792EE9AB-FA27-4243-BDDC-612C21A1FC9C}"/>
              </a:ext>
              <a:ext uri="{C183D7F6-B498-43B3-948B-1728B52AA6E4}">
                <adec:decorative xmlns:adec="http://schemas.microsoft.com/office/drawing/2017/decorative" val="1"/>
              </a:ext>
            </a:extLst>
          </p:cNvPr>
          <p:cNvSpPr/>
          <p:nvPr/>
        </p:nvSpPr>
        <p:spPr>
          <a:xfrm>
            <a:off x="2525809" y="3772347"/>
            <a:ext cx="555594" cy="1107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AA5558A-49E2-445B-A94C-9F62A468117C}"/>
              </a:ext>
              <a:ext uri="{C183D7F6-B498-43B3-948B-1728B52AA6E4}">
                <adec:decorative xmlns:adec="http://schemas.microsoft.com/office/drawing/2017/decorative" val="1"/>
              </a:ext>
            </a:extLst>
          </p:cNvPr>
          <p:cNvSpPr/>
          <p:nvPr/>
        </p:nvSpPr>
        <p:spPr>
          <a:xfrm>
            <a:off x="662988" y="1849795"/>
            <a:ext cx="307416" cy="1606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CAFFD24-1560-446E-9C49-287D8E724F60}"/>
              </a:ext>
              <a:ext uri="{C183D7F6-B498-43B3-948B-1728B52AA6E4}">
                <adec:decorative xmlns:adec="http://schemas.microsoft.com/office/drawing/2017/decorative" val="1"/>
              </a:ext>
            </a:extLst>
          </p:cNvPr>
          <p:cNvSpPr/>
          <p:nvPr/>
        </p:nvSpPr>
        <p:spPr>
          <a:xfrm>
            <a:off x="4458638" y="2709552"/>
            <a:ext cx="403242" cy="5682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B264683-8EB2-422B-8D6F-A829F720E25A}"/>
              </a:ext>
              <a:ext uri="{C183D7F6-B498-43B3-948B-1728B52AA6E4}">
                <adec:decorative xmlns:adec="http://schemas.microsoft.com/office/drawing/2017/decorative" val="1"/>
              </a:ext>
            </a:extLst>
          </p:cNvPr>
          <p:cNvSpPr/>
          <p:nvPr/>
        </p:nvSpPr>
        <p:spPr>
          <a:xfrm>
            <a:off x="2115359" y="3660898"/>
            <a:ext cx="274516" cy="158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7159F72B-D9AA-BB13-4AC4-4B9EBAEBCDD0}"/>
              </a:ext>
              <a:ext uri="{C183D7F6-B498-43B3-948B-1728B52AA6E4}">
                <adec:decorative xmlns:adec="http://schemas.microsoft.com/office/drawing/2017/decorative" val="1"/>
              </a:ext>
            </a:extLst>
          </p:cNvPr>
          <p:cNvSpPr/>
          <p:nvPr/>
        </p:nvSpPr>
        <p:spPr>
          <a:xfrm>
            <a:off x="1144402" y="2889055"/>
            <a:ext cx="403242" cy="296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AA72FBF-B9B5-AE0F-147A-9D32D296062F}"/>
              </a:ext>
              <a:ext uri="{C183D7F6-B498-43B3-948B-1728B52AA6E4}">
                <adec:decorative xmlns:adec="http://schemas.microsoft.com/office/drawing/2017/decorative" val="1"/>
              </a:ext>
            </a:extLst>
          </p:cNvPr>
          <p:cNvSpPr/>
          <p:nvPr/>
        </p:nvSpPr>
        <p:spPr>
          <a:xfrm>
            <a:off x="3489306" y="1469772"/>
            <a:ext cx="746105" cy="123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9068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9AC9A-811A-4AAF-920E-6FE4C59FFD99}"/>
              </a:ext>
            </a:extLst>
          </p:cNvPr>
          <p:cNvSpPr>
            <a:spLocks noGrp="1"/>
          </p:cNvSpPr>
          <p:nvPr>
            <p:ph type="title"/>
          </p:nvPr>
        </p:nvSpPr>
        <p:spPr/>
        <p:txBody>
          <a:bodyPr/>
          <a:lstStyle/>
          <a:p>
            <a:r>
              <a:rPr lang="sv-SE" sz="2400" dirty="0"/>
              <a:t>Kartläggning &amp; Kompetens</a:t>
            </a:r>
          </a:p>
        </p:txBody>
      </p:sp>
      <p:pic>
        <p:nvPicPr>
          <p:cNvPr id="14" name="Bildobjekt 13" descr="Bilden är ett urklipp från IT-systemet MSFA.">
            <a:extLst>
              <a:ext uri="{FF2B5EF4-FFF2-40B4-BE49-F238E27FC236}">
                <a16:creationId xmlns:a16="http://schemas.microsoft.com/office/drawing/2014/main" id="{538F869B-C09E-FF39-50D5-5758FDFFE487}"/>
              </a:ext>
            </a:extLst>
          </p:cNvPr>
          <p:cNvPicPr>
            <a:picLocks noChangeAspect="1"/>
          </p:cNvPicPr>
          <p:nvPr/>
        </p:nvPicPr>
        <p:blipFill>
          <a:blip r:embed="rId2"/>
          <a:stretch>
            <a:fillRect/>
          </a:stretch>
        </p:blipFill>
        <p:spPr>
          <a:xfrm>
            <a:off x="582689" y="1347567"/>
            <a:ext cx="4496363" cy="3200399"/>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A3073628-1EB3-4245-9E2E-F0B3181E7ACC}"/>
              </a:ext>
            </a:extLst>
          </p:cNvPr>
          <p:cNvSpPr txBox="1"/>
          <p:nvPr/>
        </p:nvSpPr>
        <p:spPr>
          <a:xfrm>
            <a:off x="6068787" y="1357144"/>
            <a:ext cx="2500170" cy="3000821"/>
          </a:xfrm>
          <a:prstGeom prst="rect">
            <a:avLst/>
          </a:prstGeom>
          <a:noFill/>
        </p:spPr>
        <p:txBody>
          <a:bodyPr wrap="square" rtlCol="0">
            <a:spAutoFit/>
          </a:bodyPr>
          <a:lstStyle/>
          <a:p>
            <a:r>
              <a:rPr lang="sv-SE" dirty="0"/>
              <a:t>Kartläggning &amp; kompetens använder du för att kartlägga deltagarens styrkor. Ni fyller tillsammans i och redigera informationen om deltagarens kompetenser och erfarenheter.</a:t>
            </a:r>
          </a:p>
          <a:p>
            <a:endParaRPr lang="sv-SE" dirty="0"/>
          </a:p>
          <a:p>
            <a:r>
              <a:rPr lang="sv-SE" dirty="0"/>
              <a:t>I dagsläget går informationen som redigeras och fylls i under kartläggning och kompetens inte tillbaka till Arbetsförmedlingen.</a:t>
            </a:r>
          </a:p>
          <a:p>
            <a:endParaRPr lang="sv-SE" dirty="0"/>
          </a:p>
        </p:txBody>
      </p:sp>
      <p:sp>
        <p:nvSpPr>
          <p:cNvPr id="7" name="Rektangel 6">
            <a:extLst>
              <a:ext uri="{FF2B5EF4-FFF2-40B4-BE49-F238E27FC236}">
                <a16:creationId xmlns:a16="http://schemas.microsoft.com/office/drawing/2014/main" id="{7158E48E-F15B-481B-B4E1-00029C447A5C}"/>
              </a:ext>
              <a:ext uri="{C183D7F6-B498-43B3-948B-1728B52AA6E4}">
                <adec:decorative xmlns:adec="http://schemas.microsoft.com/office/drawing/2017/decorative" val="1"/>
              </a:ext>
            </a:extLst>
          </p:cNvPr>
          <p:cNvSpPr/>
          <p:nvPr/>
        </p:nvSpPr>
        <p:spPr>
          <a:xfrm>
            <a:off x="2671879" y="1911635"/>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D306E1E1-CDB1-2DC6-BE96-5E6630A206C3}"/>
              </a:ext>
              <a:ext uri="{C183D7F6-B498-43B3-948B-1728B52AA6E4}">
                <adec:decorative xmlns:adec="http://schemas.microsoft.com/office/drawing/2017/decorative" val="1"/>
              </a:ext>
            </a:extLst>
          </p:cNvPr>
          <p:cNvSpPr/>
          <p:nvPr/>
        </p:nvSpPr>
        <p:spPr>
          <a:xfrm>
            <a:off x="1653311" y="1727201"/>
            <a:ext cx="586508" cy="1477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7629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4E5D3-F067-4B88-BD7A-3C2577F48405}"/>
              </a:ext>
            </a:extLst>
          </p:cNvPr>
          <p:cNvSpPr>
            <a:spLocks noGrp="1"/>
          </p:cNvSpPr>
          <p:nvPr>
            <p:ph type="title"/>
          </p:nvPr>
        </p:nvSpPr>
        <p:spPr>
          <a:xfrm>
            <a:off x="575042" y="548774"/>
            <a:ext cx="7422784" cy="675000"/>
          </a:xfrm>
        </p:spPr>
        <p:txBody>
          <a:bodyPr/>
          <a:lstStyle/>
          <a:p>
            <a:r>
              <a:rPr lang="sv-SE" sz="2400" dirty="0"/>
              <a:t>Välj deltagare, kartläggning &amp; kompetens</a:t>
            </a:r>
          </a:p>
        </p:txBody>
      </p:sp>
      <p:pic>
        <p:nvPicPr>
          <p:cNvPr id="6" name="Platshållare för innehåll 5" descr="skärmdump deltagarlista">
            <a:extLst>
              <a:ext uri="{FF2B5EF4-FFF2-40B4-BE49-F238E27FC236}">
                <a16:creationId xmlns:a16="http://schemas.microsoft.com/office/drawing/2014/main" id="{8DB90B60-6C52-4C81-9019-C01D2669F502}"/>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75042" y="1284999"/>
            <a:ext cx="5269386" cy="2452381"/>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AAB787D4-067A-431A-B322-F262640894CF}"/>
              </a:ext>
            </a:extLst>
          </p:cNvPr>
          <p:cNvSpPr txBox="1"/>
          <p:nvPr/>
        </p:nvSpPr>
        <p:spPr>
          <a:xfrm>
            <a:off x="6738897" y="1223774"/>
            <a:ext cx="2182266" cy="2123658"/>
          </a:xfrm>
          <a:prstGeom prst="rect">
            <a:avLst/>
          </a:prstGeom>
          <a:noFill/>
        </p:spPr>
        <p:txBody>
          <a:bodyPr wrap="square" rtlCol="0">
            <a:spAutoFit/>
          </a:bodyPr>
          <a:lstStyle/>
          <a:p>
            <a:r>
              <a:rPr lang="sv-SE" sz="1200" dirty="0"/>
              <a:t>För att komma till kartläggningen klickar du på </a:t>
            </a:r>
            <a:r>
              <a:rPr lang="sv-SE" sz="1200" b="1" dirty="0"/>
              <a:t>Deltagarlistan</a:t>
            </a:r>
            <a:r>
              <a:rPr lang="sv-SE" sz="1200" dirty="0"/>
              <a:t> och väljer därefter deltagare i listan genom att klicka på deltagarens namn.</a:t>
            </a:r>
          </a:p>
          <a:p>
            <a:endParaRPr lang="sv-SE" sz="1200" dirty="0"/>
          </a:p>
          <a:p>
            <a:endParaRPr lang="sv-SE" sz="1200" dirty="0"/>
          </a:p>
          <a:p>
            <a:endParaRPr lang="sv-SE" sz="1200" dirty="0"/>
          </a:p>
          <a:p>
            <a:r>
              <a:rPr lang="sv-SE" sz="1200" dirty="0"/>
              <a:t>Därefter klickar du på fliken</a:t>
            </a:r>
          </a:p>
          <a:p>
            <a:r>
              <a:rPr lang="sv-SE" sz="1200" b="1" dirty="0"/>
              <a:t>Kartläggning &amp; kompetens</a:t>
            </a:r>
            <a:r>
              <a:rPr lang="sv-SE" sz="1200" dirty="0"/>
              <a:t>.</a:t>
            </a:r>
          </a:p>
        </p:txBody>
      </p:sp>
      <p:pic>
        <p:nvPicPr>
          <p:cNvPr id="7" name="Platshållare för innehåll 5" descr="skärmdump kartläggning &amp; kompetens">
            <a:extLst>
              <a:ext uri="{FF2B5EF4-FFF2-40B4-BE49-F238E27FC236}">
                <a16:creationId xmlns:a16="http://schemas.microsoft.com/office/drawing/2014/main" id="{F4CE592E-97E8-4236-96F2-BD46782337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8598" y="2601564"/>
            <a:ext cx="4075672" cy="1993162"/>
          </a:xfrm>
          <a:prstGeom prst="rect">
            <a:avLst/>
          </a:prstGeom>
          <a:ln>
            <a:noFill/>
          </a:ln>
          <a:effectLst>
            <a:outerShdw blurRad="292100" dist="139700" dir="2700000" algn="tl" rotWithShape="0">
              <a:srgbClr val="333333">
                <a:alpha val="65000"/>
              </a:srgbClr>
            </a:outerShdw>
          </a:effectLst>
        </p:spPr>
      </p:pic>
      <p:sp>
        <p:nvSpPr>
          <p:cNvPr id="8" name="Rektangel 7">
            <a:extLst>
              <a:ext uri="{FF2B5EF4-FFF2-40B4-BE49-F238E27FC236}">
                <a16:creationId xmlns:a16="http://schemas.microsoft.com/office/drawing/2014/main" id="{71FBE2C1-C84E-4603-BBCB-94F9D05D0DE3}"/>
              </a:ext>
              <a:ext uri="{C183D7F6-B498-43B3-948B-1728B52AA6E4}">
                <adec:decorative xmlns:adec="http://schemas.microsoft.com/office/drawing/2017/decorative" val="1"/>
              </a:ext>
            </a:extLst>
          </p:cNvPr>
          <p:cNvSpPr/>
          <p:nvPr/>
        </p:nvSpPr>
        <p:spPr>
          <a:xfrm>
            <a:off x="575042" y="1899960"/>
            <a:ext cx="552837" cy="21314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E5F6AC76-8CBB-4DCA-BF9A-7C052C8F36C2}"/>
              </a:ext>
              <a:ext uri="{C183D7F6-B498-43B3-948B-1728B52AA6E4}">
                <adec:decorative xmlns:adec="http://schemas.microsoft.com/office/drawing/2017/decorative" val="1"/>
              </a:ext>
            </a:extLst>
          </p:cNvPr>
          <p:cNvSpPr/>
          <p:nvPr/>
        </p:nvSpPr>
        <p:spPr>
          <a:xfrm>
            <a:off x="1212030" y="3283421"/>
            <a:ext cx="428198" cy="1357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5404F98-19DB-4005-A711-0BF09EBFC88B}"/>
              </a:ext>
              <a:ext uri="{C183D7F6-B498-43B3-948B-1728B52AA6E4}">
                <adec:decorative xmlns:adec="http://schemas.microsoft.com/office/drawing/2017/decorative" val="1"/>
              </a:ext>
            </a:extLst>
          </p:cNvPr>
          <p:cNvSpPr/>
          <p:nvPr/>
        </p:nvSpPr>
        <p:spPr>
          <a:xfrm>
            <a:off x="3394004" y="2948970"/>
            <a:ext cx="398800" cy="785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978B19D-837B-423E-ACB9-DBBF28B09685}"/>
              </a:ext>
              <a:ext uri="{C183D7F6-B498-43B3-948B-1728B52AA6E4}">
                <adec:decorative xmlns:adec="http://schemas.microsoft.com/office/drawing/2017/decorative" val="1"/>
              </a:ext>
            </a:extLst>
          </p:cNvPr>
          <p:cNvSpPr/>
          <p:nvPr/>
        </p:nvSpPr>
        <p:spPr>
          <a:xfrm>
            <a:off x="3840480" y="2930437"/>
            <a:ext cx="327158" cy="7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C46A27E8-AC11-3046-B951-7ADD0F51EE6E}"/>
              </a:ext>
              <a:ext uri="{C183D7F6-B498-43B3-948B-1728B52AA6E4}">
                <adec:decorative xmlns:adec="http://schemas.microsoft.com/office/drawing/2017/decorative" val="1"/>
              </a:ext>
            </a:extLst>
          </p:cNvPr>
          <p:cNvSpPr/>
          <p:nvPr/>
        </p:nvSpPr>
        <p:spPr>
          <a:xfrm>
            <a:off x="1256598" y="3347431"/>
            <a:ext cx="34219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376A3349-EC04-29CC-1E8F-1E254827ECDF}"/>
              </a:ext>
              <a:ext uri="{C183D7F6-B498-43B3-948B-1728B52AA6E4}">
                <adec:decorative xmlns:adec="http://schemas.microsoft.com/office/drawing/2017/decorative" val="1"/>
              </a:ext>
            </a:extLst>
          </p:cNvPr>
          <p:cNvSpPr/>
          <p:nvPr/>
        </p:nvSpPr>
        <p:spPr>
          <a:xfrm>
            <a:off x="1212030" y="3480442"/>
            <a:ext cx="336279" cy="53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BDE5B9F-F42E-610E-2C9E-CED3B07C2B53}"/>
              </a:ext>
              <a:ext uri="{C183D7F6-B498-43B3-948B-1728B52AA6E4}">
                <adec:decorative xmlns:adec="http://schemas.microsoft.com/office/drawing/2017/decorative" val="1"/>
              </a:ext>
            </a:extLst>
          </p:cNvPr>
          <p:cNvSpPr/>
          <p:nvPr/>
        </p:nvSpPr>
        <p:spPr>
          <a:xfrm>
            <a:off x="5071274" y="3222196"/>
            <a:ext cx="241222" cy="61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8410283-F7F2-17FB-63AE-2B8D1548F839}"/>
              </a:ext>
              <a:ext uri="{C183D7F6-B498-43B3-948B-1728B52AA6E4}">
                <adec:decorative xmlns:adec="http://schemas.microsoft.com/office/drawing/2017/decorative" val="1"/>
              </a:ext>
            </a:extLst>
          </p:cNvPr>
          <p:cNvSpPr/>
          <p:nvPr/>
        </p:nvSpPr>
        <p:spPr>
          <a:xfrm>
            <a:off x="5071274" y="3393150"/>
            <a:ext cx="2861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9456B7E-1404-9148-F29F-FFD68A702750}"/>
              </a:ext>
              <a:ext uri="{C183D7F6-B498-43B3-948B-1728B52AA6E4}">
                <adec:decorative xmlns:adec="http://schemas.microsoft.com/office/drawing/2017/decorative" val="1"/>
              </a:ext>
            </a:extLst>
          </p:cNvPr>
          <p:cNvSpPr/>
          <p:nvPr/>
        </p:nvSpPr>
        <p:spPr>
          <a:xfrm>
            <a:off x="2737590" y="3904053"/>
            <a:ext cx="2187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A677E1F8-1DE2-7F88-12C1-9C4398857C6C}"/>
              </a:ext>
              <a:ext uri="{C183D7F6-B498-43B3-948B-1728B52AA6E4}">
                <adec:decorative xmlns:adec="http://schemas.microsoft.com/office/drawing/2017/decorative" val="1"/>
              </a:ext>
            </a:extLst>
          </p:cNvPr>
          <p:cNvSpPr/>
          <p:nvPr/>
        </p:nvSpPr>
        <p:spPr>
          <a:xfrm>
            <a:off x="5194690" y="1390447"/>
            <a:ext cx="246831" cy="5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04442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934DE-F480-493A-8DC1-C409EE1A2A43}"/>
              </a:ext>
            </a:extLst>
          </p:cNvPr>
          <p:cNvSpPr>
            <a:spLocks noGrp="1"/>
          </p:cNvSpPr>
          <p:nvPr>
            <p:ph type="title"/>
          </p:nvPr>
        </p:nvSpPr>
        <p:spPr/>
        <p:txBody>
          <a:bodyPr/>
          <a:lstStyle/>
          <a:p>
            <a:r>
              <a:rPr lang="sv-SE" sz="2400" dirty="0"/>
              <a:t>Redigera</a:t>
            </a:r>
            <a:endParaRPr lang="sv-SE" dirty="0"/>
          </a:p>
        </p:txBody>
      </p:sp>
      <p:pic>
        <p:nvPicPr>
          <p:cNvPr id="6" name="Platshållare för innehåll 5" descr="skärmdump redigera">
            <a:extLst>
              <a:ext uri="{FF2B5EF4-FFF2-40B4-BE49-F238E27FC236}">
                <a16:creationId xmlns:a16="http://schemas.microsoft.com/office/drawing/2014/main" id="{A913A826-87CB-414B-970B-AD660A800119}"/>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75043" y="1492248"/>
            <a:ext cx="5916161" cy="2946401"/>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D6115D74-8BED-43F1-9F52-04D8D7567052}"/>
              </a:ext>
            </a:extLst>
          </p:cNvPr>
          <p:cNvSpPr txBox="1"/>
          <p:nvPr/>
        </p:nvSpPr>
        <p:spPr>
          <a:xfrm>
            <a:off x="6965575" y="1536700"/>
            <a:ext cx="1741395" cy="1384995"/>
          </a:xfrm>
          <a:prstGeom prst="rect">
            <a:avLst/>
          </a:prstGeom>
          <a:noFill/>
        </p:spPr>
        <p:txBody>
          <a:bodyPr wrap="square" rtlCol="0">
            <a:spAutoFit/>
          </a:bodyPr>
          <a:lstStyle/>
          <a:p>
            <a:r>
              <a:rPr lang="sv-SE" sz="1200" dirty="0"/>
              <a:t>Här kan du tillsammans med deltagaren redigera informationen under varje rubrik genom att klicka på knappen </a:t>
            </a:r>
            <a:r>
              <a:rPr lang="sv-SE" sz="1200" b="1" dirty="0"/>
              <a:t>Redigera</a:t>
            </a:r>
            <a:r>
              <a:rPr lang="sv-SE" sz="1200" dirty="0"/>
              <a:t>.</a:t>
            </a:r>
          </a:p>
        </p:txBody>
      </p:sp>
      <p:sp>
        <p:nvSpPr>
          <p:cNvPr id="7" name="Rektangel 6">
            <a:extLst>
              <a:ext uri="{FF2B5EF4-FFF2-40B4-BE49-F238E27FC236}">
                <a16:creationId xmlns:a16="http://schemas.microsoft.com/office/drawing/2014/main" id="{8C1A7015-B4C5-44F4-AA28-CA1BD82D8698}"/>
              </a:ext>
              <a:ext uri="{C183D7F6-B498-43B3-948B-1728B52AA6E4}">
                <adec:decorative xmlns:adec="http://schemas.microsoft.com/office/drawing/2017/decorative" val="1"/>
              </a:ext>
            </a:extLst>
          </p:cNvPr>
          <p:cNvSpPr/>
          <p:nvPr/>
        </p:nvSpPr>
        <p:spPr>
          <a:xfrm>
            <a:off x="5899134" y="2239396"/>
            <a:ext cx="434431" cy="1709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D49331B-D057-4336-A555-61EDCECA5AE2}"/>
              </a:ext>
              <a:ext uri="{C183D7F6-B498-43B3-948B-1728B52AA6E4}">
                <adec:decorative xmlns:adec="http://schemas.microsoft.com/office/drawing/2017/decorative" val="1"/>
              </a:ext>
            </a:extLst>
          </p:cNvPr>
          <p:cNvSpPr/>
          <p:nvPr/>
        </p:nvSpPr>
        <p:spPr>
          <a:xfrm>
            <a:off x="3235586" y="2065146"/>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9C75387-42AE-5BB6-D678-44F452B415CB}"/>
              </a:ext>
              <a:ext uri="{C183D7F6-B498-43B3-948B-1728B52AA6E4}">
                <adec:decorative xmlns:adec="http://schemas.microsoft.com/office/drawing/2017/decorative" val="1"/>
              </a:ext>
            </a:extLst>
          </p:cNvPr>
          <p:cNvSpPr/>
          <p:nvPr/>
        </p:nvSpPr>
        <p:spPr>
          <a:xfrm>
            <a:off x="5817379" y="1610017"/>
            <a:ext cx="286101" cy="61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20964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5C901-6370-47A9-AE0B-8EA01ADFCAFF}"/>
              </a:ext>
            </a:extLst>
          </p:cNvPr>
          <p:cNvSpPr>
            <a:spLocks noGrp="1"/>
          </p:cNvSpPr>
          <p:nvPr>
            <p:ph type="title"/>
          </p:nvPr>
        </p:nvSpPr>
        <p:spPr/>
        <p:txBody>
          <a:bodyPr/>
          <a:lstStyle/>
          <a:p>
            <a:r>
              <a:rPr lang="sv-SE" sz="2400" dirty="0"/>
              <a:t>Kompetens</a:t>
            </a:r>
            <a:endParaRPr lang="sv-SE" dirty="0"/>
          </a:p>
        </p:txBody>
      </p:sp>
      <p:pic>
        <p:nvPicPr>
          <p:cNvPr id="6" name="Platshållare för innehåll 5" descr="Skärmdump Kompetens">
            <a:extLst>
              <a:ext uri="{FF2B5EF4-FFF2-40B4-BE49-F238E27FC236}">
                <a16:creationId xmlns:a16="http://schemas.microsoft.com/office/drawing/2014/main" id="{9BD9FAF8-9FDE-4BC6-880C-7C8A00ECCA1E}"/>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75043" y="1585535"/>
            <a:ext cx="5730720" cy="2424043"/>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DCA6B3C0-5487-4FDE-8C3F-FABC4CD6840B}"/>
              </a:ext>
              <a:ext uri="{C183D7F6-B498-43B3-948B-1728B52AA6E4}">
                <adec:decorative xmlns:adec="http://schemas.microsoft.com/office/drawing/2017/decorative" val="1"/>
              </a:ext>
            </a:extLst>
          </p:cNvPr>
          <p:cNvSpPr/>
          <p:nvPr/>
        </p:nvSpPr>
        <p:spPr>
          <a:xfrm>
            <a:off x="1319821" y="2797555"/>
            <a:ext cx="4805314" cy="81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6C764479-7996-4FDF-B74C-51D0A5B0DB68}"/>
              </a:ext>
            </a:extLst>
          </p:cNvPr>
          <p:cNvSpPr txBox="1"/>
          <p:nvPr/>
        </p:nvSpPr>
        <p:spPr>
          <a:xfrm>
            <a:off x="6763871" y="1585535"/>
            <a:ext cx="2010335" cy="2123658"/>
          </a:xfrm>
          <a:prstGeom prst="rect">
            <a:avLst/>
          </a:prstGeom>
          <a:noFill/>
        </p:spPr>
        <p:txBody>
          <a:bodyPr wrap="square" rtlCol="0">
            <a:spAutoFit/>
          </a:bodyPr>
          <a:lstStyle/>
          <a:p>
            <a:r>
              <a:rPr lang="sv-SE" sz="1200" dirty="0"/>
              <a:t>Under </a:t>
            </a:r>
            <a:r>
              <a:rPr lang="sv-SE" sz="1200" b="1" dirty="0"/>
              <a:t>Kompetens</a:t>
            </a:r>
            <a:r>
              <a:rPr lang="sv-SE" sz="1200" dirty="0"/>
              <a:t> fyller du i deltagarens styrkor, intressen och andra erfarenheter som är viktiga i deltagarens arbetssökande.</a:t>
            </a:r>
          </a:p>
          <a:p>
            <a:endParaRPr lang="sv-SE" sz="1200" dirty="0"/>
          </a:p>
          <a:p>
            <a:r>
              <a:rPr lang="sv-SE" sz="1200" dirty="0"/>
              <a:t>Kryssa i de eventuella körkort deltagaren har och om deltagaren har tillgång till egen bil.</a:t>
            </a:r>
          </a:p>
        </p:txBody>
      </p:sp>
      <p:sp>
        <p:nvSpPr>
          <p:cNvPr id="7" name="Rektangel 6">
            <a:extLst>
              <a:ext uri="{FF2B5EF4-FFF2-40B4-BE49-F238E27FC236}">
                <a16:creationId xmlns:a16="http://schemas.microsoft.com/office/drawing/2014/main" id="{AE9AE951-7902-4714-AB7D-1677BB5107F9}"/>
              </a:ext>
              <a:ext uri="{C183D7F6-B498-43B3-948B-1728B52AA6E4}">
                <adec:decorative xmlns:adec="http://schemas.microsoft.com/office/drawing/2017/decorative" val="1"/>
              </a:ext>
            </a:extLst>
          </p:cNvPr>
          <p:cNvSpPr/>
          <p:nvPr/>
        </p:nvSpPr>
        <p:spPr>
          <a:xfrm flipV="1">
            <a:off x="1319822" y="3610533"/>
            <a:ext cx="694055" cy="3525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A1DA07A-B2E3-4F34-B676-2CF6000363CB}"/>
              </a:ext>
              <a:ext uri="{C183D7F6-B498-43B3-948B-1728B52AA6E4}">
                <adec:decorative xmlns:adec="http://schemas.microsoft.com/office/drawing/2017/decorative" val="1"/>
              </a:ext>
            </a:extLst>
          </p:cNvPr>
          <p:cNvSpPr/>
          <p:nvPr/>
        </p:nvSpPr>
        <p:spPr>
          <a:xfrm flipV="1">
            <a:off x="2849245" y="3610533"/>
            <a:ext cx="694055" cy="3525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A3BF5982-5D2E-4FC0-A848-8E4AC24E28F4}"/>
              </a:ext>
              <a:ext uri="{C183D7F6-B498-43B3-948B-1728B52AA6E4}">
                <adec:decorative xmlns:adec="http://schemas.microsoft.com/office/drawing/2017/decorative" val="1"/>
              </a:ext>
            </a:extLst>
          </p:cNvPr>
          <p:cNvSpPr/>
          <p:nvPr/>
        </p:nvSpPr>
        <p:spPr>
          <a:xfrm>
            <a:off x="3115283" y="2131539"/>
            <a:ext cx="428017" cy="12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F49BB48-6A0B-2FE7-79D9-577241AE64E8}"/>
              </a:ext>
              <a:ext uri="{C183D7F6-B498-43B3-948B-1728B52AA6E4}">
                <adec:decorative xmlns:adec="http://schemas.microsoft.com/office/drawing/2017/decorative" val="1"/>
              </a:ext>
            </a:extLst>
          </p:cNvPr>
          <p:cNvSpPr/>
          <p:nvPr/>
        </p:nvSpPr>
        <p:spPr>
          <a:xfrm>
            <a:off x="5615426" y="1705384"/>
            <a:ext cx="274881" cy="56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875177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0AD833-3A19-44F6-B2C5-558B92A930D9}"/>
              </a:ext>
            </a:extLst>
          </p:cNvPr>
          <p:cNvSpPr>
            <a:spLocks noGrp="1"/>
          </p:cNvSpPr>
          <p:nvPr>
            <p:ph type="title"/>
          </p:nvPr>
        </p:nvSpPr>
        <p:spPr>
          <a:xfrm>
            <a:off x="581767" y="667963"/>
            <a:ext cx="7422784" cy="675000"/>
          </a:xfrm>
        </p:spPr>
        <p:txBody>
          <a:bodyPr/>
          <a:lstStyle/>
          <a:p>
            <a:r>
              <a:rPr lang="sv-SE" sz="2400" dirty="0"/>
              <a:t>Utbildning, Arbetslivserfarenhet, Sökta jobb</a:t>
            </a:r>
          </a:p>
        </p:txBody>
      </p:sp>
      <p:sp>
        <p:nvSpPr>
          <p:cNvPr id="3" name="textruta 2">
            <a:extLst>
              <a:ext uri="{FF2B5EF4-FFF2-40B4-BE49-F238E27FC236}">
                <a16:creationId xmlns:a16="http://schemas.microsoft.com/office/drawing/2014/main" id="{E5BDFEBB-7777-4C3C-804E-23B630025791}"/>
              </a:ext>
            </a:extLst>
          </p:cNvPr>
          <p:cNvSpPr txBox="1"/>
          <p:nvPr/>
        </p:nvSpPr>
        <p:spPr>
          <a:xfrm>
            <a:off x="581766" y="3844815"/>
            <a:ext cx="6581083" cy="669414"/>
          </a:xfrm>
          <a:prstGeom prst="rect">
            <a:avLst/>
          </a:prstGeom>
          <a:noFill/>
        </p:spPr>
        <p:txBody>
          <a:bodyPr wrap="square" rtlCol="0">
            <a:spAutoFit/>
          </a:bodyPr>
          <a:lstStyle/>
          <a:p>
            <a:r>
              <a:rPr lang="sv-SE" sz="1200" dirty="0"/>
              <a:t>Här fyller du in deltagarens utbildning/ar, tidigare arbetslivserfarenhet och sökta jobb. </a:t>
            </a:r>
            <a:br>
              <a:rPr lang="sv-SE" sz="1200" dirty="0"/>
            </a:br>
            <a:r>
              <a:rPr lang="sv-SE" sz="1200" dirty="0"/>
              <a:t>Du lägger till genom att klicka på </a:t>
            </a:r>
            <a:r>
              <a:rPr lang="sv-SE" sz="1200" b="1" dirty="0"/>
              <a:t>+ Lägg till xxx </a:t>
            </a:r>
            <a:r>
              <a:rPr lang="sv-SE" sz="1200" dirty="0"/>
              <a:t>till höger under varje rubrik.</a:t>
            </a:r>
          </a:p>
          <a:p>
            <a:r>
              <a:rPr lang="sv-SE" sz="1200" dirty="0"/>
              <a:t>För att spara informationen du lagt till tryck på knappen </a:t>
            </a:r>
            <a:r>
              <a:rPr lang="sv-SE" sz="1200" b="1" dirty="0"/>
              <a:t>Spara</a:t>
            </a:r>
            <a:r>
              <a:rPr lang="sv-SE" sz="1200" dirty="0"/>
              <a:t>.</a:t>
            </a:r>
          </a:p>
        </p:txBody>
      </p:sp>
      <p:pic>
        <p:nvPicPr>
          <p:cNvPr id="6" name="Platshållare för innehåll 5" descr="skärmdump Lägg till utbildning, arbetslivserfarenhet, sökta jobb">
            <a:extLst>
              <a:ext uri="{FF2B5EF4-FFF2-40B4-BE49-F238E27FC236}">
                <a16:creationId xmlns:a16="http://schemas.microsoft.com/office/drawing/2014/main" id="{5EE95C77-975B-4A37-AB7B-601D42E1D0A4}"/>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581767" y="1413094"/>
            <a:ext cx="6581083" cy="2046451"/>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C2BBE8BA-E481-496D-9670-3C583E0A683D}"/>
              </a:ext>
              <a:ext uri="{C183D7F6-B498-43B3-948B-1728B52AA6E4}">
                <adec:decorative xmlns:adec="http://schemas.microsoft.com/office/drawing/2017/decorative" val="1"/>
              </a:ext>
            </a:extLst>
          </p:cNvPr>
          <p:cNvSpPr/>
          <p:nvPr/>
        </p:nvSpPr>
        <p:spPr>
          <a:xfrm flipV="1">
            <a:off x="5920727" y="2358682"/>
            <a:ext cx="1013473" cy="174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94E08C9-E797-447A-AC76-44138C5BB3B8}"/>
              </a:ext>
              <a:ext uri="{C183D7F6-B498-43B3-948B-1728B52AA6E4}">
                <adec:decorative xmlns:adec="http://schemas.microsoft.com/office/drawing/2017/decorative" val="1"/>
              </a:ext>
            </a:extLst>
          </p:cNvPr>
          <p:cNvSpPr/>
          <p:nvPr/>
        </p:nvSpPr>
        <p:spPr>
          <a:xfrm flipV="1">
            <a:off x="6231502" y="2918767"/>
            <a:ext cx="683790" cy="174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F99F255-0C9B-452B-A58C-6EF83D27C183}"/>
              </a:ext>
              <a:ext uri="{C183D7F6-B498-43B3-948B-1728B52AA6E4}">
                <adec:decorative xmlns:adec="http://schemas.microsoft.com/office/drawing/2017/decorative" val="1"/>
              </a:ext>
            </a:extLst>
          </p:cNvPr>
          <p:cNvSpPr/>
          <p:nvPr/>
        </p:nvSpPr>
        <p:spPr>
          <a:xfrm flipV="1">
            <a:off x="6231502" y="1826456"/>
            <a:ext cx="702698" cy="146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1605116-BEB6-4FBA-A43B-57C6D476F8A7}"/>
              </a:ext>
              <a:ext uri="{C183D7F6-B498-43B3-948B-1728B52AA6E4}">
                <adec:decorative xmlns:adec="http://schemas.microsoft.com/office/drawing/2017/decorative" val="1"/>
              </a:ext>
            </a:extLst>
          </p:cNvPr>
          <p:cNvSpPr/>
          <p:nvPr/>
        </p:nvSpPr>
        <p:spPr>
          <a:xfrm flipV="1">
            <a:off x="1114023" y="3238950"/>
            <a:ext cx="412123" cy="174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390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17419-0048-4A16-8995-7755CD64DA03}"/>
              </a:ext>
            </a:extLst>
          </p:cNvPr>
          <p:cNvSpPr>
            <a:spLocks noGrp="1"/>
          </p:cNvSpPr>
          <p:nvPr>
            <p:ph type="title"/>
          </p:nvPr>
        </p:nvSpPr>
        <p:spPr>
          <a:xfrm>
            <a:off x="574675" y="450817"/>
            <a:ext cx="7422784" cy="675000"/>
          </a:xfrm>
        </p:spPr>
        <p:txBody>
          <a:bodyPr/>
          <a:lstStyle/>
          <a:p>
            <a:r>
              <a:rPr lang="sv-SE" sz="2400" dirty="0"/>
              <a:t>Utbildning</a:t>
            </a:r>
            <a:endParaRPr lang="sv-SE" dirty="0"/>
          </a:p>
        </p:txBody>
      </p:sp>
      <p:pic>
        <p:nvPicPr>
          <p:cNvPr id="6" name="Platshållare för innehåll 5" descr="skärmdump utbildningsnamn">
            <a:extLst>
              <a:ext uri="{FF2B5EF4-FFF2-40B4-BE49-F238E27FC236}">
                <a16:creationId xmlns:a16="http://schemas.microsoft.com/office/drawing/2014/main" id="{D8BF7CB4-C916-4C59-AB95-F8712F9D401D}"/>
              </a:ext>
            </a:extLst>
          </p:cNvPr>
          <p:cNvPicPr>
            <a:picLocks noGrp="1" noChangeAspect="1"/>
          </p:cNvPicPr>
          <p:nvPr>
            <p:ph idx="14"/>
          </p:nvPr>
        </p:nvPicPr>
        <p:blipFill>
          <a:blip r:embed="rId2" cstate="screen">
            <a:extLst>
              <a:ext uri="{28A0092B-C50C-407E-A947-70E740481C1C}">
                <a14:useLocalDpi xmlns:a14="http://schemas.microsoft.com/office/drawing/2010/main"/>
              </a:ext>
            </a:extLst>
          </a:blip>
          <a:stretch>
            <a:fillRect/>
          </a:stretch>
        </p:blipFill>
        <p:spPr>
          <a:xfrm>
            <a:off x="574675" y="1110347"/>
            <a:ext cx="4838291" cy="691184"/>
          </a:xfrm>
          <a:prstGeom prst="rect">
            <a:avLst/>
          </a:prstGeom>
          <a:ln>
            <a:noFill/>
          </a:ln>
          <a:effectLst>
            <a:outerShdw blurRad="292100" dist="139700" dir="2700000" algn="tl" rotWithShape="0">
              <a:srgbClr val="333333">
                <a:alpha val="65000"/>
              </a:srgbClr>
            </a:outerShdw>
          </a:effectLst>
        </p:spPr>
      </p:pic>
      <p:pic>
        <p:nvPicPr>
          <p:cNvPr id="8" name="Platshållare för innehåll 5" descr="skärmdump Godkänd utländsk utbildning">
            <a:extLst>
              <a:ext uri="{FF2B5EF4-FFF2-40B4-BE49-F238E27FC236}">
                <a16:creationId xmlns:a16="http://schemas.microsoft.com/office/drawing/2014/main" id="{765CFF45-FF88-456B-9E1E-2C324DBB33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674" y="2068370"/>
            <a:ext cx="4838292" cy="650131"/>
          </a:xfrm>
          <a:prstGeom prst="rect">
            <a:avLst/>
          </a:prstGeom>
          <a:ln>
            <a:noFill/>
          </a:ln>
          <a:effectLst>
            <a:outerShdw blurRad="292100" dist="139700" dir="2700000" algn="tl" rotWithShape="0">
              <a:srgbClr val="333333">
                <a:alpha val="65000"/>
              </a:srgbClr>
            </a:outerShdw>
          </a:effectLst>
        </p:spPr>
      </p:pic>
      <p:pic>
        <p:nvPicPr>
          <p:cNvPr id="9" name="Platshållare för innehåll 5" descr="skärmdump godkänd utländsk utbildning">
            <a:extLst>
              <a:ext uri="{FF2B5EF4-FFF2-40B4-BE49-F238E27FC236}">
                <a16:creationId xmlns:a16="http://schemas.microsoft.com/office/drawing/2014/main" id="{55656972-6EFB-41AF-AFC1-00D31EE676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674" y="3055637"/>
            <a:ext cx="4838292" cy="885659"/>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1B261702-1BCB-4B79-A4BE-479B66634F44}"/>
              </a:ext>
            </a:extLst>
          </p:cNvPr>
          <p:cNvSpPr txBox="1"/>
          <p:nvPr/>
        </p:nvSpPr>
        <p:spPr>
          <a:xfrm>
            <a:off x="6055510" y="954610"/>
            <a:ext cx="2679121" cy="3785652"/>
          </a:xfrm>
          <a:prstGeom prst="rect">
            <a:avLst/>
          </a:prstGeom>
          <a:noFill/>
        </p:spPr>
        <p:txBody>
          <a:bodyPr wrap="square" rtlCol="0">
            <a:spAutoFit/>
          </a:bodyPr>
          <a:lstStyle/>
          <a:p>
            <a:r>
              <a:rPr lang="sv-SE" sz="1200" dirty="0"/>
              <a:t>Fyll i namnet på utbildningen och därefter utbildningsnivån ex högskoleutbildning, yrkesutbildning etc.</a:t>
            </a:r>
          </a:p>
          <a:p>
            <a:r>
              <a:rPr lang="sv-SE" sz="1200" dirty="0"/>
              <a:t>Ange om deltagaren har utländsk utbildning genom att kryssa i rutan för ja eller nej.</a:t>
            </a:r>
          </a:p>
          <a:p>
            <a:endParaRPr lang="sv-SE" sz="1200" dirty="0"/>
          </a:p>
          <a:p>
            <a:r>
              <a:rPr lang="sv-SE" sz="1200" dirty="0"/>
              <a:t>Ange om den utländska utbildningen är godkänd genom att kryssa i respektive ruta.</a:t>
            </a:r>
          </a:p>
          <a:p>
            <a:endParaRPr lang="sv-SE" sz="1200" dirty="0"/>
          </a:p>
          <a:p>
            <a:r>
              <a:rPr lang="sv-SE" sz="1200" dirty="0"/>
              <a:t>Du kan hela tiden lägga till fler val under respektive rubrik genom att klicka på </a:t>
            </a:r>
            <a:r>
              <a:rPr lang="sv-SE" sz="1200" b="1" dirty="0"/>
              <a:t>+ Lägg till xxx</a:t>
            </a:r>
            <a:r>
              <a:rPr lang="sv-SE" sz="1200" dirty="0"/>
              <a:t>.</a:t>
            </a:r>
          </a:p>
          <a:p>
            <a:endParaRPr lang="sv-SE" sz="1200" dirty="0"/>
          </a:p>
          <a:p>
            <a:r>
              <a:rPr lang="sv-SE" sz="1200" dirty="0"/>
              <a:t>Du kan även ta bort tillagda val genom att klicka på </a:t>
            </a:r>
            <a:r>
              <a:rPr lang="sv-SE" sz="1200" b="1" dirty="0"/>
              <a:t>x Ta bort</a:t>
            </a:r>
            <a:r>
              <a:rPr lang="sv-SE" sz="1200" dirty="0"/>
              <a:t>.</a:t>
            </a:r>
          </a:p>
          <a:p>
            <a:endParaRPr lang="sv-SE" sz="1200" dirty="0"/>
          </a:p>
          <a:p>
            <a:endParaRPr lang="sv-SE" sz="1200" dirty="0"/>
          </a:p>
        </p:txBody>
      </p:sp>
      <p:sp>
        <p:nvSpPr>
          <p:cNvPr id="15" name="Rektangel 14">
            <a:extLst>
              <a:ext uri="{FF2B5EF4-FFF2-40B4-BE49-F238E27FC236}">
                <a16:creationId xmlns:a16="http://schemas.microsoft.com/office/drawing/2014/main" id="{FC3DD78B-926C-4BE4-87CE-4E18A829D85D}"/>
              </a:ext>
              <a:ext uri="{C183D7F6-B498-43B3-948B-1728B52AA6E4}">
                <adec:decorative xmlns:adec="http://schemas.microsoft.com/office/drawing/2017/decorative" val="1"/>
              </a:ext>
            </a:extLst>
          </p:cNvPr>
          <p:cNvSpPr/>
          <p:nvPr/>
        </p:nvSpPr>
        <p:spPr>
          <a:xfrm flipV="1">
            <a:off x="614286" y="1429034"/>
            <a:ext cx="1039098" cy="174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48D56B5-DC54-4801-A3FC-09A0701A3C5F}"/>
              </a:ext>
              <a:ext uri="{C183D7F6-B498-43B3-948B-1728B52AA6E4}">
                <adec:decorative xmlns:adec="http://schemas.microsoft.com/office/drawing/2017/decorative" val="1"/>
              </a:ext>
            </a:extLst>
          </p:cNvPr>
          <p:cNvSpPr/>
          <p:nvPr/>
        </p:nvSpPr>
        <p:spPr>
          <a:xfrm flipV="1">
            <a:off x="3596659" y="2381114"/>
            <a:ext cx="748760" cy="174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DE1F9C9-183E-40EB-AD4E-9840BA1A19D3}"/>
              </a:ext>
              <a:ext uri="{C183D7F6-B498-43B3-948B-1728B52AA6E4}">
                <adec:decorative xmlns:adec="http://schemas.microsoft.com/office/drawing/2017/decorative" val="1"/>
              </a:ext>
            </a:extLst>
          </p:cNvPr>
          <p:cNvSpPr/>
          <p:nvPr/>
        </p:nvSpPr>
        <p:spPr>
          <a:xfrm flipV="1">
            <a:off x="4669035" y="2581149"/>
            <a:ext cx="532036" cy="127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E85C2A0-3AA3-4F4B-A43E-7068AEBB2715}"/>
              </a:ext>
              <a:ext uri="{C183D7F6-B498-43B3-948B-1728B52AA6E4}">
                <adec:decorative xmlns:adec="http://schemas.microsoft.com/office/drawing/2017/decorative" val="1"/>
              </a:ext>
            </a:extLst>
          </p:cNvPr>
          <p:cNvSpPr/>
          <p:nvPr/>
        </p:nvSpPr>
        <p:spPr>
          <a:xfrm flipV="1">
            <a:off x="4963886" y="3618936"/>
            <a:ext cx="291424" cy="1423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5A3A53B-E547-DF45-CAE0-C31F2879D0E6}"/>
              </a:ext>
              <a:ext uri="{C183D7F6-B498-43B3-948B-1728B52AA6E4}">
                <adec:decorative xmlns:adec="http://schemas.microsoft.com/office/drawing/2017/decorative" val="1"/>
              </a:ext>
            </a:extLst>
          </p:cNvPr>
          <p:cNvSpPr/>
          <p:nvPr/>
        </p:nvSpPr>
        <p:spPr>
          <a:xfrm>
            <a:off x="1691089" y="1422630"/>
            <a:ext cx="1024569" cy="174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D4443803-26C9-05C1-A4E5-D7104959C717}"/>
              </a:ext>
              <a:ext uri="{C183D7F6-B498-43B3-948B-1728B52AA6E4}">
                <adec:decorative xmlns:adec="http://schemas.microsoft.com/office/drawing/2017/decorative" val="1"/>
              </a:ext>
            </a:extLst>
          </p:cNvPr>
          <p:cNvSpPr/>
          <p:nvPr/>
        </p:nvSpPr>
        <p:spPr>
          <a:xfrm>
            <a:off x="2733845" y="1422630"/>
            <a:ext cx="587741" cy="1677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69150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B884B-EFE8-495A-8555-FA63BCC6A080}"/>
              </a:ext>
            </a:extLst>
          </p:cNvPr>
          <p:cNvSpPr>
            <a:spLocks noGrp="1"/>
          </p:cNvSpPr>
          <p:nvPr>
            <p:ph type="title"/>
          </p:nvPr>
        </p:nvSpPr>
        <p:spPr>
          <a:xfrm>
            <a:off x="578921" y="530977"/>
            <a:ext cx="7422784" cy="675000"/>
          </a:xfrm>
        </p:spPr>
        <p:txBody>
          <a:bodyPr/>
          <a:lstStyle/>
          <a:p>
            <a:r>
              <a:rPr lang="sv-SE" sz="2400" dirty="0"/>
              <a:t>Arbetslivserfarenhet</a:t>
            </a:r>
            <a:endParaRPr lang="sv-SE" dirty="0"/>
          </a:p>
        </p:txBody>
      </p:sp>
      <p:pic>
        <p:nvPicPr>
          <p:cNvPr id="9" name="Platshållare för innehåll 5" descr="skärmdump arbetsuppgifter">
            <a:extLst>
              <a:ext uri="{FF2B5EF4-FFF2-40B4-BE49-F238E27FC236}">
                <a16:creationId xmlns:a16="http://schemas.microsoft.com/office/drawing/2014/main" id="{C77D5C03-30AE-4DBD-999C-370DA047BF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21" y="1429136"/>
            <a:ext cx="4492794" cy="578789"/>
          </a:xfrm>
          <a:prstGeom prst="rect">
            <a:avLst/>
          </a:prstGeom>
          <a:ln>
            <a:noFill/>
          </a:ln>
          <a:effectLst>
            <a:outerShdw blurRad="292100" dist="139700" dir="2700000" algn="tl" rotWithShape="0">
              <a:srgbClr val="333333">
                <a:alpha val="65000"/>
              </a:srgbClr>
            </a:outerShdw>
          </a:effectLst>
        </p:spPr>
      </p:pic>
      <p:pic>
        <p:nvPicPr>
          <p:cNvPr id="16" name="Platshållare för innehåll 5" descr="skärmdump ta bort, lägg till arbetslivserfarenhet">
            <a:extLst>
              <a:ext uri="{FF2B5EF4-FFF2-40B4-BE49-F238E27FC236}">
                <a16:creationId xmlns:a16="http://schemas.microsoft.com/office/drawing/2014/main" id="{1F4D4670-041E-43EA-BB3E-BDA2B8EFDA96}"/>
              </a:ext>
            </a:extLst>
          </p:cNvPr>
          <p:cNvPicPr>
            <a:picLocks noGrp="1" noChangeAspect="1"/>
          </p:cNvPicPr>
          <p:nvPr>
            <p:ph idx="14"/>
          </p:nvPr>
        </p:nvPicPr>
        <p:blipFill>
          <a:blip r:embed="rId3" cstate="screen">
            <a:extLst>
              <a:ext uri="{28A0092B-C50C-407E-A947-70E740481C1C}">
                <a14:useLocalDpi xmlns:a14="http://schemas.microsoft.com/office/drawing/2010/main"/>
              </a:ext>
            </a:extLst>
          </a:blip>
          <a:stretch>
            <a:fillRect/>
          </a:stretch>
        </p:blipFill>
        <p:spPr>
          <a:xfrm>
            <a:off x="578921" y="2499798"/>
            <a:ext cx="4746389" cy="79959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13FDFDE-7730-4E3C-986A-F42C214A447F}"/>
              </a:ext>
            </a:extLst>
          </p:cNvPr>
          <p:cNvSpPr>
            <a:spLocks noGrp="1"/>
          </p:cNvSpPr>
          <p:nvPr>
            <p:ph idx="13"/>
          </p:nvPr>
        </p:nvSpPr>
        <p:spPr>
          <a:xfrm>
            <a:off x="6120478" y="1143177"/>
            <a:ext cx="2585173" cy="2156214"/>
          </a:xfrm>
        </p:spPr>
        <p:txBody>
          <a:bodyPr/>
          <a:lstStyle/>
          <a:p>
            <a:pPr marL="0" indent="0">
              <a:buNone/>
            </a:pPr>
            <a:r>
              <a:rPr lang="sv-SE" sz="1200" dirty="0"/>
              <a:t>Fyll titeln på det arbete du vill ange, därefter fyller du i namnet på företaget.</a:t>
            </a:r>
          </a:p>
          <a:p>
            <a:pPr marL="0" indent="0">
              <a:buNone/>
            </a:pPr>
            <a:r>
              <a:rPr lang="sv-SE" sz="1200" dirty="0"/>
              <a:t>Ange start och slutdatum för när deltagaren arbetat på företaget.</a:t>
            </a:r>
          </a:p>
          <a:p>
            <a:pPr marL="0" indent="0">
              <a:buNone/>
            </a:pPr>
            <a:r>
              <a:rPr lang="sv-SE" sz="1200" dirty="0"/>
              <a:t>Beskriv deltagarens arbetsuppgifter på företaget.</a:t>
            </a:r>
          </a:p>
          <a:p>
            <a:pPr marL="0" indent="0">
              <a:buNone/>
            </a:pPr>
            <a:endParaRPr lang="sv-SE" sz="1200" dirty="0"/>
          </a:p>
          <a:p>
            <a:pPr marL="0" indent="0">
              <a:buNone/>
            </a:pPr>
            <a:r>
              <a:rPr lang="sv-SE" sz="1200" dirty="0"/>
              <a:t>Du kan hela tiden lägga till fler val under respektive rubrik genom att klicka på </a:t>
            </a:r>
            <a:r>
              <a:rPr lang="sv-SE" sz="1200" b="1" dirty="0"/>
              <a:t>+ Lägg till xxx</a:t>
            </a:r>
            <a:r>
              <a:rPr lang="sv-SE" sz="1200" dirty="0"/>
              <a:t>.</a:t>
            </a:r>
          </a:p>
          <a:p>
            <a:pPr marL="0" indent="0">
              <a:buNone/>
            </a:pPr>
            <a:r>
              <a:rPr lang="sv-SE" sz="1200" dirty="0"/>
              <a:t>Du kan även ta bort tillagda val genom att klicka på </a:t>
            </a:r>
            <a:r>
              <a:rPr lang="sv-SE" sz="1200" b="1" dirty="0"/>
              <a:t>x Ta bort</a:t>
            </a:r>
            <a:r>
              <a:rPr lang="sv-SE" sz="1200" dirty="0"/>
              <a:t>.</a:t>
            </a:r>
          </a:p>
          <a:p>
            <a:endParaRPr lang="sv-SE" sz="1200" dirty="0"/>
          </a:p>
          <a:p>
            <a:pPr marL="0" indent="0">
              <a:buNone/>
            </a:pPr>
            <a:endParaRPr lang="sv-SE" sz="1200" dirty="0"/>
          </a:p>
        </p:txBody>
      </p:sp>
      <p:sp>
        <p:nvSpPr>
          <p:cNvPr id="17" name="Rektangel 16">
            <a:extLst>
              <a:ext uri="{FF2B5EF4-FFF2-40B4-BE49-F238E27FC236}">
                <a16:creationId xmlns:a16="http://schemas.microsoft.com/office/drawing/2014/main" id="{9B0605DA-60F9-4268-83BC-4473CB1B59FD}"/>
              </a:ext>
              <a:ext uri="{C183D7F6-B498-43B3-948B-1728B52AA6E4}">
                <adec:decorative xmlns:adec="http://schemas.microsoft.com/office/drawing/2017/decorative" val="1"/>
              </a:ext>
            </a:extLst>
          </p:cNvPr>
          <p:cNvSpPr/>
          <p:nvPr/>
        </p:nvSpPr>
        <p:spPr>
          <a:xfrm flipV="1">
            <a:off x="3728968" y="1704931"/>
            <a:ext cx="886524" cy="1587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67507AC-D99A-44E5-8F9E-71FEC83AA0FF}"/>
              </a:ext>
              <a:ext uri="{C183D7F6-B498-43B3-948B-1728B52AA6E4}">
                <adec:decorative xmlns:adec="http://schemas.microsoft.com/office/drawing/2017/decorative" val="1"/>
              </a:ext>
            </a:extLst>
          </p:cNvPr>
          <p:cNvSpPr/>
          <p:nvPr/>
        </p:nvSpPr>
        <p:spPr>
          <a:xfrm flipV="1">
            <a:off x="4917058" y="3012352"/>
            <a:ext cx="273906" cy="11471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83BEE5B-C946-4277-944F-0865EDB9CC6E}"/>
              </a:ext>
              <a:ext uri="{C183D7F6-B498-43B3-948B-1728B52AA6E4}">
                <adec:decorative xmlns:adec="http://schemas.microsoft.com/office/drawing/2017/decorative" val="1"/>
              </a:ext>
            </a:extLst>
          </p:cNvPr>
          <p:cNvSpPr/>
          <p:nvPr/>
        </p:nvSpPr>
        <p:spPr>
          <a:xfrm flipV="1">
            <a:off x="4508807" y="3153481"/>
            <a:ext cx="816503" cy="1459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AEC1362C-D8FA-E6D2-12EA-5E2F260DAB4F}"/>
              </a:ext>
              <a:ext uri="{C183D7F6-B498-43B3-948B-1728B52AA6E4}">
                <adec:decorative xmlns:adec="http://schemas.microsoft.com/office/drawing/2017/decorative" val="1"/>
              </a:ext>
            </a:extLst>
          </p:cNvPr>
          <p:cNvSpPr/>
          <p:nvPr/>
        </p:nvSpPr>
        <p:spPr>
          <a:xfrm>
            <a:off x="578920" y="1704931"/>
            <a:ext cx="3150289" cy="1584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01787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25C76-596E-47B2-A371-6924CAC7C41E}"/>
              </a:ext>
            </a:extLst>
          </p:cNvPr>
          <p:cNvSpPr>
            <a:spLocks noGrp="1"/>
          </p:cNvSpPr>
          <p:nvPr>
            <p:ph type="title"/>
          </p:nvPr>
        </p:nvSpPr>
        <p:spPr>
          <a:xfrm>
            <a:off x="575043" y="479033"/>
            <a:ext cx="7422784" cy="675000"/>
          </a:xfrm>
        </p:spPr>
        <p:txBody>
          <a:bodyPr/>
          <a:lstStyle/>
          <a:p>
            <a:r>
              <a:rPr lang="sv-SE" sz="2400" dirty="0"/>
              <a:t>Sökta jobb</a:t>
            </a:r>
          </a:p>
        </p:txBody>
      </p:sp>
      <p:pic>
        <p:nvPicPr>
          <p:cNvPr id="9" name="Platshållare för innehåll 5" descr="skärmdump sökta jobb, har erfarenhet">
            <a:extLst>
              <a:ext uri="{FF2B5EF4-FFF2-40B4-BE49-F238E27FC236}">
                <a16:creationId xmlns:a16="http://schemas.microsoft.com/office/drawing/2014/main" id="{6E23946B-DD0E-4C51-BEFD-3040D73E1D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524" y="1442516"/>
            <a:ext cx="4640752" cy="597045"/>
          </a:xfrm>
          <a:prstGeom prst="rect">
            <a:avLst/>
          </a:prstGeom>
          <a:ln>
            <a:noFill/>
          </a:ln>
          <a:effectLst>
            <a:outerShdw blurRad="292100" dist="139700" dir="2700000" algn="tl" rotWithShape="0">
              <a:srgbClr val="333333">
                <a:alpha val="65000"/>
              </a:srgbClr>
            </a:outerShdw>
          </a:effectLst>
        </p:spPr>
      </p:pic>
      <p:pic>
        <p:nvPicPr>
          <p:cNvPr id="10" name="Platshållare för innehåll 5" descr="skärmdump , ta bort &amp; lägg till sökta jobb">
            <a:extLst>
              <a:ext uri="{FF2B5EF4-FFF2-40B4-BE49-F238E27FC236}">
                <a16:creationId xmlns:a16="http://schemas.microsoft.com/office/drawing/2014/main" id="{0F988645-3019-4A04-B35D-630A3261F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524" y="2529481"/>
            <a:ext cx="4354849" cy="71953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A573FD1-2A9D-43F4-983A-7DC9962C4CC7}"/>
              </a:ext>
            </a:extLst>
          </p:cNvPr>
          <p:cNvSpPr>
            <a:spLocks noGrp="1"/>
          </p:cNvSpPr>
          <p:nvPr>
            <p:ph idx="13"/>
          </p:nvPr>
        </p:nvSpPr>
        <p:spPr>
          <a:xfrm>
            <a:off x="6098146" y="1111425"/>
            <a:ext cx="2801154" cy="3331786"/>
          </a:xfrm>
        </p:spPr>
        <p:txBody>
          <a:bodyPr/>
          <a:lstStyle/>
          <a:p>
            <a:pPr marL="0" indent="0">
              <a:buNone/>
            </a:pPr>
            <a:r>
              <a:rPr lang="sv-SE" sz="1200" dirty="0"/>
              <a:t>Fyll i titeln på det jobb som deltagaren sökt, därefter fyller du i namnet på företaget.</a:t>
            </a:r>
          </a:p>
          <a:p>
            <a:pPr marL="0" indent="0">
              <a:buNone/>
            </a:pPr>
            <a:r>
              <a:rPr lang="sv-SE" sz="1200" dirty="0"/>
              <a:t>Fyll i om arbetet kräver utbildning, ja eller nej.</a:t>
            </a:r>
          </a:p>
          <a:p>
            <a:pPr marL="0" indent="0">
              <a:buNone/>
            </a:pPr>
            <a:r>
              <a:rPr lang="sv-SE" sz="1200" dirty="0"/>
              <a:t>Fyll i vilken utbildningsnivå som krävs för arbetet.</a:t>
            </a:r>
          </a:p>
          <a:p>
            <a:pPr marL="0" indent="0">
              <a:buNone/>
            </a:pPr>
            <a:r>
              <a:rPr lang="sv-SE" sz="1200" dirty="0"/>
              <a:t>Ange om deltagaren har tidigare erfarenhet som överensstämmer med det sökta jobbet.</a:t>
            </a:r>
          </a:p>
          <a:p>
            <a:pPr marL="0" indent="0">
              <a:buNone/>
            </a:pPr>
            <a:endParaRPr lang="sv-SE" sz="1200" dirty="0"/>
          </a:p>
          <a:p>
            <a:pPr marL="0" indent="0">
              <a:buNone/>
            </a:pPr>
            <a:r>
              <a:rPr lang="sv-SE" sz="1200" dirty="0"/>
              <a:t>Du kan hela tiden lägga till fler val under respektive rubrik genom att klicka på </a:t>
            </a:r>
            <a:r>
              <a:rPr lang="sv-SE" sz="1200" b="1" dirty="0"/>
              <a:t>+ Lägg till xxx</a:t>
            </a:r>
            <a:r>
              <a:rPr lang="sv-SE" sz="1200" dirty="0"/>
              <a:t>.</a:t>
            </a:r>
          </a:p>
          <a:p>
            <a:pPr marL="0" indent="0">
              <a:buNone/>
            </a:pPr>
            <a:r>
              <a:rPr lang="sv-SE" sz="1200" dirty="0"/>
              <a:t>Du kan även ta bort tillagda val genom att klicka på </a:t>
            </a:r>
            <a:r>
              <a:rPr lang="sv-SE" sz="1200" b="1" dirty="0"/>
              <a:t>x Ta bort</a:t>
            </a:r>
            <a:r>
              <a:rPr lang="sv-SE" sz="1200" dirty="0"/>
              <a:t>.</a:t>
            </a:r>
          </a:p>
          <a:p>
            <a:pPr marL="0" indent="0">
              <a:buNone/>
            </a:pPr>
            <a:endParaRPr lang="sv-SE" sz="1200" dirty="0"/>
          </a:p>
        </p:txBody>
      </p:sp>
      <p:sp>
        <p:nvSpPr>
          <p:cNvPr id="14" name="Rektangel 13">
            <a:extLst>
              <a:ext uri="{FF2B5EF4-FFF2-40B4-BE49-F238E27FC236}">
                <a16:creationId xmlns:a16="http://schemas.microsoft.com/office/drawing/2014/main" id="{E8062B19-7A41-4AC4-8D4C-EE5B6283904C}"/>
              </a:ext>
              <a:ext uri="{C183D7F6-B498-43B3-948B-1728B52AA6E4}">
                <adec:decorative xmlns:adec="http://schemas.microsoft.com/office/drawing/2017/decorative" val="1"/>
              </a:ext>
            </a:extLst>
          </p:cNvPr>
          <p:cNvSpPr/>
          <p:nvPr/>
        </p:nvSpPr>
        <p:spPr>
          <a:xfrm flipV="1">
            <a:off x="4089380" y="1739755"/>
            <a:ext cx="454970" cy="1144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BB084AB8-2E67-49A0-AEE8-18B1C9CACA93}"/>
              </a:ext>
              <a:ext uri="{C183D7F6-B498-43B3-948B-1728B52AA6E4}">
                <adec:decorative xmlns:adec="http://schemas.microsoft.com/office/drawing/2017/decorative" val="1"/>
              </a:ext>
            </a:extLst>
          </p:cNvPr>
          <p:cNvSpPr/>
          <p:nvPr/>
        </p:nvSpPr>
        <p:spPr>
          <a:xfrm flipV="1">
            <a:off x="4406240" y="2986472"/>
            <a:ext cx="267289" cy="96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37F4493-6CD3-43C9-B9D6-A83EFF5822DE}"/>
              </a:ext>
              <a:ext uri="{C183D7F6-B498-43B3-948B-1728B52AA6E4}">
                <adec:decorative xmlns:adec="http://schemas.microsoft.com/office/drawing/2017/decorative" val="1"/>
              </a:ext>
            </a:extLst>
          </p:cNvPr>
          <p:cNvSpPr/>
          <p:nvPr/>
        </p:nvSpPr>
        <p:spPr>
          <a:xfrm flipV="1">
            <a:off x="4305388" y="3116487"/>
            <a:ext cx="452890" cy="1325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5B9A3828-27D1-FEA5-2098-F2A4DAE4F6A4}"/>
              </a:ext>
              <a:ext uri="{C183D7F6-B498-43B3-948B-1728B52AA6E4}">
                <adec:decorative xmlns:adec="http://schemas.microsoft.com/office/drawing/2017/decorative" val="1"/>
              </a:ext>
            </a:extLst>
          </p:cNvPr>
          <p:cNvSpPr/>
          <p:nvPr/>
        </p:nvSpPr>
        <p:spPr>
          <a:xfrm>
            <a:off x="490524" y="1739755"/>
            <a:ext cx="3598856" cy="1144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725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139321"/>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avbrott finner du under </a:t>
            </a:r>
            <a:r>
              <a:rPr lang="sv-SE" sz="1100" b="1" dirty="0"/>
              <a:t>visa händelser</a:t>
            </a:r>
            <a:r>
              <a:rPr lang="sv-SE" sz="1100" dirty="0"/>
              <a:t> i </a:t>
            </a:r>
            <a:r>
              <a:rPr lang="sv-SE" sz="1100" b="1" dirty="0"/>
              <a:t>deltagarlistan</a:t>
            </a:r>
            <a:r>
              <a:rPr lang="sv-SE" sz="1100" dirty="0"/>
              <a:t>, se bild 7.</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6767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dirty="0"/>
              <a:t>Tolk </a:t>
            </a:r>
          </a:p>
        </p:txBody>
      </p:sp>
    </p:spTree>
    <p:extLst>
      <p:ext uri="{BB962C8B-B14F-4D97-AF65-F5344CB8AC3E}">
        <p14:creationId xmlns:p14="http://schemas.microsoft.com/office/powerpoint/2010/main" val="36024557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5229A1-B812-081C-388A-512F9F96AF6B}"/>
              </a:ext>
            </a:extLst>
          </p:cNvPr>
          <p:cNvSpPr>
            <a:spLocks noGrp="1"/>
          </p:cNvSpPr>
          <p:nvPr>
            <p:ph type="title"/>
          </p:nvPr>
        </p:nvSpPr>
        <p:spPr>
          <a:xfrm>
            <a:off x="575043" y="289068"/>
            <a:ext cx="7422784" cy="675000"/>
          </a:xfrm>
        </p:spPr>
        <p:txBody>
          <a:bodyPr anchor="t"/>
          <a:lstStyle/>
          <a:p>
            <a:r>
              <a:rPr lang="sv-SE" sz="2400" dirty="0"/>
              <a:t>Tolktjänsten på Mina sidor för fristående aktörer</a:t>
            </a:r>
          </a:p>
        </p:txBody>
      </p:sp>
      <p:sp>
        <p:nvSpPr>
          <p:cNvPr id="3" name="Platshållare för innehåll 2">
            <a:extLst>
              <a:ext uri="{FF2B5EF4-FFF2-40B4-BE49-F238E27FC236}">
                <a16:creationId xmlns:a16="http://schemas.microsoft.com/office/drawing/2014/main" id="{57E0F741-32D5-F336-6C67-CF64A9F7E7AF}"/>
              </a:ext>
            </a:extLst>
          </p:cNvPr>
          <p:cNvSpPr>
            <a:spLocks noGrp="1"/>
          </p:cNvSpPr>
          <p:nvPr>
            <p:ph idx="1"/>
          </p:nvPr>
        </p:nvSpPr>
        <p:spPr>
          <a:xfrm>
            <a:off x="598704" y="964067"/>
            <a:ext cx="7743191" cy="3343237"/>
          </a:xfrm>
        </p:spPr>
        <p:txBody>
          <a:bodyPr>
            <a:noAutofit/>
          </a:bodyPr>
          <a:lstStyle/>
          <a:p>
            <a:pPr marL="0" indent="0">
              <a:buNone/>
            </a:pPr>
            <a:r>
              <a:rPr lang="sv-SE" sz="1200" b="1" dirty="0"/>
              <a:t>Inför möte</a:t>
            </a:r>
          </a:p>
          <a:p>
            <a:pPr marL="342900" indent="-342900">
              <a:buFont typeface="+mj-lt"/>
              <a:buAutoNum type="arabicPeriod"/>
            </a:pPr>
            <a:r>
              <a:rPr lang="sv-SE" sz="1200" dirty="0"/>
              <a:t>Sök upp aktuell deltagare</a:t>
            </a:r>
          </a:p>
          <a:p>
            <a:pPr marL="342900" indent="-342900">
              <a:buFont typeface="+mj-lt"/>
              <a:buAutoNum type="arabicPeriod"/>
            </a:pPr>
            <a:r>
              <a:rPr lang="sv-SE" sz="1200" dirty="0">
                <a:solidFill>
                  <a:schemeClr val="tx1"/>
                </a:solidFill>
                <a:latin typeface="+mj-lt"/>
                <a:ea typeface="Open Sans" panose="020B0606030504020204" pitchFamily="34" charset="0"/>
                <a:cs typeface="Open Sans" panose="020B0606030504020204" pitchFamily="34" charset="0"/>
              </a:rPr>
              <a:t>Klicka på fliken </a:t>
            </a:r>
            <a:r>
              <a:rPr lang="sv-SE" sz="1200" b="1" dirty="0">
                <a:solidFill>
                  <a:schemeClr val="tx1"/>
                </a:solidFill>
                <a:latin typeface="+mj-lt"/>
                <a:ea typeface="Open Sans" panose="020B0606030504020204" pitchFamily="34" charset="0"/>
                <a:cs typeface="Open Sans" panose="020B0606030504020204" pitchFamily="34" charset="0"/>
              </a:rPr>
              <a:t>Tolk</a:t>
            </a:r>
            <a:endParaRPr lang="sv-SE" sz="1200" dirty="0">
              <a:solidFill>
                <a:schemeClr val="tx1"/>
              </a:solidFill>
            </a:endParaRPr>
          </a:p>
          <a:p>
            <a:pPr marL="342900" lvl="0" indent="-342900">
              <a:buFont typeface="+mj-lt"/>
              <a:buAutoNum type="arabicPeriod"/>
            </a:pPr>
            <a:r>
              <a:rPr lang="sv-SE" sz="1200" dirty="0">
                <a:solidFill>
                  <a:schemeClr val="tx1"/>
                </a:solidFill>
                <a:latin typeface="+mj-lt"/>
                <a:ea typeface="Open Sans" panose="020B0606030504020204" pitchFamily="34" charset="0"/>
                <a:cs typeface="Open Sans" panose="020B0606030504020204" pitchFamily="34" charset="0"/>
              </a:rPr>
              <a:t>Välj Boka tolk, Avboka tolk</a:t>
            </a:r>
          </a:p>
          <a:p>
            <a:pPr marL="0" lvl="0" indent="0">
              <a:buNone/>
            </a:pPr>
            <a:endParaRPr lang="sv-SE" sz="1200" dirty="0">
              <a:solidFill>
                <a:schemeClr val="tx1"/>
              </a:solidFill>
              <a:latin typeface="+mj-lt"/>
              <a:ea typeface="Open Sans" panose="020B0606030504020204" pitchFamily="34" charset="0"/>
              <a:cs typeface="Open Sans" panose="020B0606030504020204" pitchFamily="34" charset="0"/>
            </a:endParaRPr>
          </a:p>
          <a:p>
            <a:pPr marL="0" lvl="0" indent="0">
              <a:buNone/>
            </a:pPr>
            <a:endParaRPr lang="sv-SE" sz="1200" dirty="0">
              <a:solidFill>
                <a:schemeClr val="tx1"/>
              </a:solidFill>
              <a:latin typeface="+mj-lt"/>
              <a:ea typeface="Open Sans" panose="020B0606030504020204" pitchFamily="34" charset="0"/>
              <a:cs typeface="Open Sans" panose="020B0606030504020204" pitchFamily="34" charset="0"/>
            </a:endParaRPr>
          </a:p>
          <a:p>
            <a:pPr marL="0" indent="0">
              <a:buNone/>
            </a:pPr>
            <a:r>
              <a:rPr lang="sv-SE" sz="1200" b="1" dirty="0">
                <a:solidFill>
                  <a:schemeClr val="tx1"/>
                </a:solidFill>
                <a:latin typeface="+mj-lt"/>
                <a:ea typeface="Open Sans" panose="020B0606030504020204" pitchFamily="34" charset="0"/>
                <a:cs typeface="Open Sans" panose="020B0606030504020204" pitchFamily="34" charset="0"/>
              </a:rPr>
              <a:t>Efter möte</a:t>
            </a:r>
          </a:p>
          <a:p>
            <a:pPr marL="342900" indent="-342900">
              <a:buFont typeface="+mj-lt"/>
              <a:buAutoNum type="arabicPeriod"/>
            </a:pPr>
            <a:r>
              <a:rPr lang="sv-SE" sz="1200" dirty="0">
                <a:latin typeface="+mj-lt"/>
                <a:ea typeface="Open Sans" panose="020B0606030504020204" pitchFamily="34" charset="0"/>
                <a:cs typeface="Open Sans" panose="020B0606030504020204" pitchFamily="34" charset="0"/>
              </a:rPr>
              <a:t>Sök upp aktuell deltagare som mötet varit med</a:t>
            </a:r>
          </a:p>
          <a:p>
            <a:pPr marL="342900" indent="-342900">
              <a:buFont typeface="+mj-lt"/>
              <a:buAutoNum type="arabicPeriod"/>
            </a:pPr>
            <a:r>
              <a:rPr lang="sv-SE" sz="1200" dirty="0">
                <a:solidFill>
                  <a:schemeClr val="tx1"/>
                </a:solidFill>
                <a:latin typeface="+mj-lt"/>
                <a:ea typeface="Open Sans" panose="020B0606030504020204" pitchFamily="34" charset="0"/>
                <a:cs typeface="Open Sans" panose="020B0606030504020204" pitchFamily="34" charset="0"/>
              </a:rPr>
              <a:t>Klicka på fliken </a:t>
            </a:r>
            <a:r>
              <a:rPr lang="sv-SE" sz="1200" b="1" dirty="0">
                <a:latin typeface="+mj-lt"/>
                <a:ea typeface="Open Sans" panose="020B0606030504020204" pitchFamily="34" charset="0"/>
                <a:cs typeface="Open Sans" panose="020B0606030504020204" pitchFamily="34" charset="0"/>
              </a:rPr>
              <a:t>Tolk</a:t>
            </a:r>
            <a:r>
              <a:rPr lang="sv-SE" sz="1200" dirty="0">
                <a:latin typeface="+mj-lt"/>
                <a:ea typeface="Open Sans" panose="020B0606030504020204" pitchFamily="34" charset="0"/>
                <a:cs typeface="Open Sans" panose="020B0606030504020204" pitchFamily="34" charset="0"/>
              </a:rPr>
              <a:t> </a:t>
            </a:r>
          </a:p>
          <a:p>
            <a:pPr marL="342900" indent="-342900">
              <a:buFont typeface="+mj-lt"/>
              <a:buAutoNum type="arabicPeriod"/>
            </a:pPr>
            <a:r>
              <a:rPr lang="sv-SE" sz="1200" dirty="0">
                <a:latin typeface="+mj-lt"/>
                <a:ea typeface="Open Sans" panose="020B0606030504020204" pitchFamily="34" charset="0"/>
                <a:cs typeface="Open Sans" panose="020B0606030504020204" pitchFamily="34" charset="0"/>
              </a:rPr>
              <a:t>Välj inleverans</a:t>
            </a:r>
          </a:p>
          <a:p>
            <a:pPr marL="342900" indent="-342900">
              <a:buFont typeface="+mj-lt"/>
              <a:buAutoNum type="arabicPeriod"/>
            </a:pPr>
            <a:endParaRPr lang="sv-SE" sz="1200" dirty="0">
              <a:solidFill>
                <a:schemeClr val="tx1"/>
              </a:solidFill>
              <a:latin typeface="+mj-lt"/>
              <a:ea typeface="Open Sans" panose="020B0606030504020204" pitchFamily="34" charset="0"/>
              <a:cs typeface="Open Sans" panose="020B0606030504020204" pitchFamily="34" charset="0"/>
            </a:endParaRPr>
          </a:p>
          <a:p>
            <a:pPr marL="342900" indent="-342900">
              <a:buFont typeface="+mj-lt"/>
              <a:buAutoNum type="arabicPeriod"/>
            </a:pPr>
            <a:endParaRPr lang="sv-SE" sz="1200" dirty="0">
              <a:solidFill>
                <a:schemeClr val="tx1"/>
              </a:solidFill>
              <a:latin typeface="+mj-lt"/>
              <a:ea typeface="Open Sans" panose="020B0606030504020204" pitchFamily="34" charset="0"/>
              <a:cs typeface="Open Sans" panose="020B0606030504020204" pitchFamily="34" charset="0"/>
            </a:endParaRPr>
          </a:p>
          <a:p>
            <a:pPr marL="0" indent="0">
              <a:buNone/>
            </a:pPr>
            <a:r>
              <a:rPr lang="sv-SE" sz="1200" dirty="0"/>
              <a:t>Det finns ingen samlad översikt för tolktjänsten i dagsläget, utan du finner aktiviteterna på vardera deltagare.</a:t>
            </a:r>
          </a:p>
          <a:p>
            <a:pPr marL="0" indent="0">
              <a:buNone/>
            </a:pPr>
            <a:r>
              <a:rPr lang="sv-SE" sz="1200" dirty="0"/>
              <a:t>I dagsläget kan du som leverantör endast boka distanstolk via tolktjänsten.</a:t>
            </a:r>
          </a:p>
          <a:p>
            <a:endParaRPr lang="sv-SE" sz="1200" dirty="0"/>
          </a:p>
          <a:p>
            <a:endParaRPr lang="sv-SE" sz="1200" dirty="0"/>
          </a:p>
        </p:txBody>
      </p:sp>
      <p:pic>
        <p:nvPicPr>
          <p:cNvPr id="4" name="Bildobjekt 3" descr="Tecknad bild på dator med checklista">
            <a:extLst>
              <a:ext uri="{FF2B5EF4-FFF2-40B4-BE49-F238E27FC236}">
                <a16:creationId xmlns:a16="http://schemas.microsoft.com/office/drawing/2014/main" id="{0BE73D09-749A-70D0-D166-98138853D4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636" t="21150" r="7974" b="25992"/>
          <a:stretch/>
        </p:blipFill>
        <p:spPr>
          <a:xfrm>
            <a:off x="5456903" y="1098755"/>
            <a:ext cx="2768848" cy="1755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78848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AF17F9-1D25-460B-A415-FAD17CC8468D}"/>
              </a:ext>
            </a:extLst>
          </p:cNvPr>
          <p:cNvSpPr>
            <a:spLocks noGrp="1"/>
          </p:cNvSpPr>
          <p:nvPr>
            <p:ph type="title"/>
          </p:nvPr>
        </p:nvSpPr>
        <p:spPr>
          <a:xfrm>
            <a:off x="442717" y="83664"/>
            <a:ext cx="8258565" cy="675000"/>
          </a:xfrm>
        </p:spPr>
        <p:txBody>
          <a:bodyPr/>
          <a:lstStyle/>
          <a:p>
            <a:r>
              <a:rPr lang="sv-SE" sz="2400" dirty="0">
                <a:ea typeface="Open Sans SemiBold" panose="020B0706030804020204" pitchFamily="34" charset="0"/>
                <a:cs typeface="Open Sans SemiBold" panose="020B0706030804020204" pitchFamily="34" charset="0"/>
              </a:rPr>
              <a:t>Tolktjänstens startsida</a:t>
            </a:r>
            <a:endParaRPr lang="sv-SE" dirty="0">
              <a:solidFill>
                <a:srgbClr val="FF0000"/>
              </a:solidFill>
              <a:ea typeface="Open Sans SemiBold" panose="020B0706030804020204" pitchFamily="34" charset="0"/>
              <a:cs typeface="Open Sans SemiBold" panose="020B0706030804020204" pitchFamily="34" charset="0"/>
            </a:endParaRPr>
          </a:p>
        </p:txBody>
      </p:sp>
      <p:grpSp>
        <p:nvGrpSpPr>
          <p:cNvPr id="9" name="Grupp 8" descr="Bilden är ett urklipp från IT-systemet mina sidor för fristående aktörer. ">
            <a:extLst>
              <a:ext uri="{FF2B5EF4-FFF2-40B4-BE49-F238E27FC236}">
                <a16:creationId xmlns:a16="http://schemas.microsoft.com/office/drawing/2014/main" id="{7B817D9E-00A8-DAE2-1479-6B896D01DCB4}"/>
              </a:ext>
            </a:extLst>
          </p:cNvPr>
          <p:cNvGrpSpPr/>
          <p:nvPr/>
        </p:nvGrpSpPr>
        <p:grpSpPr>
          <a:xfrm>
            <a:off x="442717" y="1025894"/>
            <a:ext cx="3817748" cy="621264"/>
            <a:chOff x="442717" y="1025894"/>
            <a:chExt cx="3817748" cy="621264"/>
          </a:xfrm>
        </p:grpSpPr>
        <p:pic>
          <p:nvPicPr>
            <p:cNvPr id="5" name="Bildobjekt 4" descr="Bilden är ett urklipp från IT-systemet mina sidor för fristående aktörer. Sidan innehåller två urklipp varav detta är det övre. Bilden har en förtydligande ram runt fliken tolk.">
              <a:extLst>
                <a:ext uri="{FF2B5EF4-FFF2-40B4-BE49-F238E27FC236}">
                  <a16:creationId xmlns:a16="http://schemas.microsoft.com/office/drawing/2014/main" id="{429A009C-36D2-9734-ECD4-6D593A97F31B}"/>
                </a:ext>
              </a:extLst>
            </p:cNvPr>
            <p:cNvPicPr>
              <a:picLocks noChangeAspect="1"/>
            </p:cNvPicPr>
            <p:nvPr/>
          </p:nvPicPr>
          <p:blipFill rotWithShape="1">
            <a:blip r:embed="rId2">
              <a:extLst>
                <a:ext uri="{28A0092B-C50C-407E-A947-70E740481C1C}">
                  <a14:useLocalDpi xmlns:a14="http://schemas.microsoft.com/office/drawing/2010/main" val="0"/>
                </a:ext>
              </a:extLst>
            </a:blip>
            <a:srcRect r="48879" b="82384"/>
            <a:stretch/>
          </p:blipFill>
          <p:spPr>
            <a:xfrm>
              <a:off x="442717" y="1025894"/>
              <a:ext cx="3817748" cy="621264"/>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ABE15258-5084-8E25-28D9-5805BBDB9946}"/>
                </a:ext>
                <a:ext uri="{C183D7F6-B498-43B3-948B-1728B52AA6E4}">
                  <adec:decorative xmlns:adec="http://schemas.microsoft.com/office/drawing/2017/decorative" val="1"/>
                </a:ext>
              </a:extLst>
            </p:cNvPr>
            <p:cNvSpPr/>
            <p:nvPr/>
          </p:nvSpPr>
          <p:spPr>
            <a:xfrm>
              <a:off x="3327728" y="1348128"/>
              <a:ext cx="319541" cy="204119"/>
            </a:xfrm>
            <a:prstGeom prst="rect">
              <a:avLst/>
            </a:prstGeom>
            <a:noFill/>
            <a:ln w="190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endParaRPr lang="sv-SE" sz="1200" dirty="0">
                <a:solidFill>
                  <a:schemeClr val="tx1"/>
                </a:solidFill>
                <a:latin typeface="+mj-lt"/>
                <a:ea typeface="Open Sans" panose="020B0606030504020204" pitchFamily="34" charset="0"/>
                <a:cs typeface="Open Sans" panose="020B0606030504020204" pitchFamily="34" charset="0"/>
              </a:endParaRPr>
            </a:p>
          </p:txBody>
        </p:sp>
      </p:grpSp>
      <p:grpSp>
        <p:nvGrpSpPr>
          <p:cNvPr id="10" name="Grupp 9" descr="Bilden är ett urklipp från IT-systemet mina sidor för fristående aktörer. ">
            <a:extLst>
              <a:ext uri="{FF2B5EF4-FFF2-40B4-BE49-F238E27FC236}">
                <a16:creationId xmlns:a16="http://schemas.microsoft.com/office/drawing/2014/main" id="{56E1BF20-5C2B-3BC4-E850-C5A9065052EE}"/>
              </a:ext>
            </a:extLst>
          </p:cNvPr>
          <p:cNvGrpSpPr/>
          <p:nvPr/>
        </p:nvGrpSpPr>
        <p:grpSpPr>
          <a:xfrm>
            <a:off x="442717" y="1951363"/>
            <a:ext cx="4902150" cy="2825434"/>
            <a:chOff x="442717" y="1951363"/>
            <a:chExt cx="4902150" cy="2825434"/>
          </a:xfrm>
        </p:grpSpPr>
        <p:pic>
          <p:nvPicPr>
            <p:cNvPr id="8" name="Bildobjekt 7" descr="Bilden är ett urklipp från IT-systemet mina sidor för fristående aktörer. ">
              <a:extLst>
                <a:ext uri="{FF2B5EF4-FFF2-40B4-BE49-F238E27FC236}">
                  <a16:creationId xmlns:a16="http://schemas.microsoft.com/office/drawing/2014/main" id="{8AAA98B3-B373-391C-91CD-95DFD4342CCC}"/>
                </a:ext>
              </a:extLst>
            </p:cNvPr>
            <p:cNvPicPr>
              <a:picLocks noChangeAspect="1"/>
            </p:cNvPicPr>
            <p:nvPr/>
          </p:nvPicPr>
          <p:blipFill rotWithShape="1">
            <a:blip r:embed="rId3">
              <a:extLst>
                <a:ext uri="{28A0092B-C50C-407E-A947-70E740481C1C}">
                  <a14:useLocalDpi xmlns:a14="http://schemas.microsoft.com/office/drawing/2010/main" val="0"/>
                </a:ext>
              </a:extLst>
            </a:blip>
            <a:srcRect t="4713" r="5783" b="4382"/>
            <a:stretch/>
          </p:blipFill>
          <p:spPr>
            <a:xfrm>
              <a:off x="442717" y="1951363"/>
              <a:ext cx="4902150" cy="2825434"/>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BF82C167-8F08-73CC-245B-BCA0B3676EE1}"/>
                </a:ext>
                <a:ext uri="{C183D7F6-B498-43B3-948B-1728B52AA6E4}">
                  <adec:decorative xmlns:adec="http://schemas.microsoft.com/office/drawing/2017/decorative" val="1"/>
                </a:ext>
              </a:extLst>
            </p:cNvPr>
            <p:cNvSpPr/>
            <p:nvPr/>
          </p:nvSpPr>
          <p:spPr>
            <a:xfrm>
              <a:off x="442717" y="2908304"/>
              <a:ext cx="1090529" cy="6996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En bild som visar text, skärmbild, Teckensnitt, linje&#10;&#10;Automatiskt genererad beskrivning">
              <a:extLst>
                <a:ext uri="{FF2B5EF4-FFF2-40B4-BE49-F238E27FC236}">
                  <a16:creationId xmlns:a16="http://schemas.microsoft.com/office/drawing/2014/main" id="{CA8D7F55-0587-4B79-6520-20F33B34D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20" y="3151635"/>
              <a:ext cx="1640044" cy="699693"/>
            </a:xfrm>
            <a:prstGeom prst="rect">
              <a:avLst/>
            </a:prstGeom>
          </p:spPr>
        </p:pic>
      </p:grpSp>
      <p:sp>
        <p:nvSpPr>
          <p:cNvPr id="3" name="textruta 2">
            <a:extLst>
              <a:ext uri="{FF2B5EF4-FFF2-40B4-BE49-F238E27FC236}">
                <a16:creationId xmlns:a16="http://schemas.microsoft.com/office/drawing/2014/main" id="{0D52EC10-B0EC-5C1C-D497-CA507BEBCD02}"/>
              </a:ext>
            </a:extLst>
          </p:cNvPr>
          <p:cNvSpPr txBox="1"/>
          <p:nvPr/>
        </p:nvSpPr>
        <p:spPr>
          <a:xfrm>
            <a:off x="5824352" y="1008491"/>
            <a:ext cx="3122971" cy="2677656"/>
          </a:xfrm>
          <a:prstGeom prst="rect">
            <a:avLst/>
          </a:prstGeom>
          <a:noFill/>
        </p:spPr>
        <p:txBody>
          <a:bodyPr wrap="square" rtlCol="0">
            <a:spAutoFit/>
          </a:bodyPr>
          <a:lstStyle/>
          <a:p>
            <a:r>
              <a:rPr lang="sv-SE" sz="1200" dirty="0"/>
              <a:t>Klicka på fliken </a:t>
            </a:r>
            <a:r>
              <a:rPr lang="sv-SE" sz="1200" b="1" dirty="0"/>
              <a:t>Tolk</a:t>
            </a:r>
            <a:r>
              <a:rPr lang="sv-SE" sz="1200" dirty="0"/>
              <a:t> för att komma till tolktjänsten.</a:t>
            </a:r>
          </a:p>
          <a:p>
            <a:endParaRPr lang="sv-SE" sz="1200" dirty="0"/>
          </a:p>
          <a:p>
            <a:endParaRPr lang="sv-SE" sz="1200" dirty="0"/>
          </a:p>
          <a:p>
            <a:endParaRPr lang="sv-SE" sz="1200" dirty="0"/>
          </a:p>
          <a:p>
            <a:r>
              <a:rPr lang="sv-SE" sz="1200" dirty="0"/>
              <a:t>Därefter kan du välja mellan </a:t>
            </a:r>
          </a:p>
          <a:p>
            <a:endParaRPr lang="sv-SE" sz="1200" dirty="0"/>
          </a:p>
          <a:p>
            <a:pPr marL="171450" indent="-171450">
              <a:buClr>
                <a:srgbClr val="002060"/>
              </a:buClr>
              <a:buFont typeface="Arial" panose="020B0604020202020204" pitchFamily="34" charset="0"/>
              <a:buChar char="•"/>
            </a:pPr>
            <a:r>
              <a:rPr lang="sv-SE" sz="1200" b="1" dirty="0"/>
              <a:t>Boka tolk</a:t>
            </a:r>
          </a:p>
          <a:p>
            <a:pPr marL="171450" indent="-171450">
              <a:buClr>
                <a:srgbClr val="002060"/>
              </a:buClr>
              <a:buFont typeface="Arial" panose="020B0604020202020204" pitchFamily="34" charset="0"/>
              <a:buChar char="•"/>
            </a:pPr>
            <a:r>
              <a:rPr lang="sv-SE" sz="1200" b="1" dirty="0"/>
              <a:t>Avboka tolk</a:t>
            </a:r>
          </a:p>
          <a:p>
            <a:pPr marL="171450" indent="-171450">
              <a:buClr>
                <a:srgbClr val="002060"/>
              </a:buClr>
              <a:buFont typeface="Arial" panose="020B0604020202020204" pitchFamily="34" charset="0"/>
              <a:buChar char="•"/>
            </a:pPr>
            <a:r>
              <a:rPr lang="sv-SE" sz="1200" b="1" dirty="0"/>
              <a:t>Inleverera tolk</a:t>
            </a:r>
          </a:p>
          <a:p>
            <a:endParaRPr lang="sv-SE" sz="1200" b="1" dirty="0"/>
          </a:p>
          <a:p>
            <a:endParaRPr lang="sv-SE" sz="1200" b="1" dirty="0"/>
          </a:p>
          <a:p>
            <a:r>
              <a:rPr lang="sv-SE" sz="1200" dirty="0"/>
              <a:t>Till höger på sidan ser du bokningarna listade i olika kategorier.</a:t>
            </a:r>
          </a:p>
        </p:txBody>
      </p:sp>
      <p:sp>
        <p:nvSpPr>
          <p:cNvPr id="7" name="Rektangel 6">
            <a:extLst>
              <a:ext uri="{FF2B5EF4-FFF2-40B4-BE49-F238E27FC236}">
                <a16:creationId xmlns:a16="http://schemas.microsoft.com/office/drawing/2014/main" id="{C3C8A561-779F-344C-802E-E6FCBB326608}"/>
              </a:ext>
              <a:ext uri="{C183D7F6-B498-43B3-948B-1728B52AA6E4}">
                <adec:decorative xmlns:adec="http://schemas.microsoft.com/office/drawing/2017/decorative" val="1"/>
              </a:ext>
            </a:extLst>
          </p:cNvPr>
          <p:cNvSpPr/>
          <p:nvPr/>
        </p:nvSpPr>
        <p:spPr>
          <a:xfrm>
            <a:off x="4328720" y="3355596"/>
            <a:ext cx="159390" cy="151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1853B47-84FF-589A-26D3-F1A905319B3F}"/>
              </a:ext>
              <a:ext uri="{C183D7F6-B498-43B3-948B-1728B52AA6E4}">
                <adec:decorative xmlns:adec="http://schemas.microsoft.com/office/drawing/2017/decorative" val="1"/>
              </a:ext>
            </a:extLst>
          </p:cNvPr>
          <p:cNvSpPr/>
          <p:nvPr/>
        </p:nvSpPr>
        <p:spPr>
          <a:xfrm>
            <a:off x="442717" y="1062869"/>
            <a:ext cx="1217789" cy="162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85244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AF17F9-1D25-460B-A415-FAD17CC8468D}"/>
              </a:ext>
            </a:extLst>
          </p:cNvPr>
          <p:cNvSpPr>
            <a:spLocks noGrp="1"/>
          </p:cNvSpPr>
          <p:nvPr>
            <p:ph type="title"/>
          </p:nvPr>
        </p:nvSpPr>
        <p:spPr>
          <a:xfrm>
            <a:off x="575042" y="-147842"/>
            <a:ext cx="8036850" cy="675000"/>
          </a:xfrm>
        </p:spPr>
        <p:txBody>
          <a:bodyPr/>
          <a:lstStyle/>
          <a:p>
            <a:r>
              <a:rPr lang="sv-SE" sz="2400" dirty="0">
                <a:ea typeface="Open Sans SemiBold" panose="020B0706030804020204" pitchFamily="34" charset="0"/>
                <a:cs typeface="Open Sans SemiBold" panose="020B0706030804020204" pitchFamily="34" charset="0"/>
              </a:rPr>
              <a:t>Bokningsformuläret</a:t>
            </a:r>
            <a:endParaRPr lang="sv-SE" sz="2400" dirty="0">
              <a:ea typeface="Open Sans SemiBold" panose="020B0706030804020204" pitchFamily="34" charset="0"/>
              <a:cs typeface="Arial"/>
            </a:endParaRPr>
          </a:p>
        </p:txBody>
      </p:sp>
      <p:grpSp>
        <p:nvGrpSpPr>
          <p:cNvPr id="3" name="Grupp 2" descr="Bilden är ett urklipp från IT-systemet mina sidor för fristående aktörer. ">
            <a:extLst>
              <a:ext uri="{FF2B5EF4-FFF2-40B4-BE49-F238E27FC236}">
                <a16:creationId xmlns:a16="http://schemas.microsoft.com/office/drawing/2014/main" id="{C53AFF80-ADB6-4171-5961-524F54940A82}"/>
              </a:ext>
            </a:extLst>
          </p:cNvPr>
          <p:cNvGrpSpPr/>
          <p:nvPr/>
        </p:nvGrpSpPr>
        <p:grpSpPr>
          <a:xfrm>
            <a:off x="569587" y="625118"/>
            <a:ext cx="1956637" cy="3996342"/>
            <a:chOff x="569587" y="625118"/>
            <a:chExt cx="1956637" cy="3996342"/>
          </a:xfrm>
        </p:grpSpPr>
        <p:pic>
          <p:nvPicPr>
            <p:cNvPr id="8" name="Bildobjekt 7" descr="Bilden är ett urklipp från IT-systemet mina sidor för fristående aktörer.">
              <a:extLst>
                <a:ext uri="{FF2B5EF4-FFF2-40B4-BE49-F238E27FC236}">
                  <a16:creationId xmlns:a16="http://schemas.microsoft.com/office/drawing/2014/main" id="{48B4813F-58DB-EFC9-BE75-CE1579AC0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42" y="625118"/>
              <a:ext cx="1951182" cy="3996342"/>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2A49DA86-C7AD-8EBD-AB45-EFFC6FE7019F}"/>
                </a:ext>
                <a:ext uri="{C183D7F6-B498-43B3-948B-1728B52AA6E4}">
                  <adec:decorative xmlns:adec="http://schemas.microsoft.com/office/drawing/2017/decorative" val="1"/>
                </a:ext>
              </a:extLst>
            </p:cNvPr>
            <p:cNvSpPr/>
            <p:nvPr/>
          </p:nvSpPr>
          <p:spPr>
            <a:xfrm>
              <a:off x="574374" y="1228483"/>
              <a:ext cx="1736628" cy="6065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0A792764-AA8C-F4AF-5ACD-4569240C92CF}"/>
                </a:ext>
                <a:ext uri="{C183D7F6-B498-43B3-948B-1728B52AA6E4}">
                  <adec:decorative xmlns:adec="http://schemas.microsoft.com/office/drawing/2017/decorative" val="1"/>
                </a:ext>
              </a:extLst>
            </p:cNvPr>
            <p:cNvSpPr/>
            <p:nvPr/>
          </p:nvSpPr>
          <p:spPr>
            <a:xfrm>
              <a:off x="569587" y="2943352"/>
              <a:ext cx="1777956" cy="14150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Rektangel 4">
            <a:extLst>
              <a:ext uri="{FF2B5EF4-FFF2-40B4-BE49-F238E27FC236}">
                <a16:creationId xmlns:a16="http://schemas.microsoft.com/office/drawing/2014/main" id="{839346BE-04E8-9F15-A3A9-E65E4967467B}"/>
              </a:ext>
            </a:extLst>
          </p:cNvPr>
          <p:cNvSpPr/>
          <p:nvPr/>
        </p:nvSpPr>
        <p:spPr>
          <a:xfrm>
            <a:off x="2820692" y="573579"/>
            <a:ext cx="6041753" cy="3996342"/>
          </a:xfrm>
          <a:prstGeom prst="rect">
            <a:avLst/>
          </a:prstGeom>
          <a:noFill/>
          <a:ln w="19050">
            <a:noFill/>
          </a:ln>
        </p:spPr>
        <p:style>
          <a:lnRef idx="0">
            <a:scrgbClr r="0" g="0" b="0"/>
          </a:lnRef>
          <a:fillRef idx="0">
            <a:scrgbClr r="0" g="0" b="0"/>
          </a:fillRef>
          <a:effectRef idx="0">
            <a:scrgbClr r="0" g="0" b="0"/>
          </a:effectRef>
          <a:fontRef idx="minor">
            <a:schemeClr val="lt1"/>
          </a:fontRef>
        </p:style>
        <p:txBody>
          <a:bodyPr rtlCol="0" anchor="t"/>
          <a:lstStyle/>
          <a:p>
            <a:r>
              <a:rPr lang="sv-SE" sz="1200" b="1" dirty="0">
                <a:solidFill>
                  <a:schemeClr val="tx1"/>
                </a:solidFill>
                <a:ea typeface="Open Sans" panose="020B0606030504020204" pitchFamily="34" charset="0"/>
                <a:cs typeface="Open Sans" panose="020B0606030504020204" pitchFamily="34" charset="0"/>
              </a:rPr>
              <a:t>Bokningen</a:t>
            </a:r>
          </a:p>
          <a:p>
            <a:r>
              <a:rPr lang="sv-SE" sz="1200" dirty="0">
                <a:solidFill>
                  <a:schemeClr val="tx1"/>
                </a:solidFill>
                <a:ea typeface="Open Sans" panose="020B0606030504020204" pitchFamily="34" charset="0"/>
                <a:cs typeface="Open Sans" panose="020B0606030504020204" pitchFamily="34" charset="0"/>
              </a:rPr>
              <a:t>När du klickar på </a:t>
            </a:r>
            <a:r>
              <a:rPr lang="sv-SE" sz="1200" b="1" dirty="0">
                <a:solidFill>
                  <a:schemeClr val="tx1"/>
                </a:solidFill>
                <a:ea typeface="Open Sans" panose="020B0606030504020204" pitchFamily="34" charset="0"/>
                <a:cs typeface="Open Sans" panose="020B0606030504020204" pitchFamily="34" charset="0"/>
              </a:rPr>
              <a:t>Boka tolk </a:t>
            </a:r>
            <a:r>
              <a:rPr lang="sv-SE" sz="1200" dirty="0">
                <a:solidFill>
                  <a:schemeClr val="tx1"/>
                </a:solidFill>
                <a:ea typeface="Open Sans" panose="020B0606030504020204" pitchFamily="34" charset="0"/>
                <a:cs typeface="Open Sans" panose="020B0606030504020204" pitchFamily="34" charset="0"/>
              </a:rPr>
              <a:t>kommer du till bokningsformuläret. Fyll i följande uppgifter;</a:t>
            </a:r>
          </a:p>
          <a:p>
            <a:endParaRPr lang="sv-SE" sz="1200" dirty="0">
              <a:solidFill>
                <a:schemeClr val="tx1"/>
              </a:solidFill>
              <a:ea typeface="Open Sans" panose="020B0606030504020204" pitchFamily="34" charset="0"/>
              <a:cs typeface="Open Sans" panose="020B0606030504020204" pitchFamily="34" charset="0"/>
            </a:endParaRPr>
          </a:p>
          <a:p>
            <a:pPr marL="171450" indent="-171450">
              <a:buClr>
                <a:srgbClr val="002060"/>
              </a:buClr>
              <a:buFont typeface="Arial" panose="020B0604020202020204" pitchFamily="34" charset="0"/>
              <a:buChar char="•"/>
            </a:pPr>
            <a:r>
              <a:rPr lang="sv-SE" sz="1200" b="1" dirty="0">
                <a:solidFill>
                  <a:schemeClr val="tx1"/>
                </a:solidFill>
                <a:ea typeface="Open Sans" panose="020B0606030504020204" pitchFamily="34" charset="0"/>
                <a:cs typeface="Open Sans" panose="020B0606030504020204" pitchFamily="34" charset="0"/>
              </a:rPr>
              <a:t>Obligatoriska uppgifter</a:t>
            </a:r>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Mötestyp </a:t>
            </a:r>
          </a:p>
          <a:p>
            <a:pPr marL="857250" lvl="2" indent="-171450">
              <a:buClr>
                <a:srgbClr val="002060"/>
              </a:buClr>
              <a:buFont typeface="Arial" panose="020B0604020202020204" pitchFamily="34" charset="0"/>
              <a:buChar char="•"/>
            </a:pPr>
            <a:r>
              <a:rPr lang="sv-SE" sz="1000" dirty="0">
                <a:solidFill>
                  <a:schemeClr val="tx1"/>
                </a:solidFill>
                <a:ea typeface="Open Sans" panose="020B0606030504020204" pitchFamily="34" charset="0"/>
                <a:cs typeface="Open Sans" panose="020B0606030504020204" pitchFamily="34" charset="0"/>
              </a:rPr>
              <a:t>Platstolk se tillfällig rutin </a:t>
            </a:r>
            <a:r>
              <a:rPr lang="sv-SE" sz="1000" dirty="0">
                <a:hlinkClick r:id="rId3"/>
              </a:rPr>
              <a:t>Aktuellt - Arbetsförmedlingen (arbetsformedlingen.se)</a:t>
            </a:r>
            <a:endParaRPr lang="sv-SE" sz="1000" dirty="0"/>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Tolkspråk</a:t>
            </a:r>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Datum</a:t>
            </a:r>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Start- och sluttid</a:t>
            </a:r>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Telefonnummer (beställaren) </a:t>
            </a:r>
          </a:p>
          <a:p>
            <a:pPr marL="171450" indent="-171450">
              <a:buClr>
                <a:srgbClr val="002060"/>
              </a:buClr>
              <a:buFont typeface="Arial" panose="020B0604020202020204" pitchFamily="34" charset="0"/>
              <a:buChar char="•"/>
            </a:pPr>
            <a:endParaRPr lang="sv-SE" sz="1200" dirty="0">
              <a:solidFill>
                <a:schemeClr val="tx1"/>
              </a:solidFill>
              <a:ea typeface="Open Sans" panose="020B0606030504020204" pitchFamily="34" charset="0"/>
              <a:cs typeface="Open Sans" panose="020B0606030504020204" pitchFamily="34" charset="0"/>
            </a:endParaRPr>
          </a:p>
          <a:p>
            <a:pPr marL="171450" indent="-171450">
              <a:buClr>
                <a:srgbClr val="002060"/>
              </a:buClr>
              <a:buFont typeface="Arial" panose="020B0604020202020204" pitchFamily="34" charset="0"/>
              <a:buChar char="•"/>
            </a:pPr>
            <a:r>
              <a:rPr lang="sv-SE" sz="1200" b="1" dirty="0">
                <a:solidFill>
                  <a:schemeClr val="tx1"/>
                </a:solidFill>
                <a:ea typeface="Open Sans" panose="020B0606030504020204" pitchFamily="34" charset="0"/>
                <a:cs typeface="Open Sans" panose="020B0606030504020204" pitchFamily="34" charset="0"/>
              </a:rPr>
              <a:t>Frivilliga uppgifter</a:t>
            </a:r>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Dialekt</a:t>
            </a:r>
          </a:p>
          <a:p>
            <a:pPr marL="514350" lvl="1" indent="-171450">
              <a:buClr>
                <a:srgbClr val="002060"/>
              </a:buClr>
              <a:buFont typeface="Arial" panose="020B0604020202020204" pitchFamily="34" charset="0"/>
              <a:buChar char="•"/>
            </a:pPr>
            <a:r>
              <a:rPr lang="sv-SE" sz="1200" dirty="0">
                <a:solidFill>
                  <a:schemeClr val="tx1"/>
                </a:solidFill>
                <a:ea typeface="Open Sans" panose="020B0606030504020204" pitchFamily="34" charset="0"/>
                <a:cs typeface="Open Sans" panose="020B0606030504020204" pitchFamily="34" charset="0"/>
              </a:rPr>
              <a:t>Tolkens kön. Vill du inte specificera tolkens kön är redan valfritt ifyllt.</a:t>
            </a:r>
            <a:endParaRPr lang="sv-SE" sz="1200" dirty="0">
              <a:solidFill>
                <a:schemeClr val="tx1"/>
              </a:solidFill>
              <a:ea typeface="Open Sans" panose="020B0606030504020204" pitchFamily="34" charset="0"/>
              <a:cs typeface="Arial"/>
            </a:endParaRPr>
          </a:p>
          <a:p>
            <a:pPr marL="171450" indent="-171450">
              <a:buClr>
                <a:srgbClr val="002060"/>
              </a:buClr>
              <a:buFont typeface="Arial" panose="020B0604020202020204" pitchFamily="34" charset="0"/>
              <a:buChar char="•"/>
            </a:pPr>
            <a:endParaRPr lang="sv-SE" sz="1200" dirty="0">
              <a:solidFill>
                <a:schemeClr val="tx1"/>
              </a:solidFill>
              <a:ea typeface="Open Sans" panose="020B0606030504020204" pitchFamily="34" charset="0"/>
              <a:cs typeface="Arial"/>
            </a:endParaRPr>
          </a:p>
          <a:p>
            <a:pPr>
              <a:buClr>
                <a:srgbClr val="002060"/>
              </a:buClr>
            </a:pPr>
            <a:r>
              <a:rPr lang="sv-SE" sz="1200" dirty="0">
                <a:solidFill>
                  <a:srgbClr val="000000"/>
                </a:solidFill>
                <a:ea typeface="Open Sans" panose="020B0606030504020204" pitchFamily="34" charset="0"/>
                <a:cs typeface="Arial"/>
              </a:rPr>
              <a:t>Missar du att fylla i obligatoriska uppgifter får du felmeddelande på vilka uppgifter som saknas. </a:t>
            </a:r>
          </a:p>
          <a:p>
            <a:pPr>
              <a:buClr>
                <a:srgbClr val="002060"/>
              </a:buClr>
            </a:pPr>
            <a:endParaRPr lang="sv-SE" sz="1200" dirty="0">
              <a:solidFill>
                <a:srgbClr val="000000"/>
              </a:solidFill>
              <a:ea typeface="Open Sans" panose="020B0606030504020204" pitchFamily="34" charset="0"/>
              <a:cs typeface="Arial"/>
            </a:endParaRPr>
          </a:p>
          <a:p>
            <a:pPr>
              <a:buClr>
                <a:srgbClr val="002060"/>
              </a:buClr>
            </a:pPr>
            <a:r>
              <a:rPr lang="sv-SE" sz="1200" dirty="0">
                <a:solidFill>
                  <a:srgbClr val="000000"/>
                </a:solidFill>
                <a:ea typeface="Open Sans" panose="020B0606030504020204" pitchFamily="34" charset="0"/>
                <a:cs typeface="Arial"/>
              </a:rPr>
              <a:t>För att kunna genomföra bokningen måste det vara </a:t>
            </a:r>
            <a:r>
              <a:rPr lang="sv-SE" sz="1200" b="1" dirty="0">
                <a:solidFill>
                  <a:srgbClr val="000000"/>
                </a:solidFill>
                <a:ea typeface="Open Sans" panose="020B0606030504020204" pitchFamily="34" charset="0"/>
                <a:cs typeface="Arial"/>
              </a:rPr>
              <a:t>minst 4 timmar innan</a:t>
            </a:r>
            <a:r>
              <a:rPr lang="sv-SE" sz="1200" dirty="0">
                <a:solidFill>
                  <a:srgbClr val="000000"/>
                </a:solidFill>
                <a:ea typeface="Open Sans" panose="020B0606030504020204" pitchFamily="34" charset="0"/>
                <a:cs typeface="Arial"/>
              </a:rPr>
              <a:t> tolktillfället.</a:t>
            </a:r>
          </a:p>
        </p:txBody>
      </p:sp>
    </p:spTree>
    <p:extLst>
      <p:ext uri="{BB962C8B-B14F-4D97-AF65-F5344CB8AC3E}">
        <p14:creationId xmlns:p14="http://schemas.microsoft.com/office/powerpoint/2010/main" val="529918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5E3EE-B748-8345-1F94-C686CC84179C}"/>
              </a:ext>
            </a:extLst>
          </p:cNvPr>
          <p:cNvSpPr>
            <a:spLocks noGrp="1"/>
          </p:cNvSpPr>
          <p:nvPr>
            <p:ph type="title"/>
          </p:nvPr>
        </p:nvSpPr>
        <p:spPr>
          <a:xfrm>
            <a:off x="525068" y="-769"/>
            <a:ext cx="6489092" cy="686545"/>
          </a:xfrm>
        </p:spPr>
        <p:txBody>
          <a:bodyPr/>
          <a:lstStyle/>
          <a:p>
            <a:r>
              <a:rPr lang="sv-SE" sz="2400" dirty="0">
                <a:ea typeface="Calibri" panose="020F0502020204030204" pitchFamily="34" charset="0"/>
              </a:rPr>
              <a:t>Förhandsg</a:t>
            </a:r>
            <a:r>
              <a:rPr lang="sv-SE" sz="2400" dirty="0">
                <a:effectLst/>
                <a:ea typeface="Calibri" panose="020F0502020204030204" pitchFamily="34" charset="0"/>
              </a:rPr>
              <a:t>ranska bokningen</a:t>
            </a:r>
            <a:endParaRPr lang="sv-SE" sz="2400" dirty="0">
              <a:ea typeface="Open Sans Semibold" panose="020B0606030504020204" pitchFamily="34" charset="0"/>
              <a:cs typeface="Open Sans Semibold" panose="020B0606030504020204" pitchFamily="34" charset="0"/>
            </a:endParaRPr>
          </a:p>
        </p:txBody>
      </p:sp>
      <p:sp>
        <p:nvSpPr>
          <p:cNvPr id="6" name="Rektangel 5">
            <a:extLst>
              <a:ext uri="{FF2B5EF4-FFF2-40B4-BE49-F238E27FC236}">
                <a16:creationId xmlns:a16="http://schemas.microsoft.com/office/drawing/2014/main" id="{8DF47D5A-3680-7CDC-69C8-661AFD207CDA}"/>
              </a:ext>
              <a:ext uri="{C183D7F6-B498-43B3-948B-1728B52AA6E4}">
                <adec:decorative xmlns:adec="http://schemas.microsoft.com/office/drawing/2017/decorative" val="1"/>
              </a:ext>
            </a:extLst>
          </p:cNvPr>
          <p:cNvSpPr/>
          <p:nvPr/>
        </p:nvSpPr>
        <p:spPr>
          <a:xfrm>
            <a:off x="1319842" y="4329669"/>
            <a:ext cx="884175" cy="2692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descr="Bilden är ett urklipp från IT-systemet mina sidor för fristående aktörer. ">
            <a:extLst>
              <a:ext uri="{FF2B5EF4-FFF2-40B4-BE49-F238E27FC236}">
                <a16:creationId xmlns:a16="http://schemas.microsoft.com/office/drawing/2014/main" id="{6DA4CAE7-07AB-8A93-F4A5-E7EAC546027A}"/>
              </a:ext>
            </a:extLst>
          </p:cNvPr>
          <p:cNvGrpSpPr/>
          <p:nvPr/>
        </p:nvGrpSpPr>
        <p:grpSpPr>
          <a:xfrm>
            <a:off x="525068" y="918657"/>
            <a:ext cx="3476833" cy="3806000"/>
            <a:chOff x="525068" y="1073640"/>
            <a:chExt cx="3476833" cy="3806000"/>
          </a:xfrm>
        </p:grpSpPr>
        <p:pic>
          <p:nvPicPr>
            <p:cNvPr id="12" name="Bildobjekt 11" descr="Bilden är ett urklipp från IT-systemet mina sidor för fristående aktörer. ">
              <a:extLst>
                <a:ext uri="{FF2B5EF4-FFF2-40B4-BE49-F238E27FC236}">
                  <a16:creationId xmlns:a16="http://schemas.microsoft.com/office/drawing/2014/main" id="{139F5D35-3378-AB09-0986-BE931F859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68" y="1073640"/>
              <a:ext cx="3476833" cy="3806000"/>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F48F480F-61E6-1FAE-CEE8-28EB0C31F394}"/>
                </a:ext>
                <a:ext uri="{C183D7F6-B498-43B3-948B-1728B52AA6E4}">
                  <adec:decorative xmlns:adec="http://schemas.microsoft.com/office/drawing/2017/decorative" val="1"/>
                </a:ext>
              </a:extLst>
            </p:cNvPr>
            <p:cNvSpPr/>
            <p:nvPr/>
          </p:nvSpPr>
          <p:spPr>
            <a:xfrm>
              <a:off x="1461435" y="4464318"/>
              <a:ext cx="884176" cy="2851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Platshållare för innehåll 2">
            <a:extLst>
              <a:ext uri="{FF2B5EF4-FFF2-40B4-BE49-F238E27FC236}">
                <a16:creationId xmlns:a16="http://schemas.microsoft.com/office/drawing/2014/main" id="{6E937518-BCB4-7FA3-CD74-BF472920020D}"/>
              </a:ext>
            </a:extLst>
          </p:cNvPr>
          <p:cNvSpPr>
            <a:spLocks noGrp="1"/>
          </p:cNvSpPr>
          <p:nvPr>
            <p:ph idx="1"/>
          </p:nvPr>
        </p:nvSpPr>
        <p:spPr>
          <a:xfrm>
            <a:off x="5027818" y="918657"/>
            <a:ext cx="3972684" cy="1951590"/>
          </a:xfrm>
        </p:spPr>
        <p:txBody>
          <a:bodyPr/>
          <a:lstStyle/>
          <a:p>
            <a:pPr marL="0" indent="0">
              <a:lnSpc>
                <a:spcPct val="100000"/>
              </a:lnSpc>
              <a:buClr>
                <a:srgbClr val="002060"/>
              </a:buClr>
              <a:buNone/>
            </a:pPr>
            <a:r>
              <a:rPr lang="sv-SE" sz="1200" dirty="0">
                <a:effectLst/>
                <a:ea typeface="Calibri" panose="020F0502020204030204" pitchFamily="34" charset="0"/>
              </a:rPr>
              <a:t>Innan du slutför bokningen får du möjlighet att</a:t>
            </a:r>
            <a:r>
              <a:rPr lang="sv-SE" sz="1200" dirty="0">
                <a:ea typeface="Calibri" panose="020F0502020204030204" pitchFamily="34" charset="0"/>
              </a:rPr>
              <a:t> förhandsgranska så att allting stämmer. </a:t>
            </a:r>
          </a:p>
          <a:p>
            <a:pPr marL="0" indent="0">
              <a:lnSpc>
                <a:spcPct val="100000"/>
              </a:lnSpc>
              <a:buClr>
                <a:srgbClr val="002060"/>
              </a:buClr>
              <a:buNone/>
            </a:pPr>
            <a:endParaRPr lang="sv-SE" sz="1200" dirty="0">
              <a:ea typeface="Calibri" panose="020F0502020204030204" pitchFamily="34" charset="0"/>
            </a:endParaRPr>
          </a:p>
          <a:p>
            <a:pPr marL="0" indent="0">
              <a:lnSpc>
                <a:spcPct val="100000"/>
              </a:lnSpc>
              <a:buClr>
                <a:srgbClr val="002060"/>
              </a:buClr>
              <a:buNone/>
            </a:pPr>
            <a:r>
              <a:rPr lang="sv-SE" sz="1200" dirty="0">
                <a:effectLst/>
                <a:ea typeface="Calibri" panose="020F0502020204030204" pitchFamily="34" charset="0"/>
              </a:rPr>
              <a:t>Stämmer allt i bokningen klickar du på </a:t>
            </a:r>
            <a:r>
              <a:rPr lang="sv-SE" sz="1200" b="1" dirty="0">
                <a:effectLst/>
                <a:ea typeface="Calibri" panose="020F0502020204030204" pitchFamily="34" charset="0"/>
              </a:rPr>
              <a:t>Boka tolktillfälle</a:t>
            </a:r>
            <a:r>
              <a:rPr lang="sv-SE" sz="1200" b="1" dirty="0">
                <a:effectLst/>
              </a:rPr>
              <a:t> </a:t>
            </a:r>
            <a:endParaRPr lang="sv-SE" sz="1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9448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BA2FFF92-2A8B-1180-8EB7-BD92C1993E3B}"/>
              </a:ext>
            </a:extLst>
          </p:cNvPr>
          <p:cNvSpPr>
            <a:spLocks noGrp="1"/>
          </p:cNvSpPr>
          <p:nvPr>
            <p:ph type="title" idx="4294967295"/>
          </p:nvPr>
        </p:nvSpPr>
        <p:spPr>
          <a:xfrm>
            <a:off x="525068" y="104695"/>
            <a:ext cx="6419022" cy="674687"/>
          </a:xfrm>
        </p:spPr>
        <p:txBody>
          <a:bodyPr/>
          <a:lstStyle/>
          <a:p>
            <a:r>
              <a:rPr lang="sv-SE" sz="2400" dirty="0">
                <a:ea typeface="Calibri" panose="020F0502020204030204" pitchFamily="34" charset="0"/>
              </a:rPr>
              <a:t>B</a:t>
            </a:r>
            <a:r>
              <a:rPr lang="sv-SE" sz="2400" dirty="0">
                <a:effectLst/>
                <a:ea typeface="Calibri" panose="020F0502020204030204" pitchFamily="34" charset="0"/>
              </a:rPr>
              <a:t>ekräftelsen på din bokning</a:t>
            </a:r>
            <a:endParaRPr lang="sv-SE" dirty="0">
              <a:ea typeface="Open Sans Semibold" panose="020B0606030504020204" pitchFamily="34" charset="0"/>
              <a:cs typeface="Open Sans Semibold" panose="020B0606030504020204" pitchFamily="34" charset="0"/>
            </a:endParaRPr>
          </a:p>
        </p:txBody>
      </p:sp>
      <p:grpSp>
        <p:nvGrpSpPr>
          <p:cNvPr id="4" name="Grupp 3" descr="Bilden är ett urklipp från IT-systemet mina sidor för fristående aktörer. ">
            <a:extLst>
              <a:ext uri="{FF2B5EF4-FFF2-40B4-BE49-F238E27FC236}">
                <a16:creationId xmlns:a16="http://schemas.microsoft.com/office/drawing/2014/main" id="{6E432E65-BFBA-D58F-51E6-FDC69E5C0C20}"/>
              </a:ext>
            </a:extLst>
          </p:cNvPr>
          <p:cNvGrpSpPr/>
          <p:nvPr/>
        </p:nvGrpSpPr>
        <p:grpSpPr>
          <a:xfrm>
            <a:off x="525068" y="1101857"/>
            <a:ext cx="4263605" cy="2037532"/>
            <a:chOff x="524166" y="1264589"/>
            <a:chExt cx="4263605" cy="2037532"/>
          </a:xfrm>
        </p:grpSpPr>
        <p:pic>
          <p:nvPicPr>
            <p:cNvPr id="2" name="Bildobjekt 5" descr="Bilden är ett urklipp från IT-systemet mina sidor för fristående aktörer. ">
              <a:extLst>
                <a:ext uri="{FF2B5EF4-FFF2-40B4-BE49-F238E27FC236}">
                  <a16:creationId xmlns:a16="http://schemas.microsoft.com/office/drawing/2014/main" id="{CC224E7B-3FB5-4E24-99A7-C65B7A8F0254}"/>
                </a:ext>
              </a:extLst>
            </p:cNvPr>
            <p:cNvPicPr>
              <a:picLocks noChangeAspect="1"/>
            </p:cNvPicPr>
            <p:nvPr/>
          </p:nvPicPr>
          <p:blipFill>
            <a:blip r:embed="rId2"/>
            <a:stretch>
              <a:fillRect/>
            </a:stretch>
          </p:blipFill>
          <p:spPr>
            <a:xfrm>
              <a:off x="524166" y="1264589"/>
              <a:ext cx="4263605" cy="2037532"/>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F8C4C37B-600E-875D-8840-8B4DA717763C}"/>
                </a:ext>
                <a:ext uri="{C183D7F6-B498-43B3-948B-1728B52AA6E4}">
                  <adec:decorative xmlns:adec="http://schemas.microsoft.com/office/drawing/2017/decorative" val="1"/>
                </a:ext>
              </a:extLst>
            </p:cNvPr>
            <p:cNvSpPr/>
            <p:nvPr/>
          </p:nvSpPr>
          <p:spPr>
            <a:xfrm>
              <a:off x="524166" y="1815259"/>
              <a:ext cx="4217303" cy="12471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947EEA1-FB78-0375-BAAF-E0D4E85474C8}"/>
                </a:ext>
                <a:ext uri="{C183D7F6-B498-43B3-948B-1728B52AA6E4}">
                  <adec:decorative xmlns:adec="http://schemas.microsoft.com/office/drawing/2017/decorative" val="1"/>
                </a:ext>
              </a:extLst>
            </p:cNvPr>
            <p:cNvSpPr/>
            <p:nvPr/>
          </p:nvSpPr>
          <p:spPr>
            <a:xfrm>
              <a:off x="524166" y="3107837"/>
              <a:ext cx="1594623" cy="1942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Platshållare för innehåll 2">
            <a:extLst>
              <a:ext uri="{FF2B5EF4-FFF2-40B4-BE49-F238E27FC236}">
                <a16:creationId xmlns:a16="http://schemas.microsoft.com/office/drawing/2014/main" id="{6E937518-BCB4-7FA3-CD74-BF472920020D}"/>
              </a:ext>
            </a:extLst>
          </p:cNvPr>
          <p:cNvSpPr>
            <a:spLocks noGrp="1"/>
          </p:cNvSpPr>
          <p:nvPr>
            <p:ph idx="1"/>
          </p:nvPr>
        </p:nvSpPr>
        <p:spPr>
          <a:xfrm>
            <a:off x="5416658" y="1101857"/>
            <a:ext cx="3502616" cy="3316287"/>
          </a:xfrm>
        </p:spPr>
        <p:txBody>
          <a:bodyPr/>
          <a:lstStyle/>
          <a:p>
            <a:pPr marL="0" indent="0">
              <a:lnSpc>
                <a:spcPct val="100000"/>
              </a:lnSpc>
              <a:buClr>
                <a:srgbClr val="002060"/>
              </a:buClr>
              <a:buNone/>
            </a:pPr>
            <a:r>
              <a:rPr lang="sv-SE" sz="1200" dirty="0">
                <a:ea typeface="Calibri" panose="020F0502020204030204" pitchFamily="34" charset="0"/>
                <a:cs typeface="Times New Roman" panose="02020603050405020304" pitchFamily="18" charset="0"/>
              </a:rPr>
              <a:t>Vill du se fler detaljer om bokningen klickar du på </a:t>
            </a:r>
            <a:r>
              <a:rPr lang="sv-SE" sz="1200" b="1" dirty="0">
                <a:ea typeface="Calibri" panose="020F0502020204030204" pitchFamily="34" charset="0"/>
                <a:cs typeface="Times New Roman" panose="02020603050405020304" pitchFamily="18" charset="0"/>
              </a:rPr>
              <a:t>Tillbaka till deltagaren.</a:t>
            </a:r>
          </a:p>
          <a:p>
            <a:pPr marL="0" indent="0">
              <a:lnSpc>
                <a:spcPct val="100000"/>
              </a:lnSpc>
              <a:buClr>
                <a:srgbClr val="002060"/>
              </a:buClr>
              <a:buNone/>
            </a:pPr>
            <a:endParaRPr lang="sv-SE" sz="1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459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BA2FFF92-2A8B-1180-8EB7-BD92C1993E3B}"/>
              </a:ext>
            </a:extLst>
          </p:cNvPr>
          <p:cNvSpPr>
            <a:spLocks noGrp="1"/>
          </p:cNvSpPr>
          <p:nvPr>
            <p:ph type="title" idx="4294967295"/>
          </p:nvPr>
        </p:nvSpPr>
        <p:spPr>
          <a:xfrm>
            <a:off x="525068" y="104695"/>
            <a:ext cx="6419022" cy="674687"/>
          </a:xfrm>
        </p:spPr>
        <p:txBody>
          <a:bodyPr/>
          <a:lstStyle/>
          <a:p>
            <a:r>
              <a:rPr lang="sv-SE" sz="2400" dirty="0">
                <a:ea typeface="Calibri" panose="020F0502020204030204" pitchFamily="34" charset="0"/>
              </a:rPr>
              <a:t>Boknings-ID</a:t>
            </a:r>
            <a:endParaRPr lang="sv-SE" dirty="0">
              <a:ea typeface="Open Sans Semibold" panose="020B0606030504020204" pitchFamily="34" charset="0"/>
              <a:cs typeface="Open Sans Semibold" panose="020B0606030504020204" pitchFamily="34" charset="0"/>
            </a:endParaRPr>
          </a:p>
        </p:txBody>
      </p:sp>
      <p:grpSp>
        <p:nvGrpSpPr>
          <p:cNvPr id="2" name="Grupp 1" descr="Bilden är ett urklipp från IT-systemet mina sidor för fristående aktörer. ">
            <a:extLst>
              <a:ext uri="{FF2B5EF4-FFF2-40B4-BE49-F238E27FC236}">
                <a16:creationId xmlns:a16="http://schemas.microsoft.com/office/drawing/2014/main" id="{12385BC7-F431-1AC7-9BB8-70E8E0FEBBAA}"/>
              </a:ext>
            </a:extLst>
          </p:cNvPr>
          <p:cNvGrpSpPr/>
          <p:nvPr/>
        </p:nvGrpSpPr>
        <p:grpSpPr>
          <a:xfrm>
            <a:off x="525068" y="993575"/>
            <a:ext cx="2235315" cy="1016052"/>
            <a:chOff x="525069" y="1071066"/>
            <a:chExt cx="2235315" cy="1016052"/>
          </a:xfrm>
        </p:grpSpPr>
        <p:pic>
          <p:nvPicPr>
            <p:cNvPr id="11" name="Bildobjekt 10">
              <a:extLst>
                <a:ext uri="{FF2B5EF4-FFF2-40B4-BE49-F238E27FC236}">
                  <a16:creationId xmlns:a16="http://schemas.microsoft.com/office/drawing/2014/main" id="{78020F68-0524-4D79-DD84-6FC78884C7A7}"/>
                </a:ext>
              </a:extLst>
            </p:cNvPr>
            <p:cNvPicPr>
              <a:picLocks noChangeAspect="1"/>
            </p:cNvPicPr>
            <p:nvPr/>
          </p:nvPicPr>
          <p:blipFill>
            <a:blip r:embed="rId2"/>
            <a:stretch>
              <a:fillRect/>
            </a:stretch>
          </p:blipFill>
          <p:spPr>
            <a:xfrm>
              <a:off x="525069" y="1071066"/>
              <a:ext cx="2235315" cy="1016052"/>
            </a:xfrm>
            <a:prstGeom prst="rect">
              <a:avLst/>
            </a:prstGeom>
            <a:ln>
              <a:noFill/>
            </a:ln>
            <a:effectLst>
              <a:outerShdw blurRad="292100" dist="139700" dir="2700000" algn="tl" rotWithShape="0">
                <a:srgbClr val="333333">
                  <a:alpha val="65000"/>
                </a:srgbClr>
              </a:outerShdw>
            </a:effectLst>
          </p:spPr>
        </p:pic>
        <p:sp>
          <p:nvSpPr>
            <p:cNvPr id="12" name="Rektangel 11">
              <a:extLst>
                <a:ext uri="{FF2B5EF4-FFF2-40B4-BE49-F238E27FC236}">
                  <a16:creationId xmlns:a16="http://schemas.microsoft.com/office/drawing/2014/main" id="{251DEE74-A972-A3F0-1C8D-558B1EE0CBED}"/>
                </a:ext>
                <a:ext uri="{C183D7F6-B498-43B3-948B-1728B52AA6E4}">
                  <adec:decorative xmlns:adec="http://schemas.microsoft.com/office/drawing/2017/decorative" val="1"/>
                </a:ext>
              </a:extLst>
            </p:cNvPr>
            <p:cNvSpPr/>
            <p:nvPr/>
          </p:nvSpPr>
          <p:spPr>
            <a:xfrm>
              <a:off x="1874526" y="1780149"/>
              <a:ext cx="885858" cy="195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 name="Grupp 7" descr="Bilden är ett urklipp från IT-systemet mina sidor för fristående aktörer. ">
            <a:extLst>
              <a:ext uri="{FF2B5EF4-FFF2-40B4-BE49-F238E27FC236}">
                <a16:creationId xmlns:a16="http://schemas.microsoft.com/office/drawing/2014/main" id="{EF945420-BCD5-0C15-14F9-CFD2A1CA1EC4}"/>
              </a:ext>
            </a:extLst>
          </p:cNvPr>
          <p:cNvGrpSpPr/>
          <p:nvPr/>
        </p:nvGrpSpPr>
        <p:grpSpPr>
          <a:xfrm>
            <a:off x="1874525" y="2406805"/>
            <a:ext cx="4254719" cy="1676486"/>
            <a:chOff x="486750" y="1263201"/>
            <a:chExt cx="4254719" cy="1676486"/>
          </a:xfrm>
        </p:grpSpPr>
        <p:pic>
          <p:nvPicPr>
            <p:cNvPr id="6" name="Bildobjekt 5">
              <a:extLst>
                <a:ext uri="{FF2B5EF4-FFF2-40B4-BE49-F238E27FC236}">
                  <a16:creationId xmlns:a16="http://schemas.microsoft.com/office/drawing/2014/main" id="{51073A0C-F4E8-D683-C4EB-34B464F5EB17}"/>
                </a:ext>
              </a:extLst>
            </p:cNvPr>
            <p:cNvPicPr>
              <a:picLocks noChangeAspect="1"/>
            </p:cNvPicPr>
            <p:nvPr/>
          </p:nvPicPr>
          <p:blipFill>
            <a:blip r:embed="rId3"/>
            <a:stretch>
              <a:fillRect/>
            </a:stretch>
          </p:blipFill>
          <p:spPr>
            <a:xfrm>
              <a:off x="486750" y="1263201"/>
              <a:ext cx="4254719" cy="1676486"/>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D947EEA1-FB78-0375-BAAF-E0D4E85474C8}"/>
                </a:ext>
                <a:ext uri="{C183D7F6-B498-43B3-948B-1728B52AA6E4}">
                  <adec:decorative xmlns:adec="http://schemas.microsoft.com/office/drawing/2017/decorative" val="1"/>
                </a:ext>
              </a:extLst>
            </p:cNvPr>
            <p:cNvSpPr/>
            <p:nvPr/>
          </p:nvSpPr>
          <p:spPr>
            <a:xfrm>
              <a:off x="525069" y="2571749"/>
              <a:ext cx="925360" cy="3679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a:t>
              </a:r>
            </a:p>
          </p:txBody>
        </p:sp>
      </p:grpSp>
      <p:sp>
        <p:nvSpPr>
          <p:cNvPr id="3" name="Platshållare för innehåll 2">
            <a:extLst>
              <a:ext uri="{FF2B5EF4-FFF2-40B4-BE49-F238E27FC236}">
                <a16:creationId xmlns:a16="http://schemas.microsoft.com/office/drawing/2014/main" id="{6E937518-BCB4-7FA3-CD74-BF472920020D}"/>
              </a:ext>
            </a:extLst>
          </p:cNvPr>
          <p:cNvSpPr>
            <a:spLocks noGrp="1"/>
          </p:cNvSpPr>
          <p:nvPr>
            <p:ph idx="1"/>
          </p:nvPr>
        </p:nvSpPr>
        <p:spPr>
          <a:xfrm>
            <a:off x="4901982" y="993575"/>
            <a:ext cx="4065722" cy="3316287"/>
          </a:xfrm>
        </p:spPr>
        <p:txBody>
          <a:bodyPr/>
          <a:lstStyle/>
          <a:p>
            <a:pPr marL="0" indent="0">
              <a:lnSpc>
                <a:spcPct val="100000"/>
              </a:lnSpc>
              <a:buClr>
                <a:srgbClr val="002060"/>
              </a:buClr>
              <a:buNone/>
            </a:pPr>
            <a:r>
              <a:rPr lang="sv-SE" sz="1200" b="1" dirty="0">
                <a:ea typeface="Calibri" panose="020F0502020204030204" pitchFamily="34" charset="0"/>
                <a:cs typeface="Times New Roman" panose="02020603050405020304" pitchFamily="18" charset="0"/>
              </a:rPr>
              <a:t>Unika bokning-ID</a:t>
            </a:r>
          </a:p>
          <a:p>
            <a:pPr marL="0" indent="0">
              <a:lnSpc>
                <a:spcPct val="100000"/>
              </a:lnSpc>
              <a:buClr>
                <a:srgbClr val="002060"/>
              </a:buClr>
              <a:buNone/>
            </a:pPr>
            <a:r>
              <a:rPr lang="sv-SE" sz="1200" dirty="0">
                <a:ea typeface="Calibri" panose="020F0502020204030204" pitchFamily="34" charset="0"/>
                <a:cs typeface="Times New Roman" panose="02020603050405020304" pitchFamily="18" charset="0"/>
              </a:rPr>
              <a:t>Alla bokningar får ett unikt boknings-ID. </a:t>
            </a:r>
          </a:p>
          <a:p>
            <a:pPr marL="0" indent="0">
              <a:lnSpc>
                <a:spcPct val="100000"/>
              </a:lnSpc>
              <a:buClr>
                <a:srgbClr val="002060"/>
              </a:buClr>
              <a:buNone/>
            </a:pPr>
            <a:r>
              <a:rPr lang="sv-SE" sz="1200" dirty="0">
                <a:ea typeface="Calibri" panose="020F0502020204030204" pitchFamily="34" charset="0"/>
                <a:cs typeface="Times New Roman" panose="02020603050405020304" pitchFamily="18" charset="0"/>
              </a:rPr>
              <a:t>Du finner din boknings-ID genom att klicka på </a:t>
            </a:r>
            <a:r>
              <a:rPr lang="sv-SE" sz="1200" b="1" dirty="0">
                <a:ea typeface="Calibri" panose="020F0502020204030204" pitchFamily="34" charset="0"/>
                <a:cs typeface="Times New Roman" panose="02020603050405020304" pitchFamily="18" charset="0"/>
              </a:rPr>
              <a:t>Se bokning</a:t>
            </a:r>
            <a:r>
              <a:rPr lang="sv-SE" sz="1200" dirty="0">
                <a:ea typeface="Calibri" panose="020F0502020204030204" pitchFamily="34" charset="0"/>
                <a:cs typeface="Times New Roman" panose="02020603050405020304" pitchFamily="18" charset="0"/>
              </a:rPr>
              <a:t>.</a:t>
            </a:r>
            <a:r>
              <a:rPr lang="sv-SE" sz="1200" b="1" dirty="0">
                <a:ea typeface="Calibri" panose="020F0502020204030204" pitchFamily="34" charset="0"/>
                <a:cs typeface="Times New Roman" panose="02020603050405020304" pitchFamily="18" charset="0"/>
              </a:rPr>
              <a:t> </a:t>
            </a:r>
            <a:endParaRPr lang="sv-SE" sz="1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3147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E20D3F-9022-4F8D-8C98-5A764E285428}"/>
              </a:ext>
            </a:extLst>
          </p:cNvPr>
          <p:cNvSpPr txBox="1">
            <a:spLocks noGrp="1"/>
          </p:cNvSpPr>
          <p:nvPr>
            <p:ph type="title" idx="4294967295"/>
          </p:nvPr>
        </p:nvSpPr>
        <p:spPr>
          <a:xfrm>
            <a:off x="373116" y="360680"/>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i="0" u="none" strike="noStrike" kern="1200" cap="none" spc="0" normalizeH="0" baseline="0" noProof="0" dirty="0">
                <a:ln>
                  <a:noFill/>
                </a:ln>
                <a:solidFill>
                  <a:schemeClr val="accent1"/>
                </a:solidFill>
                <a:effectLst/>
                <a:uLnTx/>
                <a:uFillTx/>
                <a:ea typeface="Open Sans Semibold" panose="020B0706030804020204" pitchFamily="34" charset="0"/>
                <a:cs typeface="Open Sans Semibold" panose="020B0706030804020204" pitchFamily="34" charset="0"/>
              </a:rPr>
              <a:t>Inleverera tolkbokning efter tolktillfället</a:t>
            </a:r>
            <a:endParaRPr lang="sv-SE" sz="2400" b="1" i="0" u="none" strike="noStrike" kern="1200" cap="none" spc="0" baseline="0" noProof="0" dirty="0">
              <a:solidFill>
                <a:schemeClr val="accent1"/>
              </a:solidFill>
              <a:ea typeface="Open Sans Semibold" panose="020B0706030804020204" pitchFamily="34" charset="0"/>
              <a:cs typeface="Arial"/>
            </a:endParaRPr>
          </a:p>
        </p:txBody>
      </p:sp>
      <p:grpSp>
        <p:nvGrpSpPr>
          <p:cNvPr id="4" name="Grupp 3" descr="Bilden är ett urklipp från IT-systemet mina sidor för fristående aktörer. ">
            <a:extLst>
              <a:ext uri="{FF2B5EF4-FFF2-40B4-BE49-F238E27FC236}">
                <a16:creationId xmlns:a16="http://schemas.microsoft.com/office/drawing/2014/main" id="{B2845349-ADD0-F6D9-B525-A6DE74B4B2F6}"/>
              </a:ext>
            </a:extLst>
          </p:cNvPr>
          <p:cNvGrpSpPr/>
          <p:nvPr/>
        </p:nvGrpSpPr>
        <p:grpSpPr>
          <a:xfrm>
            <a:off x="448104" y="1165569"/>
            <a:ext cx="4123896" cy="2501459"/>
            <a:chOff x="448104" y="1553027"/>
            <a:chExt cx="4123896" cy="2501459"/>
          </a:xfrm>
        </p:grpSpPr>
        <p:pic>
          <p:nvPicPr>
            <p:cNvPr id="9" name="Bildobjekt 8" descr="Bilden är ett urklipp från IT-systemet mina sidor för fristående aktörer. ">
              <a:extLst>
                <a:ext uri="{FF2B5EF4-FFF2-40B4-BE49-F238E27FC236}">
                  <a16:creationId xmlns:a16="http://schemas.microsoft.com/office/drawing/2014/main" id="{B0C4320F-04FB-9B84-5104-ADD4030A94D1}"/>
                </a:ext>
              </a:extLst>
            </p:cNvPr>
            <p:cNvPicPr>
              <a:picLocks noChangeAspect="1"/>
            </p:cNvPicPr>
            <p:nvPr/>
          </p:nvPicPr>
          <p:blipFill rotWithShape="1">
            <a:blip r:embed="rId2">
              <a:extLst>
                <a:ext uri="{28A0092B-C50C-407E-A947-70E740481C1C}">
                  <a14:useLocalDpi xmlns:a14="http://schemas.microsoft.com/office/drawing/2010/main" val="0"/>
                </a:ext>
              </a:extLst>
            </a:blip>
            <a:srcRect b="49680"/>
            <a:stretch/>
          </p:blipFill>
          <p:spPr>
            <a:xfrm>
              <a:off x="448104" y="1553027"/>
              <a:ext cx="4123896" cy="2501459"/>
            </a:xfrm>
            <a:prstGeom prst="rect">
              <a:avLst/>
            </a:prstGeom>
            <a:ln>
              <a:noFill/>
            </a:ln>
            <a:effectLst>
              <a:outerShdw blurRad="292100" dist="139700" dir="2700000" algn="tl" rotWithShape="0">
                <a:srgbClr val="333333">
                  <a:alpha val="65000"/>
                </a:srgbClr>
              </a:outerShdw>
            </a:effectLst>
          </p:spPr>
        </p:pic>
        <p:sp>
          <p:nvSpPr>
            <p:cNvPr id="10" name="Rektangel 9">
              <a:extLst>
                <a:ext uri="{FF2B5EF4-FFF2-40B4-BE49-F238E27FC236}">
                  <a16:creationId xmlns:a16="http://schemas.microsoft.com/office/drawing/2014/main" id="{2422673C-7465-4985-76D8-3DC7A873514B}"/>
                </a:ext>
                <a:ext uri="{C183D7F6-B498-43B3-948B-1728B52AA6E4}">
                  <adec:decorative xmlns:adec="http://schemas.microsoft.com/office/drawing/2017/decorative" val="1"/>
                </a:ext>
              </a:extLst>
            </p:cNvPr>
            <p:cNvSpPr/>
            <p:nvPr/>
          </p:nvSpPr>
          <p:spPr>
            <a:xfrm>
              <a:off x="3695725" y="3262725"/>
              <a:ext cx="204682" cy="2857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09157FD-97A8-EADC-9676-3D94CB788058}"/>
                </a:ext>
                <a:ext uri="{C183D7F6-B498-43B3-948B-1728B52AA6E4}">
                  <adec:decorative xmlns:adec="http://schemas.microsoft.com/office/drawing/2017/decorative" val="1"/>
                </a:ext>
              </a:extLst>
            </p:cNvPr>
            <p:cNvSpPr/>
            <p:nvPr/>
          </p:nvSpPr>
          <p:spPr>
            <a:xfrm>
              <a:off x="2037596" y="3590105"/>
              <a:ext cx="815007" cy="3379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Platshållare för innehåll 2">
            <a:extLst>
              <a:ext uri="{FF2B5EF4-FFF2-40B4-BE49-F238E27FC236}">
                <a16:creationId xmlns:a16="http://schemas.microsoft.com/office/drawing/2014/main" id="{541B306A-A024-45F9-B2E3-B11901D14893}"/>
              </a:ext>
            </a:extLst>
          </p:cNvPr>
          <p:cNvSpPr txBox="1">
            <a:spLocks/>
          </p:cNvSpPr>
          <p:nvPr/>
        </p:nvSpPr>
        <p:spPr>
          <a:xfrm>
            <a:off x="4903865" y="1165569"/>
            <a:ext cx="4123897" cy="2554024"/>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Efter tolktillfället</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När tolktillfället har passerat är det viktigt att du inlevererar detta i systemstödet.</a:t>
            </a:r>
            <a:endParaRPr lang="sv-SE" sz="1200" dirty="0">
              <a:highlight>
                <a:srgbClr val="FFFF00"/>
              </a:highligh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sv-SE" sz="1200"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Du hittar den bokning som ska inlevereras genom att klicka på </a:t>
            </a:r>
            <a:r>
              <a:rPr lang="sv-SE" sz="1200" b="1" dirty="0">
                <a:ea typeface="Open Sans" panose="020B0606030504020204" pitchFamily="34" charset="0"/>
                <a:cs typeface="Open Sans" panose="020B0606030504020204" pitchFamily="34" charset="0"/>
                <a:hlinkClick r:id="rId3" action="ppaction://hlinksldjump"/>
              </a:rPr>
              <a:t>inleverera tolk</a:t>
            </a:r>
            <a:r>
              <a:rPr lang="sv-SE" sz="1200" dirty="0">
                <a:ea typeface="Open Sans" panose="020B0606030504020204" pitchFamily="34" charset="0"/>
                <a:cs typeface="Open Sans" panose="020B0606030504020204" pitchFamily="34" charset="0"/>
                <a:hlinkClick r:id="rId3" action="ppaction://hlinksldjump"/>
              </a:rPr>
              <a:t> </a:t>
            </a:r>
            <a:r>
              <a:rPr lang="sv-SE" sz="1200" dirty="0">
                <a:ea typeface="Open Sans" panose="020B0606030504020204" pitchFamily="34" charset="0"/>
                <a:cs typeface="Open Sans" panose="020B0606030504020204" pitchFamily="34" charset="0"/>
              </a:rPr>
              <a:t>och sedan välj aktuell bokning med hjälp av pilen i rullistan</a:t>
            </a:r>
            <a:r>
              <a:rPr lang="sv-SE" sz="1200" b="1" dirty="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sv-SE" sz="12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Klicka på </a:t>
            </a:r>
            <a:r>
              <a:rPr lang="sv-SE" sz="1200" b="1" dirty="0">
                <a:ea typeface="Open Sans" panose="020B0606030504020204" pitchFamily="34" charset="0"/>
                <a:cs typeface="Open Sans" panose="020B0606030504020204" pitchFamily="34" charset="0"/>
              </a:rPr>
              <a:t>välj bokning </a:t>
            </a:r>
            <a:r>
              <a:rPr lang="sv-SE" sz="1200" dirty="0">
                <a:ea typeface="Open Sans" panose="020B0606030504020204" pitchFamily="34" charset="0"/>
                <a:cs typeface="Open Sans" panose="020B0606030504020204" pitchFamily="34" charset="0"/>
              </a:rPr>
              <a:t>för att komma vidare.</a:t>
            </a:r>
            <a:endParaRPr lang="sv-SE" sz="1200" dirty="0">
              <a:solidFill>
                <a:srgbClr val="00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64371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AB0829D4-136F-C886-B30C-B7B7F7F297CC}"/>
              </a:ext>
            </a:extLst>
          </p:cNvPr>
          <p:cNvSpPr txBox="1">
            <a:spLocks noGrp="1"/>
          </p:cNvSpPr>
          <p:nvPr>
            <p:ph type="title" idx="4294967295"/>
          </p:nvPr>
        </p:nvSpPr>
        <p:spPr>
          <a:xfrm>
            <a:off x="420819" y="125247"/>
            <a:ext cx="8494048"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Open Sans Semibold" panose="020B0706030804020204" pitchFamily="34" charset="0"/>
                <a:cs typeface="Open Sans Semibold" panose="020B0706030804020204" pitchFamily="34" charset="0"/>
              </a:rPr>
              <a:t>Utebliven tolk eller mötet blev längre</a:t>
            </a:r>
            <a:endParaRPr kumimoji="0" lang="sv-SE" sz="2400" b="1" i="0" u="none" strike="noStrike" kern="1200" cap="none" spc="0" normalizeH="0" baseline="0" noProof="0" dirty="0">
              <a:ln>
                <a:noFill/>
              </a:ln>
              <a:solidFill>
                <a:schemeClr val="accent1"/>
              </a:solidFill>
              <a:effectLst/>
              <a:uLnTx/>
              <a:uFillTx/>
              <a:latin typeface="+mj-lt"/>
              <a:ea typeface="Open Sans Semibold" panose="020B0706030804020204" pitchFamily="34" charset="0"/>
              <a:cs typeface="Arial"/>
            </a:endParaRPr>
          </a:p>
        </p:txBody>
      </p:sp>
      <p:grpSp>
        <p:nvGrpSpPr>
          <p:cNvPr id="4" name="Grupp 3" descr="Bilden är ett urklipp från IT-systemet mina sidor för fristående aktörer. ">
            <a:extLst>
              <a:ext uri="{FF2B5EF4-FFF2-40B4-BE49-F238E27FC236}">
                <a16:creationId xmlns:a16="http://schemas.microsoft.com/office/drawing/2014/main" id="{6FDB9E7F-9AE6-A8BC-46D3-83AADE63CA60}"/>
              </a:ext>
            </a:extLst>
          </p:cNvPr>
          <p:cNvGrpSpPr/>
          <p:nvPr/>
        </p:nvGrpSpPr>
        <p:grpSpPr>
          <a:xfrm>
            <a:off x="543209" y="780797"/>
            <a:ext cx="4028791" cy="3581905"/>
            <a:chOff x="543209" y="780797"/>
            <a:chExt cx="4028791" cy="3581905"/>
          </a:xfrm>
        </p:grpSpPr>
        <p:pic>
          <p:nvPicPr>
            <p:cNvPr id="3" name="Bildobjekt 2" descr="Bilden är ett urklipp från IT-systemet mina sidor för fristående aktörer.">
              <a:extLst>
                <a:ext uri="{FF2B5EF4-FFF2-40B4-BE49-F238E27FC236}">
                  <a16:creationId xmlns:a16="http://schemas.microsoft.com/office/drawing/2014/main" id="{5483AE4C-A686-3972-4BB2-26676EA99E2F}"/>
                </a:ext>
              </a:extLst>
            </p:cNvPr>
            <p:cNvPicPr>
              <a:picLocks noChangeAspect="1"/>
            </p:cNvPicPr>
            <p:nvPr/>
          </p:nvPicPr>
          <p:blipFill rotWithShape="1">
            <a:blip r:embed="rId3">
              <a:extLst>
                <a:ext uri="{28A0092B-C50C-407E-A947-70E740481C1C}">
                  <a14:useLocalDpi xmlns:a14="http://schemas.microsoft.com/office/drawing/2010/main" val="0"/>
                </a:ext>
              </a:extLst>
            </a:blip>
            <a:srcRect b="20895"/>
            <a:stretch/>
          </p:blipFill>
          <p:spPr>
            <a:xfrm>
              <a:off x="543209" y="780797"/>
              <a:ext cx="4028791" cy="3581905"/>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63F66BF3-D9AC-4E4F-EC72-134A1AEBFEBF}"/>
                </a:ext>
                <a:ext uri="{C183D7F6-B498-43B3-948B-1728B52AA6E4}">
                  <adec:decorative xmlns:adec="http://schemas.microsoft.com/office/drawing/2017/decorative" val="1"/>
                </a:ext>
              </a:extLst>
            </p:cNvPr>
            <p:cNvSpPr/>
            <p:nvPr/>
          </p:nvSpPr>
          <p:spPr>
            <a:xfrm>
              <a:off x="1553117" y="2631699"/>
              <a:ext cx="746567" cy="2712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420AE161-5629-0F8A-B26F-B24F6E625F21}"/>
                </a:ext>
                <a:ext uri="{C183D7F6-B498-43B3-948B-1728B52AA6E4}">
                  <adec:decorative xmlns:adec="http://schemas.microsoft.com/office/drawing/2017/decorative" val="1"/>
                </a:ext>
              </a:extLst>
            </p:cNvPr>
            <p:cNvSpPr/>
            <p:nvPr/>
          </p:nvSpPr>
          <p:spPr>
            <a:xfrm>
              <a:off x="2774828" y="4067874"/>
              <a:ext cx="1363915" cy="2896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Platshållare för innehåll 2">
            <a:extLst>
              <a:ext uri="{FF2B5EF4-FFF2-40B4-BE49-F238E27FC236}">
                <a16:creationId xmlns:a16="http://schemas.microsoft.com/office/drawing/2014/main" id="{DE40A8FC-4DD9-46A0-5D1A-ECEF9A2FFA3C}"/>
              </a:ext>
            </a:extLst>
          </p:cNvPr>
          <p:cNvSpPr txBox="1">
            <a:spLocks/>
          </p:cNvSpPr>
          <p:nvPr/>
        </p:nvSpPr>
        <p:spPr>
          <a:xfrm>
            <a:off x="5069400" y="800247"/>
            <a:ext cx="3531391" cy="2838901"/>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Utebliven tolk från mötet</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tolken uteblev från mötet så anger du det genom att klicka i </a:t>
            </a:r>
            <a:r>
              <a:rPr lang="sv-SE" sz="1200" b="1" dirty="0">
                <a:ea typeface="Open Sans" panose="020B0606030504020204" pitchFamily="34" charset="0"/>
                <a:cs typeface="Open Sans" panose="020B0606030504020204" pitchFamily="34" charset="0"/>
              </a:rPr>
              <a:t>Ja </a:t>
            </a: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Mötet blev längre</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tolktillfället blev längre än bokningen så lägger du till tiden.</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Du avrundar uppåt till närmaste 15 minuters intervall.</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Gå vidare genom att klicka på </a:t>
            </a:r>
            <a:r>
              <a:rPr lang="sv-SE" sz="1200" b="1" dirty="0">
                <a:solidFill>
                  <a:srgbClr val="000000"/>
                </a:solidFill>
                <a:ea typeface="Open Sans" panose="020B0606030504020204" pitchFamily="34" charset="0"/>
                <a:cs typeface="Open Sans" panose="020B0606030504020204" pitchFamily="34" charset="0"/>
              </a:rPr>
              <a:t>Förhandsgranska tolktillfälle</a:t>
            </a:r>
          </a:p>
        </p:txBody>
      </p:sp>
    </p:spTree>
    <p:extLst>
      <p:ext uri="{BB962C8B-B14F-4D97-AF65-F5344CB8AC3E}">
        <p14:creationId xmlns:p14="http://schemas.microsoft.com/office/powerpoint/2010/main" val="21332290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9E77942-416E-C5D4-89F7-E2069CCBA62E}"/>
              </a:ext>
            </a:extLst>
          </p:cNvPr>
          <p:cNvSpPr txBox="1">
            <a:spLocks noGrp="1"/>
          </p:cNvSpPr>
          <p:nvPr>
            <p:ph type="title" idx="4294967295"/>
          </p:nvPr>
        </p:nvSpPr>
        <p:spPr>
          <a:xfrm>
            <a:off x="396207" y="128327"/>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Open Sans Semibold" panose="020B0706030804020204" pitchFamily="34" charset="0"/>
                <a:cs typeface="Open Sans Semibold" panose="020B0706030804020204" pitchFamily="34" charset="0"/>
              </a:rPr>
              <a:t>Förhandsgranska inleverans</a:t>
            </a:r>
            <a:endParaRPr kumimoji="0" lang="sv-SE" sz="2700" b="1" i="0" u="none" strike="noStrike" kern="1200" cap="none" spc="0" normalizeH="0" baseline="0" noProof="0" dirty="0">
              <a:ln>
                <a:noFill/>
              </a:ln>
              <a:solidFill>
                <a:schemeClr val="accent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5" name="Grupp 4" descr="Bilden är ett urklipp från IT-systemet mina sidor för fristående aktörer. ">
            <a:extLst>
              <a:ext uri="{FF2B5EF4-FFF2-40B4-BE49-F238E27FC236}">
                <a16:creationId xmlns:a16="http://schemas.microsoft.com/office/drawing/2014/main" id="{7B11C397-4112-67F0-D5B9-5951278829E4}"/>
              </a:ext>
            </a:extLst>
          </p:cNvPr>
          <p:cNvGrpSpPr/>
          <p:nvPr/>
        </p:nvGrpSpPr>
        <p:grpSpPr>
          <a:xfrm>
            <a:off x="484401" y="771260"/>
            <a:ext cx="2775779" cy="3830400"/>
            <a:chOff x="484401" y="771260"/>
            <a:chExt cx="2775779" cy="3830400"/>
          </a:xfrm>
        </p:grpSpPr>
        <p:pic>
          <p:nvPicPr>
            <p:cNvPr id="2" name="Bildobjekt 1" descr="Bilden är ett urklipp från IT-systemet mina sidor för fristående aktörer.">
              <a:extLst>
                <a:ext uri="{FF2B5EF4-FFF2-40B4-BE49-F238E27FC236}">
                  <a16:creationId xmlns:a16="http://schemas.microsoft.com/office/drawing/2014/main" id="{F8307626-754F-296D-A20B-10FA53B93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01" y="771260"/>
              <a:ext cx="2687585" cy="3830400"/>
            </a:xfrm>
            <a:prstGeom prst="rect">
              <a:avLst/>
            </a:prstGeom>
            <a:effectLst>
              <a:outerShdw blurRad="50800" dist="38100" dir="8100000" algn="tr" rotWithShape="0">
                <a:prstClr val="black">
                  <a:alpha val="40000"/>
                </a:prstClr>
              </a:outerShdw>
            </a:effectLst>
          </p:spPr>
        </p:pic>
        <p:sp>
          <p:nvSpPr>
            <p:cNvPr id="8" name="textruta 7">
              <a:extLst>
                <a:ext uri="{FF2B5EF4-FFF2-40B4-BE49-F238E27FC236}">
                  <a16:creationId xmlns:a16="http://schemas.microsoft.com/office/drawing/2014/main" id="{FDA6724C-4764-5DB9-BF91-CAFDE62B5953}"/>
                </a:ext>
              </a:extLst>
            </p:cNvPr>
            <p:cNvSpPr txBox="1"/>
            <p:nvPr/>
          </p:nvSpPr>
          <p:spPr>
            <a:xfrm>
              <a:off x="2102942" y="4264518"/>
              <a:ext cx="1157238" cy="215444"/>
            </a:xfrm>
            <a:prstGeom prst="rect">
              <a:avLst/>
            </a:prstGeom>
            <a:solidFill>
              <a:schemeClr val="bg1">
                <a:lumMod val="95000"/>
              </a:schemeClr>
            </a:solidFill>
            <a:ln w="28575">
              <a:solidFill>
                <a:schemeClr val="accent3"/>
              </a:solidFill>
            </a:ln>
          </p:spPr>
          <p:txBody>
            <a:bodyPr wrap="square" rtlCol="0">
              <a:spAutoFit/>
            </a:bodyPr>
            <a:lstStyle/>
            <a:p>
              <a:r>
                <a:rPr lang="sv-SE" sz="800" dirty="0"/>
                <a:t>Inleverera tolktillfälle</a:t>
              </a:r>
            </a:p>
          </p:txBody>
        </p:sp>
      </p:grpSp>
      <p:sp>
        <p:nvSpPr>
          <p:cNvPr id="4" name="Platshållare för innehåll 2">
            <a:extLst>
              <a:ext uri="{FF2B5EF4-FFF2-40B4-BE49-F238E27FC236}">
                <a16:creationId xmlns:a16="http://schemas.microsoft.com/office/drawing/2014/main" id="{9E7A32E6-D80B-F22E-A80C-A243152B1D55}"/>
              </a:ext>
            </a:extLst>
          </p:cNvPr>
          <p:cNvSpPr txBox="1">
            <a:spLocks/>
          </p:cNvSpPr>
          <p:nvPr/>
        </p:nvSpPr>
        <p:spPr>
          <a:xfrm>
            <a:off x="3897760" y="759220"/>
            <a:ext cx="4331936" cy="385448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Förhandsgranska inleveransen</a:t>
            </a:r>
          </a:p>
          <a:p>
            <a:pPr marL="0" indent="0">
              <a:buFont typeface="Arial" panose="020B0604020202020204" pitchFamily="34" charset="0"/>
              <a:buNone/>
            </a:pPr>
            <a:endParaRPr lang="sv-SE" sz="12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Innan du bekräftar inleveransen kan du granska att uppgifterna stämmer. </a:t>
            </a:r>
          </a:p>
          <a:p>
            <a:pPr marL="0" indent="0">
              <a:buFont typeface="Arial" panose="020B0604020202020204" pitchFamily="34" charset="0"/>
              <a:buNone/>
            </a:pPr>
            <a:endParaRPr lang="sv-SE" sz="1200"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Stämmer informationen klickar du på </a:t>
            </a:r>
            <a:r>
              <a:rPr lang="sv-SE" sz="1200" b="1" dirty="0">
                <a:ea typeface="Open Sans" panose="020B0606030504020204" pitchFamily="34" charset="0"/>
                <a:cs typeface="Open Sans" panose="020B0606030504020204" pitchFamily="34" charset="0"/>
              </a:rPr>
              <a:t>Inleverera tolktillfälle</a:t>
            </a:r>
            <a:r>
              <a:rPr lang="sv-SE" sz="1200" dirty="0">
                <a:ea typeface="Open Sans" panose="020B0606030504020204" pitchFamily="34" charset="0"/>
                <a:cs typeface="Open Sans" panose="020B0606030504020204" pitchFamily="34" charset="0"/>
              </a:rPr>
              <a:t>.</a:t>
            </a:r>
            <a:endParaRPr lang="sv-SE" sz="1200" dirty="0">
              <a:solidFill>
                <a:srgbClr val="00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8431927"/>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829A0886-497F-45DD-97B0-6162BAA87D37}"/>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3.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Gallringsbar xmlns="683d061d-22f4-40eb-a0a7-59ec683ff728">Ja</Gallringsbar>
    <pb38c114153344b4a8ac01227a633d83 xmlns="683d061d-22f4-40eb-a0a7-59ec683ff728">
      <Terms xmlns="http://schemas.microsoft.com/office/infopath/2007/PartnerControls"/>
    </pb38c114153344b4a8ac01227a633d83>
    <Skyddsvarde xmlns="683d061d-22f4-40eb-a0a7-59ec683ff728" xsi:nil="true"/>
  </documentManagement>
</p:properties>
</file>

<file path=customXml/itemProps1.xml><?xml version="1.0" encoding="utf-8"?>
<ds:datastoreItem xmlns:ds="http://schemas.openxmlformats.org/officeDocument/2006/customXml" ds:itemID="{43C32400-F039-4B55-AB2F-B3E855E81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DBF114-3936-4C26-AEDD-359F5E043D15}">
  <ds:schemaRefs>
    <ds:schemaRef ds:uri="http://schemas.microsoft.com/sharepoint/v3/contenttype/forms"/>
  </ds:schemaRefs>
</ds:datastoreItem>
</file>

<file path=customXml/itemProps3.xml><?xml version="1.0" encoding="utf-8"?>
<ds:datastoreItem xmlns:ds="http://schemas.openxmlformats.org/officeDocument/2006/customXml" ds:itemID="{21928339-8779-46F7-A55D-42C29D30A158}">
  <ds:schemaRefs>
    <ds:schemaRef ds:uri="http://www.w3.org/XML/1998/namespace"/>
    <ds:schemaRef ds:uri="http://schemas.microsoft.com/office/2006/documentManagement/types"/>
    <ds:schemaRef ds:uri="http://purl.org/dc/elements/1.1/"/>
    <ds:schemaRef ds:uri="683d061d-22f4-40eb-a0a7-59ec683ff728"/>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16825</TotalTime>
  <Words>5884</Words>
  <Application>Microsoft Office PowerPoint</Application>
  <PresentationFormat>Bildspel på skärmen (16:9)</PresentationFormat>
  <Paragraphs>735</Paragraphs>
  <Slides>110</Slides>
  <Notes>7</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110</vt:i4>
      </vt:variant>
    </vt:vector>
  </HeadingPairs>
  <TitlesOfParts>
    <vt:vector size="119" baseType="lpstr">
      <vt:lpstr>Arial</vt:lpstr>
      <vt:lpstr>Calibri</vt:lpstr>
      <vt:lpstr>Courier New</vt:lpstr>
      <vt:lpstr>Helvetica Neue Medium</vt:lpstr>
      <vt:lpstr>Open Sans Semibold</vt:lpstr>
      <vt:lpstr>Times New Roman</vt:lpstr>
      <vt:lpstr>Arbetsförmedlingen</vt:lpstr>
      <vt:lpstr>Arbetsförmedlingen, blå</vt:lpstr>
      <vt:lpstr>Arbetsförmedlingen, vit</vt:lpstr>
      <vt:lpstr>Karriärvägledning  Mina sidor för fristående aktörer</vt:lpstr>
      <vt:lpstr>Uppdateringar i användarstödet</vt:lpstr>
      <vt:lpstr>Innehållsförteckning</vt:lpstr>
      <vt:lpstr>Karriärvägledning (KVL)</vt:lpstr>
      <vt:lpstr>Mina deltagare, deltagarinformation</vt:lpstr>
      <vt:lpstr>Se mina deltagare</vt:lpstr>
      <vt:lpstr>Sök deltagare</vt:lpstr>
      <vt:lpstr>Filtrering</vt:lpstr>
      <vt:lpstr>Händelseöversikt</vt:lpstr>
      <vt:lpstr>Deltagarkort</vt:lpstr>
      <vt:lpstr>Deltagare &amp; tjänst</vt:lpstr>
      <vt:lpstr>Deltagare &amp; tjänst  – Genomförandereferens och avbrott</vt:lpstr>
      <vt:lpstr>Deltagarkort- Deltagare &amp; tjänst -Aktivitetsrapporter</vt:lpstr>
      <vt:lpstr>Deltagarkort- Handlingsplan</vt:lpstr>
      <vt:lpstr>Boka ett första möte med deltagaren</vt:lpstr>
      <vt:lpstr>Del 1 - Fördjupad kartläggning, introduktion och gemensam planering</vt:lpstr>
      <vt:lpstr> Individuellt schema</vt:lpstr>
      <vt:lpstr>Videomöten</vt:lpstr>
      <vt:lpstr>Skapa och skicka rapporter</vt:lpstr>
      <vt:lpstr>Gå in på ”Deltagarlistan”</vt:lpstr>
      <vt:lpstr>Välj deltagare</vt:lpstr>
      <vt:lpstr>Fliken ”Rapportering”</vt:lpstr>
      <vt:lpstr>Skapa rapport</vt:lpstr>
      <vt:lpstr>Inskickade rapporter</vt:lpstr>
      <vt:lpstr>Gemensam planering</vt:lpstr>
      <vt:lpstr>Distans</vt:lpstr>
      <vt:lpstr>Aktiviteter</vt:lpstr>
      <vt:lpstr>Förhandsgranska</vt:lpstr>
      <vt:lpstr>Inskickade rapporter, gemensam planering</vt:lpstr>
      <vt:lpstr>Del 2 – Kvalificerad karriärvägledning </vt:lpstr>
      <vt:lpstr>Skapa avvikelserapport</vt:lpstr>
      <vt:lpstr>Avvikelserapport frånvaro välj orsak</vt:lpstr>
      <vt:lpstr>Frånvaro välj dag  </vt:lpstr>
      <vt:lpstr>Frånvaro annan orsak</vt:lpstr>
      <vt:lpstr>Frånvaro förhandsgranska</vt:lpstr>
      <vt:lpstr>Avvikelserapport (frånvaro) inskickad</vt:lpstr>
      <vt:lpstr>Rätta fel i en inskickad avvikelserapport (frånvaro)</vt:lpstr>
      <vt:lpstr>Avvikelserapport avvikelse välj orsak</vt:lpstr>
      <vt:lpstr>Avvikelse kan inte tillgodogöra sig programmet /misskötsamhet</vt:lpstr>
      <vt:lpstr>Avvikelse tackat nej till erbjudet arbete, insats eller aktivitet</vt:lpstr>
      <vt:lpstr>Avvikelse ser till att erbjudet arbete inte kommer till stånd</vt:lpstr>
      <vt:lpstr>Avvikelse förhandsgranska</vt:lpstr>
      <vt:lpstr>Avvikelserapport (avvikelse) inskickad</vt:lpstr>
      <vt:lpstr>Rätta fel i inskickad avvikelserapport (avvikelse)</vt:lpstr>
      <vt:lpstr>Informativ Rapport</vt:lpstr>
      <vt:lpstr>Skapa informativ rapport, utan bilaga</vt:lpstr>
      <vt:lpstr>Skapa informativ rapport, med bilaga</vt:lpstr>
      <vt:lpstr>Skapa informativ rapport, med bilaga  - Välj typ av dokument</vt:lpstr>
      <vt:lpstr>Bilagan kommer få ett nytt filnamn utifrån vald typ av dokument (Övrigt &gt; OVRIGT)</vt:lpstr>
      <vt:lpstr>Skapa informativ rapport, med bilaga - Fyll i kompletterande information vid behov</vt:lpstr>
      <vt:lpstr>Skapa informativ rapport, med bilaga - Förhandsgranska &amp; Skicka in</vt:lpstr>
      <vt:lpstr>Slutredovisning</vt:lpstr>
      <vt:lpstr>Skapa slutredovisning</vt:lpstr>
      <vt:lpstr>Information</vt:lpstr>
      <vt:lpstr>Huvudmål</vt:lpstr>
      <vt:lpstr>Arbetsuppgifter</vt:lpstr>
      <vt:lpstr>Motivering huvudmål</vt:lpstr>
      <vt:lpstr>Planerad väg</vt:lpstr>
      <vt:lpstr>Studera</vt:lpstr>
      <vt:lpstr>Studera, tidsperiod</vt:lpstr>
      <vt:lpstr>Kompletterande insats</vt:lpstr>
      <vt:lpstr>Tidsperiod</vt:lpstr>
      <vt:lpstr>Annat, beskrivning</vt:lpstr>
      <vt:lpstr>Lägg till eller ta bort steg</vt:lpstr>
      <vt:lpstr>Alternativa mål</vt:lpstr>
      <vt:lpstr>Arbetsuppgifter, alternativt mål</vt:lpstr>
      <vt:lpstr>Motivering alternativt mål</vt:lpstr>
      <vt:lpstr>Planerad väg (alternativt mål)</vt:lpstr>
      <vt:lpstr>Studera, alternativt mål</vt:lpstr>
      <vt:lpstr>Studera, tidsperiod alternativt mål</vt:lpstr>
      <vt:lpstr>Kompletterande insatser</vt:lpstr>
      <vt:lpstr>Tidsperiod kompletterande insatser</vt:lpstr>
      <vt:lpstr>Annat, beskrivning alternativt mål</vt:lpstr>
      <vt:lpstr>Annat ange tidsperiod</vt:lpstr>
      <vt:lpstr>Lägg till eller ta bort steg, alternativt mål</vt:lpstr>
      <vt:lpstr>Studiebesök utbildningsanordnare/arbetsplats</vt:lpstr>
      <vt:lpstr>Motivering</vt:lpstr>
      <vt:lpstr>Lägg till studiebesök</vt:lpstr>
      <vt:lpstr>Kompletterande information</vt:lpstr>
      <vt:lpstr>Förhandsgranska &amp; skicka in slutredovisning</vt:lpstr>
      <vt:lpstr>Avslag på slutredovisning</vt:lpstr>
      <vt:lpstr>Kartläggning &amp; Kompetens</vt:lpstr>
      <vt:lpstr>Välj deltagare, kartläggning &amp; kompetens</vt:lpstr>
      <vt:lpstr>Redigera</vt:lpstr>
      <vt:lpstr>Kompetens</vt:lpstr>
      <vt:lpstr>Utbildning, Arbetslivserfarenhet, Sökta jobb</vt:lpstr>
      <vt:lpstr>Utbildning</vt:lpstr>
      <vt:lpstr>Arbetslivserfarenhet</vt:lpstr>
      <vt:lpstr>Sökta jobb</vt:lpstr>
      <vt:lpstr>Tolk </vt:lpstr>
      <vt:lpstr>Tolktjänsten på Mina sidor för fristående aktörer</vt:lpstr>
      <vt:lpstr>Tolktjänstens startsida</vt:lpstr>
      <vt:lpstr>Bokningsformuläret</vt:lpstr>
      <vt:lpstr>Förhandsgranska bokningen</vt:lpstr>
      <vt:lpstr>Bekräftelsen på din bokning</vt:lpstr>
      <vt:lpstr>Boknings-ID</vt:lpstr>
      <vt:lpstr>Inleverera tolkbokning efter tolktillfället</vt:lpstr>
      <vt:lpstr>Utebliven tolk eller mötet blev längre</vt:lpstr>
      <vt:lpstr>Förhandsgranska inleverans</vt:lpstr>
      <vt:lpstr>Avboka tolk innan tolktillfället</vt:lpstr>
      <vt:lpstr>Förhandsgranska avbokningen</vt:lpstr>
      <vt:lpstr>Bekräftelse på avbokningen</vt:lpstr>
      <vt:lpstr>Lämna synpunkter på tolkning</vt:lpstr>
      <vt:lpstr>Exportera deltagarinformation</vt:lpstr>
      <vt:lpstr>Exportera deltagarinformation, datum &amp; tjänst</vt:lpstr>
      <vt:lpstr>Exportera deltagarinformation, deltagare</vt:lpstr>
      <vt:lpstr>Exportera till Excel</vt:lpstr>
      <vt:lpstr>Maskade personuppgifter</vt:lpstr>
      <vt:lpstr>Vem gör vad</vt:lpstr>
      <vt:lpstr>Så här ser det ut i systemstödet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för fristående aktörer, användarmanual</dc:title>
  <dc:creator>Arbetsförmedlingen</dc:creator>
  <cp:keywords>Mina sidor, leverantörer, karriärvägledning</cp:keywords>
  <cp:lastModifiedBy>Harald Pålbrant</cp:lastModifiedBy>
  <cp:revision>256</cp:revision>
  <dcterms:created xsi:type="dcterms:W3CDTF">2021-04-30T07:22:55Z</dcterms:created>
  <dcterms:modified xsi:type="dcterms:W3CDTF">2024-05-15T13:22:07Z</dcterms:modified>
  <cp:category>Användarstöd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