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 id="2147483700" r:id="rId2"/>
    <p:sldMasterId id="2147483719" r:id="rId3"/>
  </p:sldMasterIdLst>
  <p:notesMasterIdLst>
    <p:notesMasterId r:id="rId30"/>
  </p:notesMasterIdLst>
  <p:handoutMasterIdLst>
    <p:handoutMasterId r:id="rId31"/>
  </p:handoutMasterIdLst>
  <p:sldIdLst>
    <p:sldId id="287" r:id="rId4"/>
    <p:sldId id="368" r:id="rId5"/>
    <p:sldId id="316" r:id="rId6"/>
    <p:sldId id="369" r:id="rId7"/>
    <p:sldId id="370" r:id="rId8"/>
    <p:sldId id="2147328900" r:id="rId9"/>
    <p:sldId id="371" r:id="rId10"/>
    <p:sldId id="331" r:id="rId11"/>
    <p:sldId id="302" r:id="rId12"/>
    <p:sldId id="351" r:id="rId13"/>
    <p:sldId id="352" r:id="rId14"/>
    <p:sldId id="357" r:id="rId15"/>
    <p:sldId id="332" r:id="rId16"/>
    <p:sldId id="358" r:id="rId17"/>
    <p:sldId id="359" r:id="rId18"/>
    <p:sldId id="334" r:id="rId19"/>
    <p:sldId id="354" r:id="rId20"/>
    <p:sldId id="339" r:id="rId21"/>
    <p:sldId id="360" r:id="rId22"/>
    <p:sldId id="361" r:id="rId23"/>
    <p:sldId id="2147328901" r:id="rId24"/>
    <p:sldId id="362" r:id="rId25"/>
    <p:sldId id="365" r:id="rId26"/>
    <p:sldId id="366" r:id="rId27"/>
    <p:sldId id="367" r:id="rId28"/>
    <p:sldId id="356" r:id="rId29"/>
  </p:sldIdLst>
  <p:sldSz cx="9144000" cy="5143500" type="screen16x9"/>
  <p:notesSz cx="6858000" cy="9144000"/>
  <p:custDataLst>
    <p:tags r:id="rId32"/>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95C23D"/>
    <a:srgbClr val="00005A"/>
    <a:srgbClr val="EAF2D8"/>
    <a:srgbClr val="DA5187"/>
    <a:srgbClr val="D43372"/>
    <a:srgbClr val="BAD781"/>
    <a:srgbClr val="A5CB5A"/>
    <a:srgbClr val="595994"/>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4633" autoAdjust="0"/>
  </p:normalViewPr>
  <p:slideViewPr>
    <p:cSldViewPr snapToGrid="0">
      <p:cViewPr varScale="1">
        <p:scale>
          <a:sx n="196" d="100"/>
          <a:sy n="196" d="100"/>
        </p:scale>
        <p:origin x="594" y="162"/>
      </p:cViewPr>
      <p:guideLst>
        <p:guide orient="horz" pos="1711"/>
        <p:guide pos="3311"/>
      </p:guideLst>
    </p:cSldViewPr>
  </p:slideViewPr>
  <p:notesTextViewPr>
    <p:cViewPr>
      <p:scale>
        <a:sx n="3" d="2"/>
        <a:sy n="3" d="2"/>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2024-05-28</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2024-05-28</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0" dirty="0"/>
              <a:t>Lokalgranskningar, sänka grundersättning, utesluta leverantörer som underpresterar m.m.</a:t>
            </a:r>
          </a:p>
        </p:txBody>
      </p:sp>
      <p:sp>
        <p:nvSpPr>
          <p:cNvPr id="4" name="Platshållare för bildnummer 3"/>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256902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243252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a:p>
        </p:txBody>
      </p:sp>
    </p:spTree>
    <p:extLst>
      <p:ext uri="{BB962C8B-B14F-4D97-AF65-F5344CB8AC3E}">
        <p14:creationId xmlns:p14="http://schemas.microsoft.com/office/powerpoint/2010/main" val="137390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377290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22</a:t>
            </a:fld>
            <a:endParaRPr lang="sv-SE"/>
          </a:p>
        </p:txBody>
      </p:sp>
    </p:spTree>
    <p:extLst>
      <p:ext uri="{BB962C8B-B14F-4D97-AF65-F5344CB8AC3E}">
        <p14:creationId xmlns:p14="http://schemas.microsoft.com/office/powerpoint/2010/main" val="268737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Innebär att skrivningar som röd GP, PR, Avvikelserapportering, SL styrks ur FFU.</a:t>
            </a:r>
          </a:p>
        </p:txBody>
      </p:sp>
      <p:sp>
        <p:nvSpPr>
          <p:cNvPr id="4" name="Platshållare för bildnummer 3"/>
          <p:cNvSpPr>
            <a:spLocks noGrp="1"/>
          </p:cNvSpPr>
          <p:nvPr>
            <p:ph type="sldNum" sz="quarter" idx="5"/>
          </p:nvPr>
        </p:nvSpPr>
        <p:spPr/>
        <p:txBody>
          <a:bodyPr/>
          <a:lstStyle/>
          <a:p>
            <a:fld id="{0763CAE6-3546-4A01-BBE9-044D7CD2D89D}" type="slidenum">
              <a:rPr lang="sv-SE" smtClean="0"/>
              <a:t>23</a:t>
            </a:fld>
            <a:endParaRPr lang="sv-SE"/>
          </a:p>
        </p:txBody>
      </p:sp>
    </p:spTree>
    <p:extLst>
      <p:ext uri="{BB962C8B-B14F-4D97-AF65-F5344CB8AC3E}">
        <p14:creationId xmlns:p14="http://schemas.microsoft.com/office/powerpoint/2010/main" val="45565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145538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419453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170115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118580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425638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Innebär att skrivningar som röd GP, PR, Avvikelserapportering, SL styrks ur FFU.</a:t>
            </a:r>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414039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1"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136464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947946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2024-05-28</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2024-05-28</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2024-05-28</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2024-05-28</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2024-05-28</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2024-05-28</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2024-05-28</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rbetsformedlingen.se/om-oss/var-verksamhet/styrning-och-resultat/forfattningssamling-affs/gallande-forfattningar/affs-2023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arbetsformedlingen.se/om-oss/var-verksamhet/styrning-och-resultat/forfattningssamling-affs/gallande-forfattningar/affs-20231"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Två personer som hälsar med knynävar och ser glada ut">
            <a:extLst>
              <a:ext uri="{FF2B5EF4-FFF2-40B4-BE49-F238E27FC236}">
                <a16:creationId xmlns:a16="http://schemas.microsoft.com/office/drawing/2014/main" id="{9D787683-5C39-FF4A-F688-172261D5E3D7}"/>
              </a:ext>
            </a:extLst>
          </p:cNvPr>
          <p:cNvPicPr>
            <a:picLocks noGrp="1" noChangeAspect="1"/>
          </p:cNvPicPr>
          <p:nvPr>
            <p:ph type="pic" sz="quarter" idx="13"/>
          </p:nvPr>
        </p:nvPicPr>
        <p:blipFill>
          <a:blip r:embed="rId2">
            <a:alphaModFix amt="78000"/>
            <a:extLst>
              <a:ext uri="{28A0092B-C50C-407E-A947-70E740481C1C}">
                <a14:useLocalDpi xmlns:a14="http://schemas.microsoft.com/office/drawing/2010/main" val="0"/>
              </a:ext>
            </a:extLst>
          </a:blip>
          <a:srcRect t="26" b="26"/>
          <a:stretch>
            <a:fillRect/>
          </a:stretch>
        </p:blipFill>
        <p:spPr>
          <a:xfrm>
            <a:off x="141288" y="0"/>
            <a:ext cx="9002712" cy="4631680"/>
          </a:xfr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288" y="3206400"/>
            <a:ext cx="7383799" cy="756000"/>
          </a:xfrm>
        </p:spPr>
        <p:txBody>
          <a:bodyPr/>
          <a:lstStyle/>
          <a:p>
            <a:r>
              <a:rPr lang="sv-SE" dirty="0"/>
              <a:t>Uppdatering av rusta och matcha 2</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3962400"/>
            <a:ext cx="7383798" cy="669280"/>
          </a:xfrm>
        </p:spPr>
        <p:txBody>
          <a:bodyPr/>
          <a:lstStyle/>
          <a:p>
            <a:r>
              <a:rPr lang="sv-SE" altLang="sv-SE" dirty="0"/>
              <a:t>Maj 2024</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5944290" cy="675000"/>
          </a:xfrm>
        </p:spPr>
        <p:txBody>
          <a:bodyPr/>
          <a:lstStyle/>
          <a:p>
            <a:r>
              <a:rPr lang="sv-SE" dirty="0"/>
              <a:t>4.1.1 Obligatoriskt stöd</a:t>
            </a:r>
            <a:br>
              <a:rPr lang="sv-SE" dirty="0"/>
            </a:br>
            <a:r>
              <a:rPr lang="sv-SE" dirty="0"/>
              <a:t>– Kontakt med arbetsgivare</a:t>
            </a:r>
            <a:br>
              <a:rPr lang="sv-SE" dirty="0"/>
            </a:br>
            <a:endParaRPr lang="sv-SE" sz="1500" dirty="0"/>
          </a:p>
        </p:txBody>
      </p:sp>
      <p:sp>
        <p:nvSpPr>
          <p:cNvPr id="8" name="Platshållare för innehåll 2">
            <a:extLst>
              <a:ext uri="{FF2B5EF4-FFF2-40B4-BE49-F238E27FC236}">
                <a16:creationId xmlns:a16="http://schemas.microsoft.com/office/drawing/2014/main" id="{BCABBA67-C094-12C8-8466-C1E372715FB8}"/>
              </a:ext>
            </a:extLst>
          </p:cNvPr>
          <p:cNvSpPr txBox="1">
            <a:spLocks/>
          </p:cNvSpPr>
          <p:nvPr/>
        </p:nvSpPr>
        <p:spPr>
          <a:xfrm>
            <a:off x="300156" y="1551731"/>
            <a:ext cx="5376771" cy="359176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Arbetsförmedlingen avser att flytta aktiviteten ”kontakt med arbetsgivare” från valbar aktivitet till en obligatorisk del i tjänsten.</a:t>
            </a:r>
          </a:p>
          <a:p>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I dagsläget pågår IT-utveckling och det är för närvarande oklart om förändringen sker i den nu aktuella uppdateringen av förfrågningsunderlaget eller om det kommer ske i ett senare skede. </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marL="0" marR="0" indent="0">
              <a:spcBef>
                <a:spcPts val="0"/>
              </a:spcBef>
              <a:spcAft>
                <a:spcPts val="0"/>
              </a:spcAft>
              <a:buNone/>
            </a:pPr>
            <a:endParaRPr lang="sv-SE" sz="1500" dirty="0">
              <a:solidFill>
                <a:srgbClr val="2E75B5"/>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025486" y="2381205"/>
            <a:ext cx="3118514" cy="2762295"/>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införs den nya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Bättre synkronisering med Förordning (2022:812) om förmedlingsinsatser</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Tydligare krav om hur leverantören ska jobba med arbetsgivarkontakter. Flyttas till Obligatoriskt stöd.</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Tydligare krav för leverantörerna om vikten av ett aktivt arbetsgivararbete. </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Deltagarna kan förvänta sig att leverantören har ett aktivt arbetsgivararbete. </a:t>
            </a:r>
          </a:p>
          <a:p>
            <a:endParaRPr lang="sv-SE" sz="1000" b="1"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6373887E-E72A-D389-7FD2-0776E2DCFF2E}"/>
              </a:ext>
              <a:ext uri="{C183D7F6-B498-43B3-948B-1728B52AA6E4}">
                <adec:decorative xmlns:adec="http://schemas.microsoft.com/office/drawing/2017/decorative" val="1"/>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53393" y="2381205"/>
            <a:ext cx="3062699" cy="2762296"/>
          </a:xfrm>
          <a:prstGeom prst="rect">
            <a:avLst/>
          </a:prstGeom>
        </p:spPr>
      </p:pic>
    </p:spTree>
    <p:extLst>
      <p:ext uri="{BB962C8B-B14F-4D97-AF65-F5344CB8AC3E}">
        <p14:creationId xmlns:p14="http://schemas.microsoft.com/office/powerpoint/2010/main" val="14198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5944290" cy="675000"/>
          </a:xfrm>
        </p:spPr>
        <p:txBody>
          <a:bodyPr/>
          <a:lstStyle/>
          <a:p>
            <a:r>
              <a:rPr lang="sv-SE" dirty="0"/>
              <a:t>4.1.1 Obligatoriskt stöd </a:t>
            </a:r>
            <a:br>
              <a:rPr lang="sv-SE" dirty="0"/>
            </a:br>
            <a:r>
              <a:rPr lang="sv-SE" dirty="0"/>
              <a:t>– Individuellt möte</a:t>
            </a:r>
            <a:br>
              <a:rPr lang="sv-SE" dirty="0"/>
            </a:br>
            <a:endParaRPr lang="sv-SE" sz="1500" dirty="0"/>
          </a:p>
        </p:txBody>
      </p:sp>
      <p:sp>
        <p:nvSpPr>
          <p:cNvPr id="3" name="Platshållare för innehåll 2" descr="Nuvarande text i svart. Nya texten i mörkblått">
            <a:extLst>
              <a:ext uri="{FF2B5EF4-FFF2-40B4-BE49-F238E27FC236}">
                <a16:creationId xmlns:a16="http://schemas.microsoft.com/office/drawing/2014/main" id="{EBE7BCCF-CBCB-4CF6-9AA7-88258ED52C84}"/>
              </a:ext>
            </a:extLst>
          </p:cNvPr>
          <p:cNvSpPr>
            <a:spLocks noGrp="1"/>
          </p:cNvSpPr>
          <p:nvPr>
            <p:ph idx="1"/>
          </p:nvPr>
        </p:nvSpPr>
        <p:spPr>
          <a:xfrm>
            <a:off x="575043" y="1115288"/>
            <a:ext cx="4648890"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025486" y="1919541"/>
            <a:ext cx="3118514" cy="3223959"/>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införs den nya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Rimlig förväntning att leverantörerna ska dokumentera vad som framkommer i det individuella mötet för att kunna ha en bra översikt av deltagarens progression och behov.</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För att Arbetsförmedlingen ska kunna följa upp det individuella mötet på ett bättre sätt, samt se ovan.</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Tydligare krav för leverantörerna. Leverantörerna ska veta om att Arbetsförmedlingen kan komma att begära in dokumentationen.</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Deltagarna kan förvänta sig att leverantören ser deltagarnas behov och progression.</a:t>
            </a:r>
          </a:p>
          <a:p>
            <a:endParaRPr lang="sv-SE" sz="1000" b="1" dirty="0">
              <a:latin typeface="Georgia" panose="02040502050405020303" pitchFamily="18" charset="0"/>
              <a:cs typeface="Times New Roman" panose="02020603050405020304" pitchFamily="18" charset="0"/>
            </a:endParaRPr>
          </a:p>
          <a:p>
            <a:endParaRPr lang="sv-SE" dirty="0"/>
          </a:p>
        </p:txBody>
      </p:sp>
      <p:sp>
        <p:nvSpPr>
          <p:cNvPr id="8" name="Platshållare för innehåll 2">
            <a:extLst>
              <a:ext uri="{FF2B5EF4-FFF2-40B4-BE49-F238E27FC236}">
                <a16:creationId xmlns:a16="http://schemas.microsoft.com/office/drawing/2014/main" id="{BCABBA67-C094-12C8-8466-C1E372715FB8}"/>
              </a:ext>
              <a:ext uri="{C183D7F6-B498-43B3-948B-1728B52AA6E4}">
                <adec:decorative xmlns:adec="http://schemas.microsoft.com/office/drawing/2017/decorative" val="1"/>
              </a:ext>
            </a:extLst>
          </p:cNvPr>
          <p:cNvSpPr txBox="1">
            <a:spLocks/>
          </p:cNvSpPr>
          <p:nvPr/>
        </p:nvSpPr>
        <p:spPr>
          <a:xfrm>
            <a:off x="269029" y="1305860"/>
            <a:ext cx="5376771" cy="3223960"/>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Ny skrivning:</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marL="0" indent="0">
              <a:spcBef>
                <a:spcPts val="0"/>
              </a:spcBef>
              <a:buNone/>
            </a:pPr>
            <a:r>
              <a:rPr lang="sv-SE" sz="1200" dirty="0">
                <a:latin typeface="Georgia" panose="02040502050405020303" pitchFamily="18" charset="0"/>
              </a:rPr>
              <a:t>Leverantören ska genomföra ett enskilt, individuellt möte med varje deltagare minst en gång per fjorton (14) kalenderdagar. Individuella mötet ska genomföras av en handledare.</a:t>
            </a:r>
          </a:p>
          <a:p>
            <a:pPr marL="0" indent="0">
              <a:spcBef>
                <a:spcPts val="0"/>
              </a:spcBef>
              <a:buNone/>
            </a:pPr>
            <a:endParaRPr lang="sv-SE" sz="1200" dirty="0">
              <a:latin typeface="Georgia" panose="02040502050405020303" pitchFamily="18" charset="0"/>
            </a:endParaRPr>
          </a:p>
          <a:p>
            <a:pPr marL="0" indent="0">
              <a:spcBef>
                <a:spcPts val="0"/>
              </a:spcBef>
              <a:buNone/>
            </a:pPr>
            <a:r>
              <a:rPr lang="sv-SE" sz="1200" dirty="0">
                <a:solidFill>
                  <a:srgbClr val="00005A"/>
                </a:solidFill>
                <a:latin typeface="Georgia" panose="02040502050405020303" pitchFamily="18" charset="0"/>
              </a:rPr>
              <a:t>Leverantören ska löpande dokumentera hur och när stöd till den enskilde har givits till deltagaren avseende det individuella mötet. Leverantören ska, när Arbetsförmedlingen begär det, lämna de uppgifter som Arbetsförmedlingen efterfrågar för att kunna följa upp och utvärdera insatsen.</a:t>
            </a:r>
          </a:p>
          <a:p>
            <a:pPr marL="0" indent="0">
              <a:spcBef>
                <a:spcPts val="0"/>
              </a:spcBef>
              <a:buNone/>
            </a:pPr>
            <a:endParaRPr lang="sv-SE" sz="1200" dirty="0">
              <a:latin typeface="Georgia" panose="02040502050405020303" pitchFamily="18" charset="0"/>
            </a:endParaRPr>
          </a:p>
          <a:p>
            <a:pPr marL="0" indent="0">
              <a:spcBef>
                <a:spcPts val="0"/>
              </a:spcBef>
              <a:buNone/>
            </a:pPr>
            <a:endParaRPr lang="sv-SE" sz="1200" dirty="0">
              <a:latin typeface="Georgia" panose="02040502050405020303" pitchFamily="18" charset="0"/>
            </a:endParaRPr>
          </a:p>
          <a:p>
            <a:pPr marL="0" marR="0" indent="0">
              <a:spcBef>
                <a:spcPts val="0"/>
              </a:spcBef>
              <a:spcAft>
                <a:spcPts val="0"/>
              </a:spcAft>
              <a:buNone/>
            </a:pPr>
            <a:endParaRPr lang="sv-SE" sz="1500" dirty="0">
              <a:solidFill>
                <a:srgbClr val="2E75B5"/>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8F05593E-B23E-2734-FB3E-C4D3660C7D9B}"/>
              </a:ext>
              <a:ext uri="{C183D7F6-B498-43B3-948B-1728B52AA6E4}">
                <adec:decorative xmlns:adec="http://schemas.microsoft.com/office/drawing/2017/decorative" val="1"/>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27166" y="1919541"/>
            <a:ext cx="3118515" cy="3223959"/>
          </a:xfrm>
          <a:prstGeom prst="rect">
            <a:avLst/>
          </a:prstGeom>
        </p:spPr>
      </p:pic>
    </p:spTree>
    <p:extLst>
      <p:ext uri="{BB962C8B-B14F-4D97-AF65-F5344CB8AC3E}">
        <p14:creationId xmlns:p14="http://schemas.microsoft.com/office/powerpoint/2010/main" val="162715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5944290" cy="675000"/>
          </a:xfrm>
        </p:spPr>
        <p:txBody>
          <a:bodyPr/>
          <a:lstStyle/>
          <a:p>
            <a:r>
              <a:rPr lang="sv-SE" dirty="0"/>
              <a:t>4.1.3 Jämställdhet</a:t>
            </a:r>
            <a:br>
              <a:rPr lang="sv-SE" dirty="0"/>
            </a:br>
            <a:endParaRPr lang="sv-SE" sz="1500" dirty="0"/>
          </a:p>
        </p:txBody>
      </p:sp>
      <p:sp>
        <p:nvSpPr>
          <p:cNvPr id="3" name="Platshållare för innehåll 2" descr="Nuvarande text i svart. Nya texten i mörkblått">
            <a:extLst>
              <a:ext uri="{FF2B5EF4-FFF2-40B4-BE49-F238E27FC236}">
                <a16:creationId xmlns:a16="http://schemas.microsoft.com/office/drawing/2014/main" id="{EBE7BCCF-CBCB-4CF6-9AA7-88258ED52C84}"/>
              </a:ext>
            </a:extLst>
          </p:cNvPr>
          <p:cNvSpPr>
            <a:spLocks noGrp="1"/>
          </p:cNvSpPr>
          <p:nvPr>
            <p:ph idx="1"/>
          </p:nvPr>
        </p:nvSpPr>
        <p:spPr>
          <a:xfrm>
            <a:off x="575043" y="1115288"/>
            <a:ext cx="4648890"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654800" y="2227317"/>
            <a:ext cx="2489200" cy="2916183"/>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ändras det?</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Generiskt text som återfinns i Arbetsförmedlingens upphandlade tjänster.</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Lika texter och krav oberoende avtal.</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Policy och riktlinjer ska finnas om jämställdhet.</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Lika förutsättningar att delta i tjänsten.</a:t>
            </a:r>
          </a:p>
          <a:p>
            <a:endParaRPr lang="sv-SE" sz="1000" b="1" dirty="0">
              <a:latin typeface="Georgia" panose="02040502050405020303" pitchFamily="18" charset="0"/>
              <a:cs typeface="Times New Roman" panose="02020603050405020304" pitchFamily="18" charset="0"/>
            </a:endParaRPr>
          </a:p>
          <a:p>
            <a:endParaRPr lang="sv-SE" dirty="0"/>
          </a:p>
        </p:txBody>
      </p:sp>
      <p:sp>
        <p:nvSpPr>
          <p:cNvPr id="8" name="Platshållare för innehåll 2">
            <a:extLst>
              <a:ext uri="{FF2B5EF4-FFF2-40B4-BE49-F238E27FC236}">
                <a16:creationId xmlns:a16="http://schemas.microsoft.com/office/drawing/2014/main" id="{BCABBA67-C094-12C8-8466-C1E372715FB8}"/>
              </a:ext>
              <a:ext uri="{C183D7F6-B498-43B3-948B-1728B52AA6E4}">
                <adec:decorative xmlns:adec="http://schemas.microsoft.com/office/drawing/2017/decorative" val="1"/>
              </a:ext>
            </a:extLst>
          </p:cNvPr>
          <p:cNvSpPr txBox="1">
            <a:spLocks/>
          </p:cNvSpPr>
          <p:nvPr/>
        </p:nvSpPr>
        <p:spPr>
          <a:xfrm>
            <a:off x="301227" y="999281"/>
            <a:ext cx="6131323" cy="3965242"/>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solidFill>
                  <a:srgbClr val="262673"/>
                </a:solidFill>
                <a:latin typeface="Georgia" panose="02040502050405020303" pitchFamily="18" charset="0"/>
                <a:cs typeface="Times New Roman" panose="02020603050405020304" pitchFamily="18" charset="0"/>
              </a:rPr>
              <a:t>Ny skrivning:</a:t>
            </a:r>
            <a:br>
              <a:rPr lang="sv-SE" sz="1500" dirty="0">
                <a:solidFill>
                  <a:srgbClr val="262673"/>
                </a:solidFill>
                <a:latin typeface="Georgia" panose="02040502050405020303" pitchFamily="18" charset="0"/>
                <a:cs typeface="Times New Roman" panose="02020603050405020304" pitchFamily="18" charset="0"/>
              </a:rPr>
            </a:br>
            <a:endParaRPr lang="sv-SE" sz="1800" b="0" i="0" u="none" strike="noStrike" baseline="0" dirty="0">
              <a:solidFill>
                <a:srgbClr val="262673"/>
              </a:solidFill>
              <a:latin typeface="Arial" panose="020B0604020202020204" pitchFamily="34" charset="0"/>
            </a:endParaRPr>
          </a:p>
          <a:p>
            <a:pPr marL="0" indent="0">
              <a:buNone/>
            </a:pPr>
            <a:r>
              <a:rPr lang="sv-SE" sz="1000" dirty="0">
                <a:solidFill>
                  <a:srgbClr val="00005A"/>
                </a:solidFill>
                <a:latin typeface="Georgia" panose="02040502050405020303" pitchFamily="18" charset="0"/>
              </a:rPr>
              <a:t>Leverantören ska följa det som föreskrivs i kap 2 § 9 Diskrimineringslag (2008:567), dvs. att diskriminering av arbetssökande eller arbetstagare är förbjuden i fråga om arbetsmarknadspolitisk verksamhet, vilken omfattar den aktuella tjänsten.</a:t>
            </a:r>
          </a:p>
          <a:p>
            <a:pPr marL="0" indent="0">
              <a:buNone/>
            </a:pPr>
            <a:r>
              <a:rPr lang="sv-SE" sz="1000" dirty="0">
                <a:solidFill>
                  <a:srgbClr val="00005A"/>
                </a:solidFill>
                <a:latin typeface="Georgia" panose="02040502050405020303" pitchFamily="18" charset="0"/>
              </a:rPr>
              <a:t>Arbetsförmedlingen är skyldig att bedriva den arbetsmarknadspolitiska verksamheten på ett sätt som främjar jämställdhet och mångfald. Leverantören ska därför genomföra tjänsten på ett sådant sätt att allas lika rättigheter och möjligheter i arbetslivet främjas. Leverantören ska bl.a. säkerställa att deltagande kvinnor och män ges likvärdiga förutsättningar att delta i tjänsten.</a:t>
            </a:r>
          </a:p>
          <a:p>
            <a:pPr marL="0" indent="0">
              <a:buNone/>
            </a:pPr>
            <a:r>
              <a:rPr lang="sv-SE" sz="1000" dirty="0">
                <a:solidFill>
                  <a:srgbClr val="00005A"/>
                </a:solidFill>
                <a:latin typeface="Georgia" panose="02040502050405020303" pitchFamily="18" charset="0"/>
              </a:rPr>
              <a:t>Kravet omfattar leverantörens hela arbetsmarknadspolitiska verksamhet, även eventuella underleverantörers arbetsmarknadspolitiska verksamhet, och inkluderar minst följande:</a:t>
            </a:r>
          </a:p>
          <a:p>
            <a:pPr marL="0" indent="0">
              <a:buNone/>
            </a:pPr>
            <a:endParaRPr lang="sv-SE" sz="1000" dirty="0">
              <a:solidFill>
                <a:srgbClr val="00005A"/>
              </a:solidFill>
              <a:latin typeface="Georgia" panose="02040502050405020303" pitchFamily="18" charset="0"/>
            </a:endParaRPr>
          </a:p>
          <a:p>
            <a:r>
              <a:rPr lang="sv-SE" sz="1000" dirty="0">
                <a:solidFill>
                  <a:srgbClr val="00005A"/>
                </a:solidFill>
                <a:latin typeface="Georgia" panose="02040502050405020303" pitchFamily="18" charset="0"/>
              </a:rPr>
              <a:t>Policy för att stärka jämställdhet och lika rättigheter och möjligheter i arbetslivet bland deltagare i den arbetsmarknadspolitiska insatsen som bedrivs på uppdrag av myndigheten.</a:t>
            </a:r>
          </a:p>
          <a:p>
            <a:r>
              <a:rPr lang="sv-SE" sz="1000" dirty="0">
                <a:solidFill>
                  <a:srgbClr val="00005A"/>
                </a:solidFill>
                <a:latin typeface="Georgia" panose="02040502050405020303" pitchFamily="18" charset="0"/>
              </a:rPr>
              <a:t>Riktlinjer och rutiner för kränkande särbehandling, trakasserier och sexuella trakasserier bland deltagare i den arbetsmarknadspolitiska insatsen som bedrivs på uppdrag av myndigheten.</a:t>
            </a:r>
          </a:p>
          <a:p>
            <a:pPr marL="0" indent="0">
              <a:buNone/>
            </a:pPr>
            <a:endParaRPr lang="sv-SE" sz="1000" dirty="0">
              <a:solidFill>
                <a:srgbClr val="00005A"/>
              </a:solidFill>
              <a:latin typeface="Georgia" panose="02040502050405020303" pitchFamily="18" charset="0"/>
            </a:endParaRPr>
          </a:p>
          <a:p>
            <a:pPr marL="0" indent="0">
              <a:buNone/>
            </a:pPr>
            <a:r>
              <a:rPr lang="sv-SE" sz="1000" dirty="0">
                <a:solidFill>
                  <a:srgbClr val="00005A"/>
                </a:solidFill>
                <a:latin typeface="Georgia" panose="02040502050405020303" pitchFamily="18" charset="0"/>
              </a:rPr>
              <a:t>Kravet behöver först uppfyllas vid starten av tjänsten men utgör ett krav under hela avtalstiden. Leverantören ska på Arbetsförmedlingens begäran skriftligt redovisa policy och riktlinjer enligt ovan.</a:t>
            </a:r>
          </a:p>
          <a:p>
            <a:pPr marL="0" indent="0">
              <a:spcBef>
                <a:spcPts val="0"/>
              </a:spcBef>
              <a:buNone/>
            </a:pPr>
            <a:endParaRPr lang="sv-SE" sz="1200" dirty="0">
              <a:latin typeface="Georgia" panose="02040502050405020303" pitchFamily="18" charset="0"/>
            </a:endParaRPr>
          </a:p>
          <a:p>
            <a:pPr marL="0" indent="0">
              <a:spcBef>
                <a:spcPts val="0"/>
              </a:spcBef>
              <a:buNone/>
            </a:pPr>
            <a:endParaRPr lang="sv-SE" sz="1200" dirty="0">
              <a:latin typeface="Georgia" panose="02040502050405020303" pitchFamily="18" charset="0"/>
            </a:endParaRPr>
          </a:p>
          <a:p>
            <a:pPr marL="0" marR="0" indent="0">
              <a:spcBef>
                <a:spcPts val="0"/>
              </a:spcBef>
              <a:spcAft>
                <a:spcPts val="0"/>
              </a:spcAft>
              <a:buNone/>
            </a:pPr>
            <a:endParaRPr lang="sv-SE" sz="1500" dirty="0">
              <a:solidFill>
                <a:srgbClr val="2E75B5"/>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6EC5D4CD-FB32-0DAA-66C9-8FF3F27ECE2D}"/>
              </a:ext>
              <a:ext uri="{C183D7F6-B498-43B3-948B-1728B52AA6E4}">
                <adec:decorative xmlns:adec="http://schemas.microsoft.com/office/drawing/2017/decorative" val="1"/>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654800" y="2227317"/>
            <a:ext cx="2489200" cy="2916183"/>
          </a:xfrm>
          <a:prstGeom prst="rect">
            <a:avLst/>
          </a:prstGeom>
        </p:spPr>
      </p:pic>
    </p:spTree>
    <p:extLst>
      <p:ext uri="{BB962C8B-B14F-4D97-AF65-F5344CB8AC3E}">
        <p14:creationId xmlns:p14="http://schemas.microsoft.com/office/powerpoint/2010/main" val="18871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4.4 Uppgiftsskyldighet</a:t>
            </a:r>
            <a:br>
              <a:rPr lang="sv-SE" dirty="0"/>
            </a:br>
            <a:br>
              <a:rPr lang="sv-SE" dirty="0"/>
            </a:br>
            <a:endParaRPr lang="sv-SE" sz="1500" dirty="0"/>
          </a:p>
        </p:txBody>
      </p:sp>
      <p:sp>
        <p:nvSpPr>
          <p:cNvPr id="3" name="Platshållare för innehåll 2" descr="gamla texten överstryken. Ny text i blått">
            <a:extLst>
              <a:ext uri="{FF2B5EF4-FFF2-40B4-BE49-F238E27FC236}">
                <a16:creationId xmlns:a16="http://schemas.microsoft.com/office/drawing/2014/main" id="{EBE7BCCF-CBCB-4CF6-9AA7-88258ED52C84}"/>
              </a:ext>
            </a:extLst>
          </p:cNvPr>
          <p:cNvSpPr>
            <a:spLocks noGrp="1"/>
          </p:cNvSpPr>
          <p:nvPr>
            <p:ph idx="1"/>
          </p:nvPr>
        </p:nvSpPr>
        <p:spPr>
          <a:xfrm>
            <a:off x="203201" y="1115288"/>
            <a:ext cx="3498850" cy="3755162"/>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6253089" y="2535094"/>
            <a:ext cx="2890911" cy="2608406"/>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ändras det?</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Bättre synkronisering med Arbetsförmedlingens föreskrifter.</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Enhetlighet i samtliga avtal och en tydligare reglering. Detta är inget unikt för ROM2 utan görs i samtliga nya avtal.</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Tydliggörande</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Ingen skillnad</a:t>
            </a: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395979" y="999280"/>
            <a:ext cx="3306071" cy="402991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solidFill>
                  <a:srgbClr val="262673"/>
                </a:solidFill>
                <a:latin typeface="Georgia" panose="02040502050405020303" pitchFamily="18" charset="0"/>
                <a:cs typeface="Times New Roman" panose="02020603050405020304" pitchFamily="18" charset="0"/>
              </a:rPr>
              <a:t>Ny skrivning:</a:t>
            </a: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r>
              <a:rPr lang="sv-SE" sz="1200" dirty="0">
                <a:solidFill>
                  <a:srgbClr val="00005A"/>
                </a:solidFill>
                <a:latin typeface="Georgia" panose="02040502050405020303" pitchFamily="18" charset="0"/>
              </a:rPr>
              <a:t>Leverantörens skyldighet att dokumentera och rapportera uppgifter till Arbetsförmedlingen framgår av Arbetsförmedlingens föreskrifter (</a:t>
            </a:r>
            <a:r>
              <a:rPr lang="sv-SE" sz="1200" dirty="0">
                <a:solidFill>
                  <a:srgbClr val="00005A"/>
                </a:solidFill>
                <a:latin typeface="Georgia" panose="02040502050405020303" pitchFamily="18" charset="0"/>
                <a:hlinkClick r:id="rId3">
                  <a:extLst>
                    <a:ext uri="{A12FA001-AC4F-418D-AE19-62706E023703}">
                      <ahyp:hlinkClr xmlns:ahyp="http://schemas.microsoft.com/office/drawing/2018/hyperlinkcolor" val="tx"/>
                    </a:ext>
                  </a:extLst>
                </a:hlinkClick>
              </a:rPr>
              <a:t>AFFS 2023:1</a:t>
            </a:r>
            <a:r>
              <a:rPr lang="sv-SE" sz="1200" dirty="0">
                <a:solidFill>
                  <a:srgbClr val="00005A"/>
                </a:solidFill>
                <a:latin typeface="Georgia" panose="02040502050405020303" pitchFamily="18" charset="0"/>
              </a:rPr>
              <a:t>) om uppgiftsskyldighet för leverantörer. </a:t>
            </a:r>
          </a:p>
          <a:p>
            <a:pPr marL="0" marR="0" indent="0">
              <a:spcBef>
                <a:spcPts val="0"/>
              </a:spcBef>
              <a:spcAft>
                <a:spcPts val="0"/>
              </a:spcAft>
              <a:buNone/>
            </a:pPr>
            <a:endParaRPr lang="sv-SE" sz="1800" b="0" i="0" u="none" strike="noStrike" baseline="0" dirty="0">
              <a:solidFill>
                <a:srgbClr val="00005A"/>
              </a:solidFill>
              <a:latin typeface="Arial" panose="020B0604020202020204" pitchFamily="34" charset="0"/>
            </a:endParaRPr>
          </a:p>
          <a:p>
            <a:pPr marL="0" indent="0">
              <a:buNone/>
            </a:pPr>
            <a:r>
              <a:rPr lang="sv-SE" sz="1200" dirty="0">
                <a:solidFill>
                  <a:srgbClr val="00005A"/>
                </a:solidFill>
                <a:latin typeface="Georgia" panose="02040502050405020303" pitchFamily="18" charset="0"/>
              </a:rPr>
              <a:t>Arbetsförmedlingens föreskrifter (AFFS 2023:1) om uppgiftsskyldighet för leverantörer ska vara väl kända och finnas tillgängliga för samtliga anställda och eventuella underleverantörer som arbetar i tjänsten.</a:t>
            </a:r>
          </a:p>
          <a:p>
            <a:pPr marL="0" indent="0">
              <a:buNone/>
            </a:pPr>
            <a:endParaRPr lang="sv-SE" sz="1200" dirty="0">
              <a:solidFill>
                <a:srgbClr val="00005A"/>
              </a:solidFill>
              <a:latin typeface="Georgia" panose="02040502050405020303" pitchFamily="18" charset="0"/>
            </a:endParaRPr>
          </a:p>
          <a:p>
            <a:pPr marL="0" indent="0">
              <a:buNone/>
            </a:pPr>
            <a:r>
              <a:rPr lang="sv-SE" sz="1200" dirty="0">
                <a:solidFill>
                  <a:srgbClr val="00005A"/>
                </a:solidFill>
                <a:latin typeface="Georgia" panose="02040502050405020303" pitchFamily="18" charset="0"/>
              </a:rPr>
              <a:t>Leverantören ska systematiskt följa upp sin verksamhet och säkerställa att föreskrifterna samt de utarbetade rutinerna följs.</a:t>
            </a: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300" dirty="0">
              <a:solidFill>
                <a:srgbClr val="00005A"/>
              </a:solidFill>
              <a:latin typeface="Georgia" panose="02040502050405020303" pitchFamily="18" charset="0"/>
            </a:endParaRPr>
          </a:p>
          <a:p>
            <a:pPr marL="0" marR="0" indent="0">
              <a:spcBef>
                <a:spcPts val="0"/>
              </a:spcBef>
              <a:spcAft>
                <a:spcPts val="0"/>
              </a:spcAft>
              <a:buNone/>
            </a:pPr>
            <a:endParaRPr lang="sv-SE" sz="1300" dirty="0">
              <a:solidFill>
                <a:srgbClr val="00005A"/>
              </a:solidFill>
              <a:latin typeface="Georgia" panose="02040502050405020303" pitchFamily="18" charset="0"/>
            </a:endParaRPr>
          </a:p>
          <a:p>
            <a:pPr marL="0" marR="0" indent="0">
              <a:spcBef>
                <a:spcPts val="0"/>
              </a:spcBef>
              <a:spcAft>
                <a:spcPts val="0"/>
              </a:spcAft>
              <a:buNone/>
            </a:pPr>
            <a:endParaRPr lang="sv-SE" sz="1300" dirty="0">
              <a:solidFill>
                <a:srgbClr val="00005A"/>
              </a:solidFill>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7" name="Bildobjekt 6">
            <a:extLst>
              <a:ext uri="{FF2B5EF4-FFF2-40B4-BE49-F238E27FC236}">
                <a16:creationId xmlns:a16="http://schemas.microsoft.com/office/drawing/2014/main" id="{CA3926D1-6C39-AED4-93A2-9476B5824DC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67569" y="1642425"/>
            <a:ext cx="2125921" cy="2533650"/>
          </a:xfrm>
          <a:prstGeom prst="rect">
            <a:avLst/>
          </a:prstGeom>
        </p:spPr>
      </p:pic>
      <p:pic>
        <p:nvPicPr>
          <p:cNvPr id="6" name="Bildobjekt 5">
            <a:extLst>
              <a:ext uri="{FF2B5EF4-FFF2-40B4-BE49-F238E27FC236}">
                <a16:creationId xmlns:a16="http://schemas.microsoft.com/office/drawing/2014/main" id="{FB125B32-3EDF-7A0D-3C9B-69FC6B69DA29}"/>
              </a:ext>
              <a:ext uri="{C183D7F6-B498-43B3-948B-1728B52AA6E4}">
                <adec:decorative xmlns:adec="http://schemas.microsoft.com/office/drawing/2017/decorative" val="1"/>
              </a:ext>
            </a:extLst>
          </p:cNvPr>
          <p:cNvPicPr>
            <a:picLocks noChangeAspect="1"/>
          </p:cNvPicPr>
          <p:nvPr/>
        </p:nvPicPr>
        <p:blipFill>
          <a:blip r:embed="rId5" cstate="print">
            <a:alphaModFix amt="8000"/>
            <a:extLst>
              <a:ext uri="{28A0092B-C50C-407E-A947-70E740481C1C}">
                <a14:useLocalDpi xmlns:a14="http://schemas.microsoft.com/office/drawing/2010/main" val="0"/>
              </a:ext>
            </a:extLst>
          </a:blip>
          <a:stretch>
            <a:fillRect/>
          </a:stretch>
        </p:blipFill>
        <p:spPr>
          <a:xfrm>
            <a:off x="6253088" y="2535094"/>
            <a:ext cx="2890912" cy="2608406"/>
          </a:xfrm>
          <a:prstGeom prst="rect">
            <a:avLst/>
          </a:prstGeom>
        </p:spPr>
      </p:pic>
    </p:spTree>
    <p:extLst>
      <p:ext uri="{BB962C8B-B14F-4D97-AF65-F5344CB8AC3E}">
        <p14:creationId xmlns:p14="http://schemas.microsoft.com/office/powerpoint/2010/main" val="26143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4.5.2 Handledare - Generellt</a:t>
            </a:r>
            <a:br>
              <a:rPr lang="sv-SE" dirty="0"/>
            </a:br>
            <a:br>
              <a:rPr lang="sv-SE" sz="1500" dirty="0"/>
            </a:br>
            <a:endParaRPr lang="sv-SE" sz="1500" dirty="0"/>
          </a:p>
        </p:txBody>
      </p:sp>
      <p:sp>
        <p:nvSpPr>
          <p:cNvPr id="3" name="Platshållare för innehåll 2" descr="Nuvarande text i svart. Nya texten i mörkblått">
            <a:extLst>
              <a:ext uri="{FF2B5EF4-FFF2-40B4-BE49-F238E27FC236}">
                <a16:creationId xmlns:a16="http://schemas.microsoft.com/office/drawing/2014/main" id="{EBE7BCCF-CBCB-4CF6-9AA7-88258ED52C84}"/>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6253089" y="2073429"/>
            <a:ext cx="2890911" cy="3070071"/>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införs nya skrivningar?</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Tydligare krav på handledarnas kompetens samt vad Arbetsförmedlingen kräver av leverantören då handledarnas kompetens ska styrkas.</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Rätt kompetens enligt gällande krav.</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Leverantören behöver se till att erforderliga handlingar finns samt att det blir tydligt för leverantören vad som krävs.</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Deltagaren kan känna sig tryggare med att handledaren har den kompetens som krävs.</a:t>
            </a: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395979" y="999281"/>
            <a:ext cx="5522221" cy="3724376"/>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Ny skrivning:</a:t>
            </a:r>
          </a:p>
          <a:p>
            <a:pPr marL="0" indent="0">
              <a:buNone/>
            </a:pPr>
            <a:r>
              <a:rPr lang="sv-SE" sz="1200" dirty="0">
                <a:latin typeface="Georgia" panose="02040502050405020303" pitchFamily="18" charset="0"/>
              </a:rPr>
              <a:t>Leverantören ska utan dröjsmål kunna styrka tillgång till handledare som tjänstgör hos leverantören genom anställningsbevis och/eller genom samarbetsavtal i enlighet med 3.6.2 Underleverantör vid utförandet av tjänsten.</a:t>
            </a:r>
          </a:p>
          <a:p>
            <a:pPr marL="0" indent="0">
              <a:buNone/>
            </a:pPr>
            <a:endParaRPr lang="sv-SE" sz="1200" dirty="0">
              <a:solidFill>
                <a:srgbClr val="00005A"/>
              </a:solidFill>
              <a:latin typeface="Georgia" panose="02040502050405020303" pitchFamily="18" charset="0"/>
            </a:endParaRPr>
          </a:p>
          <a:p>
            <a:pPr marL="0" indent="0">
              <a:buNone/>
            </a:pPr>
            <a:r>
              <a:rPr lang="sv-SE" sz="1200" dirty="0">
                <a:latin typeface="Georgia" panose="02040502050405020303" pitchFamily="18" charset="0"/>
              </a:rPr>
              <a:t>Arbetsförmedlingen godkänner kompetens för handledare enligt alternativ 1 eller alternativ 2, som ska vara </a:t>
            </a:r>
            <a:r>
              <a:rPr lang="sv-SE" sz="1200" dirty="0">
                <a:solidFill>
                  <a:srgbClr val="00005A"/>
                </a:solidFill>
                <a:latin typeface="Georgia" panose="02040502050405020303" pitchFamily="18" charset="0"/>
              </a:rPr>
              <a:t>uppfylld innan handledaren påbörjar sin anställning som handledare i tjänsten rusta och matcha 2.</a:t>
            </a:r>
          </a:p>
          <a:p>
            <a:pPr marL="0" indent="0">
              <a:buNone/>
            </a:pPr>
            <a:endParaRPr lang="sv-SE" sz="1800" b="0" i="0" u="none" strike="noStrike" baseline="0" dirty="0">
              <a:solidFill>
                <a:srgbClr val="000000"/>
              </a:solidFill>
              <a:latin typeface="Arial" panose="020B0604020202020204" pitchFamily="34" charset="0"/>
            </a:endParaRPr>
          </a:p>
          <a:p>
            <a:pPr marL="0" indent="0">
              <a:buNone/>
            </a:pPr>
            <a:r>
              <a:rPr lang="sv-SE" sz="1200" dirty="0">
                <a:latin typeface="Georgia" panose="02040502050405020303" pitchFamily="18" charset="0"/>
              </a:rPr>
              <a:t>Alternativ 2</a:t>
            </a:r>
          </a:p>
          <a:p>
            <a:endParaRPr lang="sv-SE" sz="1200" dirty="0">
              <a:latin typeface="Georgia" panose="02040502050405020303" pitchFamily="18" charset="0"/>
            </a:endParaRPr>
          </a:p>
          <a:p>
            <a:pPr marL="0" indent="0">
              <a:buNone/>
            </a:pPr>
            <a:r>
              <a:rPr lang="sv-SE" sz="1200" dirty="0">
                <a:latin typeface="Georgia" panose="02040502050405020303" pitchFamily="18" charset="0"/>
              </a:rPr>
              <a:t>Utbildning: Minst ett (1) års heltidsstudier på eftergymnasial nivå med minst godkänt resultat. </a:t>
            </a:r>
            <a:r>
              <a:rPr lang="sv-SE" sz="1200" dirty="0">
                <a:solidFill>
                  <a:srgbClr val="00005A"/>
                </a:solidFill>
                <a:latin typeface="Georgia" panose="02040502050405020303" pitchFamily="18" charset="0"/>
              </a:rPr>
              <a:t>Med eftergymnasial utbildning räknas högskoleutbildning samt olika typer av yrkesutbildningar, till exempel kvalificerad yrkesutbildning, yrkeshögskoleutbildning, militära utbildningar och polisutbildning. </a:t>
            </a:r>
          </a:p>
          <a:p>
            <a:pPr marL="0" indent="0">
              <a:buNone/>
            </a:pPr>
            <a:endParaRPr lang="sv-SE" sz="1200" dirty="0">
              <a:solidFill>
                <a:srgbClr val="00005A"/>
              </a:solidFill>
              <a:latin typeface="Georgia" panose="02040502050405020303" pitchFamily="18" charset="0"/>
            </a:endParaRPr>
          </a:p>
          <a:p>
            <a:pPr marL="0" indent="0">
              <a:buNone/>
            </a:pPr>
            <a:endParaRPr lang="sv-SE" sz="1200" dirty="0">
              <a:solidFill>
                <a:srgbClr val="00005A"/>
              </a:solidFill>
              <a:latin typeface="Georgia" panose="02040502050405020303" pitchFamily="18" charset="0"/>
            </a:endParaRPr>
          </a:p>
          <a:p>
            <a:pPr marL="0" indent="0">
              <a:buNone/>
            </a:pPr>
            <a:endParaRPr lang="sv-SE" sz="12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marR="0" indent="0">
              <a:spcBef>
                <a:spcPts val="0"/>
              </a:spcBef>
              <a:spcAft>
                <a:spcPts val="0"/>
              </a:spcAft>
              <a:buNone/>
            </a:pPr>
            <a:endParaRPr lang="sv-SE" sz="1500" dirty="0">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500" dirty="0">
              <a:latin typeface="Georgia" panose="02040502050405020303" pitchFamily="18" charset="0"/>
            </a:endParaRPr>
          </a:p>
          <a:p>
            <a:pPr marL="0" marR="0" indent="0">
              <a:spcBef>
                <a:spcPts val="0"/>
              </a:spcBef>
              <a:spcAft>
                <a:spcPts val="0"/>
              </a:spcAft>
              <a:buNone/>
            </a:pPr>
            <a:endParaRPr lang="sv-SE" sz="15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F498C3BD-4F81-F12F-B854-2290D52DADF6}"/>
              </a:ext>
              <a:ext uri="{C183D7F6-B498-43B3-948B-1728B52AA6E4}">
                <adec:decorative xmlns:adec="http://schemas.microsoft.com/office/drawing/2017/decorative" val="1"/>
              </a:ext>
            </a:extLst>
          </p:cNvPr>
          <p:cNvPicPr>
            <a:picLocks noChangeAspect="1"/>
          </p:cNvPicPr>
          <p:nvPr/>
        </p:nvPicPr>
        <p:blipFill>
          <a:blip r:embed="rId2" cstate="print">
            <a:alphaModFix amt="8000"/>
            <a:extLst>
              <a:ext uri="{28A0092B-C50C-407E-A947-70E740481C1C}">
                <a14:useLocalDpi xmlns:a14="http://schemas.microsoft.com/office/drawing/2010/main" val="0"/>
              </a:ext>
            </a:extLst>
          </a:blip>
          <a:stretch>
            <a:fillRect/>
          </a:stretch>
        </p:blipFill>
        <p:spPr>
          <a:xfrm>
            <a:off x="6253089" y="2073428"/>
            <a:ext cx="2890912" cy="3070071"/>
          </a:xfrm>
          <a:prstGeom prst="rect">
            <a:avLst/>
          </a:prstGeom>
        </p:spPr>
      </p:pic>
    </p:spTree>
    <p:extLst>
      <p:ext uri="{BB962C8B-B14F-4D97-AF65-F5344CB8AC3E}">
        <p14:creationId xmlns:p14="http://schemas.microsoft.com/office/powerpoint/2010/main" val="267256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2" y="324281"/>
            <a:ext cx="6327407" cy="675000"/>
          </a:xfrm>
        </p:spPr>
        <p:txBody>
          <a:bodyPr/>
          <a:lstStyle/>
          <a:p>
            <a:r>
              <a:rPr lang="sv-SE" dirty="0"/>
              <a:t>4.5.2 Handledare – Krav på verifiering</a:t>
            </a:r>
            <a:br>
              <a:rPr lang="sv-SE" dirty="0"/>
            </a:br>
            <a:br>
              <a:rPr lang="sv-SE" sz="1500" dirty="0"/>
            </a:br>
            <a:endParaRPr lang="sv-SE" sz="1500" dirty="0"/>
          </a:p>
        </p:txBody>
      </p:sp>
      <p:sp>
        <p:nvSpPr>
          <p:cNvPr id="3" name="Platshållare för innehåll 2" descr="Nuvarande text i svart. Nya texten i mörkblått">
            <a:extLst>
              <a:ext uri="{FF2B5EF4-FFF2-40B4-BE49-F238E27FC236}">
                <a16:creationId xmlns:a16="http://schemas.microsoft.com/office/drawing/2014/main" id="{EBE7BCCF-CBCB-4CF6-9AA7-88258ED52C84}"/>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6253089" y="2073429"/>
            <a:ext cx="2890911" cy="3070071"/>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ändras det?</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Tydligare krav på handledarnas kompetens samt vad Arbetsförmedlingen kräver av leverantören då handledarnas kompetens ska styrkas.</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Rätt kompetens enligt gällande krav.</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Leverantören behöver se till att erforderliga handlingar finns samt att det blir tydligt för leverantören vad som krävs.</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Deltagaren kan känna sig tryggare med att handledaren har den kompetens som krävs.</a:t>
            </a: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395979" y="999280"/>
            <a:ext cx="5522221" cy="404896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Ny skrivning:</a:t>
            </a:r>
            <a:endParaRPr lang="sv-SE" sz="1800" b="0" i="0" u="none" strike="noStrike" baseline="0" dirty="0">
              <a:solidFill>
                <a:srgbClr val="000000"/>
              </a:solidFill>
              <a:latin typeface="Arial" panose="020B0604020202020204" pitchFamily="34" charset="0"/>
            </a:endParaRPr>
          </a:p>
          <a:p>
            <a:pPr marL="0" indent="0">
              <a:buNone/>
            </a:pPr>
            <a:r>
              <a:rPr lang="sv-SE" sz="1000" dirty="0">
                <a:latin typeface="Georgia" panose="02040502050405020303" pitchFamily="18" charset="0"/>
              </a:rPr>
              <a:t>Leverantören ska </a:t>
            </a:r>
            <a:r>
              <a:rPr lang="sv-SE" sz="1000" dirty="0">
                <a:solidFill>
                  <a:srgbClr val="00005A"/>
                </a:solidFill>
                <a:latin typeface="Georgia" panose="02040502050405020303" pitchFamily="18" charset="0"/>
              </a:rPr>
              <a:t>utan dröjsmål </a:t>
            </a:r>
            <a:r>
              <a:rPr lang="sv-SE" sz="1000" dirty="0">
                <a:latin typeface="Georgia" panose="02040502050405020303" pitchFamily="18" charset="0"/>
              </a:rPr>
              <a:t>kunna styrka handledarnas kompetens genom verifierbara</a:t>
            </a:r>
            <a:r>
              <a:rPr lang="sv-SE" sz="1000" dirty="0">
                <a:solidFill>
                  <a:srgbClr val="00005A"/>
                </a:solidFill>
                <a:latin typeface="Georgia" panose="02040502050405020303" pitchFamily="18" charset="0"/>
              </a:rPr>
              <a:t> </a:t>
            </a:r>
            <a:r>
              <a:rPr lang="sv-SE" sz="1000" dirty="0">
                <a:latin typeface="Georgia" panose="02040502050405020303" pitchFamily="18" charset="0"/>
              </a:rPr>
              <a:t>dokument när Arbetsförmedlingen så begär, på det sätt och vid den tidpunkt som Arbetsförmedlingen beslutar. </a:t>
            </a:r>
            <a:r>
              <a:rPr lang="sv-SE" sz="1000" dirty="0">
                <a:solidFill>
                  <a:srgbClr val="00005A"/>
                </a:solidFill>
                <a:latin typeface="Georgia" panose="02040502050405020303" pitchFamily="18" charset="0"/>
              </a:rPr>
              <a:t>Med verifierbara dokument menas att namn och kontaktuppgifter till utfärdaren tydligt framgår. Vid en begäran ska följande kunna presenteras av leverantören</a:t>
            </a:r>
          </a:p>
          <a:p>
            <a:pPr marL="0" indent="0">
              <a:buNone/>
            </a:pPr>
            <a:endParaRPr lang="sv-SE" sz="1200" dirty="0">
              <a:solidFill>
                <a:srgbClr val="C00000"/>
              </a:solidFill>
              <a:latin typeface="Georgia" panose="02040502050405020303" pitchFamily="18" charset="0"/>
            </a:endParaRPr>
          </a:p>
          <a:p>
            <a:pPr marL="0" indent="0">
              <a:buNone/>
            </a:pPr>
            <a:r>
              <a:rPr lang="sv-SE" sz="1000" dirty="0">
                <a:solidFill>
                  <a:srgbClr val="00005A"/>
                </a:solidFill>
                <a:latin typeface="Georgia" panose="02040502050405020303" pitchFamily="18" charset="0"/>
              </a:rPr>
              <a:t>Alternativ 1 </a:t>
            </a:r>
          </a:p>
          <a:p>
            <a:pPr marL="0" indent="0">
              <a:buNone/>
            </a:pPr>
            <a:r>
              <a:rPr lang="sv-SE" sz="1000" dirty="0">
                <a:solidFill>
                  <a:srgbClr val="00005A"/>
                </a:solidFill>
                <a:latin typeface="Georgia" panose="02040502050405020303" pitchFamily="18" charset="0"/>
              </a:rPr>
              <a:t>• Verifierbara utbildningsintyg från aktuellt lärosäte där antalet högskolepoäng tydligt framkommer. </a:t>
            </a:r>
          </a:p>
          <a:p>
            <a:pPr marL="0" indent="0">
              <a:buNone/>
            </a:pPr>
            <a:r>
              <a:rPr lang="sv-SE" sz="1000" dirty="0">
                <a:solidFill>
                  <a:srgbClr val="00005A"/>
                </a:solidFill>
                <a:latin typeface="Georgia" panose="02040502050405020303" pitchFamily="18" charset="0"/>
              </a:rPr>
              <a:t>• Verifierbara samt signerat arbetsgivarintyg eller annat likvärdigt intyg från aktuella arbetsgivare som tydligt styrker att respektive handledare har minst två (2) års arbetslivserfarenhet motsvarande heltid.</a:t>
            </a:r>
          </a:p>
          <a:p>
            <a:pPr marL="0" indent="0">
              <a:buNone/>
            </a:pPr>
            <a:endParaRPr lang="sv-SE" sz="1000" dirty="0">
              <a:solidFill>
                <a:srgbClr val="00005A"/>
              </a:solidFill>
              <a:latin typeface="Georgia" panose="02040502050405020303" pitchFamily="18" charset="0"/>
            </a:endParaRPr>
          </a:p>
          <a:p>
            <a:pPr marL="0" indent="0">
              <a:buNone/>
            </a:pPr>
            <a:r>
              <a:rPr lang="sv-SE" sz="1000" dirty="0">
                <a:solidFill>
                  <a:srgbClr val="00005A"/>
                </a:solidFill>
                <a:latin typeface="Georgia" panose="02040502050405020303" pitchFamily="18" charset="0"/>
              </a:rPr>
              <a:t>Alternativ 2</a:t>
            </a:r>
          </a:p>
          <a:p>
            <a:pPr marL="0" indent="0">
              <a:buNone/>
            </a:pPr>
            <a:r>
              <a:rPr lang="sv-SE" sz="1000" dirty="0">
                <a:solidFill>
                  <a:srgbClr val="00005A"/>
                </a:solidFill>
                <a:latin typeface="Georgia" panose="02040502050405020303" pitchFamily="18" charset="0"/>
              </a:rPr>
              <a:t>• Verifierbara utbildningsintyg från aktuellt lärosäte som styrker att handledaren studerat minst ett (1) års heltidsstudier på eftergymnasial nivå med minst godkänt resultat. </a:t>
            </a:r>
          </a:p>
          <a:p>
            <a:pPr marL="0" indent="0">
              <a:buNone/>
            </a:pPr>
            <a:r>
              <a:rPr lang="sv-SE" sz="1000" dirty="0">
                <a:solidFill>
                  <a:srgbClr val="00005A"/>
                </a:solidFill>
                <a:latin typeface="Georgia" panose="02040502050405020303" pitchFamily="18" charset="0"/>
              </a:rPr>
              <a:t>• Verifierbara samt signerat arbetsgivarintyg eller annat likvärdigt intyg från aktuella arbetsgivare som tydligt styrker att respektive handledare har minst tre (3) års arbetslivserfarenhet motsvarande heltid inom de godkända yrkesområdena.</a:t>
            </a:r>
          </a:p>
          <a:p>
            <a:pPr marL="0" indent="0">
              <a:buNone/>
            </a:pPr>
            <a:endParaRPr lang="sv-SE" sz="1200" dirty="0">
              <a:solidFill>
                <a:srgbClr val="00005A"/>
              </a:solidFill>
              <a:latin typeface="Georgia" panose="02040502050405020303" pitchFamily="18" charset="0"/>
            </a:endParaRPr>
          </a:p>
          <a:p>
            <a:pPr marL="0" indent="0">
              <a:buNone/>
            </a:pPr>
            <a:endParaRPr lang="sv-SE" sz="1200" dirty="0">
              <a:solidFill>
                <a:srgbClr val="00005A"/>
              </a:solidFill>
              <a:latin typeface="Georgia" panose="02040502050405020303" pitchFamily="18" charset="0"/>
            </a:endParaRPr>
          </a:p>
          <a:p>
            <a:pPr marL="0" indent="0">
              <a:buNone/>
            </a:pPr>
            <a:endParaRPr lang="sv-SE" sz="12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marR="0" indent="0">
              <a:spcBef>
                <a:spcPts val="0"/>
              </a:spcBef>
              <a:spcAft>
                <a:spcPts val="0"/>
              </a:spcAft>
              <a:buNone/>
            </a:pPr>
            <a:endParaRPr lang="sv-SE" sz="1500" dirty="0">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500" dirty="0">
              <a:latin typeface="Georgia" panose="02040502050405020303" pitchFamily="18" charset="0"/>
            </a:endParaRPr>
          </a:p>
          <a:p>
            <a:pPr marL="0" marR="0" indent="0">
              <a:spcBef>
                <a:spcPts val="0"/>
              </a:spcBef>
              <a:spcAft>
                <a:spcPts val="0"/>
              </a:spcAft>
              <a:buNone/>
            </a:pPr>
            <a:endParaRPr lang="sv-SE" sz="15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F498C3BD-4F81-F12F-B854-2290D52DADF6}"/>
              </a:ext>
              <a:ext uri="{C183D7F6-B498-43B3-948B-1728B52AA6E4}">
                <adec:decorative xmlns:adec="http://schemas.microsoft.com/office/drawing/2017/decorative" val="1"/>
              </a:ext>
            </a:extLst>
          </p:cNvPr>
          <p:cNvPicPr>
            <a:picLocks noChangeAspect="1"/>
          </p:cNvPicPr>
          <p:nvPr/>
        </p:nvPicPr>
        <p:blipFill>
          <a:blip r:embed="rId2" cstate="print">
            <a:alphaModFix amt="8000"/>
            <a:extLst>
              <a:ext uri="{28A0092B-C50C-407E-A947-70E740481C1C}">
                <a14:useLocalDpi xmlns:a14="http://schemas.microsoft.com/office/drawing/2010/main" val="0"/>
              </a:ext>
            </a:extLst>
          </a:blip>
          <a:stretch>
            <a:fillRect/>
          </a:stretch>
        </p:blipFill>
        <p:spPr>
          <a:xfrm>
            <a:off x="6253088" y="2090098"/>
            <a:ext cx="2890912" cy="3002602"/>
          </a:xfrm>
          <a:prstGeom prst="rect">
            <a:avLst/>
          </a:prstGeom>
        </p:spPr>
      </p:pic>
    </p:spTree>
    <p:extLst>
      <p:ext uri="{BB962C8B-B14F-4D97-AF65-F5344CB8AC3E}">
        <p14:creationId xmlns:p14="http://schemas.microsoft.com/office/powerpoint/2010/main" val="336287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4.8.2 Lokaler – Krav generellt</a:t>
            </a:r>
            <a:br>
              <a:rPr lang="sv-SE" dirty="0"/>
            </a:br>
            <a:br>
              <a:rPr lang="sv-SE" sz="1500" dirty="0">
                <a:solidFill>
                  <a:srgbClr val="FF0000"/>
                </a:solidFill>
              </a:rPr>
            </a:br>
            <a:endParaRPr lang="sv-SE" sz="1500" dirty="0">
              <a:solidFill>
                <a:srgbClr val="FF0000"/>
              </a:solidFill>
            </a:endParaRPr>
          </a:p>
        </p:txBody>
      </p:sp>
      <p:sp>
        <p:nvSpPr>
          <p:cNvPr id="3" name="Platshållare för innehåll 2" descr="Nuvarande text i svart. Ny text i mörkblått">
            <a:extLst>
              <a:ext uri="{FF2B5EF4-FFF2-40B4-BE49-F238E27FC236}">
                <a16:creationId xmlns:a16="http://schemas.microsoft.com/office/drawing/2014/main" id="{EBE7BCCF-CBCB-4CF6-9AA7-88258ED52C84}"/>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6762750" y="2825288"/>
            <a:ext cx="2381250" cy="2300630"/>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uppdateras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Tydligare krav som rör leverantörens lokaler och som tidigare har kommunicerats via checklista för lokaler.</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Tydligare krav</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Ändamålsenliga lokaler</a:t>
            </a: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395979" y="999280"/>
            <a:ext cx="6214226" cy="414421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Tydliggörande om att tjänsten ska bedrivas på aktuell adress</a:t>
            </a:r>
          </a:p>
          <a:p>
            <a:pPr marL="0" indent="0">
              <a:buNone/>
            </a:pPr>
            <a:r>
              <a:rPr lang="sv-SE" sz="1200" dirty="0">
                <a:effectLst/>
                <a:latin typeface="Georgia" panose="02040502050405020303" pitchFamily="18" charset="0"/>
              </a:rPr>
              <a:t>Leverantören ska under hela avtalstiden disponera minst en (1) fysisk lokal på en leveransadress inom det leveransområde där tjänsten ska bedrivas. </a:t>
            </a:r>
            <a:r>
              <a:rPr lang="sv-SE" sz="1200" dirty="0">
                <a:solidFill>
                  <a:srgbClr val="00005A"/>
                </a:solidFill>
                <a:effectLst/>
                <a:latin typeface="Georgia" panose="02040502050405020303" pitchFamily="18" charset="0"/>
              </a:rPr>
              <a:t>För de aktiviteter i tjänsten som ska genomföras fysiskt/på plats ska leverantören bedriva tjänsten i de lokaler som är godkända av Arbetsförmedlingen på den leveransadress som är beslutad av Arbetsförmedlingen för respektive deltagare.</a:t>
            </a:r>
            <a:br>
              <a:rPr lang="sv-SE" sz="1200" dirty="0">
                <a:solidFill>
                  <a:srgbClr val="C00000"/>
                </a:solidFill>
                <a:effectLst/>
                <a:latin typeface="Georgia" panose="02040502050405020303" pitchFamily="18" charset="0"/>
              </a:rPr>
            </a:br>
            <a:endParaRPr lang="sv-SE" sz="15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Tydliggörande av krav på tillgänglighet </a:t>
            </a:r>
          </a:p>
          <a:p>
            <a:pPr marL="0" indent="0">
              <a:buNone/>
            </a:pPr>
            <a:r>
              <a:rPr lang="sv-SE" sz="1000" dirty="0">
                <a:solidFill>
                  <a:srgbClr val="00005A"/>
                </a:solidFill>
                <a:latin typeface="Georgia" panose="02040502050405020303" pitchFamily="18" charset="0"/>
              </a:rPr>
              <a:t>• Samtliga deltagare oavsett funktionshinder, ska kunna ta sig in och ut från lokalen samt kunna röra sig i lokalen utan hjälp.</a:t>
            </a:r>
          </a:p>
          <a:p>
            <a:pPr marL="0" indent="0">
              <a:buNone/>
            </a:pPr>
            <a:r>
              <a:rPr lang="sv-SE" sz="1000" dirty="0">
                <a:solidFill>
                  <a:srgbClr val="00005A"/>
                </a:solidFill>
                <a:latin typeface="Georgia" panose="02040502050405020303" pitchFamily="18" charset="0"/>
              </a:rPr>
              <a:t>• Fysiska hinder i form av uppenbart tunga dörrar ska avhjälpas, i första hand genom att en automatisk dörröppnare är installerad. </a:t>
            </a:r>
          </a:p>
          <a:p>
            <a:pPr marL="0" indent="0">
              <a:buNone/>
            </a:pPr>
            <a:r>
              <a:rPr lang="sv-SE" sz="1000" dirty="0">
                <a:solidFill>
                  <a:srgbClr val="00005A"/>
                </a:solidFill>
                <a:latin typeface="Georgia" panose="02040502050405020303" pitchFamily="18" charset="0"/>
              </a:rPr>
              <a:t>• Porttelefon, ringklocka, dörröppnare och/eller portkod ska vara lämpligt placerade och lätta att nå för samtliga deltagare. </a:t>
            </a:r>
          </a:p>
          <a:p>
            <a:pPr marL="0" indent="0">
              <a:buNone/>
            </a:pPr>
            <a:r>
              <a:rPr lang="sv-SE" sz="1000" dirty="0">
                <a:solidFill>
                  <a:srgbClr val="00005A"/>
                </a:solidFill>
                <a:latin typeface="Georgia" panose="02040502050405020303" pitchFamily="18" charset="0"/>
              </a:rPr>
              <a:t>• Kontrastmarkeringar ska finnas i trappor och stora glaspartier. </a:t>
            </a:r>
          </a:p>
          <a:p>
            <a:pPr marL="0" indent="0">
              <a:buNone/>
            </a:pPr>
            <a:r>
              <a:rPr lang="sv-SE" sz="1000" dirty="0">
                <a:solidFill>
                  <a:srgbClr val="00005A"/>
                </a:solidFill>
                <a:latin typeface="Georgia" panose="02040502050405020303" pitchFamily="18" charset="0"/>
              </a:rPr>
              <a:t>• Eventuella nivåskillnader i lokalen ska vara avhjälpa med exempelvis ramp eller hiss.</a:t>
            </a:r>
          </a:p>
          <a:p>
            <a:pPr marL="0" indent="0">
              <a:buNone/>
            </a:pPr>
            <a:r>
              <a:rPr lang="sv-SE" sz="1000" dirty="0">
                <a:solidFill>
                  <a:srgbClr val="00005A"/>
                </a:solidFill>
                <a:latin typeface="Georgia" panose="02040502050405020303" pitchFamily="18" charset="0"/>
              </a:rPr>
              <a:t>• Det ska finnas möjlighet till enskilda individuella möten i separat rum med dörr som går att stänga. </a:t>
            </a:r>
          </a:p>
          <a:p>
            <a:pPr marL="0" indent="0">
              <a:buNone/>
            </a:pPr>
            <a:r>
              <a:rPr lang="sv-SE" sz="1000" dirty="0">
                <a:solidFill>
                  <a:srgbClr val="00005A"/>
                </a:solidFill>
                <a:latin typeface="Georgia" panose="02040502050405020303" pitchFamily="18" charset="0"/>
              </a:rPr>
              <a:t>• Samtliga fysiska möten med deltagare ska ske i lokaler och miljöer som innebär att deltagarens integritet beaktas och sekretessen säkerställs.</a:t>
            </a:r>
          </a:p>
          <a:p>
            <a:pPr marL="0" indent="0">
              <a:buNone/>
            </a:pPr>
            <a:endParaRPr lang="sv-SE" sz="1500" dirty="0">
              <a:latin typeface="Georgia" panose="02040502050405020303" pitchFamily="18" charset="0"/>
              <a:cs typeface="Times New Roman" panose="02020603050405020304" pitchFamily="18" charset="0"/>
            </a:endParaRPr>
          </a:p>
          <a:p>
            <a:endParaRPr lang="sv-SE" sz="1500" dirty="0">
              <a:latin typeface="Georgia" panose="02040502050405020303" pitchFamily="18" charset="0"/>
              <a:cs typeface="Times New Roman" panose="02020603050405020304" pitchFamily="18" charset="0"/>
            </a:endParaRP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F31292B5-FA35-C161-78B8-7594216E3428}"/>
              </a:ext>
              <a:ext uri="{C183D7F6-B498-43B3-948B-1728B52AA6E4}">
                <adec:decorative xmlns:adec="http://schemas.microsoft.com/office/drawing/2017/decorative" val="1"/>
              </a:ext>
            </a:extLst>
          </p:cNvPr>
          <p:cNvPicPr>
            <a:picLocks noChangeAspect="1"/>
          </p:cNvPicPr>
          <p:nvPr/>
        </p:nvPicPr>
        <p:blipFill>
          <a:blip r:embed="rId2" cstate="print">
            <a:alphaModFix amt="8000"/>
            <a:extLst>
              <a:ext uri="{28A0092B-C50C-407E-A947-70E740481C1C}">
                <a14:useLocalDpi xmlns:a14="http://schemas.microsoft.com/office/drawing/2010/main" val="0"/>
              </a:ext>
            </a:extLst>
          </a:blip>
          <a:stretch>
            <a:fillRect/>
          </a:stretch>
        </p:blipFill>
        <p:spPr>
          <a:xfrm>
            <a:off x="6762750" y="2825288"/>
            <a:ext cx="2346325" cy="2300630"/>
          </a:xfrm>
          <a:prstGeom prst="rect">
            <a:avLst/>
          </a:prstGeom>
        </p:spPr>
      </p:pic>
    </p:spTree>
    <p:extLst>
      <p:ext uri="{BB962C8B-B14F-4D97-AF65-F5344CB8AC3E}">
        <p14:creationId xmlns:p14="http://schemas.microsoft.com/office/powerpoint/2010/main" val="120646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5944290" cy="675000"/>
          </a:xfrm>
        </p:spPr>
        <p:txBody>
          <a:bodyPr/>
          <a:lstStyle/>
          <a:p>
            <a:r>
              <a:rPr lang="sv-SE" dirty="0"/>
              <a:t>4.8.2 Lokaler</a:t>
            </a:r>
            <a:br>
              <a:rPr lang="sv-SE" dirty="0"/>
            </a:br>
            <a:r>
              <a:rPr lang="sv-SE" dirty="0"/>
              <a:t>- Bemanning och spontanbesök</a:t>
            </a:r>
            <a:br>
              <a:rPr lang="sv-SE" dirty="0"/>
            </a:br>
            <a:endParaRPr lang="sv-SE" sz="1500" dirty="0"/>
          </a:p>
        </p:txBody>
      </p:sp>
      <p:sp>
        <p:nvSpPr>
          <p:cNvPr id="3" name="Platshållare för innehåll 2" descr="All text mörkblå eftersom all text är ny">
            <a:extLst>
              <a:ext uri="{FF2B5EF4-FFF2-40B4-BE49-F238E27FC236}">
                <a16:creationId xmlns:a16="http://schemas.microsoft.com/office/drawing/2014/main" id="{EBE7BCCF-CBCB-4CF6-9AA7-88258ED52C84}"/>
              </a:ext>
            </a:extLst>
          </p:cNvPr>
          <p:cNvSpPr>
            <a:spLocks noGrp="1"/>
          </p:cNvSpPr>
          <p:nvPr>
            <p:ph idx="1"/>
          </p:nvPr>
        </p:nvSpPr>
        <p:spPr>
          <a:xfrm>
            <a:off x="575043" y="1115288"/>
            <a:ext cx="4648890"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025486" y="1765652"/>
            <a:ext cx="3118514" cy="3377848"/>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ändras det?</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Då Arbetsförmedlingen följt upp leverantörernas lokaler samt bemanning av dessa kan det konstateras att kompetens och kännedom om tjänsten ofta är låg hos leverantörens personal. </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Bättre funktionskrav kring spontanbesök och att personal med rätt kompetens finns på plats hos leverantören. </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Behöver bemanna lokalerna med handledare</a:t>
            </a:r>
          </a:p>
          <a:p>
            <a:r>
              <a:rPr lang="sv-SE" sz="1000" dirty="0">
                <a:latin typeface="Georgia" panose="02040502050405020303" pitchFamily="18" charset="0"/>
                <a:cs typeface="Times New Roman" panose="02020603050405020304" pitchFamily="18" charset="0"/>
              </a:rPr>
              <a:t>Tydligare samt rimligare skrivning kring spontanbesök då de sällan förekommer.</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Deltagarna kan förvänta sig att leverantören har rätt kompetens. Vet när de kan komma på spontanbesök inför val etc.</a:t>
            </a:r>
            <a:endParaRPr lang="sv-SE" sz="1000" b="1" dirty="0">
              <a:latin typeface="Georgia" panose="02040502050405020303" pitchFamily="18" charset="0"/>
              <a:cs typeface="Times New Roman" panose="02020603050405020304" pitchFamily="18" charset="0"/>
            </a:endParaRPr>
          </a:p>
          <a:p>
            <a:endParaRPr lang="sv-SE" dirty="0"/>
          </a:p>
        </p:txBody>
      </p:sp>
      <p:sp>
        <p:nvSpPr>
          <p:cNvPr id="8" name="Platshållare för innehåll 2">
            <a:extLst>
              <a:ext uri="{FF2B5EF4-FFF2-40B4-BE49-F238E27FC236}">
                <a16:creationId xmlns:a16="http://schemas.microsoft.com/office/drawing/2014/main" id="{BCABBA67-C094-12C8-8466-C1E372715FB8}"/>
              </a:ext>
              <a:ext uri="{C183D7F6-B498-43B3-948B-1728B52AA6E4}">
                <adec:decorative xmlns:adec="http://schemas.microsoft.com/office/drawing/2017/decorative" val="1"/>
              </a:ext>
            </a:extLst>
          </p:cNvPr>
          <p:cNvSpPr txBox="1">
            <a:spLocks/>
          </p:cNvSpPr>
          <p:nvPr/>
        </p:nvSpPr>
        <p:spPr>
          <a:xfrm>
            <a:off x="301227" y="1310822"/>
            <a:ext cx="5376771" cy="359176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solidFill>
                  <a:srgbClr val="262673"/>
                </a:solidFill>
                <a:latin typeface="Georgia" panose="02040502050405020303" pitchFamily="18" charset="0"/>
                <a:cs typeface="Times New Roman" panose="02020603050405020304" pitchFamily="18" charset="0"/>
              </a:rPr>
              <a:t>Ny skrivning:</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marL="0" marR="0" indent="0">
              <a:spcBef>
                <a:spcPts val="0"/>
              </a:spcBef>
              <a:spcAft>
                <a:spcPts val="0"/>
              </a:spcAft>
              <a:buNone/>
            </a:pPr>
            <a:r>
              <a:rPr lang="sv-SE" sz="1200" dirty="0">
                <a:solidFill>
                  <a:srgbClr val="00005A"/>
                </a:solidFill>
                <a:latin typeface="Georgia" panose="02040502050405020303" pitchFamily="18" charset="0"/>
              </a:rPr>
              <a:t>Leverantören ska inom ovanstående öppettider ange minst en (1) valfri tid mellan 08:00-17:00 bestående av minst två (2) timmar per vecka som är avsedda för spontana besök, exempelvis deltagare som önskar veta mer om leverantören inför sitt val. Leverantören ska ej planera in andra aktiviteter eller vara upptagen i andra tjänster under den tid som är avsedd för spontanbesök. </a:t>
            </a: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r>
              <a:rPr lang="sv-SE" sz="1200" dirty="0">
                <a:solidFill>
                  <a:srgbClr val="00005A"/>
                </a:solidFill>
                <a:latin typeface="Georgia" panose="02040502050405020303" pitchFamily="18" charset="0"/>
              </a:rPr>
              <a:t>Öppettiderna inklusive timmarna för spontanbesök ska vara tydligt angiven i leverantörens tjänstedeklaration.</a:t>
            </a:r>
          </a:p>
          <a:p>
            <a:pPr marL="0" marR="0" indent="0">
              <a:spcBef>
                <a:spcPts val="0"/>
              </a:spcBef>
              <a:spcAft>
                <a:spcPts val="0"/>
              </a:spcAft>
              <a:buNone/>
            </a:pPr>
            <a:endParaRPr lang="sv-SE" sz="1200" dirty="0">
              <a:latin typeface="Georgia" panose="02040502050405020303" pitchFamily="18" charset="0"/>
            </a:endParaRPr>
          </a:p>
          <a:p>
            <a:pPr marL="0" marR="0" indent="0">
              <a:spcBef>
                <a:spcPts val="0"/>
              </a:spcBef>
              <a:spcAft>
                <a:spcPts val="0"/>
              </a:spcAft>
              <a:buNone/>
            </a:pPr>
            <a:r>
              <a:rPr lang="sv-SE" sz="1200" dirty="0">
                <a:solidFill>
                  <a:srgbClr val="00005A"/>
                </a:solidFill>
                <a:latin typeface="Georgia" panose="02040502050405020303" pitchFamily="18" charset="0"/>
              </a:rPr>
              <a:t>Kompetenskrav: Minst en (1) handledare ska alltid finnas på plats under den tid som leveransadressen är öppen för deltagarna samt den tid som är avsedd för spontanbesök. </a:t>
            </a:r>
          </a:p>
          <a:p>
            <a:pPr marL="0" indent="0">
              <a:spcBef>
                <a:spcPts val="0"/>
              </a:spcBef>
              <a:buNone/>
            </a:pPr>
            <a:endParaRPr lang="sv-SE" sz="1200" dirty="0">
              <a:latin typeface="Georgia" panose="02040502050405020303" pitchFamily="18" charset="0"/>
            </a:endParaRPr>
          </a:p>
          <a:p>
            <a:pPr marL="0" indent="0">
              <a:spcBef>
                <a:spcPts val="0"/>
              </a:spcBef>
              <a:buNone/>
            </a:pPr>
            <a:endParaRPr lang="sv-SE" sz="1200" dirty="0">
              <a:latin typeface="Georgia" panose="02040502050405020303" pitchFamily="18" charset="0"/>
            </a:endParaRPr>
          </a:p>
          <a:p>
            <a:pPr marL="0" marR="0" indent="0">
              <a:spcBef>
                <a:spcPts val="0"/>
              </a:spcBef>
              <a:spcAft>
                <a:spcPts val="0"/>
              </a:spcAft>
              <a:buNone/>
            </a:pPr>
            <a:endParaRPr lang="sv-SE" sz="1500" dirty="0">
              <a:solidFill>
                <a:srgbClr val="2E75B5"/>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5A3163BE-D074-BBB1-EF7C-AD0B0A07264B}"/>
              </a:ext>
              <a:ext uri="{C183D7F6-B498-43B3-948B-1728B52AA6E4}">
                <adec:decorative xmlns:adec="http://schemas.microsoft.com/office/drawing/2017/decorative" val="1"/>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25486" y="1765652"/>
            <a:ext cx="3088344" cy="3377848"/>
          </a:xfrm>
          <a:prstGeom prst="rect">
            <a:avLst/>
          </a:prstGeom>
        </p:spPr>
      </p:pic>
    </p:spTree>
    <p:extLst>
      <p:ext uri="{BB962C8B-B14F-4D97-AF65-F5344CB8AC3E}">
        <p14:creationId xmlns:p14="http://schemas.microsoft.com/office/powerpoint/2010/main" val="376592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4.8.2 Tillfälliga möteslokaler</a:t>
            </a:r>
            <a:br>
              <a:rPr lang="sv-SE" dirty="0"/>
            </a:br>
            <a:br>
              <a:rPr lang="sv-SE" dirty="0"/>
            </a:br>
            <a:endParaRPr lang="sv-SE" sz="1500" dirty="0"/>
          </a:p>
        </p:txBody>
      </p:sp>
      <p:pic>
        <p:nvPicPr>
          <p:cNvPr id="6" name="Bildobjekt 5" descr="En bild som visar rita, skiss, diagram, design">
            <a:extLst>
              <a:ext uri="{FF2B5EF4-FFF2-40B4-BE49-F238E27FC236}">
                <a16:creationId xmlns:a16="http://schemas.microsoft.com/office/drawing/2014/main" id="{4038F40F-364F-9F86-ED96-D2042A6E874B}"/>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25485" y="2635122"/>
            <a:ext cx="3118514" cy="2508378"/>
          </a:xfrm>
          <a:prstGeom prst="rect">
            <a:avLst/>
          </a:prstGeom>
        </p:spPr>
      </p:pic>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6025486" y="2635121"/>
            <a:ext cx="3118514" cy="2508379"/>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ändras det?</a:t>
            </a:r>
          </a:p>
          <a:p>
            <a:r>
              <a:rPr lang="sv-SE" sz="1000" dirty="0">
                <a:latin typeface="Georgia" panose="02040502050405020303" pitchFamily="18" charset="0"/>
                <a:cs typeface="Times New Roman" panose="02020603050405020304" pitchFamily="18" charset="0"/>
              </a:rPr>
              <a:t>Finns ej behov då leveransområdena inte har samma geografiska avstånd längre</a:t>
            </a:r>
            <a:br>
              <a:rPr lang="sv-SE" sz="1000" b="1" dirty="0">
                <a:latin typeface="Georgia" panose="02040502050405020303" pitchFamily="18" charset="0"/>
                <a:cs typeface="Times New Roman" panose="02020603050405020304" pitchFamily="18" charset="0"/>
              </a:rPr>
            </a:br>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Bättre kontroll om var deltagarna får sin leverans</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Ej längre möjligt att använda sig av tillfälliga möteslokaler</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Deltar i ordinarie lokal</a:t>
            </a:r>
          </a:p>
          <a:p>
            <a:endParaRPr lang="sv-SE" dirty="0"/>
          </a:p>
          <a:p>
            <a:endParaRPr lang="sv-SE" dirty="0"/>
          </a:p>
        </p:txBody>
      </p:sp>
      <p:sp>
        <p:nvSpPr>
          <p:cNvPr id="9" name="Platshållare för innehåll 2">
            <a:extLst>
              <a:ext uri="{FF2B5EF4-FFF2-40B4-BE49-F238E27FC236}">
                <a16:creationId xmlns:a16="http://schemas.microsoft.com/office/drawing/2014/main" id="{1C023E09-7AA4-B5B7-C0B6-8F217F4B5A17}"/>
              </a:ext>
              <a:ext uri="{C183D7F6-B498-43B3-948B-1728B52AA6E4}">
                <adec:decorative xmlns:adec="http://schemas.microsoft.com/office/drawing/2017/decorative" val="1"/>
              </a:ext>
            </a:extLst>
          </p:cNvPr>
          <p:cNvSpPr txBox="1">
            <a:spLocks/>
          </p:cNvSpPr>
          <p:nvPr/>
        </p:nvSpPr>
        <p:spPr>
          <a:xfrm>
            <a:off x="347230" y="784465"/>
            <a:ext cx="5227880" cy="337270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solidFill>
                <a:srgbClr val="FF0000"/>
              </a:solidFill>
              <a:latin typeface="Georgia" panose="02040502050405020303" pitchFamily="18" charset="0"/>
              <a:cs typeface="Times New Roman" panose="02020603050405020304" pitchFamily="18" charset="0"/>
            </a:endParaRPr>
          </a:p>
          <a:p>
            <a:pPr marL="0" indent="0">
              <a:buNone/>
            </a:pPr>
            <a:r>
              <a:rPr lang="sv-SE" sz="1200" dirty="0">
                <a:latin typeface="Georgia" panose="02040502050405020303" pitchFamily="18" charset="0"/>
              </a:rPr>
              <a:t>Möjlighet till tillfälliga möteslokaler kommer inte finnas kvar i den uppdaterade versionen av rusta och matcha 2.</a:t>
            </a:r>
          </a:p>
          <a:p>
            <a:pPr marL="0" indent="0">
              <a:buNone/>
            </a:pPr>
            <a:br>
              <a:rPr lang="sv-SE" sz="1200" dirty="0">
                <a:solidFill>
                  <a:srgbClr val="FF0000"/>
                </a:solidFill>
                <a:latin typeface="Georgia" panose="02040502050405020303" pitchFamily="18" charset="0"/>
                <a:cs typeface="Times New Roman" panose="02020603050405020304" pitchFamily="18" charset="0"/>
              </a:rPr>
            </a:br>
            <a:endParaRPr lang="sv-SE" sz="1000" b="1" dirty="0">
              <a:solidFill>
                <a:srgbClr val="00005A"/>
              </a:solidFill>
            </a:endParaRPr>
          </a:p>
          <a:p>
            <a:pPr marL="0" indent="0">
              <a:buNone/>
            </a:pPr>
            <a:r>
              <a:rPr lang="sv-SE" sz="1200" dirty="0">
                <a:effectLst/>
                <a:latin typeface="Georgia" panose="02040502050405020303" pitchFamily="18" charset="0"/>
              </a:rPr>
              <a:t>Motivering</a:t>
            </a:r>
          </a:p>
          <a:p>
            <a:pPr marL="0" indent="0">
              <a:buNone/>
            </a:pPr>
            <a:endParaRPr lang="sv-SE" sz="1000" b="1" dirty="0">
              <a:solidFill>
                <a:srgbClr val="00005A"/>
              </a:solidFill>
            </a:endParaRPr>
          </a:p>
          <a:p>
            <a:pPr>
              <a:buFont typeface="Courier New" panose="02070309020205020404" pitchFamily="49" charset="0"/>
              <a:buChar char="o"/>
            </a:pPr>
            <a:r>
              <a:rPr lang="sv-SE" sz="1200" dirty="0">
                <a:effectLst/>
                <a:latin typeface="Georgia" panose="02040502050405020303" pitchFamily="18" charset="0"/>
              </a:rPr>
              <a:t>I och med att den nya indelning av leveransområden tidigare har gjorts finns det inga långa avstånd inom dagens leveransområden.</a:t>
            </a:r>
          </a:p>
          <a:p>
            <a:pPr marL="0" indent="0">
              <a:buNone/>
            </a:pPr>
            <a:endParaRPr lang="sv-SE" sz="1200" dirty="0">
              <a:effectLst/>
              <a:latin typeface="Georgia" panose="02040502050405020303" pitchFamily="18" charset="0"/>
            </a:endParaRPr>
          </a:p>
          <a:p>
            <a:pPr>
              <a:buFont typeface="Courier New" panose="02070309020205020404" pitchFamily="49" charset="0"/>
              <a:buChar char="o"/>
            </a:pPr>
            <a:r>
              <a:rPr lang="sv-SE" sz="1200" dirty="0">
                <a:latin typeface="Georgia" panose="02040502050405020303" pitchFamily="18" charset="0"/>
              </a:rPr>
              <a:t>Svår att följa upp då vi inte kräver hyresavtal eller liknande.</a:t>
            </a:r>
          </a:p>
          <a:p>
            <a:pPr marL="0" indent="0">
              <a:buNone/>
            </a:pPr>
            <a:endParaRPr lang="sv-SE" sz="1200" dirty="0">
              <a:latin typeface="Georgia" panose="02040502050405020303" pitchFamily="18" charset="0"/>
            </a:endParaRPr>
          </a:p>
          <a:p>
            <a:pPr>
              <a:buFont typeface="Courier New" panose="02070309020205020404" pitchFamily="49" charset="0"/>
              <a:buChar char="o"/>
            </a:pPr>
            <a:r>
              <a:rPr lang="sv-SE" sz="1200" dirty="0">
                <a:effectLst/>
                <a:latin typeface="Georgia" panose="02040502050405020303" pitchFamily="18" charset="0"/>
              </a:rPr>
              <a:t>Vi kan </a:t>
            </a:r>
            <a:r>
              <a:rPr lang="sv-SE" sz="1200" dirty="0">
                <a:latin typeface="Georgia" panose="02040502050405020303" pitchFamily="18" charset="0"/>
              </a:rPr>
              <a:t>konstatera att tillfälliga möteslokaler främst används i storstäderna, vilket inte var syftet. </a:t>
            </a:r>
            <a:endParaRPr lang="sv-SE" sz="1200" dirty="0">
              <a:effectLst/>
              <a:latin typeface="Georgia" panose="02040502050405020303" pitchFamily="18" charset="0"/>
            </a:endParaRPr>
          </a:p>
          <a:p>
            <a:pPr marL="0" indent="0">
              <a:buNone/>
            </a:pPr>
            <a:endParaRPr lang="sv-SE" sz="1000" b="1" dirty="0">
              <a:effectLst/>
            </a:endParaRPr>
          </a:p>
          <a:p>
            <a:pPr marL="0" indent="0">
              <a:buNone/>
            </a:pPr>
            <a:endParaRPr lang="sv-SE" sz="1000" b="1" dirty="0">
              <a:solidFill>
                <a:srgbClr val="00005A"/>
              </a:solidFill>
            </a:endParaRPr>
          </a:p>
          <a:p>
            <a:pPr marL="0" indent="0">
              <a:buNone/>
            </a:pPr>
            <a:endParaRPr lang="sv-SE" sz="1000" b="1" dirty="0">
              <a:solidFill>
                <a:srgbClr val="00005A"/>
              </a:solidFill>
              <a:effectLst/>
            </a:endParaRPr>
          </a:p>
          <a:p>
            <a:pPr marL="0" indent="0">
              <a:buNone/>
            </a:pPr>
            <a:endParaRPr lang="sv-SE" sz="1000" b="1" dirty="0">
              <a:solidFill>
                <a:srgbClr val="00005A"/>
              </a:solidFill>
            </a:endParaRPr>
          </a:p>
          <a:p>
            <a:pPr marL="0" indent="0">
              <a:buNone/>
            </a:pPr>
            <a:endParaRPr lang="sv-SE" sz="1000" dirty="0">
              <a:solidFill>
                <a:srgbClr val="00005A"/>
              </a:solidFill>
              <a:effectLst/>
            </a:endParaRPr>
          </a:p>
          <a:p>
            <a:pPr marL="0" indent="0">
              <a:buNone/>
            </a:pPr>
            <a:endParaRPr lang="sv-SE" sz="1000" dirty="0">
              <a:solidFill>
                <a:srgbClr val="00005A"/>
              </a:solidFill>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362673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5944290" cy="675000"/>
          </a:xfrm>
        </p:spPr>
        <p:txBody>
          <a:bodyPr/>
          <a:lstStyle/>
          <a:p>
            <a:r>
              <a:rPr lang="sv-SE" dirty="0"/>
              <a:t>5. Ersättningsmodell - generellt</a:t>
            </a:r>
            <a:br>
              <a:rPr lang="sv-SE" dirty="0"/>
            </a:br>
            <a:br>
              <a:rPr lang="sv-SE" dirty="0"/>
            </a:br>
            <a:endParaRPr lang="sv-SE" sz="1500" dirty="0"/>
          </a:p>
        </p:txBody>
      </p:sp>
      <p:pic>
        <p:nvPicPr>
          <p:cNvPr id="6" name="Bildobjekt 5" descr="En bild som visar rita, skiss, diagram, design">
            <a:extLst>
              <a:ext uri="{FF2B5EF4-FFF2-40B4-BE49-F238E27FC236}">
                <a16:creationId xmlns:a16="http://schemas.microsoft.com/office/drawing/2014/main" id="{5A3163BE-D074-BBB1-EF7C-AD0B0A07264B}"/>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40571" y="2851617"/>
            <a:ext cx="3088344" cy="2283136"/>
          </a:xfrm>
          <a:prstGeom prst="rect">
            <a:avLst/>
          </a:prstGeom>
        </p:spPr>
      </p:pic>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286142" y="1141617"/>
            <a:ext cx="4648890"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025486" y="2842870"/>
            <a:ext cx="3118514" cy="2300630"/>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uppdateras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Arbetsförmedlingen har tidigare gått ut via TendSign om tydliggöranden. Även genomgångar med leverantörer har utförts. Handlar i huvudsak om förtydliganden.</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Bättre förståelse kring ersättningsmodellen.</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Förhoppningsvis tydligare skrivningar som gör att förståelsen ökar.</a:t>
            </a:r>
          </a:p>
          <a:p>
            <a:endParaRPr lang="sv-SE" sz="1000" dirty="0">
              <a:latin typeface="Georgia" panose="02040502050405020303" pitchFamily="18" charset="0"/>
              <a:cs typeface="Times New Roman" panose="02020603050405020304" pitchFamily="18" charset="0"/>
            </a:endParaRPr>
          </a:p>
          <a:p>
            <a:endParaRPr lang="sv-SE" dirty="0"/>
          </a:p>
        </p:txBody>
      </p:sp>
      <p:sp>
        <p:nvSpPr>
          <p:cNvPr id="8" name="Platshållare för innehåll 2">
            <a:extLst>
              <a:ext uri="{FF2B5EF4-FFF2-40B4-BE49-F238E27FC236}">
                <a16:creationId xmlns:a16="http://schemas.microsoft.com/office/drawing/2014/main" id="{BCABBA67-C094-12C8-8466-C1E372715FB8}"/>
              </a:ext>
              <a:ext uri="{C183D7F6-B498-43B3-948B-1728B52AA6E4}">
                <adec:decorative xmlns:adec="http://schemas.microsoft.com/office/drawing/2017/decorative" val="1"/>
              </a:ext>
            </a:extLst>
          </p:cNvPr>
          <p:cNvSpPr txBox="1">
            <a:spLocks/>
          </p:cNvSpPr>
          <p:nvPr/>
        </p:nvSpPr>
        <p:spPr>
          <a:xfrm>
            <a:off x="301227" y="1310822"/>
            <a:ext cx="5376771" cy="359176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None/>
            </a:pPr>
            <a:r>
              <a:rPr lang="sv-SE" sz="1500" dirty="0">
                <a:latin typeface="Georgia" panose="02040502050405020303" pitchFamily="18" charset="0"/>
                <a:cs typeface="Times New Roman" panose="02020603050405020304" pitchFamily="18" charset="0"/>
              </a:rPr>
              <a:t>Ny skrivningar: (Urval)</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a:spcBef>
                <a:spcPts val="0"/>
              </a:spcBef>
            </a:pPr>
            <a:r>
              <a:rPr lang="sv-SE" sz="1200" dirty="0">
                <a:latin typeface="Georgia" panose="02040502050405020303" pitchFamily="18" charset="0"/>
              </a:rPr>
              <a:t>Tydliggöranden om vilka regler för ersättning som gäller vid byte.</a:t>
            </a:r>
          </a:p>
          <a:p>
            <a:pPr>
              <a:spcBef>
                <a:spcPts val="0"/>
              </a:spcBef>
            </a:pPr>
            <a:endParaRPr lang="sv-SE" sz="1200" dirty="0">
              <a:latin typeface="Georgia" panose="02040502050405020303" pitchFamily="18" charset="0"/>
            </a:endParaRPr>
          </a:p>
          <a:p>
            <a:pPr>
              <a:spcBef>
                <a:spcPts val="0"/>
              </a:spcBef>
            </a:pPr>
            <a:endParaRPr lang="sv-SE" sz="1200" dirty="0">
              <a:latin typeface="Georgia" panose="02040502050405020303" pitchFamily="18" charset="0"/>
            </a:endParaRPr>
          </a:p>
          <a:p>
            <a:pPr>
              <a:spcBef>
                <a:spcPts val="0"/>
              </a:spcBef>
            </a:pPr>
            <a:r>
              <a:rPr lang="sv-SE" sz="1200" dirty="0">
                <a:latin typeface="Georgia" panose="02040502050405020303" pitchFamily="18" charset="0"/>
              </a:rPr>
              <a:t>Tydliggörande av snabbhetspremie.</a:t>
            </a:r>
          </a:p>
          <a:p>
            <a:pPr>
              <a:spcBef>
                <a:spcPts val="0"/>
              </a:spcBef>
            </a:pPr>
            <a:endParaRPr lang="sv-SE" sz="1200" dirty="0">
              <a:latin typeface="Georgia" panose="02040502050405020303" pitchFamily="18" charset="0"/>
            </a:endParaRPr>
          </a:p>
          <a:p>
            <a:pPr>
              <a:spcBef>
                <a:spcPts val="0"/>
              </a:spcBef>
            </a:pPr>
            <a:endParaRPr lang="sv-SE" sz="1200" dirty="0">
              <a:latin typeface="Georgia" panose="02040502050405020303" pitchFamily="18" charset="0"/>
            </a:endParaRPr>
          </a:p>
          <a:p>
            <a:pPr>
              <a:spcBef>
                <a:spcPts val="0"/>
              </a:spcBef>
            </a:pPr>
            <a:r>
              <a:rPr lang="sv-SE" sz="1200" dirty="0">
                <a:latin typeface="Georgia" panose="02040502050405020303" pitchFamily="18" charset="0"/>
              </a:rPr>
              <a:t>Tydliggörande av tilläggsersättning.</a:t>
            </a:r>
          </a:p>
          <a:p>
            <a:pPr>
              <a:spcBef>
                <a:spcPts val="0"/>
              </a:spcBef>
            </a:pPr>
            <a:endParaRPr lang="sv-SE" sz="1200" dirty="0">
              <a:latin typeface="Georgia" panose="02040502050405020303" pitchFamily="18" charset="0"/>
            </a:endParaRPr>
          </a:p>
          <a:p>
            <a:pPr marL="0" marR="0" indent="0">
              <a:spcBef>
                <a:spcPts val="0"/>
              </a:spcBef>
              <a:spcAft>
                <a:spcPts val="0"/>
              </a:spcAft>
              <a:buNone/>
            </a:pPr>
            <a:endParaRPr lang="sv-SE" sz="1200" dirty="0">
              <a:latin typeface="Georgia" panose="02040502050405020303" pitchFamily="18" charset="0"/>
            </a:endParaRPr>
          </a:p>
          <a:p>
            <a:pPr marL="0" indent="0">
              <a:spcBef>
                <a:spcPts val="0"/>
              </a:spcBef>
              <a:buNone/>
            </a:pPr>
            <a:endParaRPr lang="sv-SE" sz="1200" dirty="0">
              <a:latin typeface="Georgia" panose="02040502050405020303" pitchFamily="18" charset="0"/>
            </a:endParaRPr>
          </a:p>
          <a:p>
            <a:pPr marL="0" marR="0" indent="0">
              <a:spcBef>
                <a:spcPts val="0"/>
              </a:spcBef>
              <a:spcAft>
                <a:spcPts val="0"/>
              </a:spcAft>
              <a:buNone/>
            </a:pPr>
            <a:endParaRPr lang="sv-SE" sz="1500" dirty="0">
              <a:solidFill>
                <a:srgbClr val="2E75B5"/>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42804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p:txBody>
          <a:bodyPr/>
          <a:lstStyle/>
          <a:p>
            <a:r>
              <a:rPr lang="sv-SE" dirty="0"/>
              <a:t>Bakgrund</a:t>
            </a:r>
          </a:p>
        </p:txBody>
      </p:sp>
      <p:sp>
        <p:nvSpPr>
          <p:cNvPr id="3" name="Platshållare för innehåll 2">
            <a:extLst>
              <a:ext uri="{FF2B5EF4-FFF2-40B4-BE49-F238E27FC236}">
                <a16:creationId xmlns:a16="http://schemas.microsoft.com/office/drawing/2014/main" id="{EBE7BCCF-CBCB-4CF6-9AA7-88258ED52C84}"/>
              </a:ext>
            </a:extLst>
          </p:cNvPr>
          <p:cNvSpPr>
            <a:spLocks noGrp="1"/>
          </p:cNvSpPr>
          <p:nvPr>
            <p:ph idx="1"/>
          </p:nvPr>
        </p:nvSpPr>
        <p:spPr>
          <a:xfrm>
            <a:off x="575042" y="884980"/>
            <a:ext cx="5093658" cy="4027689"/>
          </a:xfrm>
        </p:spPr>
        <p:txBody>
          <a:bodyPr/>
          <a:lstStyle/>
          <a:p>
            <a:r>
              <a:rPr lang="sv-SE" sz="1100" dirty="0">
                <a:latin typeface="Georgia" panose="02040502050405020303" pitchFamily="18" charset="0"/>
                <a:cs typeface="Times New Roman" panose="02020603050405020304" pitchFamily="18" charset="0"/>
              </a:rPr>
              <a:t>LOV möjliggör att vi kontinuerligt kan uppdatera tjänsten löpande.</a:t>
            </a:r>
          </a:p>
          <a:p>
            <a:endParaRPr lang="sv-SE" sz="1100" dirty="0">
              <a:latin typeface="Georgia" panose="02040502050405020303" pitchFamily="18" charset="0"/>
              <a:cs typeface="Times New Roman" panose="02020603050405020304" pitchFamily="18" charset="0"/>
            </a:endParaRPr>
          </a:p>
          <a:p>
            <a:r>
              <a:rPr lang="sv-SE" sz="1100" dirty="0">
                <a:latin typeface="Georgia" panose="02040502050405020303" pitchFamily="18" charset="0"/>
                <a:cs typeface="Times New Roman" panose="02020603050405020304" pitchFamily="18" charset="0"/>
              </a:rPr>
              <a:t>Arbetsförmedlingen får kontinuerligt nya uppdrag från regeringen som rör matchningstjänster. Det gör att Arbetsförmedlingen behöver uppdatera tjänsten. </a:t>
            </a:r>
          </a:p>
          <a:p>
            <a:endParaRPr lang="sv-SE" sz="1100" dirty="0">
              <a:latin typeface="Georgia" panose="02040502050405020303" pitchFamily="18" charset="0"/>
              <a:cs typeface="Times New Roman" panose="02020603050405020304" pitchFamily="18" charset="0"/>
            </a:endParaRPr>
          </a:p>
          <a:p>
            <a:r>
              <a:rPr lang="sv-SE" sz="1100" dirty="0">
                <a:latin typeface="Georgia" panose="02040502050405020303" pitchFamily="18" charset="0"/>
                <a:cs typeface="Times New Roman" panose="02020603050405020304" pitchFamily="18" charset="0"/>
              </a:rPr>
              <a:t>Arbetsförmedlingen har tillsammans med Institutet för arbetsmarknads- och utbildningspolitisk utvärdering (IFAU) gjort effektutvärderingar av tjänsten vi drar lärdomar av. </a:t>
            </a:r>
          </a:p>
          <a:p>
            <a:pPr marL="0" indent="0">
              <a:buNone/>
            </a:pPr>
            <a:endParaRPr lang="sv-SE" sz="1100" dirty="0">
              <a:latin typeface="Georgia" panose="02040502050405020303" pitchFamily="18" charset="0"/>
              <a:cs typeface="Times New Roman" panose="02020603050405020304" pitchFamily="18" charset="0"/>
            </a:endParaRPr>
          </a:p>
          <a:p>
            <a:r>
              <a:rPr lang="sv-SE" sz="1100" dirty="0">
                <a:latin typeface="Georgia" panose="02040502050405020303" pitchFamily="18" charset="0"/>
                <a:cs typeface="Times New Roman" panose="02020603050405020304" pitchFamily="18" charset="0"/>
              </a:rPr>
              <a:t>Arbetsförmedlingen får kontinuerligt input från leverantörer i form av dialoger, FAQ TendSign etc. som bidrar till uppdatering av tjänsten rusta och matcha 2. </a:t>
            </a:r>
          </a:p>
          <a:p>
            <a:endParaRPr lang="sv-SE" sz="1100" dirty="0">
              <a:latin typeface="Georgia" panose="02040502050405020303" pitchFamily="18" charset="0"/>
              <a:cs typeface="Times New Roman" panose="02020603050405020304" pitchFamily="18" charset="0"/>
            </a:endParaRPr>
          </a:p>
          <a:p>
            <a:r>
              <a:rPr lang="sv-SE" sz="1100" dirty="0">
                <a:latin typeface="Georgia" panose="02040502050405020303" pitchFamily="18" charset="0"/>
                <a:cs typeface="Times New Roman" panose="02020603050405020304" pitchFamily="18" charset="0"/>
              </a:rPr>
              <a:t>Arbetsförmedlingen gör kontinuerliga kontroller av leverantörer i rusta och matcha 2 som bidrar till nya insikter om hur tjänsten kan fungera mer effektivt.</a:t>
            </a:r>
          </a:p>
          <a:p>
            <a:pPr marL="0" indent="0">
              <a:buNone/>
            </a:pPr>
            <a:endParaRPr lang="sv-SE" sz="1100" dirty="0">
              <a:latin typeface="Georgia" panose="02040502050405020303" pitchFamily="18" charset="0"/>
              <a:cs typeface="Times New Roman" panose="02020603050405020304" pitchFamily="18" charset="0"/>
            </a:endParaRPr>
          </a:p>
          <a:p>
            <a:r>
              <a:rPr lang="sv-SE" sz="1100" dirty="0">
                <a:latin typeface="Georgia" panose="02040502050405020303" pitchFamily="18" charset="0"/>
                <a:cs typeface="Times New Roman" panose="02020603050405020304" pitchFamily="18" charset="0"/>
              </a:rPr>
              <a:t>Arbetsförmedlingen uppdaterar vissa administrativa delar, så som uppgiftsskyldighet för leverantörer, allmänna villkor, hänvisningar som flyttats, brutna länkar etc. som gör att behov av uppdatering finns.</a:t>
            </a: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49729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5944290" cy="675000"/>
          </a:xfrm>
        </p:spPr>
        <p:txBody>
          <a:bodyPr/>
          <a:lstStyle/>
          <a:p>
            <a:r>
              <a:rPr lang="sv-SE" dirty="0"/>
              <a:t>5. Ersättningsmodell - Vid hävning</a:t>
            </a:r>
            <a:br>
              <a:rPr lang="sv-SE" dirty="0"/>
            </a:br>
            <a:br>
              <a:rPr lang="sv-SE" dirty="0"/>
            </a:br>
            <a:endParaRPr lang="sv-SE" sz="1500" dirty="0"/>
          </a:p>
        </p:txBody>
      </p:sp>
      <p:pic>
        <p:nvPicPr>
          <p:cNvPr id="6" name="Bildobjekt 5" descr="En bild som visar rita, skiss, diagram, design">
            <a:extLst>
              <a:ext uri="{FF2B5EF4-FFF2-40B4-BE49-F238E27FC236}">
                <a16:creationId xmlns:a16="http://schemas.microsoft.com/office/drawing/2014/main" id="{5A3163BE-D074-BBB1-EF7C-AD0B0A07264B}"/>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40571" y="3458422"/>
            <a:ext cx="3088344" cy="1650001"/>
          </a:xfrm>
          <a:prstGeom prst="rect">
            <a:avLst/>
          </a:prstGeom>
        </p:spPr>
      </p:pic>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648890"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025486" y="3458423"/>
            <a:ext cx="3118514" cy="1685077"/>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uppdateras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Arbetsförmedlingen inför nya krav då hävning av leverantör är aktuellt.</a:t>
            </a:r>
          </a:p>
          <a:p>
            <a:endParaRPr lang="sv-SE" sz="1000" dirty="0">
              <a:latin typeface="Georgia" panose="02040502050405020303" pitchFamily="18" charset="0"/>
              <a:cs typeface="Times New Roman" panose="02020603050405020304" pitchFamily="18" charset="0"/>
            </a:endParaRP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Ingen ersättning för deltagare som eventuellt påbörjar arbete/studier efter hävning.</a:t>
            </a:r>
          </a:p>
          <a:p>
            <a:endParaRPr lang="sv-SE" sz="1000" dirty="0">
              <a:latin typeface="Georgia" panose="02040502050405020303" pitchFamily="18" charset="0"/>
              <a:cs typeface="Times New Roman" panose="02020603050405020304" pitchFamily="18" charset="0"/>
            </a:endParaRPr>
          </a:p>
          <a:p>
            <a:endParaRPr lang="sv-SE" dirty="0"/>
          </a:p>
        </p:txBody>
      </p:sp>
      <p:sp>
        <p:nvSpPr>
          <p:cNvPr id="8" name="Platshållare för innehåll 2">
            <a:extLst>
              <a:ext uri="{FF2B5EF4-FFF2-40B4-BE49-F238E27FC236}">
                <a16:creationId xmlns:a16="http://schemas.microsoft.com/office/drawing/2014/main" id="{BCABBA67-C094-12C8-8466-C1E372715FB8}"/>
              </a:ext>
              <a:ext uri="{C183D7F6-B498-43B3-948B-1728B52AA6E4}">
                <adec:decorative xmlns:adec="http://schemas.microsoft.com/office/drawing/2017/decorative" val="1"/>
              </a:ext>
            </a:extLst>
          </p:cNvPr>
          <p:cNvSpPr txBox="1">
            <a:spLocks/>
          </p:cNvSpPr>
          <p:nvPr/>
        </p:nvSpPr>
        <p:spPr>
          <a:xfrm>
            <a:off x="351561" y="1302433"/>
            <a:ext cx="5376771" cy="359176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solidFill>
                <a:srgbClr val="262673"/>
              </a:solidFill>
              <a:latin typeface="Georgia" panose="02040502050405020303" pitchFamily="18" charset="0"/>
              <a:cs typeface="Times New Roman" panose="02020603050405020304" pitchFamily="18" charset="0"/>
            </a:endParaRPr>
          </a:p>
          <a:p>
            <a:pPr marL="0" indent="0">
              <a:buNone/>
            </a:pPr>
            <a:r>
              <a:rPr lang="sv-SE" sz="1500" dirty="0">
                <a:solidFill>
                  <a:srgbClr val="262673"/>
                </a:solidFill>
                <a:latin typeface="Georgia" panose="02040502050405020303" pitchFamily="18" charset="0"/>
                <a:cs typeface="Times New Roman" panose="02020603050405020304" pitchFamily="18" charset="0"/>
              </a:rPr>
              <a:t>Ny skrivning: </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a:spcBef>
                <a:spcPts val="0"/>
              </a:spcBef>
            </a:pPr>
            <a:r>
              <a:rPr lang="sv-SE" sz="1200" dirty="0">
                <a:solidFill>
                  <a:srgbClr val="00005A"/>
                </a:solidFill>
                <a:latin typeface="Georgia" panose="02040502050405020303" pitchFamily="18" charset="0"/>
              </a:rPr>
              <a:t>Vid en eventuell hävning av avtalet enligt 14.7 i de allmänna villkoren har leverantören rätt till grundersättning fram till hävningsdatum.</a:t>
            </a:r>
          </a:p>
          <a:p>
            <a:pPr>
              <a:spcBef>
                <a:spcPts val="0"/>
              </a:spcBef>
            </a:pPr>
            <a:endParaRPr lang="sv-SE" sz="1200" dirty="0">
              <a:solidFill>
                <a:srgbClr val="00005A"/>
              </a:solidFill>
              <a:latin typeface="Georgia" panose="02040502050405020303" pitchFamily="18" charset="0"/>
            </a:endParaRPr>
          </a:p>
          <a:p>
            <a:r>
              <a:rPr lang="sv-SE" sz="1200" dirty="0">
                <a:solidFill>
                  <a:srgbClr val="00005A"/>
                </a:solidFill>
                <a:latin typeface="Georgia" panose="02040502050405020303" pitchFamily="18" charset="0"/>
              </a:rPr>
              <a:t>Vid en eventuell hävning av avtalet enligt 14.7 i de allmänna villkoren har leverantören rätt till resultatersättning om arbetet eller studierna som ligger till grund för resultatersättning startat innan hävningsdatum. </a:t>
            </a:r>
          </a:p>
          <a:p>
            <a:endParaRPr lang="sv-SE" sz="1200" dirty="0">
              <a:latin typeface="Georgia" panose="02040502050405020303" pitchFamily="18" charset="0"/>
            </a:endParaRPr>
          </a:p>
          <a:p>
            <a:pPr marL="0" indent="0">
              <a:buNone/>
            </a:pPr>
            <a:endParaRPr lang="sv-SE" sz="1200" dirty="0">
              <a:latin typeface="Georgia" panose="02040502050405020303" pitchFamily="18" charset="0"/>
            </a:endParaRPr>
          </a:p>
          <a:p>
            <a:pPr marL="0" marR="0" indent="0">
              <a:spcBef>
                <a:spcPts val="0"/>
              </a:spcBef>
              <a:spcAft>
                <a:spcPts val="0"/>
              </a:spcAft>
              <a:buNone/>
            </a:pPr>
            <a:endParaRPr lang="sv-SE" sz="1200" dirty="0">
              <a:latin typeface="Georgia" panose="02040502050405020303" pitchFamily="18" charset="0"/>
            </a:endParaRPr>
          </a:p>
          <a:p>
            <a:pPr marL="0" indent="0">
              <a:spcBef>
                <a:spcPts val="0"/>
              </a:spcBef>
              <a:buNone/>
            </a:pPr>
            <a:endParaRPr lang="sv-SE" sz="1200" dirty="0">
              <a:latin typeface="Georgia" panose="02040502050405020303" pitchFamily="18" charset="0"/>
            </a:endParaRPr>
          </a:p>
          <a:p>
            <a:pPr marL="0" marR="0" indent="0">
              <a:spcBef>
                <a:spcPts val="0"/>
              </a:spcBef>
              <a:spcAft>
                <a:spcPts val="0"/>
              </a:spcAft>
              <a:buNone/>
            </a:pPr>
            <a:endParaRPr lang="sv-SE" sz="1500" dirty="0">
              <a:solidFill>
                <a:srgbClr val="2E75B5"/>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23054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301227" y="324281"/>
            <a:ext cx="6218106" cy="675000"/>
          </a:xfrm>
        </p:spPr>
        <p:txBody>
          <a:bodyPr/>
          <a:lstStyle/>
          <a:p>
            <a:r>
              <a:rPr lang="sv-SE" dirty="0"/>
              <a:t>6.3 Publicering av resultat och kundnöjdhet</a:t>
            </a:r>
            <a:br>
              <a:rPr lang="sv-SE" dirty="0"/>
            </a:br>
            <a:br>
              <a:rPr lang="sv-SE" dirty="0"/>
            </a:br>
            <a:endParaRPr lang="sv-SE" sz="1500" dirty="0"/>
          </a:p>
        </p:txBody>
      </p:sp>
      <p:pic>
        <p:nvPicPr>
          <p:cNvPr id="6" name="Bildobjekt 5" descr="En bild som visar rita, skiss, diagram, design">
            <a:extLst>
              <a:ext uri="{FF2B5EF4-FFF2-40B4-BE49-F238E27FC236}">
                <a16:creationId xmlns:a16="http://schemas.microsoft.com/office/drawing/2014/main" id="{5A3163BE-D074-BBB1-EF7C-AD0B0A07264B}"/>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55656" y="2688982"/>
            <a:ext cx="3088344" cy="2454518"/>
          </a:xfrm>
          <a:prstGeom prst="rect">
            <a:avLst/>
          </a:prstGeom>
        </p:spPr>
      </p:pic>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648890"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025486" y="2688982"/>
            <a:ext cx="3118514" cy="2454518"/>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uppdateras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Arbetsförmedlingen vill öka transparensen i leverantörernas resultat och kundnöjdhet.</a:t>
            </a:r>
          </a:p>
          <a:p>
            <a:endParaRPr lang="sv-SE" sz="1000" dirty="0">
              <a:latin typeface="Georgia" panose="02040502050405020303" pitchFamily="18" charset="0"/>
              <a:cs typeface="Times New Roman" panose="02020603050405020304" pitchFamily="18" charset="0"/>
            </a:endParaRP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Resultat och kundnöjdhet kommer redovisas för respektive leverantör.</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Hur påverkar den nya skrivningen deltagarna?</a:t>
            </a:r>
          </a:p>
          <a:p>
            <a:r>
              <a:rPr lang="sv-SE" sz="1000" dirty="0">
                <a:latin typeface="Georgia" panose="02040502050405020303" pitchFamily="18" charset="0"/>
                <a:cs typeface="Times New Roman" panose="02020603050405020304" pitchFamily="18" charset="0"/>
              </a:rPr>
              <a:t>Ytterligare underlag inför sitt val av leverantör. </a:t>
            </a:r>
          </a:p>
          <a:p>
            <a:endParaRPr lang="sv-SE" sz="1000" dirty="0">
              <a:latin typeface="Georgia" panose="02040502050405020303" pitchFamily="18" charset="0"/>
              <a:cs typeface="Times New Roman" panose="02020603050405020304" pitchFamily="18" charset="0"/>
            </a:endParaRPr>
          </a:p>
          <a:p>
            <a:endParaRPr lang="sv-SE" sz="1000" dirty="0">
              <a:latin typeface="Georgia" panose="02040502050405020303" pitchFamily="18" charset="0"/>
              <a:cs typeface="Times New Roman" panose="02020603050405020304" pitchFamily="18" charset="0"/>
            </a:endParaRPr>
          </a:p>
          <a:p>
            <a:endParaRPr lang="sv-SE" dirty="0"/>
          </a:p>
        </p:txBody>
      </p:sp>
      <p:sp>
        <p:nvSpPr>
          <p:cNvPr id="8" name="Platshållare för innehåll 2">
            <a:extLst>
              <a:ext uri="{FF2B5EF4-FFF2-40B4-BE49-F238E27FC236}">
                <a16:creationId xmlns:a16="http://schemas.microsoft.com/office/drawing/2014/main" id="{BCABBA67-C094-12C8-8466-C1E372715FB8}"/>
              </a:ext>
              <a:ext uri="{C183D7F6-B498-43B3-948B-1728B52AA6E4}">
                <adec:decorative xmlns:adec="http://schemas.microsoft.com/office/drawing/2017/decorative" val="1"/>
              </a:ext>
            </a:extLst>
          </p:cNvPr>
          <p:cNvSpPr txBox="1">
            <a:spLocks/>
          </p:cNvSpPr>
          <p:nvPr/>
        </p:nvSpPr>
        <p:spPr>
          <a:xfrm>
            <a:off x="301227" y="1310822"/>
            <a:ext cx="5376771" cy="359176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None/>
            </a:pPr>
            <a:r>
              <a:rPr lang="sv-SE" sz="1500" dirty="0">
                <a:solidFill>
                  <a:srgbClr val="262673"/>
                </a:solidFill>
                <a:latin typeface="Georgia" panose="02040502050405020303" pitchFamily="18" charset="0"/>
                <a:cs typeface="Times New Roman" panose="02020603050405020304" pitchFamily="18" charset="0"/>
              </a:rPr>
              <a:t>Ny skrivning: </a:t>
            </a:r>
          </a:p>
          <a:p>
            <a:pPr marL="0" marR="0" indent="0">
              <a:spcBef>
                <a:spcPts val="0"/>
              </a:spcBef>
              <a:spcAft>
                <a:spcPts val="0"/>
              </a:spcAft>
              <a:buNone/>
            </a:pPr>
            <a:endParaRPr lang="sv-SE" sz="1500" dirty="0">
              <a:solidFill>
                <a:srgbClr val="262673"/>
              </a:solidFill>
              <a:latin typeface="Georgia" panose="02040502050405020303" pitchFamily="18" charset="0"/>
              <a:cs typeface="Times New Roman" panose="02020603050405020304" pitchFamily="18" charset="0"/>
            </a:endParaRPr>
          </a:p>
          <a:p>
            <a:pPr marL="0" indent="0">
              <a:buNone/>
            </a:pPr>
            <a:r>
              <a:rPr lang="sv-SE" sz="1200" dirty="0">
                <a:solidFill>
                  <a:srgbClr val="262673"/>
                </a:solidFill>
                <a:latin typeface="Georgia" panose="02040502050405020303" pitchFamily="18" charset="0"/>
              </a:rPr>
              <a:t>Arbetsförmedlingen följer upp leverantörernas resultat samt kundnöjdhet och </a:t>
            </a:r>
            <a:r>
              <a:rPr lang="sv-SE" sz="1200" b="1" dirty="0">
                <a:solidFill>
                  <a:srgbClr val="262673"/>
                </a:solidFill>
                <a:latin typeface="Georgia" panose="02040502050405020303" pitchFamily="18" charset="0"/>
              </a:rPr>
              <a:t>kommer </a:t>
            </a:r>
            <a:r>
              <a:rPr lang="sv-SE" sz="1200" dirty="0">
                <a:solidFill>
                  <a:srgbClr val="262673"/>
                </a:solidFill>
                <a:latin typeface="Georgia" panose="02040502050405020303" pitchFamily="18" charset="0"/>
              </a:rPr>
              <a:t>att redovisa detta offentligt för att ge arbetssökande ytterligare underlag inför sitt val av leverantör.</a:t>
            </a:r>
          </a:p>
          <a:p>
            <a:pPr marL="0" indent="0">
              <a:buNone/>
            </a:pPr>
            <a:endParaRPr lang="sv-SE" sz="1200" dirty="0">
              <a:solidFill>
                <a:srgbClr val="262673"/>
              </a:solidFill>
              <a:latin typeface="Georgia" panose="02040502050405020303" pitchFamily="18" charset="0"/>
            </a:endParaRPr>
          </a:p>
          <a:p>
            <a:pPr marL="0" indent="0">
              <a:buNone/>
            </a:pPr>
            <a:r>
              <a:rPr lang="sv-SE" sz="1200" dirty="0">
                <a:solidFill>
                  <a:srgbClr val="262673"/>
                </a:solidFill>
                <a:latin typeface="Georgia" panose="02040502050405020303" pitchFamily="18" charset="0"/>
              </a:rPr>
              <a:t>Arbetsförmedlingen undersöker även möjligheten att utesluta leverantörer som uppvisar väsentligt lägre resultat än genomsnittet. </a:t>
            </a:r>
          </a:p>
          <a:p>
            <a:pPr marL="0" indent="0">
              <a:buNone/>
            </a:pPr>
            <a:endParaRPr lang="sv-SE" sz="1200" dirty="0">
              <a:solidFill>
                <a:srgbClr val="262673"/>
              </a:solidFill>
              <a:latin typeface="Georgia" panose="02040502050405020303" pitchFamily="18" charset="0"/>
            </a:endParaRPr>
          </a:p>
          <a:p>
            <a:pPr marL="0" indent="0">
              <a:buNone/>
            </a:pPr>
            <a:endParaRPr lang="sv-SE" sz="1200" dirty="0">
              <a:solidFill>
                <a:srgbClr val="00005A"/>
              </a:solidFill>
              <a:latin typeface="Georgia" panose="02040502050405020303" pitchFamily="18" charset="0"/>
            </a:endParaRPr>
          </a:p>
          <a:p>
            <a:pPr marL="0" indent="0">
              <a:buNone/>
            </a:pPr>
            <a:endParaRPr lang="sv-SE" sz="1200" dirty="0">
              <a:latin typeface="Georgia" panose="02040502050405020303" pitchFamily="18" charset="0"/>
            </a:endParaRPr>
          </a:p>
          <a:p>
            <a:pPr marL="0" marR="0" indent="0">
              <a:spcBef>
                <a:spcPts val="0"/>
              </a:spcBef>
              <a:spcAft>
                <a:spcPts val="0"/>
              </a:spcAft>
              <a:buNone/>
            </a:pPr>
            <a:endParaRPr lang="sv-SE" sz="1200" dirty="0">
              <a:latin typeface="Georgia" panose="02040502050405020303" pitchFamily="18" charset="0"/>
            </a:endParaRPr>
          </a:p>
          <a:p>
            <a:pPr marL="0" indent="0">
              <a:spcBef>
                <a:spcPts val="0"/>
              </a:spcBef>
              <a:buNone/>
            </a:pPr>
            <a:endParaRPr lang="sv-SE" sz="1200" dirty="0">
              <a:latin typeface="Georgia" panose="02040502050405020303" pitchFamily="18" charset="0"/>
            </a:endParaRPr>
          </a:p>
          <a:p>
            <a:pPr marL="0" marR="0" indent="0">
              <a:spcBef>
                <a:spcPts val="0"/>
              </a:spcBef>
              <a:spcAft>
                <a:spcPts val="0"/>
              </a:spcAft>
              <a:buNone/>
            </a:pPr>
            <a:endParaRPr lang="sv-SE" sz="1500" dirty="0">
              <a:solidFill>
                <a:srgbClr val="2E75B5"/>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63511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369116" y="324281"/>
            <a:ext cx="6150217" cy="883734"/>
          </a:xfrm>
        </p:spPr>
        <p:txBody>
          <a:bodyPr/>
          <a:lstStyle/>
          <a:p>
            <a:r>
              <a:rPr lang="sv-SE" dirty="0"/>
              <a:t>6.8/6.9 Faktureringsvillkor samt betalningsvillkor</a:t>
            </a:r>
            <a:br>
              <a:rPr lang="sv-SE" dirty="0"/>
            </a:br>
            <a:br>
              <a:rPr lang="sv-SE" dirty="0"/>
            </a:br>
            <a:endParaRPr lang="sv-SE" sz="1500" dirty="0"/>
          </a:p>
        </p:txBody>
      </p:sp>
      <p:pic>
        <p:nvPicPr>
          <p:cNvPr id="6" name="Bildobjekt 5" descr="En bild som visar rita, skiss, diagram, design">
            <a:extLst>
              <a:ext uri="{FF2B5EF4-FFF2-40B4-BE49-F238E27FC236}">
                <a16:creationId xmlns:a16="http://schemas.microsoft.com/office/drawing/2014/main" id="{5A3163BE-D074-BBB1-EF7C-AD0B0A07264B}"/>
              </a:ext>
              <a:ext uri="{C183D7F6-B498-43B3-948B-1728B52AA6E4}">
                <adec:decorative xmlns:adec="http://schemas.microsoft.com/office/drawing/2017/decorative" val="0"/>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30256" y="3458423"/>
            <a:ext cx="3088344" cy="1650001"/>
          </a:xfrm>
          <a:prstGeom prst="rect">
            <a:avLst/>
          </a:prstGeom>
        </p:spPr>
      </p:pic>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648890"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025486" y="3458423"/>
            <a:ext cx="3118514" cy="1685077"/>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uppdateras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Generiska skrivningar för samtliga upphandlade arbetsförmedlingstjänster.</a:t>
            </a:r>
          </a:p>
          <a:p>
            <a:endParaRPr lang="sv-SE" sz="1000" dirty="0">
              <a:latin typeface="Georgia" panose="02040502050405020303" pitchFamily="18" charset="0"/>
              <a:cs typeface="Times New Roman" panose="02020603050405020304" pitchFamily="18" charset="0"/>
            </a:endParaRP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Behöver sätta sig in i de nya kraven på fakturering.</a:t>
            </a:r>
          </a:p>
          <a:p>
            <a:endParaRPr lang="sv-SE" sz="1000" dirty="0">
              <a:latin typeface="Georgia" panose="02040502050405020303" pitchFamily="18" charset="0"/>
              <a:cs typeface="Times New Roman" panose="02020603050405020304" pitchFamily="18" charset="0"/>
            </a:endParaRPr>
          </a:p>
          <a:p>
            <a:endParaRPr lang="sv-SE" sz="1000" dirty="0">
              <a:latin typeface="Georgia" panose="02040502050405020303" pitchFamily="18" charset="0"/>
              <a:cs typeface="Times New Roman" panose="02020603050405020304" pitchFamily="18" charset="0"/>
            </a:endParaRPr>
          </a:p>
          <a:p>
            <a:endParaRPr lang="sv-SE" dirty="0"/>
          </a:p>
        </p:txBody>
      </p:sp>
      <p:sp>
        <p:nvSpPr>
          <p:cNvPr id="8" name="Platshållare för innehåll 2">
            <a:extLst>
              <a:ext uri="{FF2B5EF4-FFF2-40B4-BE49-F238E27FC236}">
                <a16:creationId xmlns:a16="http://schemas.microsoft.com/office/drawing/2014/main" id="{BCABBA67-C094-12C8-8466-C1E372715FB8}"/>
              </a:ext>
              <a:ext uri="{C183D7F6-B498-43B3-948B-1728B52AA6E4}">
                <adec:decorative xmlns:adec="http://schemas.microsoft.com/office/drawing/2017/decorative" val="1"/>
              </a:ext>
            </a:extLst>
          </p:cNvPr>
          <p:cNvSpPr txBox="1">
            <a:spLocks/>
          </p:cNvSpPr>
          <p:nvPr/>
        </p:nvSpPr>
        <p:spPr>
          <a:xfrm>
            <a:off x="301227" y="1310822"/>
            <a:ext cx="5376771" cy="359176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Uppdaterade faktureringsvillkor som kommer vara generiska för samtliga upphandlade arbetsmarknadspolitiska insatser.</a:t>
            </a:r>
          </a:p>
          <a:p>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Tydliggörande om när fakturan anses vara korrekt inkommen.</a:t>
            </a:r>
          </a:p>
          <a:p>
            <a:pPr marL="0" indent="0">
              <a:buNone/>
            </a:pPr>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Beskrivning om vad som betraktas som en felaktig faktura.</a:t>
            </a:r>
          </a:p>
          <a:p>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Ytterligare detaljer kring vad fakturan ska innehålla.</a:t>
            </a: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endParaRPr>
          </a:p>
          <a:p>
            <a:pPr marL="0" indent="0">
              <a:buNone/>
            </a:pPr>
            <a:endParaRPr lang="sv-SE" sz="1200" dirty="0">
              <a:latin typeface="Georgia" panose="02040502050405020303" pitchFamily="18" charset="0"/>
            </a:endParaRPr>
          </a:p>
          <a:p>
            <a:pPr marL="0" marR="0" indent="0">
              <a:spcBef>
                <a:spcPts val="0"/>
              </a:spcBef>
              <a:spcAft>
                <a:spcPts val="0"/>
              </a:spcAft>
              <a:buNone/>
            </a:pPr>
            <a:endParaRPr lang="sv-SE" sz="1200" dirty="0">
              <a:latin typeface="Georgia" panose="02040502050405020303" pitchFamily="18" charset="0"/>
            </a:endParaRPr>
          </a:p>
          <a:p>
            <a:pPr marL="0" indent="0">
              <a:spcBef>
                <a:spcPts val="0"/>
              </a:spcBef>
              <a:buNone/>
            </a:pPr>
            <a:endParaRPr lang="sv-SE" sz="1200" dirty="0">
              <a:latin typeface="Georgia" panose="02040502050405020303" pitchFamily="18" charset="0"/>
            </a:endParaRPr>
          </a:p>
          <a:p>
            <a:pPr marL="0" marR="0" indent="0">
              <a:spcBef>
                <a:spcPts val="0"/>
              </a:spcBef>
              <a:spcAft>
                <a:spcPts val="0"/>
              </a:spcAft>
              <a:buNone/>
            </a:pPr>
            <a:endParaRPr lang="sv-SE" sz="1500" dirty="0">
              <a:solidFill>
                <a:srgbClr val="2E75B5"/>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53242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6.12 Vite</a:t>
            </a:r>
            <a:br>
              <a:rPr lang="sv-SE" dirty="0"/>
            </a:br>
            <a:br>
              <a:rPr lang="sv-SE" dirty="0"/>
            </a:br>
            <a:endParaRPr lang="sv-SE" sz="1500"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0"/>
              </a:ext>
            </a:extLst>
          </p:cNvPr>
          <p:cNvSpPr txBox="1">
            <a:spLocks/>
          </p:cNvSpPr>
          <p:nvPr/>
        </p:nvSpPr>
        <p:spPr>
          <a:xfrm>
            <a:off x="395979" y="999281"/>
            <a:ext cx="5376771" cy="1535813"/>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None/>
            </a:pPr>
            <a:r>
              <a:rPr lang="sv-SE" sz="1500" dirty="0">
                <a:latin typeface="Georgia" panose="02040502050405020303" pitchFamily="18" charset="0"/>
                <a:cs typeface="Times New Roman" panose="02020603050405020304" pitchFamily="18" charset="0"/>
              </a:rPr>
              <a:t>Nyheter – Löpande vite</a:t>
            </a: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”Mottagande av deltagare” tas bort </a:t>
            </a: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Kvalitetsledningssystem </a:t>
            </a:r>
            <a:r>
              <a:rPr lang="sv-SE" sz="1200" i="1" dirty="0">
                <a:latin typeface="Georgia" panose="02040502050405020303" pitchFamily="18" charset="0"/>
              </a:rPr>
              <a:t>i ett eller flera leveransområden</a:t>
            </a: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”Handledarkompetens &amp; personaltäthet” flyttas upp till 25 000 kr.</a:t>
            </a: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”Tillgänglighet” tas bort</a:t>
            </a:r>
            <a:endParaRPr lang="sv-SE" sz="1300" dirty="0">
              <a:latin typeface="Georgia" panose="02040502050405020303" pitchFamily="18" charset="0"/>
            </a:endParaRPr>
          </a:p>
          <a:p>
            <a:pPr marL="0" marR="0" indent="0">
              <a:spcBef>
                <a:spcPts val="0"/>
              </a:spcBef>
              <a:spcAft>
                <a:spcPts val="0"/>
              </a:spcAft>
              <a:buNone/>
            </a:pPr>
            <a:endParaRPr lang="sv-SE" sz="1300" dirty="0">
              <a:solidFill>
                <a:srgbClr val="00005A"/>
              </a:solidFill>
              <a:latin typeface="Georgia" panose="02040502050405020303" pitchFamily="18" charset="0"/>
            </a:endParaRPr>
          </a:p>
          <a:p>
            <a:pPr marL="0" marR="0" indent="0">
              <a:spcBef>
                <a:spcPts val="0"/>
              </a:spcBef>
              <a:spcAft>
                <a:spcPts val="0"/>
              </a:spcAft>
              <a:buNone/>
            </a:pPr>
            <a:endParaRPr lang="sv-SE" sz="1300" dirty="0">
              <a:solidFill>
                <a:srgbClr val="00005A"/>
              </a:solidFill>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6" name="Platshållare för innehåll 2">
            <a:extLst>
              <a:ext uri="{FF2B5EF4-FFF2-40B4-BE49-F238E27FC236}">
                <a16:creationId xmlns:a16="http://schemas.microsoft.com/office/drawing/2014/main" id="{8E4A05A9-DAB1-9A47-81F9-66C02AD0F195}"/>
              </a:ext>
              <a:ext uri="{C183D7F6-B498-43B3-948B-1728B52AA6E4}">
                <adec:decorative xmlns:adec="http://schemas.microsoft.com/office/drawing/2017/decorative" val="0"/>
              </a:ext>
            </a:extLst>
          </p:cNvPr>
          <p:cNvSpPr txBox="1">
            <a:spLocks/>
          </p:cNvSpPr>
          <p:nvPr/>
        </p:nvSpPr>
        <p:spPr>
          <a:xfrm>
            <a:off x="395978" y="2651101"/>
            <a:ext cx="5376771" cy="2000194"/>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None/>
            </a:pPr>
            <a:r>
              <a:rPr lang="sv-SE" sz="1500" dirty="0">
                <a:latin typeface="Georgia" panose="02040502050405020303" pitchFamily="18" charset="0"/>
                <a:cs typeface="Times New Roman" panose="02020603050405020304" pitchFamily="18" charset="0"/>
              </a:rPr>
              <a:t>Nyheter – Enstaka vite</a:t>
            </a: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”Ej genomfört enskilda, individuella möten” ändras till ”Obligatoriskt stöd”</a:t>
            </a: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”Dokumentation” ändras till ”Dokumentation och uppgiftsskyldighet”</a:t>
            </a:r>
          </a:p>
          <a:p>
            <a:pPr>
              <a:spcBef>
                <a:spcPts val="0"/>
              </a:spcBef>
              <a:buFont typeface="Courier New" panose="02070309020205020404" pitchFamily="49" charset="0"/>
              <a:buChar char="o"/>
            </a:pPr>
            <a:r>
              <a:rPr lang="sv-SE" sz="1200" dirty="0">
                <a:latin typeface="Georgia" panose="02040502050405020303" pitchFamily="18" charset="0"/>
              </a:rPr>
              <a:t>Kvalitetsledningssystem </a:t>
            </a:r>
            <a:r>
              <a:rPr lang="sv-SE" sz="1200" i="1" dirty="0">
                <a:latin typeface="Georgia" panose="02040502050405020303" pitchFamily="18" charset="0"/>
              </a:rPr>
              <a:t>i ett eller flera leveransområden</a:t>
            </a: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”Underlåtelse att medverka vid uppföljning” finns nu med även som enstaka vite</a:t>
            </a:r>
          </a:p>
          <a:p>
            <a:pPr marR="0">
              <a:spcBef>
                <a:spcPts val="0"/>
              </a:spcBef>
              <a:spcAft>
                <a:spcPts val="0"/>
              </a:spcAft>
              <a:buFont typeface="Courier New" panose="02070309020205020404" pitchFamily="49" charset="0"/>
              <a:buChar char="o"/>
            </a:pPr>
            <a:endParaRPr lang="sv-SE" sz="1300" dirty="0">
              <a:solidFill>
                <a:srgbClr val="00005A"/>
              </a:solidFill>
              <a:latin typeface="Georgia" panose="02040502050405020303" pitchFamily="18" charset="0"/>
            </a:endParaRPr>
          </a:p>
          <a:p>
            <a:pPr marL="0" marR="0" indent="0">
              <a:spcBef>
                <a:spcPts val="0"/>
              </a:spcBef>
              <a:spcAft>
                <a:spcPts val="0"/>
              </a:spcAft>
              <a:buNone/>
            </a:pPr>
            <a:endParaRPr lang="sv-SE" sz="1300" dirty="0">
              <a:solidFill>
                <a:srgbClr val="00005A"/>
              </a:solidFill>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6253089" y="3150647"/>
            <a:ext cx="2890911" cy="1992853"/>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ändras det?</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Bättre logik kring vitessanktionerna. </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Tydliggörande vilka brister som anses mest allvarliga</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deltagarna?</a:t>
            </a:r>
          </a:p>
          <a:p>
            <a:r>
              <a:rPr lang="sv-SE" sz="1000" dirty="0">
                <a:latin typeface="Georgia" panose="02040502050405020303" pitchFamily="18" charset="0"/>
                <a:cs typeface="Times New Roman" panose="02020603050405020304" pitchFamily="18" charset="0"/>
              </a:rPr>
              <a:t>Bl.a. leverantörer med rätt kompetens (förhoppningsvis)</a:t>
            </a:r>
          </a:p>
          <a:p>
            <a:endParaRPr lang="sv-SE" sz="1000" dirty="0">
              <a:latin typeface="Georgia" panose="02040502050405020303" pitchFamily="18" charset="0"/>
              <a:cs typeface="Times New Roman" panose="02020603050405020304" pitchFamily="18" charset="0"/>
            </a:endParaRPr>
          </a:p>
          <a:p>
            <a:endParaRPr lang="sv-SE" dirty="0"/>
          </a:p>
        </p:txBody>
      </p:sp>
      <p:pic>
        <p:nvPicPr>
          <p:cNvPr id="7" name="Bildobjekt 6">
            <a:extLst>
              <a:ext uri="{FF2B5EF4-FFF2-40B4-BE49-F238E27FC236}">
                <a16:creationId xmlns:a16="http://schemas.microsoft.com/office/drawing/2014/main" id="{3B792BAA-6BC1-1081-7564-89A0A9C5418F}"/>
              </a:ext>
              <a:ext uri="{C183D7F6-B498-43B3-948B-1728B52AA6E4}">
                <adec:decorative xmlns:adec="http://schemas.microsoft.com/office/drawing/2017/decorative" val="1"/>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283176" y="3150647"/>
            <a:ext cx="2830735" cy="2000194"/>
          </a:xfrm>
          <a:prstGeom prst="rect">
            <a:avLst/>
          </a:prstGeom>
        </p:spPr>
      </p:pic>
    </p:spTree>
    <p:extLst>
      <p:ext uri="{BB962C8B-B14F-4D97-AF65-F5344CB8AC3E}">
        <p14:creationId xmlns:p14="http://schemas.microsoft.com/office/powerpoint/2010/main" val="2506777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Nytt allmänna villkor</a:t>
            </a:r>
            <a:br>
              <a:rPr lang="sv-SE" dirty="0"/>
            </a:br>
            <a:br>
              <a:rPr lang="sv-SE" dirty="0"/>
            </a:br>
            <a:endParaRPr lang="sv-SE" sz="1500" dirty="0"/>
          </a:p>
        </p:txBody>
      </p:sp>
      <p:pic>
        <p:nvPicPr>
          <p:cNvPr id="6" name="Bildobjekt 5" descr="En bild som visar rita, skiss, diagram, design">
            <a:extLst>
              <a:ext uri="{FF2B5EF4-FFF2-40B4-BE49-F238E27FC236}">
                <a16:creationId xmlns:a16="http://schemas.microsoft.com/office/drawing/2014/main" id="{56292F9A-6898-230D-17F9-86B1A7C0E6F4}"/>
              </a:ext>
            </a:extLst>
          </p:cNvPr>
          <p:cNvPicPr>
            <a:picLocks noChangeAspect="1"/>
          </p:cNvPicPr>
          <p:nvPr/>
        </p:nvPicPr>
        <p:blipFill>
          <a:blip r:embed="rId2" cstate="print">
            <a:alphaModFix amt="8000"/>
            <a:extLst>
              <a:ext uri="{28A0092B-C50C-407E-A947-70E740481C1C}">
                <a14:useLocalDpi xmlns:a14="http://schemas.microsoft.com/office/drawing/2010/main" val="0"/>
              </a:ext>
            </a:extLst>
          </a:blip>
          <a:stretch>
            <a:fillRect/>
          </a:stretch>
        </p:blipFill>
        <p:spPr>
          <a:xfrm>
            <a:off x="5970716" y="3612312"/>
            <a:ext cx="3173284" cy="1531188"/>
          </a:xfrm>
          <a:prstGeom prst="rect">
            <a:avLst/>
          </a:prstGeom>
        </p:spPr>
      </p:pic>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5970716" y="3612312"/>
            <a:ext cx="3173284" cy="1531188"/>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uppdateras de allmänna villkoren?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Detta är något Arbetsförmedlingen gör kontinuerligt.</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Hur påverkar det leverantörernas arbete?</a:t>
            </a:r>
          </a:p>
          <a:p>
            <a:r>
              <a:rPr lang="sv-SE" sz="1000" dirty="0">
                <a:latin typeface="Georgia" panose="02040502050405020303" pitchFamily="18" charset="0"/>
                <a:cs typeface="Times New Roman" panose="02020603050405020304" pitchFamily="18" charset="0"/>
              </a:rPr>
              <a:t>Viktigt att känna till och följa det som står i de uppdaterade villkoren.</a:t>
            </a:r>
          </a:p>
          <a:p>
            <a:endParaRPr lang="sv-SE" sz="1000" dirty="0">
              <a:latin typeface="Georgia" panose="02040502050405020303" pitchFamily="18" charset="0"/>
              <a:cs typeface="Times New Roman" panose="02020603050405020304" pitchFamily="18" charset="0"/>
            </a:endParaRP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516702" y="769731"/>
            <a:ext cx="5376771" cy="426613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None/>
            </a:pPr>
            <a:r>
              <a:rPr lang="sv-SE" sz="1500" dirty="0">
                <a:latin typeface="Georgia" panose="02040502050405020303" pitchFamily="18" charset="0"/>
                <a:cs typeface="Times New Roman" panose="02020603050405020304" pitchFamily="18" charset="0"/>
              </a:rPr>
              <a:t>Områden som har uppdaterats</a:t>
            </a:r>
            <a:br>
              <a:rPr lang="sv-SE" sz="1500" dirty="0">
                <a:latin typeface="Georgia" panose="02040502050405020303" pitchFamily="18" charset="0"/>
                <a:cs typeface="Times New Roman" panose="02020603050405020304" pitchFamily="18" charset="0"/>
              </a:rPr>
            </a:br>
            <a:endParaRPr lang="sv-SE" sz="1500" dirty="0">
              <a:latin typeface="Georgia" panose="02040502050405020303" pitchFamily="18" charset="0"/>
              <a:cs typeface="Times New Roman" panose="02020603050405020304" pitchFamily="18" charset="0"/>
            </a:endParaRPr>
          </a:p>
          <a:p>
            <a:pPr>
              <a:spcBef>
                <a:spcPts val="0"/>
              </a:spcBef>
            </a:pPr>
            <a:r>
              <a:rPr lang="sv-SE" sz="1200" dirty="0">
                <a:latin typeface="Georgia" panose="02040502050405020303" pitchFamily="18" charset="0"/>
              </a:rPr>
              <a:t>Tydligare koppling mot Arbetsförmedlingens föreskrifter (</a:t>
            </a:r>
            <a:r>
              <a:rPr lang="sv-SE" sz="1200" dirty="0">
                <a:latin typeface="Georgia" panose="02040502050405020303" pitchFamily="18" charset="0"/>
                <a:hlinkClick r:id="rId3">
                  <a:extLst>
                    <a:ext uri="{A12FA001-AC4F-418D-AE19-62706E023703}">
                      <ahyp:hlinkClr xmlns:ahyp="http://schemas.microsoft.com/office/drawing/2018/hyperlinkcolor" val="tx"/>
                    </a:ext>
                  </a:extLst>
                </a:hlinkClick>
              </a:rPr>
              <a:t>AFFS 2023:1</a:t>
            </a:r>
            <a:r>
              <a:rPr lang="sv-SE" sz="1200" dirty="0">
                <a:latin typeface="Georgia" panose="02040502050405020303" pitchFamily="18" charset="0"/>
              </a:rPr>
              <a:t>) om uppgiftsskyldighet för leverantörer.</a:t>
            </a:r>
          </a:p>
          <a:p>
            <a:pPr>
              <a:spcBef>
                <a:spcPts val="0"/>
              </a:spcBef>
            </a:pPr>
            <a:endParaRPr lang="sv-SE" sz="1200" dirty="0">
              <a:latin typeface="Georgia" panose="02040502050405020303" pitchFamily="18" charset="0"/>
            </a:endParaRPr>
          </a:p>
          <a:p>
            <a:pPr>
              <a:spcBef>
                <a:spcPts val="0"/>
              </a:spcBef>
            </a:pPr>
            <a:r>
              <a:rPr lang="sv-SE" sz="1200" dirty="0">
                <a:latin typeface="Georgia" panose="02040502050405020303" pitchFamily="18" charset="0"/>
              </a:rPr>
              <a:t>Texter om uppstartsmöte borttagna.</a:t>
            </a:r>
          </a:p>
          <a:p>
            <a:pPr>
              <a:spcBef>
                <a:spcPts val="0"/>
              </a:spcBef>
            </a:pPr>
            <a:endParaRPr lang="sv-SE" sz="1200" dirty="0">
              <a:latin typeface="Georgia" panose="02040502050405020303" pitchFamily="18" charset="0"/>
            </a:endParaRPr>
          </a:p>
          <a:p>
            <a:pPr>
              <a:spcBef>
                <a:spcPts val="0"/>
              </a:spcBef>
            </a:pPr>
            <a:r>
              <a:rPr lang="sv-SE" sz="1200" dirty="0">
                <a:latin typeface="Georgia" panose="02040502050405020303" pitchFamily="18" charset="0"/>
              </a:rPr>
              <a:t>Nya texter som rör behandling av personuppgifter. Tydliggörande att leverantören är personuppgiftsansvarig.</a:t>
            </a:r>
          </a:p>
          <a:p>
            <a:pPr>
              <a:spcBef>
                <a:spcPts val="0"/>
              </a:spcBef>
            </a:pPr>
            <a:endParaRPr lang="sv-SE" sz="12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99859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Marknadsföring</a:t>
            </a:r>
            <a:br>
              <a:rPr lang="sv-SE" dirty="0"/>
            </a:br>
            <a:br>
              <a:rPr lang="sv-SE" dirty="0"/>
            </a:br>
            <a:endParaRPr lang="sv-SE" sz="1500" dirty="0"/>
          </a:p>
        </p:txBody>
      </p:sp>
      <p:pic>
        <p:nvPicPr>
          <p:cNvPr id="6" name="Bildobjekt 5" descr="En bild som visar rita, skiss, diagram, design">
            <a:extLst>
              <a:ext uri="{FF2B5EF4-FFF2-40B4-BE49-F238E27FC236}">
                <a16:creationId xmlns:a16="http://schemas.microsoft.com/office/drawing/2014/main" id="{56292F9A-6898-230D-17F9-86B1A7C0E6F4}"/>
              </a:ext>
            </a:extLst>
          </p:cNvPr>
          <p:cNvPicPr>
            <a:picLocks noChangeAspect="1"/>
          </p:cNvPicPr>
          <p:nvPr/>
        </p:nvPicPr>
        <p:blipFill>
          <a:blip r:embed="rId2" cstate="print">
            <a:alphaModFix amt="8000"/>
            <a:extLst>
              <a:ext uri="{28A0092B-C50C-407E-A947-70E740481C1C}">
                <a14:useLocalDpi xmlns:a14="http://schemas.microsoft.com/office/drawing/2010/main" val="0"/>
              </a:ext>
            </a:extLst>
          </a:blip>
          <a:stretch>
            <a:fillRect/>
          </a:stretch>
        </p:blipFill>
        <p:spPr>
          <a:xfrm>
            <a:off x="5542657" y="3458422"/>
            <a:ext cx="3573556" cy="1685077"/>
          </a:xfrm>
          <a:prstGeom prst="rect">
            <a:avLst/>
          </a:prstGeom>
        </p:spPr>
      </p:pic>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5569290" y="3458423"/>
            <a:ext cx="3573556" cy="1685077"/>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nya skrivningar kring marknadsföring?</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Det behövs mer vägledning för leverantörerna i tjänsten rusta och matcha 2. </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Hur påverkar det leverantörernas arbete?</a:t>
            </a:r>
          </a:p>
          <a:p>
            <a:r>
              <a:rPr lang="sv-SE" sz="1000" dirty="0">
                <a:latin typeface="Georgia" panose="02040502050405020303" pitchFamily="18" charset="0"/>
                <a:cs typeface="Times New Roman" panose="02020603050405020304" pitchFamily="18" charset="0"/>
              </a:rPr>
              <a:t>Viktigt att känna till och följa det som står i de riktlinjer som införs.</a:t>
            </a:r>
          </a:p>
          <a:p>
            <a:endParaRPr lang="sv-SE" sz="1000" dirty="0">
              <a:latin typeface="Georgia" panose="02040502050405020303" pitchFamily="18" charset="0"/>
              <a:cs typeface="Times New Roman" panose="02020603050405020304" pitchFamily="18" charset="0"/>
            </a:endParaRP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516702" y="769731"/>
            <a:ext cx="4741097" cy="426613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None/>
            </a:pPr>
            <a:r>
              <a:rPr lang="sv-SE" sz="1200" dirty="0">
                <a:latin typeface="Georgia" panose="02040502050405020303" pitchFamily="18" charset="0"/>
                <a:cs typeface="Times New Roman" panose="02020603050405020304" pitchFamily="18" charset="0"/>
              </a:rPr>
              <a:t>Utöver de skrivningar som finns i Arbetsförmedlingens allmänna villkor kommer ytterligare specifika krav på marknadsföring finnas för rusta och matcha 2. </a:t>
            </a:r>
            <a:br>
              <a:rPr lang="sv-SE" sz="1500" dirty="0">
                <a:latin typeface="Georgia" panose="02040502050405020303" pitchFamily="18" charset="0"/>
                <a:cs typeface="Times New Roman" panose="02020603050405020304" pitchFamily="18" charset="0"/>
              </a:rPr>
            </a:br>
            <a:endParaRPr lang="sv-SE" sz="1500" dirty="0">
              <a:latin typeface="Georgia" panose="02040502050405020303" pitchFamily="18" charset="0"/>
              <a:cs typeface="Times New Roman" panose="02020603050405020304" pitchFamily="18" charset="0"/>
            </a:endParaRPr>
          </a:p>
          <a:p>
            <a:pPr marL="0" indent="0">
              <a:buNone/>
            </a:pPr>
            <a:r>
              <a:rPr lang="sv-SE" sz="1200" dirty="0">
                <a:latin typeface="Georgia" panose="02040502050405020303" pitchFamily="18" charset="0"/>
                <a:cs typeface="Times New Roman" panose="02020603050405020304" pitchFamily="18" charset="0"/>
              </a:rPr>
              <a:t>Exempelvis: </a:t>
            </a:r>
          </a:p>
          <a:p>
            <a:pPr marL="0" indent="0">
              <a:buNone/>
            </a:pPr>
            <a:endParaRPr lang="sv-SE" sz="1200" dirty="0">
              <a:latin typeface="Georgia" panose="02040502050405020303" pitchFamily="18" charset="0"/>
              <a:cs typeface="Times New Roman" panose="02020603050405020304" pitchFamily="18" charset="0"/>
            </a:endParaRP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Att insatsen sker på uppdrag av Arbetsförmedlingen.</a:t>
            </a:r>
          </a:p>
          <a:p>
            <a:pPr marR="0">
              <a:spcBef>
                <a:spcPts val="0"/>
              </a:spcBef>
              <a:spcAft>
                <a:spcPts val="0"/>
              </a:spcAft>
              <a:buFont typeface="Courier New" panose="02070309020205020404" pitchFamily="49" charset="0"/>
              <a:buChar char="o"/>
            </a:pPr>
            <a:endParaRPr lang="sv-SE" sz="1200" dirty="0">
              <a:latin typeface="Georgia" panose="02040502050405020303" pitchFamily="18" charset="0"/>
            </a:endParaRP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Arbetsförmedlingen beslutar om deltagande.</a:t>
            </a:r>
          </a:p>
          <a:p>
            <a:pPr marR="0">
              <a:spcBef>
                <a:spcPts val="0"/>
              </a:spcBef>
              <a:spcAft>
                <a:spcPts val="0"/>
              </a:spcAft>
              <a:buFont typeface="Courier New" panose="02070309020205020404" pitchFamily="49" charset="0"/>
              <a:buChar char="o"/>
            </a:pPr>
            <a:endParaRPr lang="sv-SE" sz="1200" dirty="0">
              <a:latin typeface="Georgia" panose="02040502050405020303" pitchFamily="18" charset="0"/>
            </a:endParaRPr>
          </a:p>
          <a:p>
            <a:pPr marR="0">
              <a:spcBef>
                <a:spcPts val="0"/>
              </a:spcBef>
              <a:spcAft>
                <a:spcPts val="0"/>
              </a:spcAft>
              <a:buFont typeface="Courier New" panose="02070309020205020404" pitchFamily="49" charset="0"/>
              <a:buChar char="o"/>
            </a:pPr>
            <a:r>
              <a:rPr lang="sv-SE" sz="1200" dirty="0">
                <a:latin typeface="Georgia" panose="02040502050405020303" pitchFamily="18" charset="0"/>
              </a:rPr>
              <a:t>Leverantören får inte förväxlas med Arbetsförmedlingen.</a:t>
            </a:r>
          </a:p>
          <a:p>
            <a:pPr marR="0">
              <a:spcBef>
                <a:spcPts val="0"/>
              </a:spcBef>
              <a:spcAft>
                <a:spcPts val="0"/>
              </a:spcAft>
              <a:buFont typeface="Courier New" panose="02070309020205020404" pitchFamily="49" charset="0"/>
              <a:buChar char="o"/>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R="0">
              <a:spcBef>
                <a:spcPts val="0"/>
              </a:spcBef>
              <a:spcAft>
                <a:spcPts val="0"/>
              </a:spcAft>
              <a:buFont typeface="Courier New" panose="02070309020205020404" pitchFamily="49" charset="0"/>
              <a:buChar char="o"/>
            </a:pPr>
            <a:endParaRPr lang="sv-SE" sz="1200" dirty="0">
              <a:solidFill>
                <a:srgbClr val="00005A"/>
              </a:solidFill>
              <a:latin typeface="Georgia" panose="02040502050405020303" pitchFamily="18" charset="0"/>
            </a:endParaRPr>
          </a:p>
          <a:p>
            <a:pPr marR="0">
              <a:spcBef>
                <a:spcPts val="0"/>
              </a:spcBef>
              <a:spcAft>
                <a:spcPts val="0"/>
              </a:spcAft>
              <a:buFont typeface="Courier New" panose="02070309020205020404" pitchFamily="49" charset="0"/>
              <a:buChar char="o"/>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44993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623786" y="224162"/>
            <a:ext cx="2989364" cy="675000"/>
          </a:xfrm>
        </p:spPr>
        <p:txBody>
          <a:bodyPr/>
          <a:lstStyle/>
          <a:p>
            <a:r>
              <a:rPr lang="sv-SE" dirty="0"/>
              <a:t>Vad händer nu?</a:t>
            </a:r>
            <a:br>
              <a:rPr lang="sv-SE" dirty="0"/>
            </a:br>
            <a:br>
              <a:rPr lang="sv-SE" dirty="0"/>
            </a:br>
            <a:endParaRPr lang="sv-SE" sz="1500" dirty="0"/>
          </a:p>
        </p:txBody>
      </p:sp>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549691" cy="2288312"/>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dirty="0"/>
          </a:p>
        </p:txBody>
      </p:sp>
      <p:sp>
        <p:nvSpPr>
          <p:cNvPr id="4" name="Platshållare för innehåll 2">
            <a:extLst>
              <a:ext uri="{FF2B5EF4-FFF2-40B4-BE49-F238E27FC236}">
                <a16:creationId xmlns:a16="http://schemas.microsoft.com/office/drawing/2014/main" id="{81ECC48D-56D0-BB87-3525-5CA82F1D95F2}"/>
              </a:ext>
            </a:extLst>
          </p:cNvPr>
          <p:cNvSpPr txBox="1">
            <a:spLocks/>
          </p:cNvSpPr>
          <p:nvPr/>
        </p:nvSpPr>
        <p:spPr>
          <a:xfrm>
            <a:off x="432668" y="651789"/>
            <a:ext cx="4741097" cy="426613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Arbetsförmedlingen kommer publicera det uppdaterade förfrågningsunderlaget via </a:t>
            </a:r>
            <a:r>
              <a:rPr lang="sv-SE" sz="1200" dirty="0" err="1">
                <a:latin typeface="Georgia" panose="02040502050405020303" pitchFamily="18" charset="0"/>
                <a:cs typeface="Times New Roman" panose="02020603050405020304" pitchFamily="18" charset="0"/>
              </a:rPr>
              <a:t>Mercell</a:t>
            </a:r>
            <a:r>
              <a:rPr lang="sv-SE" sz="1200" dirty="0">
                <a:latin typeface="Georgia" panose="02040502050405020303" pitchFamily="18" charset="0"/>
                <a:cs typeface="Times New Roman" panose="02020603050405020304" pitchFamily="18" charset="0"/>
              </a:rPr>
              <a:t> TendSign under maj månad.</a:t>
            </a:r>
          </a:p>
          <a:p>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I samband med publiceringen kommer ett förfrågningsunderlag med exakta markeringar på förändringar att publiceras via ett informationsmeddelande i </a:t>
            </a:r>
            <a:r>
              <a:rPr lang="sv-SE" sz="1200" dirty="0" err="1">
                <a:latin typeface="Georgia" panose="02040502050405020303" pitchFamily="18" charset="0"/>
                <a:cs typeface="Times New Roman" panose="02020603050405020304" pitchFamily="18" charset="0"/>
              </a:rPr>
              <a:t>Mercell</a:t>
            </a:r>
            <a:r>
              <a:rPr lang="sv-SE" sz="1200" dirty="0">
                <a:latin typeface="Georgia" panose="02040502050405020303" pitchFamily="18" charset="0"/>
                <a:cs typeface="Times New Roman" panose="02020603050405020304" pitchFamily="18" charset="0"/>
              </a:rPr>
              <a:t> TendSign. </a:t>
            </a:r>
          </a:p>
          <a:p>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De leverantörer som godkänner förändringarna behöver inte göra något ”formellt”. </a:t>
            </a:r>
          </a:p>
          <a:p>
            <a:endParaRPr lang="sv-SE" sz="1200" dirty="0">
              <a:latin typeface="Georgia" panose="02040502050405020303" pitchFamily="18" charset="0"/>
              <a:cs typeface="Times New Roman" panose="02020603050405020304" pitchFamily="18" charset="0"/>
            </a:endParaRPr>
          </a:p>
          <a:p>
            <a:r>
              <a:rPr lang="sv-SE" sz="1200" dirty="0">
                <a:latin typeface="Georgia" panose="02040502050405020303" pitchFamily="18" charset="0"/>
                <a:cs typeface="Times New Roman" panose="02020603050405020304" pitchFamily="18" charset="0"/>
              </a:rPr>
              <a:t>Leverantörer som inte godkänner förändringarna ska snarast inkomma med ett skriftligt meddelande om detta till Arbetsförmedlingen</a:t>
            </a:r>
            <a:br>
              <a:rPr lang="sv-SE" sz="1500" dirty="0">
                <a:latin typeface="Georgia" panose="02040502050405020303" pitchFamily="18" charset="0"/>
                <a:cs typeface="Times New Roman" panose="02020603050405020304" pitchFamily="18" charset="0"/>
              </a:rPr>
            </a:br>
            <a:endParaRPr lang="sv-SE" sz="1500" dirty="0">
              <a:latin typeface="Georgia" panose="02040502050405020303" pitchFamily="18" charset="0"/>
              <a:cs typeface="Times New Roman" panose="02020603050405020304" pitchFamily="18" charset="0"/>
            </a:endParaRPr>
          </a:p>
          <a:p>
            <a:pPr marR="0">
              <a:spcBef>
                <a:spcPts val="0"/>
              </a:spcBef>
              <a:spcAft>
                <a:spcPts val="0"/>
              </a:spcAft>
              <a:buFont typeface="Courier New" panose="02070309020205020404" pitchFamily="49" charset="0"/>
              <a:buChar char="o"/>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R="0">
              <a:spcBef>
                <a:spcPts val="0"/>
              </a:spcBef>
              <a:spcAft>
                <a:spcPts val="0"/>
              </a:spcAft>
              <a:buFont typeface="Courier New" panose="02070309020205020404" pitchFamily="49" charset="0"/>
              <a:buChar char="o"/>
            </a:pPr>
            <a:endParaRPr lang="sv-SE" sz="1200" dirty="0">
              <a:solidFill>
                <a:srgbClr val="00005A"/>
              </a:solidFill>
              <a:latin typeface="Georgia" panose="02040502050405020303" pitchFamily="18" charset="0"/>
            </a:endParaRPr>
          </a:p>
          <a:p>
            <a:pPr marR="0">
              <a:spcBef>
                <a:spcPts val="0"/>
              </a:spcBef>
              <a:spcAft>
                <a:spcPts val="0"/>
              </a:spcAft>
              <a:buFont typeface="Courier New" panose="02070309020205020404" pitchFamily="49" charset="0"/>
              <a:buChar char="o"/>
            </a:pPr>
            <a:endParaRPr lang="sv-SE" sz="1200" dirty="0">
              <a:solidFill>
                <a:srgbClr val="00005A"/>
              </a:solidFill>
              <a:latin typeface="Georgia" panose="02040502050405020303" pitchFamily="18" charset="0"/>
            </a:endParaRP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indent="0">
              <a:buNone/>
            </a:pPr>
            <a:endParaRPr lang="sv-SE" sz="1500" dirty="0">
              <a:solidFill>
                <a:srgbClr val="00005A"/>
              </a:solidFill>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78364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8F73C5-CD2A-712A-FF3B-ECC68F66EAF2}"/>
              </a:ext>
            </a:extLst>
          </p:cNvPr>
          <p:cNvSpPr>
            <a:spLocks noGrp="1"/>
          </p:cNvSpPr>
          <p:nvPr>
            <p:ph type="title"/>
          </p:nvPr>
        </p:nvSpPr>
        <p:spPr>
          <a:xfrm>
            <a:off x="537893" y="314779"/>
            <a:ext cx="7422784" cy="422728"/>
          </a:xfrm>
        </p:spPr>
        <p:txBody>
          <a:bodyPr/>
          <a:lstStyle/>
          <a:p>
            <a:r>
              <a:rPr lang="sv-SE" dirty="0"/>
              <a:t>Ändringar av förfrågningsunderlaget </a:t>
            </a:r>
          </a:p>
        </p:txBody>
      </p:sp>
      <p:pic>
        <p:nvPicPr>
          <p:cNvPr id="5" name="Bildobjekt 4" descr="En bild som visar text, skärmbild, Teckensnitt, linje">
            <a:extLst>
              <a:ext uri="{FF2B5EF4-FFF2-40B4-BE49-F238E27FC236}">
                <a16:creationId xmlns:a16="http://schemas.microsoft.com/office/drawing/2014/main" id="{6A7BA02B-98BD-4B01-234B-CFFCCCAA0A1A}"/>
              </a:ext>
            </a:extLst>
          </p:cNvPr>
          <p:cNvPicPr>
            <a:picLocks noChangeAspect="1"/>
          </p:cNvPicPr>
          <p:nvPr/>
        </p:nvPicPr>
        <p:blipFill>
          <a:blip r:embed="rId2"/>
          <a:stretch>
            <a:fillRect/>
          </a:stretch>
        </p:blipFill>
        <p:spPr>
          <a:xfrm>
            <a:off x="846080" y="2272232"/>
            <a:ext cx="6422066" cy="1569518"/>
          </a:xfrm>
          <a:prstGeom prst="rect">
            <a:avLst/>
          </a:prstGeom>
        </p:spPr>
      </p:pic>
      <p:sp>
        <p:nvSpPr>
          <p:cNvPr id="4" name="Platshållare för innehåll 2">
            <a:extLst>
              <a:ext uri="{FF2B5EF4-FFF2-40B4-BE49-F238E27FC236}">
                <a16:creationId xmlns:a16="http://schemas.microsoft.com/office/drawing/2014/main" id="{AB90F5F7-A0AE-66F0-FA40-761F90E7C463}"/>
              </a:ext>
            </a:extLst>
          </p:cNvPr>
          <p:cNvSpPr txBox="1">
            <a:spLocks/>
          </p:cNvSpPr>
          <p:nvPr/>
        </p:nvSpPr>
        <p:spPr>
          <a:xfrm>
            <a:off x="690292" y="940785"/>
            <a:ext cx="5183458" cy="1381674"/>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ts val="1400"/>
              </a:lnSpc>
              <a:spcAft>
                <a:spcPts val="1000"/>
              </a:spcAft>
              <a:buFont typeface="Arial" panose="020B0604020202020204" pitchFamily="34" charset="0"/>
              <a:buNone/>
            </a:pPr>
            <a:endParaRPr lang="sv-SE" sz="1200" dirty="0">
              <a:ea typeface="Calibri" panose="020F0502020204030204" pitchFamily="34" charset="0"/>
            </a:endParaRPr>
          </a:p>
          <a:p>
            <a:r>
              <a:rPr lang="sv-SE" sz="1500" dirty="0">
                <a:latin typeface="Georgia" panose="02040502050405020303" pitchFamily="18" charset="0"/>
                <a:cs typeface="Times New Roman" panose="02020603050405020304" pitchFamily="18" charset="0"/>
              </a:rPr>
              <a:t>I nuvarande förfrågningsunderlag för tjänsten rusta och matcha 2 står följande i kontraktsvillkoren:</a:t>
            </a:r>
          </a:p>
        </p:txBody>
      </p:sp>
    </p:spTree>
    <p:extLst>
      <p:ext uri="{BB962C8B-B14F-4D97-AF65-F5344CB8AC3E}">
        <p14:creationId xmlns:p14="http://schemas.microsoft.com/office/powerpoint/2010/main" val="206800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2" y="324281"/>
            <a:ext cx="6458803" cy="675000"/>
          </a:xfrm>
        </p:spPr>
        <p:txBody>
          <a:bodyPr/>
          <a:lstStyle/>
          <a:p>
            <a:r>
              <a:rPr lang="sv-SE" dirty="0"/>
              <a:t>Arbetsgång för uppdateringen av FFU</a:t>
            </a:r>
            <a:br>
              <a:rPr lang="sv-SE" dirty="0"/>
            </a:br>
            <a:br>
              <a:rPr lang="sv-SE" dirty="0"/>
            </a:br>
            <a:br>
              <a:rPr lang="sv-SE" dirty="0"/>
            </a:br>
            <a:endParaRPr lang="sv-SE" sz="1500" dirty="0"/>
          </a:p>
        </p:txBody>
      </p:sp>
      <p:sp>
        <p:nvSpPr>
          <p:cNvPr id="3" name="Platshållare för innehåll 2" descr="Punkter för vad som kommer att hända">
            <a:extLst>
              <a:ext uri="{FF2B5EF4-FFF2-40B4-BE49-F238E27FC236}">
                <a16:creationId xmlns:a16="http://schemas.microsoft.com/office/drawing/2014/main" id="{EBE7BCCF-CBCB-4CF6-9AA7-88258ED52C84}"/>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Lst>
          </p:cNvPr>
          <p:cNvSpPr txBox="1">
            <a:spLocks/>
          </p:cNvSpPr>
          <p:nvPr/>
        </p:nvSpPr>
        <p:spPr>
          <a:xfrm>
            <a:off x="389629" y="882707"/>
            <a:ext cx="6149446" cy="3304313"/>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Information ges om den kommande uppdateringen till samtliga leverantörer den 23 april. </a:t>
            </a:r>
          </a:p>
          <a:p>
            <a:endParaRPr lang="sv-SE" sz="15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Det uppdaterade förfrågningsunderlaget publiceras via </a:t>
            </a:r>
            <a:r>
              <a:rPr lang="sv-SE" sz="1500" dirty="0" err="1">
                <a:latin typeface="Georgia" panose="02040502050405020303" pitchFamily="18" charset="0"/>
                <a:cs typeface="Times New Roman" panose="02020603050405020304" pitchFamily="18" charset="0"/>
              </a:rPr>
              <a:t>Mercell</a:t>
            </a:r>
            <a:r>
              <a:rPr lang="sv-SE" sz="1500" dirty="0">
                <a:latin typeface="Georgia" panose="02040502050405020303" pitchFamily="18" charset="0"/>
                <a:cs typeface="Times New Roman" panose="02020603050405020304" pitchFamily="18" charset="0"/>
              </a:rPr>
              <a:t> TendSign. Troligtvis under maj månad. </a:t>
            </a:r>
          </a:p>
          <a:p>
            <a:pPr marL="0" indent="0">
              <a:buNone/>
            </a:pPr>
            <a:endParaRPr lang="sv-SE" sz="15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Leverantörer som godkänner förändringarna behöver inte göra någonting.</a:t>
            </a:r>
          </a:p>
          <a:p>
            <a:endParaRPr lang="sv-SE" sz="15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Leverantörer som inte godkänner förändringarna ska snarast inkomma med ett skriftligt meddelande om detta till Arbetsförmedlingen*. </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7" name="Platshållare för innehåll 2">
            <a:extLst>
              <a:ext uri="{FF2B5EF4-FFF2-40B4-BE49-F238E27FC236}">
                <a16:creationId xmlns:a16="http://schemas.microsoft.com/office/drawing/2014/main" id="{BF1C9E62-1BDD-4255-75FD-40493AC50D39}"/>
              </a:ext>
            </a:extLst>
          </p:cNvPr>
          <p:cNvSpPr txBox="1">
            <a:spLocks/>
          </p:cNvSpPr>
          <p:nvPr/>
        </p:nvSpPr>
        <p:spPr>
          <a:xfrm>
            <a:off x="230861" y="4651295"/>
            <a:ext cx="5183458" cy="409201"/>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000" dirty="0">
                <a:latin typeface="Georgia" panose="02040502050405020303" pitchFamily="18" charset="0"/>
                <a:cs typeface="Times New Roman" panose="02020603050405020304" pitchFamily="18" charset="0"/>
              </a:rPr>
              <a:t>* I den uppdaterade skrivningen kommer vi lägga till att leverantören ska höra av sig senast två (2) veckor efter att förändringen är kommunicerad via </a:t>
            </a:r>
            <a:r>
              <a:rPr lang="sv-SE" sz="1000" dirty="0" err="1">
                <a:latin typeface="Georgia" panose="02040502050405020303" pitchFamily="18" charset="0"/>
                <a:cs typeface="Times New Roman" panose="02020603050405020304" pitchFamily="18" charset="0"/>
              </a:rPr>
              <a:t>Mercell</a:t>
            </a:r>
            <a:r>
              <a:rPr lang="sv-SE" sz="1000" dirty="0">
                <a:latin typeface="Georgia" panose="02040502050405020303" pitchFamily="18" charset="0"/>
                <a:cs typeface="Times New Roman" panose="02020603050405020304" pitchFamily="18" charset="0"/>
              </a:rPr>
              <a:t> TendSign. </a:t>
            </a:r>
          </a:p>
          <a:p>
            <a:pPr marL="0" indent="0">
              <a:buFont typeface="Arial" panose="020B0604020202020204" pitchFamily="34" charset="0"/>
              <a:buNone/>
            </a:pPr>
            <a:endParaRPr lang="sv-SE" sz="15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96597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7636716" cy="828378"/>
          </a:xfrm>
        </p:spPr>
        <p:txBody>
          <a:bodyPr/>
          <a:lstStyle/>
          <a:p>
            <a:r>
              <a:rPr lang="sv-SE" dirty="0"/>
              <a:t>Översikt av ändringar i förfrågningsunderlaget</a:t>
            </a:r>
            <a:br>
              <a:rPr lang="sv-SE" dirty="0"/>
            </a:br>
            <a:r>
              <a:rPr lang="sv-SE" sz="1300" dirty="0"/>
              <a:t>Områden där förfrågningsunderlaget kommer uppdaterats*</a:t>
            </a:r>
          </a:p>
        </p:txBody>
      </p:sp>
      <p:sp>
        <p:nvSpPr>
          <p:cNvPr id="3" name="Platshållare för innehåll 2">
            <a:extLst>
              <a:ext uri="{FF2B5EF4-FFF2-40B4-BE49-F238E27FC236}">
                <a16:creationId xmlns:a16="http://schemas.microsoft.com/office/drawing/2014/main" id="{EBE7BCCF-CBCB-4CF6-9AA7-88258ED52C84}"/>
              </a:ext>
            </a:extLst>
          </p:cNvPr>
          <p:cNvSpPr>
            <a:spLocks noGrp="1"/>
          </p:cNvSpPr>
          <p:nvPr>
            <p:ph idx="1"/>
          </p:nvPr>
        </p:nvSpPr>
        <p:spPr>
          <a:xfrm>
            <a:off x="458153" y="984782"/>
            <a:ext cx="3682047" cy="3714217"/>
          </a:xfrm>
        </p:spPr>
        <p:txBody>
          <a:bodyPr/>
          <a:lstStyle/>
          <a:p>
            <a:pPr marL="0" indent="0">
              <a:buNone/>
            </a:pPr>
            <a:endParaRPr lang="sv-SE" sz="1000" dirty="0">
              <a:latin typeface="Georgia" panose="02040502050405020303" pitchFamily="18" charset="0"/>
              <a:cs typeface="Times New Roman" panose="02020603050405020304" pitchFamily="18" charset="0"/>
            </a:endParaRP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2.9 Efter avtalstecknande</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Uppstartsmöte kommer omhändertas på annat sätt. </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3.3 Ekonomisk stabilitet</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Tydliggöranden av krav och uppföljning av leverantörernas ekonomi.</a:t>
            </a:r>
            <a:endParaRPr lang="sv-SE" sz="1200" b="1" dirty="0">
              <a:latin typeface="Georgia" panose="02040502050405020303" pitchFamily="18" charset="0"/>
              <a:cs typeface="Times New Roman" panose="02020603050405020304" pitchFamily="18" charset="0"/>
            </a:endParaRP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4.1 Handlingsplan</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Leverantörer ska utgå från handlingsplanen.</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4.1.1 Obligatoriskt stöd</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Tydligare dokumentationskrav. Exv. Kartläggning.</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4.1.3 Jämställdhet</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Ny generisk text.</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4.4 Uppgiftsskyldighet</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Tydligare hänvisning.</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4.5.2 Handledare</a:t>
            </a:r>
            <a:br>
              <a:rPr lang="sv-SE" sz="1200"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Tydligare krav på verifikat.</a:t>
            </a:r>
            <a:endParaRPr lang="sv-SE" sz="1200" b="1" dirty="0">
              <a:latin typeface="Georgia" panose="02040502050405020303" pitchFamily="18" charset="0"/>
              <a:cs typeface="Times New Roman" panose="02020603050405020304" pitchFamily="18" charset="0"/>
            </a:endParaRPr>
          </a:p>
          <a:p>
            <a:pPr>
              <a:buFont typeface="Courier New" panose="02070309020205020404" pitchFamily="49" charset="0"/>
              <a:buChar char="o"/>
            </a:pPr>
            <a:br>
              <a:rPr lang="sv-SE" sz="1200" dirty="0">
                <a:latin typeface="Georgia" panose="02040502050405020303" pitchFamily="18" charset="0"/>
                <a:cs typeface="Times New Roman" panose="02020603050405020304" pitchFamily="18" charset="0"/>
              </a:rPr>
            </a:br>
            <a:endParaRPr lang="sv-SE" sz="1200" dirty="0">
              <a:latin typeface="Georgia" panose="02040502050405020303" pitchFamily="18" charset="0"/>
              <a:cs typeface="Times New Roman" panose="02020603050405020304" pitchFamily="18" charset="0"/>
            </a:endParaRPr>
          </a:p>
          <a:p>
            <a:pPr>
              <a:buFont typeface="Courier New" panose="02070309020205020404" pitchFamily="49" charset="0"/>
              <a:buChar char="o"/>
            </a:pPr>
            <a:endParaRPr lang="sv-SE" sz="1200" dirty="0">
              <a:latin typeface="Georgia" panose="02040502050405020303" pitchFamily="18" charset="0"/>
              <a:cs typeface="Times New Roman" panose="02020603050405020304" pitchFamily="18" charset="0"/>
            </a:endParaRPr>
          </a:p>
          <a:p>
            <a:pPr marL="0" indent="0">
              <a:buNone/>
            </a:pPr>
            <a:endParaRPr lang="sv-SE" sz="1500" dirty="0">
              <a:latin typeface="Georgia" panose="02040502050405020303" pitchFamily="18" charset="0"/>
              <a:cs typeface="Times New Roman" panose="02020603050405020304" pitchFamily="18" charset="0"/>
            </a:endParaRPr>
          </a:p>
          <a:p>
            <a:pPr marL="0" indent="0">
              <a:buNone/>
            </a:pPr>
            <a:endParaRPr lang="sv-SE" sz="1000" dirty="0">
              <a:latin typeface="Georgia" panose="02040502050405020303" pitchFamily="18" charset="0"/>
              <a:cs typeface="Times New Roman" panose="02020603050405020304" pitchFamily="18" charset="0"/>
            </a:endParaRPr>
          </a:p>
          <a:p>
            <a:pPr marL="0" indent="0">
              <a:buNone/>
            </a:pPr>
            <a:endParaRPr lang="sv-SE" sz="1000" dirty="0">
              <a:latin typeface="Georgia" panose="02040502050405020303" pitchFamily="18" charset="0"/>
              <a:cs typeface="Times New Roman" panose="02020603050405020304" pitchFamily="18" charset="0"/>
            </a:endParaRPr>
          </a:p>
          <a:p>
            <a:pPr marL="0" indent="0">
              <a:buNone/>
            </a:pPr>
            <a:endParaRPr lang="sv-SE" sz="1000" dirty="0">
              <a:latin typeface="Georgia" panose="02040502050405020303" pitchFamily="18" charset="0"/>
              <a:cs typeface="Times New Roman" panose="02020603050405020304" pitchFamily="18" charset="0"/>
            </a:endParaRPr>
          </a:p>
          <a:p>
            <a:pPr marL="0" indent="0">
              <a:buNone/>
            </a:pPr>
            <a:endParaRPr lang="sv-SE" sz="10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4" name="Platshållare för innehåll 2">
            <a:extLst>
              <a:ext uri="{FF2B5EF4-FFF2-40B4-BE49-F238E27FC236}">
                <a16:creationId xmlns:a16="http://schemas.microsoft.com/office/drawing/2014/main" id="{919D4E3C-B281-41E0-8C98-48F26BBB3475}"/>
              </a:ext>
            </a:extLst>
          </p:cNvPr>
          <p:cNvSpPr txBox="1">
            <a:spLocks/>
          </p:cNvSpPr>
          <p:nvPr/>
        </p:nvSpPr>
        <p:spPr>
          <a:xfrm>
            <a:off x="4804337" y="1152659"/>
            <a:ext cx="3764620" cy="3834166"/>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4.8.2 Lokaler </a:t>
            </a:r>
            <a:br>
              <a:rPr lang="sv-SE" sz="1200"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Generella samt specifika krav (utifrån tidigare checklista), </a:t>
            </a:r>
            <a:br>
              <a:rPr lang="sv-SE" sz="1200"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Bemanning och spontanbesök tydliggörs,</a:t>
            </a:r>
            <a:br>
              <a:rPr lang="sv-SE" sz="1200"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Tillfälliga lokaler tas bort.</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5. Ersättningsmodell</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Tydliggörs utifrån tidigare information.</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6.3 Publicering av resultat och kundnöjdhet</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Kommer publiceras externt.</a:t>
            </a:r>
            <a:endParaRPr lang="sv-SE" sz="1200" b="1" dirty="0">
              <a:latin typeface="Georgia" panose="02040502050405020303" pitchFamily="18" charset="0"/>
              <a:cs typeface="Times New Roman" panose="02020603050405020304" pitchFamily="18" charset="0"/>
            </a:endParaRP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6.12 Vite </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Förbättrad logik </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6.8/6.9 Fakturerings- och betalningsvillkor</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Uppdateras med generiska texter.</a:t>
            </a: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Nya allmänna villkor </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Den senaste versionen läggs in.</a:t>
            </a:r>
            <a:endParaRPr lang="sv-SE" sz="1200" b="1" dirty="0">
              <a:latin typeface="Georgia" panose="02040502050405020303" pitchFamily="18" charset="0"/>
              <a:cs typeface="Times New Roman" panose="02020603050405020304" pitchFamily="18" charset="0"/>
            </a:endParaRPr>
          </a:p>
          <a:p>
            <a:pPr>
              <a:buFont typeface="Courier New" panose="02070309020205020404" pitchFamily="49" charset="0"/>
              <a:buChar char="o"/>
            </a:pPr>
            <a:r>
              <a:rPr lang="sv-SE" sz="1200" b="1" dirty="0">
                <a:latin typeface="Georgia" panose="02040502050405020303" pitchFamily="18" charset="0"/>
                <a:cs typeface="Times New Roman" panose="02020603050405020304" pitchFamily="18" charset="0"/>
              </a:rPr>
              <a:t>Marknadsföring</a:t>
            </a:r>
            <a:br>
              <a:rPr lang="sv-SE" sz="1200" b="1" dirty="0">
                <a:latin typeface="Georgia" panose="02040502050405020303" pitchFamily="18" charset="0"/>
                <a:cs typeface="Times New Roman" panose="02020603050405020304" pitchFamily="18" charset="0"/>
              </a:rPr>
            </a:br>
            <a:r>
              <a:rPr lang="sv-SE" sz="1200" dirty="0">
                <a:latin typeface="Georgia" panose="02040502050405020303" pitchFamily="18" charset="0"/>
                <a:cs typeface="Times New Roman" panose="02020603050405020304" pitchFamily="18" charset="0"/>
              </a:rPr>
              <a:t>- Tydliggöranden och tillägg. </a:t>
            </a:r>
          </a:p>
          <a:p>
            <a:pPr marL="0" indent="0">
              <a:buNone/>
            </a:pPr>
            <a:endParaRPr lang="sv-SE" sz="1200" dirty="0">
              <a:latin typeface="Georgia" panose="02040502050405020303" pitchFamily="18" charset="0"/>
              <a:cs typeface="Times New Roman" panose="02020603050405020304" pitchFamily="18" charset="0"/>
            </a:endParaRPr>
          </a:p>
          <a:p>
            <a:pPr>
              <a:buFont typeface="Courier New" panose="02070309020205020404" pitchFamily="49" charset="0"/>
              <a:buChar char="o"/>
            </a:pPr>
            <a:endParaRPr lang="sv-SE" sz="1200" dirty="0">
              <a:latin typeface="Georgia" panose="02040502050405020303" pitchFamily="18" charset="0"/>
              <a:cs typeface="Times New Roman" panose="02020603050405020304" pitchFamily="18" charset="0"/>
            </a:endParaRPr>
          </a:p>
          <a:p>
            <a:pPr>
              <a:buFont typeface="Courier New" panose="02070309020205020404" pitchFamily="49" charset="0"/>
              <a:buChar char="o"/>
            </a:pPr>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7" name="textruta 6">
            <a:extLst>
              <a:ext uri="{FF2B5EF4-FFF2-40B4-BE49-F238E27FC236}">
                <a16:creationId xmlns:a16="http://schemas.microsoft.com/office/drawing/2014/main" id="{CBE46358-F878-0ED7-20F3-B007EC7C6133}"/>
              </a:ext>
            </a:extLst>
          </p:cNvPr>
          <p:cNvSpPr txBox="1"/>
          <p:nvPr/>
        </p:nvSpPr>
        <p:spPr>
          <a:xfrm>
            <a:off x="174624" y="4937361"/>
            <a:ext cx="2898775" cy="215444"/>
          </a:xfrm>
          <a:prstGeom prst="rect">
            <a:avLst/>
          </a:prstGeom>
          <a:noFill/>
        </p:spPr>
        <p:txBody>
          <a:bodyPr wrap="square" rtlCol="0">
            <a:spAutoFit/>
          </a:bodyPr>
          <a:lstStyle/>
          <a:p>
            <a:r>
              <a:rPr lang="sv-SE" sz="800" dirty="0">
                <a:latin typeface="Georgia" panose="02040502050405020303" pitchFamily="18" charset="0"/>
                <a:cs typeface="Times New Roman" panose="02020603050405020304" pitchFamily="18" charset="0"/>
              </a:rPr>
              <a:t>*Kommer vara ytterligare mindre delar som uppdateras. </a:t>
            </a:r>
          </a:p>
        </p:txBody>
      </p:sp>
    </p:spTree>
    <p:extLst>
      <p:ext uri="{BB962C8B-B14F-4D97-AF65-F5344CB8AC3E}">
        <p14:creationId xmlns:p14="http://schemas.microsoft.com/office/powerpoint/2010/main" val="40301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2.9 Efter avtalstecknande  </a:t>
            </a:r>
            <a:br>
              <a:rPr lang="sv-SE" dirty="0"/>
            </a:br>
            <a:br>
              <a:rPr lang="sv-SE" dirty="0"/>
            </a:br>
            <a:endParaRPr lang="sv-SE" sz="1500" dirty="0"/>
          </a:p>
        </p:txBody>
      </p:sp>
      <p:sp>
        <p:nvSpPr>
          <p:cNvPr id="3" name="Platshållare för innehåll 2">
            <a:extLst>
              <a:ext uri="{FF2B5EF4-FFF2-40B4-BE49-F238E27FC236}">
                <a16:creationId xmlns:a16="http://schemas.microsoft.com/office/drawing/2014/main" id="{EBE7BCCF-CBCB-4CF6-9AA7-88258ED52C84}"/>
              </a:ext>
              <a:ext uri="{C183D7F6-B498-43B3-948B-1728B52AA6E4}">
                <adec:decorative xmlns:adec="http://schemas.microsoft.com/office/drawing/2017/decorative" val="1"/>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5951814" y="2522521"/>
            <a:ext cx="3192186" cy="2608406"/>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ändras det?</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Beslut har redan fattats om att skrivningen ska tas bort från Arbetsförmedlingens allmänna villkor. Den operativa planeringen behöver ske där leverantören verkar.</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Uppstartsmöte kommer ersättas med en annan mötesform. Detta gäller samtliga tjänster. </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Dialogen kommer ske i en annan form - så kallad operativ dialog. Ej samma krav att mötet är genomfört innan leverantören blir sökbar i tjänsten</a:t>
            </a: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395979" y="999281"/>
            <a:ext cx="5376771" cy="3304313"/>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dirty="0">
                <a:latin typeface="Georgia" panose="02040502050405020303" pitchFamily="18" charset="0"/>
                <a:cs typeface="Times New Roman" panose="02020603050405020304" pitchFamily="18" charset="0"/>
              </a:rPr>
              <a:t>Uppstartsmöte</a:t>
            </a: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Nuvarande skrivning</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marL="0" indent="0">
              <a:buNone/>
            </a:pPr>
            <a:r>
              <a:rPr lang="sv-SE" sz="1200" dirty="0">
                <a:latin typeface="Georgia" panose="02040502050405020303" pitchFamily="18" charset="0"/>
              </a:rPr>
              <a:t>Efter avtalsgenomgång kallar Arbetsförmedlingen till uppstartsmöte i varje leveransområde med syfte att säkerställa avtalets förutsättningar och krav som ställs på leverantören.  Se även Allmänna villkor avsnitt 7 Avtalsgenomgång och uppstartsmöte.</a:t>
            </a:r>
          </a:p>
          <a:p>
            <a:pPr marL="0" indent="0">
              <a:buNone/>
            </a:pPr>
            <a:endParaRPr lang="sv-SE" sz="1500" dirty="0">
              <a:solidFill>
                <a:srgbClr val="00005A"/>
              </a:solidFill>
              <a:latin typeface="Georgia" panose="02040502050405020303" pitchFamily="18" charset="0"/>
              <a:cs typeface="Times New Roman" panose="02020603050405020304" pitchFamily="18" charset="0"/>
            </a:endParaRPr>
          </a:p>
          <a:p>
            <a:pPr marL="0" indent="0">
              <a:buNone/>
            </a:pPr>
            <a:endParaRPr lang="sv-SE" sz="1500" dirty="0">
              <a:solidFill>
                <a:srgbClr val="00005A"/>
              </a:solidFill>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Vad blir nytt?</a:t>
            </a:r>
            <a:endParaRPr lang="sv-SE" sz="1200" dirty="0">
              <a:latin typeface="Georgia" panose="02040502050405020303" pitchFamily="18" charset="0"/>
              <a:cs typeface="Times New Roman" panose="02020603050405020304" pitchFamily="18" charset="0"/>
            </a:endParaRPr>
          </a:p>
          <a:p>
            <a:pPr marL="0" indent="0">
              <a:buNone/>
            </a:pPr>
            <a:r>
              <a:rPr lang="sv-SE" sz="1200" dirty="0">
                <a:latin typeface="Georgia" panose="02040502050405020303" pitchFamily="18" charset="0"/>
                <a:cs typeface="Times New Roman" panose="02020603050405020304" pitchFamily="18" charset="0"/>
              </a:rPr>
              <a:t>Skrivningen tas bort helt och hållet.</a:t>
            </a: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65D56108-C34B-B011-6186-2EA50F4527FB}"/>
              </a:ext>
              <a:ext uri="{C183D7F6-B498-43B3-948B-1728B52AA6E4}">
                <adec:decorative xmlns:adec="http://schemas.microsoft.com/office/drawing/2017/decorative" val="1"/>
              </a:ext>
            </a:extLst>
          </p:cNvPr>
          <p:cNvPicPr>
            <a:picLocks noChangeAspect="1"/>
          </p:cNvPicPr>
          <p:nvPr/>
        </p:nvPicPr>
        <p:blipFill>
          <a:blip r:embed="rId2" cstate="print">
            <a:alphaModFix amt="8000"/>
            <a:extLst>
              <a:ext uri="{28A0092B-C50C-407E-A947-70E740481C1C}">
                <a14:useLocalDpi xmlns:a14="http://schemas.microsoft.com/office/drawing/2010/main" val="0"/>
              </a:ext>
            </a:extLst>
          </a:blip>
          <a:stretch>
            <a:fillRect/>
          </a:stretch>
        </p:blipFill>
        <p:spPr>
          <a:xfrm>
            <a:off x="5951814" y="2522520"/>
            <a:ext cx="3192186" cy="2608405"/>
          </a:xfrm>
          <a:prstGeom prst="rect">
            <a:avLst/>
          </a:prstGeom>
        </p:spPr>
      </p:pic>
    </p:spTree>
    <p:extLst>
      <p:ext uri="{BB962C8B-B14F-4D97-AF65-F5344CB8AC3E}">
        <p14:creationId xmlns:p14="http://schemas.microsoft.com/office/powerpoint/2010/main" val="154642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3.3 Ekonomisk stabilitet</a:t>
            </a:r>
            <a:br>
              <a:rPr lang="sv-SE" dirty="0"/>
            </a:br>
            <a:br>
              <a:rPr lang="sv-SE" dirty="0"/>
            </a:br>
            <a:br>
              <a:rPr lang="sv-SE" dirty="0"/>
            </a:br>
            <a:endParaRPr lang="sv-SE" sz="1500" dirty="0"/>
          </a:p>
        </p:txBody>
      </p:sp>
      <p:sp>
        <p:nvSpPr>
          <p:cNvPr id="3" name="Platshållare för innehåll 2" descr="Ny text i blått . Nuvarande text i svart">
            <a:extLst>
              <a:ext uri="{FF2B5EF4-FFF2-40B4-BE49-F238E27FC236}">
                <a16:creationId xmlns:a16="http://schemas.microsoft.com/office/drawing/2014/main" id="{EBE7BCCF-CBCB-4CF6-9AA7-88258ED52C84}"/>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6253089" y="3304535"/>
            <a:ext cx="2890911" cy="1838965"/>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uppdateras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Tydligare</a:t>
            </a:r>
            <a:r>
              <a:rPr lang="sv-SE" sz="1000" b="1" dirty="0">
                <a:latin typeface="Georgia" panose="02040502050405020303" pitchFamily="18" charset="0"/>
                <a:cs typeface="Times New Roman" panose="02020603050405020304" pitchFamily="18" charset="0"/>
              </a:rPr>
              <a:t> </a:t>
            </a:r>
            <a:r>
              <a:rPr lang="sv-SE" sz="1000" dirty="0">
                <a:latin typeface="Georgia" panose="02040502050405020303" pitchFamily="18" charset="0"/>
                <a:cs typeface="Times New Roman" panose="02020603050405020304" pitchFamily="18" charset="0"/>
              </a:rPr>
              <a:t>krav att leverantörens ekonomi ska vara stabil.</a:t>
            </a:r>
          </a:p>
          <a:p>
            <a:endParaRPr lang="sv-SE" sz="1000" dirty="0">
              <a:latin typeface="Georgia" panose="02040502050405020303" pitchFamily="18" charset="0"/>
              <a:cs typeface="Times New Roman" panose="02020603050405020304" pitchFamily="18" charset="0"/>
            </a:endParaRP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Uppföljning kommer ske utifrån signaler som inkommer från kreditbevakning.</a:t>
            </a:r>
          </a:p>
          <a:p>
            <a:endParaRPr lang="sv-SE" sz="1000" b="1" dirty="0">
              <a:latin typeface="Georgia" panose="02040502050405020303" pitchFamily="18" charset="0"/>
              <a:cs typeface="Times New Roman" panose="02020603050405020304" pitchFamily="18" charset="0"/>
            </a:endParaRP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395979" y="999281"/>
            <a:ext cx="5376771" cy="3304313"/>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Ny skrivning:</a:t>
            </a:r>
          </a:p>
          <a:p>
            <a:pPr marL="0" indent="0">
              <a:buNone/>
            </a:pPr>
            <a:endParaRPr lang="sv-SE" sz="1500" dirty="0">
              <a:latin typeface="Georgia" panose="02040502050405020303" pitchFamily="18" charset="0"/>
              <a:cs typeface="Times New Roman" panose="02020603050405020304" pitchFamily="18" charset="0"/>
            </a:endParaRPr>
          </a:p>
          <a:p>
            <a:pPr marL="0" indent="0">
              <a:buNone/>
            </a:pPr>
            <a:r>
              <a:rPr lang="sv-SE" sz="1200" dirty="0">
                <a:latin typeface="Georgia" panose="02040502050405020303" pitchFamily="18" charset="0"/>
              </a:rPr>
              <a:t>Den ansökande leverantören och eventuella underleverantörer denne anlitar enligt avsnitt 3.6.1 Åberopande av andra företags kapacitet och 3.6.2 Underleverantörer vid utförandet av tjänsten, ska ha ekonomisk förmåga att genomföra uppdraget i enlighet med förfrågningsunderlaget under hela avtalstiden. </a:t>
            </a:r>
          </a:p>
          <a:p>
            <a:pPr marL="0" indent="0">
              <a:buNone/>
            </a:pPr>
            <a:r>
              <a:rPr lang="sv-SE" sz="1200" dirty="0">
                <a:solidFill>
                  <a:srgbClr val="00005A"/>
                </a:solidFill>
                <a:latin typeface="Georgia" panose="02040502050405020303" pitchFamily="18" charset="0"/>
              </a:rPr>
              <a:t>Samtliga leverantörer ska ha en stabil ekonomisk bas under hela avtalsperioden, vilket kommer kontrolleras under hela avtalets längd.</a:t>
            </a:r>
          </a:p>
          <a:p>
            <a:pPr marL="0" indent="0">
              <a:buNone/>
            </a:pPr>
            <a:endParaRPr lang="sv-SE" sz="1600" dirty="0">
              <a:solidFill>
                <a:srgbClr val="00005A"/>
              </a:solidFill>
              <a:latin typeface="Georgia" panose="02040502050405020303" pitchFamily="18" charset="0"/>
            </a:endParaRPr>
          </a:p>
          <a:p>
            <a:pPr marL="0" indent="0">
              <a:buNone/>
            </a:pPr>
            <a:endParaRPr lang="sv-SE" sz="1600" dirty="0">
              <a:solidFill>
                <a:srgbClr val="00005A"/>
              </a:solidFill>
              <a:effectLst/>
              <a:latin typeface="Georgia" panose="02040502050405020303" pitchFamily="18" charset="0"/>
            </a:endParaRPr>
          </a:p>
          <a:p>
            <a:pPr marL="0" indent="0">
              <a:buNone/>
            </a:pPr>
            <a:endParaRPr lang="sv-SE" sz="1500" dirty="0">
              <a:latin typeface="Georgia" panose="02040502050405020303" pitchFamily="18" charset="0"/>
              <a:cs typeface="Times New Roman" panose="02020603050405020304" pitchFamily="18" charset="0"/>
            </a:endParaRP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marL="0" indent="0">
              <a:buNone/>
            </a:pPr>
            <a:endParaRPr lang="sv-SE" sz="1500" dirty="0">
              <a:solidFill>
                <a:srgbClr val="00005A"/>
              </a:solidFill>
              <a:latin typeface="Georgia" panose="02040502050405020303" pitchFamily="18" charset="0"/>
              <a:cs typeface="Times New Roman" panose="02020603050405020304" pitchFamily="18" charset="0"/>
            </a:endParaRPr>
          </a:p>
          <a:p>
            <a:pPr marL="0" indent="0">
              <a:buNone/>
            </a:pPr>
            <a:endParaRPr lang="sv-SE" sz="1500" dirty="0">
              <a:solidFill>
                <a:srgbClr val="00005A"/>
              </a:solidFill>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65D56108-C34B-B011-6186-2EA50F4527FB}"/>
              </a:ext>
              <a:ext uri="{C183D7F6-B498-43B3-948B-1728B52AA6E4}">
                <adec:decorative xmlns:adec="http://schemas.microsoft.com/office/drawing/2017/decorative" val="1"/>
              </a:ext>
            </a:extLst>
          </p:cNvPr>
          <p:cNvPicPr>
            <a:picLocks noChangeAspect="1"/>
          </p:cNvPicPr>
          <p:nvPr/>
        </p:nvPicPr>
        <p:blipFill>
          <a:blip r:embed="rId2" cstate="print">
            <a:alphaModFix amt="8000"/>
            <a:extLst>
              <a:ext uri="{28A0092B-C50C-407E-A947-70E740481C1C}">
                <a14:useLocalDpi xmlns:a14="http://schemas.microsoft.com/office/drawing/2010/main" val="0"/>
              </a:ext>
            </a:extLst>
          </a:blip>
          <a:stretch>
            <a:fillRect/>
          </a:stretch>
        </p:blipFill>
        <p:spPr>
          <a:xfrm>
            <a:off x="6284616" y="3304534"/>
            <a:ext cx="2859384" cy="1838965"/>
          </a:xfrm>
          <a:prstGeom prst="rect">
            <a:avLst/>
          </a:prstGeom>
        </p:spPr>
      </p:pic>
    </p:spTree>
    <p:extLst>
      <p:ext uri="{BB962C8B-B14F-4D97-AF65-F5344CB8AC3E}">
        <p14:creationId xmlns:p14="http://schemas.microsoft.com/office/powerpoint/2010/main" val="307044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035162" cy="675000"/>
          </a:xfrm>
        </p:spPr>
        <p:txBody>
          <a:bodyPr/>
          <a:lstStyle/>
          <a:p>
            <a:r>
              <a:rPr lang="sv-SE" dirty="0"/>
              <a:t>4.1 Innehåll - Handlingsplan</a:t>
            </a:r>
            <a:br>
              <a:rPr lang="sv-SE" dirty="0"/>
            </a:br>
            <a:br>
              <a:rPr lang="sv-SE" dirty="0"/>
            </a:br>
            <a:endParaRPr lang="sv-SE" sz="1500" dirty="0"/>
          </a:p>
        </p:txBody>
      </p:sp>
      <p:sp>
        <p:nvSpPr>
          <p:cNvPr id="3" name="Platshållare för innehåll 2" descr="All text är ny därför blir texten mörkblå">
            <a:extLst>
              <a:ext uri="{FF2B5EF4-FFF2-40B4-BE49-F238E27FC236}">
                <a16:creationId xmlns:a16="http://schemas.microsoft.com/office/drawing/2014/main" id="{EBE7BCCF-CBCB-4CF6-9AA7-88258ED52C84}"/>
              </a:ext>
            </a:extLst>
          </p:cNvPr>
          <p:cNvSpPr>
            <a:spLocks noGrp="1"/>
          </p:cNvSpPr>
          <p:nvPr>
            <p:ph idx="1"/>
          </p:nvPr>
        </p:nvSpPr>
        <p:spPr>
          <a:xfrm>
            <a:off x="575043" y="1115288"/>
            <a:ext cx="4549691"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7232853-6962-487A-A664-E242ED96D55C}"/>
              </a:ext>
            </a:extLst>
          </p:cNvPr>
          <p:cNvSpPr txBox="1"/>
          <p:nvPr/>
        </p:nvSpPr>
        <p:spPr>
          <a:xfrm>
            <a:off x="6253089" y="2825288"/>
            <a:ext cx="2890911" cy="2300630"/>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införs den nya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Tydligare process kring deltagarens handlingsplan.</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Bättre övergång mellan Arbetsförmedling och leverantör.</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Tydligare styrning om vad som gäller för leverantören kring deltagarens handlingsplan</a:t>
            </a:r>
          </a:p>
          <a:p>
            <a:endParaRPr lang="sv-SE" sz="1000" b="1" dirty="0">
              <a:latin typeface="Georgia" panose="02040502050405020303" pitchFamily="18" charset="0"/>
              <a:cs typeface="Times New Roman" panose="02020603050405020304" pitchFamily="18" charset="0"/>
            </a:endParaRPr>
          </a:p>
          <a:p>
            <a:endParaRPr lang="sv-SE" sz="1000" dirty="0">
              <a:latin typeface="Georgia" panose="02040502050405020303" pitchFamily="18" charset="0"/>
              <a:cs typeface="Times New Roman" panose="02020603050405020304" pitchFamily="18" charset="0"/>
            </a:endParaRPr>
          </a:p>
          <a:p>
            <a:endParaRPr lang="sv-SE" dirty="0"/>
          </a:p>
        </p:txBody>
      </p:sp>
      <p:sp>
        <p:nvSpPr>
          <p:cNvPr id="12" name="Platshållare för innehåll 2">
            <a:extLst>
              <a:ext uri="{FF2B5EF4-FFF2-40B4-BE49-F238E27FC236}">
                <a16:creationId xmlns:a16="http://schemas.microsoft.com/office/drawing/2014/main" id="{F8F438E5-A0AA-79AA-DB30-66765829CB73}"/>
              </a:ext>
              <a:ext uri="{C183D7F6-B498-43B3-948B-1728B52AA6E4}">
                <adec:decorative xmlns:adec="http://schemas.microsoft.com/office/drawing/2017/decorative" val="1"/>
              </a:ext>
            </a:extLst>
          </p:cNvPr>
          <p:cNvSpPr txBox="1">
            <a:spLocks/>
          </p:cNvSpPr>
          <p:nvPr/>
        </p:nvSpPr>
        <p:spPr>
          <a:xfrm>
            <a:off x="395979" y="999281"/>
            <a:ext cx="5376771" cy="3304313"/>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solidFill>
                  <a:srgbClr val="002060"/>
                </a:solidFill>
                <a:latin typeface="Georgia" panose="02040502050405020303" pitchFamily="18" charset="0"/>
                <a:cs typeface="Times New Roman" panose="02020603050405020304" pitchFamily="18" charset="0"/>
              </a:rPr>
              <a:t>Ny skrivning:</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marL="0" indent="0">
              <a:buNone/>
            </a:pPr>
            <a:r>
              <a:rPr lang="sv-SE" sz="1200" dirty="0">
                <a:solidFill>
                  <a:srgbClr val="00005A"/>
                </a:solidFill>
                <a:effectLst/>
                <a:latin typeface="Georgia" panose="02040502050405020303" pitchFamily="18" charset="0"/>
              </a:rPr>
              <a:t>Leverantörens stöd ska utgå från den planering som Arbetsförmedlingen redovisar i den arbetssökandes handlingsplan. </a:t>
            </a:r>
          </a:p>
          <a:p>
            <a:pPr marL="0" indent="0">
              <a:buNone/>
            </a:pPr>
            <a:r>
              <a:rPr lang="sv-SE" sz="1200" dirty="0">
                <a:solidFill>
                  <a:srgbClr val="00005A"/>
                </a:solidFill>
                <a:effectLst/>
                <a:latin typeface="Georgia" panose="02040502050405020303" pitchFamily="18" charset="0"/>
              </a:rPr>
              <a:t>De aktiviteter som planeras och tillhandahålls ska stödja deltagaren att aktivt söka lämpliga arbeten samt att komma i kontakt med relevanta arbetsgivare inom sitt geografiska och yrkesmässiga sökområde. </a:t>
            </a:r>
          </a:p>
          <a:p>
            <a:pPr marL="0" indent="0">
              <a:buNone/>
            </a:pPr>
            <a:r>
              <a:rPr lang="sv-SE" sz="1200" dirty="0">
                <a:solidFill>
                  <a:srgbClr val="00005A"/>
                </a:solidFill>
                <a:effectLst/>
                <a:latin typeface="Georgia" panose="02040502050405020303" pitchFamily="18" charset="0"/>
              </a:rPr>
              <a:t>Leverantören ska även, vid behov, kunna motivera och vägleda deltagaren till att påbörja reguljär utbildning för att på längre sikt stärka möjligheten att få och behålla ett arbete. </a:t>
            </a:r>
            <a:endParaRPr lang="sv-SE" sz="1200" dirty="0">
              <a:solidFill>
                <a:srgbClr val="00005A"/>
              </a:solidFill>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ECEB1E17-137F-7B8B-9475-C97081B91D09}"/>
              </a:ext>
              <a:ext uri="{C183D7F6-B498-43B3-948B-1728B52AA6E4}">
                <adec:decorative xmlns:adec="http://schemas.microsoft.com/office/drawing/2017/decorative" val="1"/>
              </a:ext>
            </a:extLst>
          </p:cNvPr>
          <p:cNvPicPr>
            <a:picLocks noChangeAspect="1"/>
          </p:cNvPicPr>
          <p:nvPr/>
        </p:nvPicPr>
        <p:blipFill>
          <a:blip r:embed="rId2" cstate="print">
            <a:alphaModFix amt="8000"/>
            <a:extLst>
              <a:ext uri="{28A0092B-C50C-407E-A947-70E740481C1C}">
                <a14:useLocalDpi xmlns:a14="http://schemas.microsoft.com/office/drawing/2010/main" val="0"/>
              </a:ext>
            </a:extLst>
          </a:blip>
          <a:stretch>
            <a:fillRect/>
          </a:stretch>
        </p:blipFill>
        <p:spPr>
          <a:xfrm>
            <a:off x="6253088" y="2813393"/>
            <a:ext cx="2890911" cy="2312525"/>
          </a:xfrm>
          <a:prstGeom prst="rect">
            <a:avLst/>
          </a:prstGeom>
        </p:spPr>
      </p:pic>
    </p:spTree>
    <p:extLst>
      <p:ext uri="{BB962C8B-B14F-4D97-AF65-F5344CB8AC3E}">
        <p14:creationId xmlns:p14="http://schemas.microsoft.com/office/powerpoint/2010/main" val="1350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324281"/>
            <a:ext cx="6387778" cy="675000"/>
          </a:xfrm>
        </p:spPr>
        <p:txBody>
          <a:bodyPr/>
          <a:lstStyle/>
          <a:p>
            <a:r>
              <a:rPr lang="sv-SE" dirty="0"/>
              <a:t>4.1.1 Obligatoriskt stöd </a:t>
            </a:r>
            <a:br>
              <a:rPr lang="sv-SE" dirty="0"/>
            </a:br>
            <a:r>
              <a:rPr lang="sv-SE" dirty="0"/>
              <a:t>– Kartläggning</a:t>
            </a:r>
            <a:br>
              <a:rPr lang="sv-SE" dirty="0"/>
            </a:br>
            <a:endParaRPr lang="sv-SE" sz="1500" dirty="0"/>
          </a:p>
        </p:txBody>
      </p:sp>
      <p:sp>
        <p:nvSpPr>
          <p:cNvPr id="3" name="Platshållare för innehåll 2" descr="Nuvarande text i svart. Ny skrivning i mörkblått">
            <a:extLst>
              <a:ext uri="{FF2B5EF4-FFF2-40B4-BE49-F238E27FC236}">
                <a16:creationId xmlns:a16="http://schemas.microsoft.com/office/drawing/2014/main" id="{EBE7BCCF-CBCB-4CF6-9AA7-88258ED52C84}"/>
              </a:ext>
            </a:extLst>
          </p:cNvPr>
          <p:cNvSpPr>
            <a:spLocks noGrp="1"/>
          </p:cNvSpPr>
          <p:nvPr>
            <p:ph idx="1"/>
          </p:nvPr>
        </p:nvSpPr>
        <p:spPr>
          <a:xfrm>
            <a:off x="575043" y="1115288"/>
            <a:ext cx="4648890" cy="3420000"/>
          </a:xfrm>
        </p:spPr>
        <p:txBody>
          <a:bodyPr/>
          <a:lstStyle/>
          <a:p>
            <a:pPr marL="0" indent="0">
              <a:buNone/>
            </a:pPr>
            <a:endParaRPr lang="sv-SE" sz="800" b="0" i="0" u="none" strike="noStrike" baseline="0" dirty="0">
              <a:solidFill>
                <a:srgbClr val="000000"/>
              </a:solidFill>
              <a:latin typeface="Arial" panose="020B0604020202020204" pitchFamily="34"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None/>
            </a:pPr>
            <a:endParaRPr lang="sv-SE" sz="1200" dirty="0">
              <a:latin typeface="Georgia" panose="02040502050405020303" pitchFamily="18"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D6EF9460-F7F0-469E-A32B-8A2A06F64851}"/>
              </a:ext>
            </a:extLst>
          </p:cNvPr>
          <p:cNvSpPr txBox="1"/>
          <p:nvPr/>
        </p:nvSpPr>
        <p:spPr>
          <a:xfrm>
            <a:off x="6025486" y="2062568"/>
            <a:ext cx="3118514" cy="3070071"/>
          </a:xfrm>
          <a:prstGeom prst="rect">
            <a:avLst/>
          </a:prstGeom>
          <a:noFill/>
          <a:ln w="9525">
            <a:solidFill>
              <a:schemeClr val="tx1"/>
            </a:solidFill>
          </a:ln>
        </p:spPr>
        <p:txBody>
          <a:bodyPr wrap="square" rtlCol="0">
            <a:spAutoFit/>
          </a:bodyPr>
          <a:lstStyle/>
          <a:p>
            <a:r>
              <a:rPr lang="sv-SE" sz="1000" b="1" dirty="0">
                <a:latin typeface="Georgia" panose="02040502050405020303" pitchFamily="18" charset="0"/>
                <a:cs typeface="Times New Roman" panose="02020603050405020304" pitchFamily="18" charset="0"/>
              </a:rPr>
              <a:t>Varför införs den nya skrivningen?</a:t>
            </a:r>
            <a:br>
              <a:rPr lang="sv-SE" sz="1000" b="1" dirty="0">
                <a:latin typeface="Georgia" panose="02040502050405020303" pitchFamily="18" charset="0"/>
                <a:cs typeface="Times New Roman" panose="02020603050405020304" pitchFamily="18" charset="0"/>
              </a:rPr>
            </a:br>
            <a:r>
              <a:rPr lang="sv-SE" sz="1000" dirty="0">
                <a:latin typeface="Georgia" panose="02040502050405020303" pitchFamily="18" charset="0"/>
                <a:cs typeface="Times New Roman" panose="02020603050405020304" pitchFamily="18" charset="0"/>
              </a:rPr>
              <a:t>Tydligt krav i Förordning (2022:812) om förmedlingsinsatser om att detta är viktigt</a:t>
            </a:r>
          </a:p>
          <a:p>
            <a:endParaRPr lang="sv-SE" sz="1000" dirty="0">
              <a:latin typeface="Georgia" panose="02040502050405020303" pitchFamily="18" charset="0"/>
              <a:cs typeface="Times New Roman" panose="02020603050405020304" pitchFamily="18" charset="0"/>
            </a:endParaRPr>
          </a:p>
          <a:p>
            <a:r>
              <a:rPr lang="sv-SE" sz="1000" dirty="0">
                <a:latin typeface="Georgia" panose="02040502050405020303" pitchFamily="18" charset="0"/>
                <a:cs typeface="Times New Roman" panose="02020603050405020304" pitchFamily="18" charset="0"/>
              </a:rPr>
              <a:t>Vi förväntar oss att leverantörerna ska dokumentera kartläggningen av deltagarna för möjliggörande av bra översikt av deltagarens progression och behov. Även rimligt att leverantören ska kunna delge oss dokumentationen vid efterfrågan.</a:t>
            </a:r>
          </a:p>
          <a:p>
            <a:endParaRPr lang="sv-SE" sz="1000"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vill vi uppnå med förändringen?</a:t>
            </a:r>
          </a:p>
          <a:p>
            <a:r>
              <a:rPr lang="sv-SE" sz="1000" dirty="0">
                <a:latin typeface="Georgia" panose="02040502050405020303" pitchFamily="18" charset="0"/>
                <a:cs typeface="Times New Roman" panose="02020603050405020304" pitchFamily="18" charset="0"/>
              </a:rPr>
              <a:t>Leverantören säkerställer deltagarens progression och behov. Bättre möjlighet till uppföljning</a:t>
            </a:r>
          </a:p>
          <a:p>
            <a:endParaRPr lang="sv-SE" sz="1000" b="1" dirty="0">
              <a:latin typeface="Georgia" panose="02040502050405020303" pitchFamily="18" charset="0"/>
              <a:cs typeface="Times New Roman" panose="02020603050405020304" pitchFamily="18" charset="0"/>
            </a:endParaRPr>
          </a:p>
          <a:p>
            <a:r>
              <a:rPr lang="sv-SE" sz="1000" b="1" dirty="0">
                <a:latin typeface="Georgia" panose="02040502050405020303" pitchFamily="18" charset="0"/>
                <a:cs typeface="Times New Roman" panose="02020603050405020304" pitchFamily="18" charset="0"/>
              </a:rPr>
              <a:t>Vad innebär det för leverantörerna?</a:t>
            </a:r>
          </a:p>
          <a:p>
            <a:r>
              <a:rPr lang="sv-SE" sz="1000" dirty="0">
                <a:latin typeface="Georgia" panose="02040502050405020303" pitchFamily="18" charset="0"/>
                <a:cs typeface="Times New Roman" panose="02020603050405020304" pitchFamily="18" charset="0"/>
              </a:rPr>
              <a:t>Ytterligare krav på dokumentation, men detta bör redan utföras av leverantören. </a:t>
            </a:r>
          </a:p>
          <a:p>
            <a:endParaRPr lang="sv-SE" sz="1000" b="1" dirty="0">
              <a:latin typeface="Georgia" panose="02040502050405020303" pitchFamily="18" charset="0"/>
              <a:cs typeface="Times New Roman" panose="02020603050405020304" pitchFamily="18" charset="0"/>
            </a:endParaRPr>
          </a:p>
          <a:p>
            <a:endParaRPr lang="sv-SE" dirty="0"/>
          </a:p>
        </p:txBody>
      </p:sp>
      <p:sp>
        <p:nvSpPr>
          <p:cNvPr id="8" name="Platshållare för innehåll 2">
            <a:extLst>
              <a:ext uri="{FF2B5EF4-FFF2-40B4-BE49-F238E27FC236}">
                <a16:creationId xmlns:a16="http://schemas.microsoft.com/office/drawing/2014/main" id="{BCABBA67-C094-12C8-8466-C1E372715FB8}"/>
              </a:ext>
              <a:ext uri="{C183D7F6-B498-43B3-948B-1728B52AA6E4}">
                <adec:decorative xmlns:adec="http://schemas.microsoft.com/office/drawing/2017/decorative" val="1"/>
              </a:ext>
            </a:extLst>
          </p:cNvPr>
          <p:cNvSpPr txBox="1">
            <a:spLocks/>
          </p:cNvSpPr>
          <p:nvPr/>
        </p:nvSpPr>
        <p:spPr>
          <a:xfrm>
            <a:off x="301227" y="1310822"/>
            <a:ext cx="5376771" cy="359176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r>
              <a:rPr lang="sv-SE" sz="1500" dirty="0">
                <a:latin typeface="Georgia" panose="02040502050405020303" pitchFamily="18" charset="0"/>
                <a:cs typeface="Times New Roman" panose="02020603050405020304" pitchFamily="18" charset="0"/>
              </a:rPr>
              <a:t>Ny skrivning som lyder:</a:t>
            </a:r>
          </a:p>
          <a:p>
            <a:pPr marL="0" marR="0" indent="0">
              <a:spcBef>
                <a:spcPts val="0"/>
              </a:spcBef>
              <a:spcAft>
                <a:spcPts val="0"/>
              </a:spcAft>
              <a:buNone/>
            </a:pPr>
            <a:endParaRPr lang="sv-SE" sz="1500" dirty="0">
              <a:latin typeface="Georgia" panose="02040502050405020303" pitchFamily="18" charset="0"/>
              <a:cs typeface="Times New Roman" panose="02020603050405020304" pitchFamily="18" charset="0"/>
            </a:endParaRPr>
          </a:p>
          <a:p>
            <a:pPr marL="0" marR="0" indent="0">
              <a:spcBef>
                <a:spcPts val="0"/>
              </a:spcBef>
              <a:spcAft>
                <a:spcPts val="0"/>
              </a:spcAft>
              <a:buNone/>
            </a:pPr>
            <a:r>
              <a:rPr lang="sv-SE" sz="1200" dirty="0">
                <a:effectLst/>
                <a:latin typeface="Georgia" panose="02040502050405020303" pitchFamily="18" charset="0"/>
              </a:rPr>
              <a:t>Handledaren ska på startdagen av tjänsten påbörja kartläggning av deltagarens individuella förutsättningar och behov, för att tillsammans med deltagaren identifiera lämplig väg mot arbete och utbildning. </a:t>
            </a:r>
          </a:p>
          <a:p>
            <a:pPr marL="0" marR="0" indent="0">
              <a:spcBef>
                <a:spcPts val="0"/>
              </a:spcBef>
              <a:spcAft>
                <a:spcPts val="0"/>
              </a:spcAft>
              <a:buNone/>
            </a:pPr>
            <a:endParaRPr lang="sv-SE" sz="1200" dirty="0">
              <a:solidFill>
                <a:srgbClr val="00005A"/>
              </a:solidFill>
              <a:effectLst/>
              <a:latin typeface="Georgia" panose="02040502050405020303" pitchFamily="18" charset="0"/>
            </a:endParaRPr>
          </a:p>
          <a:p>
            <a:pPr marL="0" marR="0" indent="0">
              <a:spcBef>
                <a:spcPts val="0"/>
              </a:spcBef>
              <a:spcAft>
                <a:spcPts val="0"/>
              </a:spcAft>
              <a:buNone/>
            </a:pPr>
            <a:r>
              <a:rPr lang="sv-SE" sz="1200" dirty="0">
                <a:solidFill>
                  <a:srgbClr val="00005A"/>
                </a:solidFill>
                <a:effectLst/>
                <a:latin typeface="Georgia" panose="02040502050405020303" pitchFamily="18" charset="0"/>
              </a:rPr>
              <a:t>Det ska finnas en aktuell och relevant kartläggning för deltagaren under hela tjänsten. Vid behov ska kartläggningen uppdateras och innehållet ska alltid utgå från den individuella deltagarens förutsättningar och behov, vilka kan förändras över tid. </a:t>
            </a:r>
          </a:p>
          <a:p>
            <a:pPr marL="0" marR="0" indent="0">
              <a:spcBef>
                <a:spcPts val="0"/>
              </a:spcBef>
              <a:spcAft>
                <a:spcPts val="0"/>
              </a:spcAft>
              <a:buNone/>
            </a:pPr>
            <a:endParaRPr lang="sv-SE" sz="1200" dirty="0">
              <a:solidFill>
                <a:srgbClr val="00005A"/>
              </a:solidFill>
              <a:latin typeface="Georgia" panose="02040502050405020303" pitchFamily="18" charset="0"/>
            </a:endParaRPr>
          </a:p>
          <a:p>
            <a:pPr marL="0" marR="0" indent="0">
              <a:spcBef>
                <a:spcPts val="0"/>
              </a:spcBef>
              <a:spcAft>
                <a:spcPts val="0"/>
              </a:spcAft>
              <a:buNone/>
            </a:pPr>
            <a:r>
              <a:rPr lang="sv-SE" sz="1200" dirty="0">
                <a:solidFill>
                  <a:srgbClr val="00005A"/>
                </a:solidFill>
                <a:effectLst/>
                <a:latin typeface="Georgia" panose="02040502050405020303" pitchFamily="18" charset="0"/>
              </a:rPr>
              <a:t>Kartläggningen ska finnas dokumenterad för samtliga deltagare och leverantören ska, när Arbetsförmedlingen begär det, lämna de uppgifter som Arbetsförmedlingen efterfrågar för att kunna följa upp och utvärdera insatsen. </a:t>
            </a:r>
            <a:endParaRPr lang="sv-SE" sz="1500" dirty="0">
              <a:solidFill>
                <a:srgbClr val="00005A"/>
              </a:solidFill>
              <a:effectLst/>
              <a:latin typeface="Georgia" panose="02040502050405020303" pitchFamily="18" charset="0"/>
            </a:endParaRPr>
          </a:p>
          <a:p>
            <a:pPr marL="0" inden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a:buFontTx/>
              <a:buChar char="-"/>
            </a:pPr>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pPr marL="0" indent="0">
              <a:buFont typeface="Arial" panose="020B0604020202020204" pitchFamily="34" charset="0"/>
              <a:buNone/>
            </a:pPr>
            <a:endParaRPr lang="sv-SE" sz="1200" dirty="0">
              <a:latin typeface="Georgia" panose="02040502050405020303" pitchFamily="18" charset="0"/>
              <a:cs typeface="Times New Roman" panose="02020603050405020304" pitchFamily="18" charset="0"/>
            </a:endParaRPr>
          </a:p>
          <a:p>
            <a:endParaRPr lang="sv-SE" dirty="0"/>
          </a:p>
        </p:txBody>
      </p:sp>
      <p:pic>
        <p:nvPicPr>
          <p:cNvPr id="6" name="Bildobjekt 5">
            <a:extLst>
              <a:ext uri="{FF2B5EF4-FFF2-40B4-BE49-F238E27FC236}">
                <a16:creationId xmlns:a16="http://schemas.microsoft.com/office/drawing/2014/main" id="{F3AEAE06-E76F-58D6-5D1B-0C2C25E2661C}"/>
              </a:ext>
              <a:ext uri="{C183D7F6-B498-43B3-948B-1728B52AA6E4}">
                <adec:decorative xmlns:adec="http://schemas.microsoft.com/office/drawing/2017/decorative" val="1"/>
              </a:ext>
            </a:extLst>
          </p:cNvPr>
          <p:cNvPicPr>
            <a:picLocks noChangeAspect="1"/>
          </p:cNvPicPr>
          <p:nvPr/>
        </p:nvPicPr>
        <p:blipFill>
          <a:blip r:embed="rId3" cstate="print">
            <a:alphaModFix amt="8000"/>
            <a:extLst>
              <a:ext uri="{28A0092B-C50C-407E-A947-70E740481C1C}">
                <a14:useLocalDpi xmlns:a14="http://schemas.microsoft.com/office/drawing/2010/main" val="0"/>
              </a:ext>
            </a:extLst>
          </a:blip>
          <a:stretch>
            <a:fillRect/>
          </a:stretch>
        </p:blipFill>
        <p:spPr>
          <a:xfrm>
            <a:off x="6025486" y="2062568"/>
            <a:ext cx="3118513" cy="3070071"/>
          </a:xfrm>
          <a:prstGeom prst="rect">
            <a:avLst/>
          </a:prstGeom>
        </p:spPr>
      </p:pic>
    </p:spTree>
    <p:extLst>
      <p:ext uri="{BB962C8B-B14F-4D97-AF65-F5344CB8AC3E}">
        <p14:creationId xmlns:p14="http://schemas.microsoft.com/office/powerpoint/2010/main" val="474171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595</TotalTime>
  <Words>3490</Words>
  <Application>Microsoft Office PowerPoint</Application>
  <PresentationFormat>Bildspel på skärmen (16:9)</PresentationFormat>
  <Paragraphs>1014</Paragraphs>
  <Slides>26</Slides>
  <Notes>14</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26</vt:i4>
      </vt:variant>
    </vt:vector>
  </HeadingPairs>
  <TitlesOfParts>
    <vt:vector size="34" baseType="lpstr">
      <vt:lpstr>Arial</vt:lpstr>
      <vt:lpstr>Calibri</vt:lpstr>
      <vt:lpstr>Courier New</vt:lpstr>
      <vt:lpstr>Georgia</vt:lpstr>
      <vt:lpstr>Helvetica Neue Medium</vt:lpstr>
      <vt:lpstr>Arbetsförmedlingen, vit utan punkter</vt:lpstr>
      <vt:lpstr>Arbetsförmedlingen, vit</vt:lpstr>
      <vt:lpstr>Arbetsförmedlingen, blå</vt:lpstr>
      <vt:lpstr>Uppdatering av rusta och matcha 2</vt:lpstr>
      <vt:lpstr>Bakgrund</vt:lpstr>
      <vt:lpstr>Ändringar av förfrågningsunderlaget </vt:lpstr>
      <vt:lpstr>Arbetsgång för uppdateringen av FFU   </vt:lpstr>
      <vt:lpstr>Översikt av ändringar i förfrågningsunderlaget Områden där förfrågningsunderlaget kommer uppdaterats*</vt:lpstr>
      <vt:lpstr>2.9 Efter avtalstecknande    </vt:lpstr>
      <vt:lpstr>3.3 Ekonomisk stabilitet   </vt:lpstr>
      <vt:lpstr>4.1 Innehåll - Handlingsplan  </vt:lpstr>
      <vt:lpstr>4.1.1 Obligatoriskt stöd  – Kartläggning </vt:lpstr>
      <vt:lpstr>4.1.1 Obligatoriskt stöd – Kontakt med arbetsgivare </vt:lpstr>
      <vt:lpstr>4.1.1 Obligatoriskt stöd  – Individuellt möte </vt:lpstr>
      <vt:lpstr>4.1.3 Jämställdhet </vt:lpstr>
      <vt:lpstr>4.4 Uppgiftsskyldighet  </vt:lpstr>
      <vt:lpstr>4.5.2 Handledare - Generellt  </vt:lpstr>
      <vt:lpstr>4.5.2 Handledare – Krav på verifiering  </vt:lpstr>
      <vt:lpstr>4.8.2 Lokaler – Krav generellt  </vt:lpstr>
      <vt:lpstr>4.8.2 Lokaler - Bemanning och spontanbesök </vt:lpstr>
      <vt:lpstr>4.8.2 Tillfälliga möteslokaler  </vt:lpstr>
      <vt:lpstr>5. Ersättningsmodell - generellt  </vt:lpstr>
      <vt:lpstr>5. Ersättningsmodell - Vid hävning  </vt:lpstr>
      <vt:lpstr>6.3 Publicering av resultat och kundnöjdhet  </vt:lpstr>
      <vt:lpstr>6.8/6.9 Faktureringsvillkor samt betalningsvillkor  </vt:lpstr>
      <vt:lpstr>6.12 Vite  </vt:lpstr>
      <vt:lpstr>Nytt allmänna villkor  </vt:lpstr>
      <vt:lpstr>Marknadsföring  </vt:lpstr>
      <vt:lpstr>Vad händer nu?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Uppdatering av rusta och matcha 2</dc:title>
  <dc:creator>Arbetsformedlingen</dc:creator>
  <dc:description>Af 00013 7.0 (2022-03-28)</dc:description>
  <cp:lastModifiedBy>Fredrik Wolffelt</cp:lastModifiedBy>
  <cp:revision>11</cp:revision>
  <dcterms:created xsi:type="dcterms:W3CDTF">2024-04-11T07:35:35Z</dcterms:created>
  <dcterms:modified xsi:type="dcterms:W3CDTF">2024-05-28T13:25:19Z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ies>
</file>