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46"/>
  </p:notesMasterIdLst>
  <p:handoutMasterIdLst>
    <p:handoutMasterId r:id="rId47"/>
  </p:handoutMasterIdLst>
  <p:sldIdLst>
    <p:sldId id="287" r:id="rId6"/>
    <p:sldId id="1448944514" r:id="rId7"/>
    <p:sldId id="1448944467" r:id="rId8"/>
    <p:sldId id="1448944461" r:id="rId9"/>
    <p:sldId id="259" r:id="rId10"/>
    <p:sldId id="267" r:id="rId11"/>
    <p:sldId id="268" r:id="rId12"/>
    <p:sldId id="269" r:id="rId13"/>
    <p:sldId id="1448944466" r:id="rId14"/>
    <p:sldId id="1448944468" r:id="rId15"/>
    <p:sldId id="4572" r:id="rId16"/>
    <p:sldId id="4569" r:id="rId17"/>
    <p:sldId id="4566" r:id="rId18"/>
    <p:sldId id="4564" r:id="rId19"/>
    <p:sldId id="1448944750" r:id="rId20"/>
    <p:sldId id="4574" r:id="rId21"/>
    <p:sldId id="1448944751" r:id="rId22"/>
    <p:sldId id="1448944752" r:id="rId23"/>
    <p:sldId id="4575" r:id="rId24"/>
    <p:sldId id="1448944439" r:id="rId25"/>
    <p:sldId id="1448944448" r:id="rId26"/>
    <p:sldId id="1448944449" r:id="rId27"/>
    <p:sldId id="1448944450" r:id="rId28"/>
    <p:sldId id="1448944451" r:id="rId29"/>
    <p:sldId id="1448944452" r:id="rId30"/>
    <p:sldId id="1448944453" r:id="rId31"/>
    <p:sldId id="1448944526" r:id="rId32"/>
    <p:sldId id="1448944527" r:id="rId33"/>
    <p:sldId id="1448944530" r:id="rId34"/>
    <p:sldId id="1448944754" r:id="rId35"/>
    <p:sldId id="1448944455" r:id="rId36"/>
    <p:sldId id="1448944458" r:id="rId37"/>
    <p:sldId id="1448944456" r:id="rId38"/>
    <p:sldId id="1448944459" r:id="rId39"/>
    <p:sldId id="1448944542" r:id="rId40"/>
    <p:sldId id="1448944543" r:id="rId41"/>
    <p:sldId id="1448944540" r:id="rId42"/>
    <p:sldId id="1448944753" r:id="rId43"/>
    <p:sldId id="1448944545" r:id="rId44"/>
    <p:sldId id="1448944749" r:id="rId45"/>
  </p:sldIdLst>
  <p:sldSz cx="9144000" cy="5143500" type="screen16x9"/>
  <p:notesSz cx="6858000" cy="9144000"/>
  <p:custDataLst>
    <p:tags r:id="rId48"/>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D"/>
    <a:srgbClr val="00005A"/>
    <a:srgbClr val="EAF2D8"/>
    <a:srgbClr val="DA5187"/>
    <a:srgbClr val="D43372"/>
    <a:srgbClr val="BAD781"/>
    <a:srgbClr val="A5CB5A"/>
    <a:srgbClr val="95C23D"/>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76" autoAdjust="0"/>
    <p:restoredTop sz="87823" autoAdjust="0"/>
  </p:normalViewPr>
  <p:slideViewPr>
    <p:cSldViewPr snapToGrid="0">
      <p:cViewPr>
        <p:scale>
          <a:sx n="109" d="100"/>
          <a:sy n="109" d="100"/>
        </p:scale>
        <p:origin x="312" y="424"/>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31.xml"/><Relationship Id="rId3" Type="http://schemas.openxmlformats.org/officeDocument/2006/relationships/slide" Target="slides/slide5.xml"/><Relationship Id="rId21" Type="http://schemas.openxmlformats.org/officeDocument/2006/relationships/slide" Target="slides/slide23.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4.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9.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3.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2.xml"/><Relationship Id="rId30"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2024-12-20</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2024-12-20</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2405-578A-B7B1-7ED8-1357C781A0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FB8EB3-6A0A-E370-7410-5F0D91A2D69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553288-E5FE-A328-A517-E2771C99D7A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031104E-2FF2-C318-6CED-F012CCD6F025}"/>
              </a:ext>
            </a:extLst>
          </p:cNvPr>
          <p:cNvSpPr>
            <a:spLocks noGrp="1"/>
          </p:cNvSpPr>
          <p:nvPr>
            <p:ph type="sldNum" sz="quarter" idx="5"/>
          </p:nvPr>
        </p:nvSpPr>
        <p:spPr/>
        <p:txBody>
          <a:bodyPr/>
          <a:lstStyle/>
          <a:p>
            <a:fld id="{0763CAE6-3546-4A01-BBE9-044D7CD2D89D}" type="slidenum">
              <a:rPr lang="sv-SE" smtClean="0"/>
              <a:t>18</a:t>
            </a:fld>
            <a:endParaRPr lang="sv-SE" dirty="0"/>
          </a:p>
        </p:txBody>
      </p:sp>
    </p:spTree>
    <p:extLst>
      <p:ext uri="{BB962C8B-B14F-4D97-AF65-F5344CB8AC3E}">
        <p14:creationId xmlns:p14="http://schemas.microsoft.com/office/powerpoint/2010/main" val="92801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dirty="0"/>
          </a:p>
        </p:txBody>
      </p:sp>
    </p:spTree>
    <p:extLst>
      <p:ext uri="{BB962C8B-B14F-4D97-AF65-F5344CB8AC3E}">
        <p14:creationId xmlns:p14="http://schemas.microsoft.com/office/powerpoint/2010/main" val="121881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388773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1565-AB99-326B-A65A-A05E5E39E60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32D1DA-0007-7078-8605-D17F95E57C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679ADA-4E0C-79E9-24B8-0E6457269CA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C948F02-16E6-B8CA-5ACB-DD384311C998}"/>
              </a:ext>
            </a:extLst>
          </p:cNvPr>
          <p:cNvSpPr>
            <a:spLocks noGrp="1"/>
          </p:cNvSpPr>
          <p:nvPr>
            <p:ph type="sldNum" sz="quarter" idx="5"/>
          </p:nvPr>
        </p:nvSpPr>
        <p:spPr/>
        <p:txBody>
          <a:bodyPr/>
          <a:lstStyle/>
          <a:p>
            <a:fld id="{0763CAE6-3546-4A01-BBE9-044D7CD2D89D}" type="slidenum">
              <a:rPr lang="sv-SE" smtClean="0"/>
              <a:t>30</a:t>
            </a:fld>
            <a:endParaRPr lang="sv-SE" dirty="0"/>
          </a:p>
        </p:txBody>
      </p:sp>
    </p:spTree>
    <p:extLst>
      <p:ext uri="{BB962C8B-B14F-4D97-AF65-F5344CB8AC3E}">
        <p14:creationId xmlns:p14="http://schemas.microsoft.com/office/powerpoint/2010/main" val="294602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250061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409362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35</a:t>
            </a:fld>
            <a:endParaRPr lang="sv-SE" dirty="0"/>
          </a:p>
        </p:txBody>
      </p:sp>
    </p:spTree>
    <p:extLst>
      <p:ext uri="{BB962C8B-B14F-4D97-AF65-F5344CB8AC3E}">
        <p14:creationId xmlns:p14="http://schemas.microsoft.com/office/powerpoint/2010/main" val="131203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5436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Behörighet 1 -  </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40652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dirty="0"/>
          </a:p>
        </p:txBody>
      </p:sp>
    </p:spTree>
    <p:extLst>
      <p:ext uri="{BB962C8B-B14F-4D97-AF65-F5344CB8AC3E}">
        <p14:creationId xmlns:p14="http://schemas.microsoft.com/office/powerpoint/2010/main" val="28690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9795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186134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dirty="0"/>
          </a:p>
        </p:txBody>
      </p:sp>
    </p:spTree>
    <p:extLst>
      <p:ext uri="{BB962C8B-B14F-4D97-AF65-F5344CB8AC3E}">
        <p14:creationId xmlns:p14="http://schemas.microsoft.com/office/powerpoint/2010/main" val="148785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dirty="0"/>
          </a:p>
        </p:txBody>
      </p:sp>
    </p:spTree>
    <p:extLst>
      <p:ext uri="{BB962C8B-B14F-4D97-AF65-F5344CB8AC3E}">
        <p14:creationId xmlns:p14="http://schemas.microsoft.com/office/powerpoint/2010/main" val="261586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A8A8-D2EA-1A27-7A67-85B091E1080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3A3BB95-21B5-37FD-3BA2-84A0C9758E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3BF03B-9735-1DF1-1558-E76DEDEA12B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FCA34FC-B534-82E5-A59F-670A4FBB8876}"/>
              </a:ext>
            </a:extLst>
          </p:cNvPr>
          <p:cNvSpPr>
            <a:spLocks noGrp="1"/>
          </p:cNvSpPr>
          <p:nvPr>
            <p:ph type="sldNum" sz="quarter" idx="5"/>
          </p:nvPr>
        </p:nvSpPr>
        <p:spPr/>
        <p:txBody>
          <a:bodyPr/>
          <a:lstStyle/>
          <a:p>
            <a:fld id="{0763CAE6-3546-4A01-BBE9-044D7CD2D89D}" type="slidenum">
              <a:rPr lang="sv-SE" smtClean="0"/>
              <a:t>17</a:t>
            </a:fld>
            <a:endParaRPr lang="sv-SE" dirty="0"/>
          </a:p>
        </p:txBody>
      </p:sp>
    </p:spTree>
    <p:extLst>
      <p:ext uri="{BB962C8B-B14F-4D97-AF65-F5344CB8AC3E}">
        <p14:creationId xmlns:p14="http://schemas.microsoft.com/office/powerpoint/2010/main" val="395226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2024-12-20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2024-12-20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2024-12-20</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ciam.arbetsformedlingen.se/eidm2/wf/self-serv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leverantorer.arbetsformedlingen.se/logga-in"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39.xml"/><Relationship Id="rId4" Type="http://schemas.openxmlformats.org/officeDocument/2006/relationships/slide" Target="slide10.xml"/><Relationship Id="rId9"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5571" y="3088639"/>
            <a:ext cx="5621632" cy="1429563"/>
          </a:xfrm>
        </p:spPr>
        <p:txBody>
          <a:bodyPr anchor="ctr">
            <a:normAutofit fontScale="90000"/>
          </a:bodyPr>
          <a:lstStyle/>
          <a:p>
            <a:pPr>
              <a:lnSpc>
                <a:spcPct val="90000"/>
              </a:lnSpc>
            </a:pPr>
            <a:r>
              <a:rPr lang="sv-SE" sz="2800" dirty="0"/>
              <a:t>Mina sidor för fristående aktörer</a:t>
            </a:r>
            <a:br>
              <a:rPr lang="sv-SE" sz="2800" dirty="0"/>
            </a:br>
            <a:r>
              <a:rPr lang="sv-SE" sz="2800" dirty="0"/>
              <a:t>Behörighet och administration</a:t>
            </a:r>
            <a:br>
              <a:rPr lang="sv-SE" sz="2800" dirty="0"/>
            </a:br>
            <a:r>
              <a:rPr lang="sv-SE" sz="2800" dirty="0"/>
              <a:t>Upphandlade tjänster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5571" y="4504980"/>
            <a:ext cx="5621631" cy="638520"/>
          </a:xfrm>
        </p:spPr>
        <p:txBody>
          <a:bodyPr anchor="ctr">
            <a:normAutofit/>
          </a:bodyPr>
          <a:lstStyle/>
          <a:p>
            <a:pPr>
              <a:lnSpc>
                <a:spcPct val="90000"/>
              </a:lnSpc>
              <a:spcAft>
                <a:spcPts val="600"/>
              </a:spcAft>
            </a:pPr>
            <a:r>
              <a:rPr lang="sv-SE" altLang="sv-SE" sz="1600" dirty="0"/>
              <a:t>Användarstöd</a:t>
            </a:r>
            <a:r>
              <a:rPr lang="en-US" altLang="sv-SE" sz="1600" dirty="0"/>
              <a:t>, 2024-12-20</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6522827-1728-4C58-9AE5-C5B265072E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9515B794-5351-414C-8215-762E84220518}"/>
              </a:ext>
            </a:extLst>
          </p:cNvPr>
          <p:cNvSpPr>
            <a:spLocks noGrp="1"/>
          </p:cNvSpPr>
          <p:nvPr>
            <p:ph type="ctrTitle"/>
          </p:nvPr>
        </p:nvSpPr>
        <p:spPr>
          <a:xfrm>
            <a:off x="141858" y="2797521"/>
            <a:ext cx="4430141" cy="1037929"/>
          </a:xfrm>
        </p:spPr>
        <p:txBody>
          <a:bodyPr/>
          <a:lstStyle/>
          <a:p>
            <a:r>
              <a:rPr lang="sv-SE" dirty="0"/>
              <a:t>Bjuda in användare och lägga till behörigheter</a:t>
            </a:r>
          </a:p>
        </p:txBody>
      </p:sp>
    </p:spTree>
    <p:extLst>
      <p:ext uri="{BB962C8B-B14F-4D97-AF65-F5344CB8AC3E}">
        <p14:creationId xmlns:p14="http://schemas.microsoft.com/office/powerpoint/2010/main" val="7526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3F61C-D0EC-4657-8191-9937A3C4216D}"/>
              </a:ext>
            </a:extLst>
          </p:cNvPr>
          <p:cNvSpPr>
            <a:spLocks noGrp="1"/>
          </p:cNvSpPr>
          <p:nvPr>
            <p:ph type="title"/>
          </p:nvPr>
        </p:nvSpPr>
        <p:spPr>
          <a:xfrm>
            <a:off x="575042" y="324000"/>
            <a:ext cx="7799337" cy="675000"/>
          </a:xfrm>
        </p:spPr>
        <p:txBody>
          <a:bodyPr/>
          <a:lstStyle/>
          <a:p>
            <a:r>
              <a:rPr lang="sv-SE" sz="2400" dirty="0"/>
              <a:t>Inloggning Mina sidor för fristående aktörer</a:t>
            </a:r>
          </a:p>
        </p:txBody>
      </p:sp>
      <p:pic>
        <p:nvPicPr>
          <p:cNvPr id="10" name="Platshållare för innehåll 9" descr="Bild som visar inloggningssidan till Mina sidor för fristående aktörer.">
            <a:extLst>
              <a:ext uri="{FF2B5EF4-FFF2-40B4-BE49-F238E27FC236}">
                <a16:creationId xmlns:a16="http://schemas.microsoft.com/office/drawing/2014/main" id="{8D003FE0-6C32-4782-B3DB-3E2534CB0A5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48887" b="906"/>
          <a:stretch/>
        </p:blipFill>
        <p:spPr>
          <a:xfrm>
            <a:off x="697167" y="1227746"/>
            <a:ext cx="2935720" cy="2318797"/>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A774C0C3-2D46-44FE-8491-6ACADEEEA9FA}"/>
              </a:ext>
            </a:extLst>
          </p:cNvPr>
          <p:cNvSpPr>
            <a:spLocks noGrp="1"/>
          </p:cNvSpPr>
          <p:nvPr>
            <p:ph idx="13"/>
          </p:nvPr>
        </p:nvSpPr>
        <p:spPr>
          <a:xfrm>
            <a:off x="4440196" y="1227746"/>
            <a:ext cx="3207514" cy="3420000"/>
          </a:xfrm>
        </p:spPr>
        <p:txBody>
          <a:bodyPr/>
          <a:lstStyle/>
          <a:p>
            <a:pPr marL="0" indent="0">
              <a:buNone/>
            </a:pPr>
            <a:r>
              <a:rPr lang="sv-SE" sz="1200" dirty="0"/>
              <a:t>Du som är ansvarig behörighetsadministratör får en länk, via e-post, som går till inloggningssidan för </a:t>
            </a:r>
            <a:r>
              <a:rPr lang="sv-SE" sz="1200" b="1" dirty="0"/>
              <a:t>Mina sidor för fristående aktörer</a:t>
            </a:r>
            <a:r>
              <a:rPr lang="sv-SE" sz="1200" dirty="0"/>
              <a:t>. </a:t>
            </a:r>
            <a:br>
              <a:rPr lang="sv-SE" sz="1200" dirty="0"/>
            </a:br>
            <a:endParaRPr lang="sv-SE" sz="1200" dirty="0"/>
          </a:p>
          <a:p>
            <a:pPr marL="0" indent="0">
              <a:buNone/>
            </a:pPr>
            <a:r>
              <a:rPr lang="sv-SE" sz="1200" dirty="0"/>
              <a:t>Du loggar in genom att använda BankID/ Mobilt BankID och kan sedan lägga upp personalkonton för medarbetare inom din organisation.</a:t>
            </a:r>
          </a:p>
        </p:txBody>
      </p:sp>
    </p:spTree>
    <p:extLst>
      <p:ext uri="{BB962C8B-B14F-4D97-AF65-F5344CB8AC3E}">
        <p14:creationId xmlns:p14="http://schemas.microsoft.com/office/powerpoint/2010/main" val="176701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5CEDE-9D8A-4668-BAEE-22D67A853B8A}"/>
              </a:ext>
            </a:extLst>
          </p:cNvPr>
          <p:cNvSpPr>
            <a:spLocks noGrp="1"/>
          </p:cNvSpPr>
          <p:nvPr>
            <p:ph type="title"/>
          </p:nvPr>
        </p:nvSpPr>
        <p:spPr>
          <a:xfrm>
            <a:off x="575043" y="357299"/>
            <a:ext cx="7422784" cy="675000"/>
          </a:xfrm>
        </p:spPr>
        <p:txBody>
          <a:bodyPr/>
          <a:lstStyle/>
          <a:p>
            <a:r>
              <a:rPr lang="sv-SE" sz="2400" dirty="0"/>
              <a:t>Skapa personalkonto</a:t>
            </a:r>
          </a:p>
        </p:txBody>
      </p:sp>
      <p:pic>
        <p:nvPicPr>
          <p:cNvPr id="12" name="Bildobjekt 11" descr="En bild som visar text, programvara, Webbsida, Webbplats&#10;&#10;Automatiskt genererad beskrivning">
            <a:extLst>
              <a:ext uri="{FF2B5EF4-FFF2-40B4-BE49-F238E27FC236}">
                <a16:creationId xmlns:a16="http://schemas.microsoft.com/office/drawing/2014/main" id="{55C5B606-1B8A-359E-3460-CF404D55B41C}"/>
              </a:ext>
            </a:extLst>
          </p:cNvPr>
          <p:cNvPicPr>
            <a:picLocks noChangeAspect="1"/>
          </p:cNvPicPr>
          <p:nvPr/>
        </p:nvPicPr>
        <p:blipFill>
          <a:blip r:embed="rId2">
            <a:extLst>
              <a:ext uri="{28A0092B-C50C-407E-A947-70E740481C1C}">
                <a14:useLocalDpi xmlns:a14="http://schemas.microsoft.com/office/drawing/2010/main" val="0"/>
              </a:ext>
            </a:extLst>
          </a:blip>
          <a:srcRect r="13348"/>
          <a:stretch/>
        </p:blipFill>
        <p:spPr>
          <a:xfrm>
            <a:off x="589471" y="862132"/>
            <a:ext cx="4683533" cy="2923937"/>
          </a:xfrm>
          <a:prstGeom prst="rect">
            <a:avLst/>
          </a:prstGeom>
        </p:spPr>
      </p:pic>
      <p:pic>
        <p:nvPicPr>
          <p:cNvPr id="16" name="Bildobjekt 15" descr="En bild som visar text, skärmbild, programvara, Webbsida&#10;&#10;Automatiskt genererad beskrivning">
            <a:extLst>
              <a:ext uri="{FF2B5EF4-FFF2-40B4-BE49-F238E27FC236}">
                <a16:creationId xmlns:a16="http://schemas.microsoft.com/office/drawing/2014/main" id="{CA7306C8-B263-4521-2FB5-AA25FACF8B55}"/>
              </a:ext>
            </a:extLst>
          </p:cNvPr>
          <p:cNvPicPr>
            <a:picLocks noChangeAspect="1"/>
          </p:cNvPicPr>
          <p:nvPr/>
        </p:nvPicPr>
        <p:blipFill>
          <a:blip r:embed="rId3">
            <a:extLst>
              <a:ext uri="{28A0092B-C50C-407E-A947-70E740481C1C}">
                <a14:useLocalDpi xmlns:a14="http://schemas.microsoft.com/office/drawing/2010/main" val="0"/>
              </a:ext>
            </a:extLst>
          </a:blip>
          <a:srcRect r="36904"/>
          <a:stretch/>
        </p:blipFill>
        <p:spPr>
          <a:xfrm>
            <a:off x="1125919" y="2135412"/>
            <a:ext cx="4161513" cy="2516470"/>
          </a:xfrm>
          <a:prstGeom prst="rect">
            <a:avLst/>
          </a:prstGeom>
        </p:spPr>
      </p:pic>
      <p:sp>
        <p:nvSpPr>
          <p:cNvPr id="7" name="textruta 6">
            <a:extLst>
              <a:ext uri="{FF2B5EF4-FFF2-40B4-BE49-F238E27FC236}">
                <a16:creationId xmlns:a16="http://schemas.microsoft.com/office/drawing/2014/main" id="{38990343-4B58-4189-B9DC-6B429A9418FA}"/>
              </a:ext>
            </a:extLst>
          </p:cNvPr>
          <p:cNvSpPr txBox="1"/>
          <p:nvPr/>
        </p:nvSpPr>
        <p:spPr>
          <a:xfrm>
            <a:off x="5593713" y="862132"/>
            <a:ext cx="2830515" cy="507831"/>
          </a:xfrm>
          <a:prstGeom prst="rect">
            <a:avLst/>
          </a:prstGeom>
          <a:noFill/>
        </p:spPr>
        <p:txBody>
          <a:bodyPr wrap="square" rtlCol="0">
            <a:spAutoFit/>
          </a:bodyPr>
          <a:lstStyle/>
          <a:p>
            <a:r>
              <a:rPr lang="sv-SE" dirty="0"/>
              <a:t>För att skapa personalkonton gå in på </a:t>
            </a:r>
            <a:r>
              <a:rPr lang="sv-SE" b="1" dirty="0"/>
              <a:t>Administration</a:t>
            </a:r>
            <a:r>
              <a:rPr lang="sv-SE" dirty="0"/>
              <a:t> i sidomenyn.</a:t>
            </a:r>
            <a:endParaRPr lang="sv-SE" b="1" dirty="0"/>
          </a:p>
        </p:txBody>
      </p:sp>
      <p:sp>
        <p:nvSpPr>
          <p:cNvPr id="3" name="textruta 2">
            <a:extLst>
              <a:ext uri="{FF2B5EF4-FFF2-40B4-BE49-F238E27FC236}">
                <a16:creationId xmlns:a16="http://schemas.microsoft.com/office/drawing/2014/main" id="{183733DF-B99A-4E34-979E-EC4D4E423993}"/>
              </a:ext>
            </a:extLst>
          </p:cNvPr>
          <p:cNvSpPr txBox="1"/>
          <p:nvPr/>
        </p:nvSpPr>
        <p:spPr>
          <a:xfrm>
            <a:off x="5593713" y="2324100"/>
            <a:ext cx="2526224" cy="923330"/>
          </a:xfrm>
          <a:prstGeom prst="rect">
            <a:avLst/>
          </a:prstGeom>
          <a:noFill/>
        </p:spPr>
        <p:txBody>
          <a:bodyPr wrap="square" rtlCol="0">
            <a:spAutoFit/>
          </a:bodyPr>
          <a:lstStyle/>
          <a:p>
            <a:r>
              <a:rPr lang="sv-SE" dirty="0"/>
              <a:t>Klicka sedan på </a:t>
            </a:r>
            <a:r>
              <a:rPr lang="sv-SE" b="1" dirty="0"/>
              <a:t>Skapa personalkonto.</a:t>
            </a:r>
          </a:p>
          <a:p>
            <a:endParaRPr lang="sv-SE" dirty="0"/>
          </a:p>
          <a:p>
            <a:endParaRPr lang="sv-SE" dirty="0"/>
          </a:p>
        </p:txBody>
      </p:sp>
      <p:sp>
        <p:nvSpPr>
          <p:cNvPr id="6" name="Rektangel 5">
            <a:extLst>
              <a:ext uri="{FF2B5EF4-FFF2-40B4-BE49-F238E27FC236}">
                <a16:creationId xmlns:a16="http://schemas.microsoft.com/office/drawing/2014/main" id="{CDCB7F09-A3F1-4B2F-8257-EDAA338B232D}"/>
              </a:ext>
              <a:ext uri="{C183D7F6-B498-43B3-948B-1728B52AA6E4}">
                <adec:decorative xmlns:adec="http://schemas.microsoft.com/office/drawing/2017/decorative" val="1"/>
              </a:ext>
            </a:extLst>
          </p:cNvPr>
          <p:cNvSpPr/>
          <p:nvPr/>
        </p:nvSpPr>
        <p:spPr>
          <a:xfrm>
            <a:off x="589471" y="1627908"/>
            <a:ext cx="660049" cy="1865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733C813C-8AEC-4CA8-BBDB-0A908D955D0E}"/>
              </a:ext>
              <a:ext uri="{C183D7F6-B498-43B3-948B-1728B52AA6E4}">
                <adec:decorative xmlns:adec="http://schemas.microsoft.com/office/drawing/2017/decorative" val="1"/>
              </a:ext>
            </a:extLst>
          </p:cNvPr>
          <p:cNvSpPr/>
          <p:nvPr/>
        </p:nvSpPr>
        <p:spPr>
          <a:xfrm>
            <a:off x="2290813" y="3541498"/>
            <a:ext cx="1342724" cy="3711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09345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C12C206-4DF2-4F52-BE32-F17A08769239}"/>
              </a:ext>
            </a:extLst>
          </p:cNvPr>
          <p:cNvSpPr txBox="1">
            <a:spLocks noGrp="1"/>
          </p:cNvSpPr>
          <p:nvPr>
            <p:ph type="title" idx="4294967295"/>
          </p:nvPr>
        </p:nvSpPr>
        <p:spPr>
          <a:xfrm>
            <a:off x="508466" y="274569"/>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Bjud in användare</a:t>
            </a:r>
          </a:p>
        </p:txBody>
      </p:sp>
      <p:sp>
        <p:nvSpPr>
          <p:cNvPr id="2" name="Rektangel 1">
            <a:extLst>
              <a:ext uri="{FF2B5EF4-FFF2-40B4-BE49-F238E27FC236}">
                <a16:creationId xmlns:a16="http://schemas.microsoft.com/office/drawing/2014/main" id="{AB3A4E8C-D1D9-4318-88B2-2F28A97F7102}"/>
              </a:ext>
              <a:ext uri="{C183D7F6-B498-43B3-948B-1728B52AA6E4}">
                <adec:decorative xmlns:adec="http://schemas.microsoft.com/office/drawing/2017/decorative" val="1"/>
              </a:ext>
            </a:extLst>
          </p:cNvPr>
          <p:cNvSpPr/>
          <p:nvPr/>
        </p:nvSpPr>
        <p:spPr>
          <a:xfrm>
            <a:off x="4509264" y="464834"/>
            <a:ext cx="3814122" cy="86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descr="En bild som visar text, programvara, Webbsida, Webbplats&#10;&#10;Automatiskt genererad beskrivning">
            <a:extLst>
              <a:ext uri="{FF2B5EF4-FFF2-40B4-BE49-F238E27FC236}">
                <a16:creationId xmlns:a16="http://schemas.microsoft.com/office/drawing/2014/main" id="{AC240362-E09E-D3DD-4480-41BDE0BD31D6}"/>
              </a:ext>
            </a:extLst>
          </p:cNvPr>
          <p:cNvPicPr>
            <a:picLocks noChangeAspect="1"/>
          </p:cNvPicPr>
          <p:nvPr/>
        </p:nvPicPr>
        <p:blipFill>
          <a:blip r:embed="rId3">
            <a:extLst>
              <a:ext uri="{28A0092B-C50C-407E-A947-70E740481C1C}">
                <a14:useLocalDpi xmlns:a14="http://schemas.microsoft.com/office/drawing/2010/main" val="0"/>
              </a:ext>
            </a:extLst>
          </a:blip>
          <a:srcRect r="33517" b="2061"/>
          <a:stretch/>
        </p:blipFill>
        <p:spPr>
          <a:xfrm>
            <a:off x="508466" y="978837"/>
            <a:ext cx="3814121" cy="3501723"/>
          </a:xfrm>
          <a:prstGeom prst="rect">
            <a:avLst/>
          </a:prstGeom>
        </p:spPr>
      </p:pic>
      <p:sp>
        <p:nvSpPr>
          <p:cNvPr id="9" name="Rektangel 8">
            <a:extLst>
              <a:ext uri="{FF2B5EF4-FFF2-40B4-BE49-F238E27FC236}">
                <a16:creationId xmlns:a16="http://schemas.microsoft.com/office/drawing/2014/main" id="{D610ECD9-A258-8F84-44BB-65064486E918}"/>
              </a:ext>
              <a:ext uri="{C183D7F6-B498-43B3-948B-1728B52AA6E4}">
                <adec:decorative xmlns:adec="http://schemas.microsoft.com/office/drawing/2017/decorative" val="1"/>
              </a:ext>
            </a:extLst>
          </p:cNvPr>
          <p:cNvSpPr/>
          <p:nvPr/>
        </p:nvSpPr>
        <p:spPr>
          <a:xfrm>
            <a:off x="1568715" y="4056612"/>
            <a:ext cx="818147" cy="1413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descr="Innan du bjuder in ny användare!&#10;Om ny personal tidigare haft behörighet i Mina sidor för fristående aktör behöver personalen själv först ändra sin e-postadress via denna länk&#10;">
            <a:extLst>
              <a:ext uri="{FF2B5EF4-FFF2-40B4-BE49-F238E27FC236}">
                <a16:creationId xmlns:a16="http://schemas.microsoft.com/office/drawing/2014/main" id="{96C9D392-C8D4-4296-93FB-AA9CBF6CFF44}"/>
              </a:ext>
              <a:ext uri="{C183D7F6-B498-43B3-948B-1728B52AA6E4}">
                <adec:decorative xmlns:adec="http://schemas.microsoft.com/office/drawing/2017/decorative" val="0"/>
              </a:ext>
            </a:extLst>
          </p:cNvPr>
          <p:cNvSpPr txBox="1"/>
          <p:nvPr/>
        </p:nvSpPr>
        <p:spPr>
          <a:xfrm>
            <a:off x="4509263" y="494102"/>
            <a:ext cx="3876000" cy="830997"/>
          </a:xfrm>
          <a:prstGeom prst="rect">
            <a:avLst/>
          </a:prstGeom>
          <a:noFill/>
        </p:spPr>
        <p:txBody>
          <a:bodyPr wrap="square" rtlCol="0">
            <a:spAutoFit/>
          </a:bodyPr>
          <a:lstStyle/>
          <a:p>
            <a:r>
              <a:rPr lang="sv-SE" sz="1200" b="1" dirty="0">
                <a:solidFill>
                  <a:schemeClr val="bg1"/>
                </a:solidFill>
              </a:rPr>
              <a:t>Innan du bjuder in ny användare!</a:t>
            </a:r>
          </a:p>
          <a:p>
            <a:r>
              <a:rPr lang="sv-SE" sz="1200" dirty="0">
                <a:solidFill>
                  <a:schemeClr val="bg1"/>
                </a:solidFill>
              </a:rPr>
              <a:t>Om ny personal tidigare haft behörighet i Mina sidor för fristående aktör behöver personalen själv först ändra sin e-postadress via denna </a:t>
            </a:r>
            <a:r>
              <a:rPr lang="sv-SE" sz="1200" b="1" dirty="0">
                <a:solidFill>
                  <a:schemeClr val="bg1"/>
                </a:solidFill>
                <a:hlinkClick r:id="rId4"/>
              </a:rPr>
              <a:t>länk</a:t>
            </a:r>
            <a:endParaRPr lang="sv-SE" sz="1200" b="1" dirty="0">
              <a:solidFill>
                <a:schemeClr val="bg1"/>
              </a:solidFill>
            </a:endParaRPr>
          </a:p>
        </p:txBody>
      </p:sp>
      <p:sp>
        <p:nvSpPr>
          <p:cNvPr id="5" name="textruta 4">
            <a:extLst>
              <a:ext uri="{FF2B5EF4-FFF2-40B4-BE49-F238E27FC236}">
                <a16:creationId xmlns:a16="http://schemas.microsoft.com/office/drawing/2014/main" id="{42D7858B-A1F1-48C7-BE66-DD73C0336F71}"/>
              </a:ext>
              <a:ext uri="{C183D7F6-B498-43B3-948B-1728B52AA6E4}">
                <adec:decorative xmlns:adec="http://schemas.microsoft.com/office/drawing/2017/decorative" val="0"/>
              </a:ext>
            </a:extLst>
          </p:cNvPr>
          <p:cNvSpPr txBox="1"/>
          <p:nvPr/>
        </p:nvSpPr>
        <p:spPr>
          <a:xfrm>
            <a:off x="4509262" y="1515363"/>
            <a:ext cx="3963685" cy="3416320"/>
          </a:xfrm>
          <a:prstGeom prst="rect">
            <a:avLst/>
          </a:prstGeom>
          <a:noFill/>
        </p:spPr>
        <p:txBody>
          <a:bodyPr wrap="square" rtlCol="0">
            <a:spAutoFit/>
          </a:bodyPr>
          <a:lstStyle/>
          <a:p>
            <a:r>
              <a:rPr lang="sv-SE" sz="1200" dirty="0"/>
              <a:t>Fyll i e-postadress och personnummer till de personer du vill bjuda in som användare. Klicka på Lägg till medarbetare om du vill lägga till fler användare.</a:t>
            </a:r>
          </a:p>
          <a:p>
            <a:endParaRPr lang="sv-SE" sz="1200" dirty="0"/>
          </a:p>
          <a:p>
            <a:r>
              <a:rPr lang="sv-SE" sz="1200" dirty="0"/>
              <a:t>De inbjudna personerna får en inbjudningslänk med e-post. Efter att personen identifierat sig med bank-id skapas ett nytt personalkonto.</a:t>
            </a:r>
            <a:br>
              <a:rPr lang="sv-SE" sz="1200" dirty="0"/>
            </a:br>
            <a:br>
              <a:rPr lang="sv-SE" sz="1200" dirty="0"/>
            </a:br>
            <a:r>
              <a:rPr lang="sv-SE" sz="1200" dirty="0"/>
              <a:t>När personalkontot är skapat ser du det i personallistan. (Se nästa sida)</a:t>
            </a:r>
          </a:p>
          <a:p>
            <a:endParaRPr lang="sv-SE" sz="1200" dirty="0"/>
          </a:p>
          <a:p>
            <a:r>
              <a:rPr lang="sv-SE" sz="1200" dirty="0"/>
              <a:t>Det är först när personen gått in på länken och personalkontot har skapats som du kan lägga till behörigheter för det kontot.</a:t>
            </a:r>
          </a:p>
          <a:p>
            <a:endParaRPr lang="sv-SE" sz="1200" dirty="0"/>
          </a:p>
          <a:p>
            <a:r>
              <a:rPr lang="sv-SE" sz="1200" dirty="0"/>
              <a:t>För att komma tillbaka till personallistan klicka på </a:t>
            </a:r>
            <a:r>
              <a:rPr lang="sv-SE" sz="1200" b="1" dirty="0"/>
              <a:t>Gå tillbaka till personallistan</a:t>
            </a:r>
          </a:p>
          <a:p>
            <a:r>
              <a:rPr lang="sv-SE" sz="1200" dirty="0"/>
              <a:t> </a:t>
            </a:r>
          </a:p>
        </p:txBody>
      </p:sp>
    </p:spTree>
    <p:extLst>
      <p:ext uri="{BB962C8B-B14F-4D97-AF65-F5344CB8AC3E}">
        <p14:creationId xmlns:p14="http://schemas.microsoft.com/office/powerpoint/2010/main" val="324929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E1FC649-E1D5-490C-9E4D-5200D96439CB}"/>
              </a:ext>
              <a:ext uri="{C183D7F6-B498-43B3-948B-1728B52AA6E4}">
                <adec:decorative xmlns:adec="http://schemas.microsoft.com/office/drawing/2017/decorative" val="0"/>
              </a:ext>
            </a:extLst>
          </p:cNvPr>
          <p:cNvSpPr txBox="1">
            <a:spLocks noGrp="1"/>
          </p:cNvSpPr>
          <p:nvPr>
            <p:ph type="title" idx="4294967295"/>
          </p:nvPr>
        </p:nvSpPr>
        <p:spPr>
          <a:xfrm>
            <a:off x="399197" y="45585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Lägga till behörigheter</a:t>
            </a:r>
          </a:p>
        </p:txBody>
      </p:sp>
      <p:pic>
        <p:nvPicPr>
          <p:cNvPr id="13" name="Bildobjekt 12" descr="En bild som visar text, skärmbild, programvara, Webbsida&#10;&#10;Automatiskt genererad beskrivning">
            <a:extLst>
              <a:ext uri="{FF2B5EF4-FFF2-40B4-BE49-F238E27FC236}">
                <a16:creationId xmlns:a16="http://schemas.microsoft.com/office/drawing/2014/main" id="{AADFC7C9-6901-955A-67F5-065D0DB78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24" y="958266"/>
            <a:ext cx="4357875" cy="2571750"/>
          </a:xfrm>
          <a:prstGeom prst="rect">
            <a:avLst/>
          </a:prstGeom>
        </p:spPr>
      </p:pic>
      <p:sp>
        <p:nvSpPr>
          <p:cNvPr id="7" name="Rektangel 6">
            <a:extLst>
              <a:ext uri="{FF2B5EF4-FFF2-40B4-BE49-F238E27FC236}">
                <a16:creationId xmlns:a16="http://schemas.microsoft.com/office/drawing/2014/main" id="{CE8DA64C-DB21-C0DA-59B6-F0C9A8A4218E}"/>
              </a:ext>
              <a:ext uri="{C183D7F6-B498-43B3-948B-1728B52AA6E4}">
                <adec:decorative xmlns:adec="http://schemas.microsoft.com/office/drawing/2017/decorative" val="1"/>
              </a:ext>
            </a:extLst>
          </p:cNvPr>
          <p:cNvSpPr/>
          <p:nvPr/>
        </p:nvSpPr>
        <p:spPr>
          <a:xfrm>
            <a:off x="1243558" y="2548043"/>
            <a:ext cx="480628"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097F2C5-1639-9478-38AC-0ED1EC9B52F7}"/>
              </a:ext>
              <a:ext uri="{C183D7F6-B498-43B3-948B-1728B52AA6E4}">
                <adec:decorative xmlns:adec="http://schemas.microsoft.com/office/drawing/2017/decorative" val="1"/>
              </a:ext>
            </a:extLst>
          </p:cNvPr>
          <p:cNvSpPr/>
          <p:nvPr/>
        </p:nvSpPr>
        <p:spPr>
          <a:xfrm>
            <a:off x="1243558" y="2820901"/>
            <a:ext cx="604683"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text, skärmbild, programvara, Webbsida&#10;&#10;Automatiskt genererad beskrivning">
            <a:extLst>
              <a:ext uri="{FF2B5EF4-FFF2-40B4-BE49-F238E27FC236}">
                <a16:creationId xmlns:a16="http://schemas.microsoft.com/office/drawing/2014/main" id="{AF3C01E1-F080-68D1-1E91-9C0E3425C8B4}"/>
              </a:ext>
            </a:extLst>
          </p:cNvPr>
          <p:cNvPicPr>
            <a:picLocks noChangeAspect="1"/>
          </p:cNvPicPr>
          <p:nvPr/>
        </p:nvPicPr>
        <p:blipFill>
          <a:blip r:embed="rId3">
            <a:extLst>
              <a:ext uri="{28A0092B-C50C-407E-A947-70E740481C1C}">
                <a14:useLocalDpi xmlns:a14="http://schemas.microsoft.com/office/drawing/2010/main" val="0"/>
              </a:ext>
            </a:extLst>
          </a:blip>
          <a:srcRect b="32075"/>
          <a:stretch/>
        </p:blipFill>
        <p:spPr>
          <a:xfrm>
            <a:off x="839642" y="2975195"/>
            <a:ext cx="4151084" cy="2084919"/>
          </a:xfrm>
          <a:prstGeom prst="rect">
            <a:avLst/>
          </a:prstGeom>
        </p:spPr>
      </p:pic>
      <p:sp>
        <p:nvSpPr>
          <p:cNvPr id="16" name="Rektangel 15">
            <a:extLst>
              <a:ext uri="{FF2B5EF4-FFF2-40B4-BE49-F238E27FC236}">
                <a16:creationId xmlns:a16="http://schemas.microsoft.com/office/drawing/2014/main" id="{B4A8B573-1A9C-7232-921B-38230840C4C9}"/>
              </a:ext>
              <a:ext uri="{C183D7F6-B498-43B3-948B-1728B52AA6E4}">
                <adec:decorative xmlns:adec="http://schemas.microsoft.com/office/drawing/2017/decorative" val="1"/>
              </a:ext>
            </a:extLst>
          </p:cNvPr>
          <p:cNvSpPr/>
          <p:nvPr/>
        </p:nvSpPr>
        <p:spPr>
          <a:xfrm>
            <a:off x="3417704" y="3530016"/>
            <a:ext cx="502943" cy="2340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8ED4E0E5-EF7D-4C99-B2C1-89659E6A8EB3}"/>
              </a:ext>
              <a:ext uri="{C183D7F6-B498-43B3-948B-1728B52AA6E4}">
                <adec:decorative xmlns:adec="http://schemas.microsoft.com/office/drawing/2017/decorative" val="0"/>
              </a:ext>
            </a:extLst>
          </p:cNvPr>
          <p:cNvSpPr txBox="1"/>
          <p:nvPr/>
        </p:nvSpPr>
        <p:spPr>
          <a:xfrm>
            <a:off x="5416062" y="1218778"/>
            <a:ext cx="3358661" cy="1015663"/>
          </a:xfrm>
          <a:prstGeom prst="rect">
            <a:avLst/>
          </a:prstGeom>
          <a:noFill/>
        </p:spPr>
        <p:txBody>
          <a:bodyPr wrap="square" rtlCol="0">
            <a:spAutoFit/>
          </a:bodyPr>
          <a:lstStyle/>
          <a:p>
            <a:r>
              <a:rPr lang="sv-SE" sz="1200" dirty="0"/>
              <a:t>För att lägga till behörigheter på en personal klicka eller sök på berörd person i listan.</a:t>
            </a:r>
          </a:p>
          <a:p>
            <a:endParaRPr lang="sv-SE" sz="1200" dirty="0"/>
          </a:p>
          <a:p>
            <a:endParaRPr lang="sv-SE" sz="1200" dirty="0"/>
          </a:p>
          <a:p>
            <a:r>
              <a:rPr lang="sv-SE" sz="1200" dirty="0"/>
              <a:t>Klicka sedan på </a:t>
            </a:r>
            <a:r>
              <a:rPr lang="sv-SE" sz="1200" b="1" dirty="0"/>
              <a:t>Redigera</a:t>
            </a:r>
            <a:r>
              <a:rPr lang="sv-SE" sz="1200" dirty="0"/>
              <a:t>. </a:t>
            </a:r>
          </a:p>
        </p:txBody>
      </p:sp>
    </p:spTree>
    <p:extLst>
      <p:ext uri="{BB962C8B-B14F-4D97-AF65-F5344CB8AC3E}">
        <p14:creationId xmlns:p14="http://schemas.microsoft.com/office/powerpoint/2010/main" val="248410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0F191-0EDC-460A-B837-3B101FB6D352}"/>
              </a:ext>
            </a:extLst>
          </p:cNvPr>
          <p:cNvSpPr>
            <a:spLocks noGrp="1"/>
          </p:cNvSpPr>
          <p:nvPr>
            <p:ph type="title"/>
          </p:nvPr>
        </p:nvSpPr>
        <p:spPr>
          <a:xfrm>
            <a:off x="575043" y="184545"/>
            <a:ext cx="7422784" cy="675000"/>
          </a:xfrm>
        </p:spPr>
        <p:txBody>
          <a:bodyPr/>
          <a:lstStyle/>
          <a:p>
            <a:r>
              <a:rPr lang="sv-SE" sz="2400" dirty="0"/>
              <a:t>Tjänst, utförande verksamhet och adresser</a:t>
            </a:r>
          </a:p>
        </p:txBody>
      </p:sp>
      <p:pic>
        <p:nvPicPr>
          <p:cNvPr id="22" name="Bildobjekt 19" descr="Bilden är ett urklipp från IT systemet Mina sidor för fristående aktörer">
            <a:extLst>
              <a:ext uri="{FF2B5EF4-FFF2-40B4-BE49-F238E27FC236}">
                <a16:creationId xmlns:a16="http://schemas.microsoft.com/office/drawing/2014/main" id="{C28360D6-884C-23E9-C312-354AB5F62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35" y="801733"/>
            <a:ext cx="3296826" cy="3540034"/>
          </a:xfrm>
          <a:prstGeom prst="rect">
            <a:avLst/>
          </a:prstGeom>
          <a:effectLst>
            <a:outerShdw blurRad="292100" dist="139700" dir="2700000" algn="ctr" rotWithShape="0">
              <a:srgbClr val="000000">
                <a:alpha val="65000"/>
              </a:srgbClr>
            </a:outerShdw>
          </a:effectLst>
        </p:spPr>
      </p:pic>
      <p:pic>
        <p:nvPicPr>
          <p:cNvPr id="20" name="Bildobjekt 20" descr="Bilden är ett urklipp från IT systemet Mina sidor för fristående aktörer">
            <a:extLst>
              <a:ext uri="{FF2B5EF4-FFF2-40B4-BE49-F238E27FC236}">
                <a16:creationId xmlns:a16="http://schemas.microsoft.com/office/drawing/2014/main" id="{6DDE9145-1692-8B45-8022-3C356265A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630" y="2224402"/>
            <a:ext cx="4011248" cy="2449464"/>
          </a:xfrm>
          <a:prstGeom prst="rect">
            <a:avLst/>
          </a:prstGeom>
          <a:effectLst>
            <a:outerShdw blurRad="292100" dist="139700" dir="2700000" algn="ctr" rotWithShape="0">
              <a:srgbClr val="000000">
                <a:alpha val="65000"/>
              </a:srgbClr>
            </a:outerShdw>
          </a:effectLst>
        </p:spPr>
      </p:pic>
      <p:sp>
        <p:nvSpPr>
          <p:cNvPr id="14" name="textruta 13">
            <a:extLst>
              <a:ext uri="{FF2B5EF4-FFF2-40B4-BE49-F238E27FC236}">
                <a16:creationId xmlns:a16="http://schemas.microsoft.com/office/drawing/2014/main" id="{791FB636-131A-423F-B0FD-44B20FF13C01}"/>
              </a:ext>
            </a:extLst>
          </p:cNvPr>
          <p:cNvSpPr txBox="1"/>
          <p:nvPr/>
        </p:nvSpPr>
        <p:spPr>
          <a:xfrm>
            <a:off x="4911701" y="859545"/>
            <a:ext cx="3443260" cy="461665"/>
          </a:xfrm>
          <a:prstGeom prst="rect">
            <a:avLst/>
          </a:prstGeom>
          <a:noFill/>
        </p:spPr>
        <p:txBody>
          <a:bodyPr wrap="square" rtlCol="0">
            <a:spAutoFit/>
          </a:bodyPr>
          <a:lstStyle/>
          <a:p>
            <a:r>
              <a:rPr lang="sv-SE" sz="1200" dirty="0"/>
              <a:t>Välj den tjänst eller tjänster du vill ge personen tillgång till.</a:t>
            </a:r>
          </a:p>
        </p:txBody>
      </p:sp>
      <p:sp>
        <p:nvSpPr>
          <p:cNvPr id="16" name="textruta 15">
            <a:extLst>
              <a:ext uri="{FF2B5EF4-FFF2-40B4-BE49-F238E27FC236}">
                <a16:creationId xmlns:a16="http://schemas.microsoft.com/office/drawing/2014/main" id="{94B15805-2CFE-4506-83F5-4555DDFBDB4A}"/>
              </a:ext>
            </a:extLst>
          </p:cNvPr>
          <p:cNvSpPr txBox="1"/>
          <p:nvPr/>
        </p:nvSpPr>
        <p:spPr>
          <a:xfrm>
            <a:off x="6614160" y="1996210"/>
            <a:ext cx="2453640" cy="1938992"/>
          </a:xfrm>
          <a:prstGeom prst="rect">
            <a:avLst/>
          </a:prstGeom>
          <a:noFill/>
        </p:spPr>
        <p:txBody>
          <a:bodyPr wrap="square" rtlCol="0">
            <a:spAutoFit/>
          </a:bodyPr>
          <a:lstStyle/>
          <a:p>
            <a:r>
              <a:rPr lang="sv-SE" sz="1200" dirty="0"/>
              <a:t>När du valt tjänst ser du de utförande verksamheter inom din organisation som finns registrerade för den valda tjänsten. </a:t>
            </a:r>
          </a:p>
          <a:p>
            <a:endParaRPr lang="sv-SE" sz="1200" dirty="0"/>
          </a:p>
          <a:p>
            <a:r>
              <a:rPr lang="sv-SE" sz="1200" dirty="0"/>
              <a:t>Klicka på </a:t>
            </a:r>
            <a:r>
              <a:rPr lang="sv-SE" sz="1200" b="1" dirty="0"/>
              <a:t>Redigera</a:t>
            </a:r>
            <a:r>
              <a:rPr lang="sv-SE" sz="1200" dirty="0"/>
              <a:t> för att välja</a:t>
            </a:r>
            <a:endParaRPr lang="sv-SE" sz="1200" b="1" dirty="0"/>
          </a:p>
          <a:p>
            <a:r>
              <a:rPr lang="sv-SE" sz="1200" dirty="0"/>
              <a:t>de utförande verksamheter och adresser du vill ge personen behörighet till.</a:t>
            </a:r>
          </a:p>
        </p:txBody>
      </p:sp>
    </p:spTree>
    <p:extLst>
      <p:ext uri="{BB962C8B-B14F-4D97-AF65-F5344CB8AC3E}">
        <p14:creationId xmlns:p14="http://schemas.microsoft.com/office/powerpoint/2010/main" val="305553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FDD11-63B5-4D27-924D-3AA0736770A6}"/>
              </a:ext>
            </a:extLst>
          </p:cNvPr>
          <p:cNvSpPr>
            <a:spLocks noGrp="1"/>
          </p:cNvSpPr>
          <p:nvPr>
            <p:ph type="title"/>
          </p:nvPr>
        </p:nvSpPr>
        <p:spPr/>
        <p:txBody>
          <a:bodyPr/>
          <a:lstStyle/>
          <a:p>
            <a:r>
              <a:rPr lang="sv-SE" sz="2400" dirty="0"/>
              <a:t>Roller</a:t>
            </a:r>
          </a:p>
        </p:txBody>
      </p:sp>
      <p:pic>
        <p:nvPicPr>
          <p:cNvPr id="7" name="Bildobjekt 6" descr="En bild som visar text, programvara, Webbsida, Webbplats&#10;&#10;Automatiskt genererad beskrivning">
            <a:extLst>
              <a:ext uri="{FF2B5EF4-FFF2-40B4-BE49-F238E27FC236}">
                <a16:creationId xmlns:a16="http://schemas.microsoft.com/office/drawing/2014/main" id="{42050E38-4C0F-B2C9-92C0-2F01835BDFCC}"/>
              </a:ext>
            </a:extLst>
          </p:cNvPr>
          <p:cNvPicPr>
            <a:picLocks noChangeAspect="1"/>
          </p:cNvPicPr>
          <p:nvPr/>
        </p:nvPicPr>
        <p:blipFill>
          <a:blip r:embed="rId3">
            <a:extLst>
              <a:ext uri="{28A0092B-C50C-407E-A947-70E740481C1C}">
                <a14:useLocalDpi xmlns:a14="http://schemas.microsoft.com/office/drawing/2010/main" val="0"/>
              </a:ext>
            </a:extLst>
          </a:blip>
          <a:srcRect t="29701" r="41732" b="42222"/>
          <a:stretch/>
        </p:blipFill>
        <p:spPr>
          <a:xfrm>
            <a:off x="376995" y="999000"/>
            <a:ext cx="4528804" cy="1365936"/>
          </a:xfrm>
          <a:prstGeom prst="rect">
            <a:avLst/>
          </a:prstGeom>
        </p:spPr>
      </p:pic>
      <p:sp>
        <p:nvSpPr>
          <p:cNvPr id="4" name="Platshållare för innehåll 3">
            <a:extLst>
              <a:ext uri="{FF2B5EF4-FFF2-40B4-BE49-F238E27FC236}">
                <a16:creationId xmlns:a16="http://schemas.microsoft.com/office/drawing/2014/main" id="{BF3221CA-A040-4670-8E64-980ADA5813C1}"/>
              </a:ext>
            </a:extLst>
          </p:cNvPr>
          <p:cNvSpPr>
            <a:spLocks noGrp="1"/>
          </p:cNvSpPr>
          <p:nvPr>
            <p:ph idx="13"/>
          </p:nvPr>
        </p:nvSpPr>
        <p:spPr>
          <a:xfrm>
            <a:off x="5239435" y="861750"/>
            <a:ext cx="3527570" cy="3420000"/>
          </a:xfrm>
        </p:spPr>
        <p:txBody>
          <a:bodyPr/>
          <a:lstStyle/>
          <a:p>
            <a:pPr marL="0" indent="0">
              <a:buNone/>
            </a:pPr>
            <a:r>
              <a:rPr lang="sv-SE" sz="1200" dirty="0"/>
              <a:t>Under </a:t>
            </a:r>
            <a:r>
              <a:rPr lang="sv-SE" sz="1200" b="1" dirty="0"/>
              <a:t>Roller </a:t>
            </a:r>
            <a:r>
              <a:rPr lang="sv-SE" sz="1200" dirty="0"/>
              <a:t>väljer du de behörigheter personen behöver i systemet för att kunna utföra sina arbetsuppgifter.</a:t>
            </a:r>
          </a:p>
          <a:p>
            <a:pPr marL="0" indent="0">
              <a:buNone/>
            </a:pPr>
            <a:r>
              <a:rPr lang="sv-SE" sz="1200" dirty="0"/>
              <a:t>Det finns tre olika behörigheter indelade efter vilka uppgifter personen ska utföra i </a:t>
            </a:r>
            <a:r>
              <a:rPr lang="sv-SE" sz="1200" b="1" dirty="0"/>
              <a:t>Mina sidor för fristående aktörer</a:t>
            </a:r>
          </a:p>
          <a:p>
            <a:r>
              <a:rPr lang="sv-SE" sz="1200" dirty="0"/>
              <a:t>Administrera behörigheter </a:t>
            </a:r>
          </a:p>
          <a:p>
            <a:r>
              <a:rPr lang="sv-SE" sz="1200" dirty="0"/>
              <a:t>Ta emot (och fördela) nya deltagare</a:t>
            </a:r>
          </a:p>
          <a:p>
            <a:r>
              <a:rPr lang="sv-SE" sz="1200" dirty="0"/>
              <a:t>Rapportering, planering och                                                                                   information om deltagare</a:t>
            </a:r>
          </a:p>
          <a:p>
            <a:pPr marL="0" indent="0">
              <a:buNone/>
            </a:pPr>
            <a:br>
              <a:rPr lang="sv-SE" sz="1200" dirty="0"/>
            </a:br>
            <a:r>
              <a:rPr lang="sv-SE" sz="1200" dirty="0"/>
              <a:t>De olika behörigheterna går att kombinera med varandra och en person kan ha en, två eller tre olika behörigheter. Det är du som leverantör som bestämmer vilka behörigheter dina olika medarbetare behöver.</a:t>
            </a:r>
          </a:p>
        </p:txBody>
      </p:sp>
    </p:spTree>
    <p:extLst>
      <p:ext uri="{BB962C8B-B14F-4D97-AF65-F5344CB8AC3E}">
        <p14:creationId xmlns:p14="http://schemas.microsoft.com/office/powerpoint/2010/main" val="333644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F027E-BA7E-305F-1FB9-E47D6A6A922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675A89D-7990-3986-06EE-959B9D143EED}"/>
              </a:ext>
            </a:extLst>
          </p:cNvPr>
          <p:cNvSpPr>
            <a:spLocks noGrp="1"/>
          </p:cNvSpPr>
          <p:nvPr>
            <p:ph type="title"/>
          </p:nvPr>
        </p:nvSpPr>
        <p:spPr/>
        <p:txBody>
          <a:bodyPr/>
          <a:lstStyle/>
          <a:p>
            <a:r>
              <a:rPr lang="sv-SE" sz="2400" dirty="0"/>
              <a:t>Omfördela deltagare</a:t>
            </a:r>
          </a:p>
        </p:txBody>
      </p:sp>
      <p:pic>
        <p:nvPicPr>
          <p:cNvPr id="5" name="Bildobjekt 4" descr="En bild som visar text, Teckensnitt, skärmbild, kvitto&#10;&#10;Automatiskt genererad beskrivning">
            <a:extLst>
              <a:ext uri="{FF2B5EF4-FFF2-40B4-BE49-F238E27FC236}">
                <a16:creationId xmlns:a16="http://schemas.microsoft.com/office/drawing/2014/main" id="{E2A12652-90BC-E4DB-6B17-03689FB8C62B}"/>
              </a:ext>
            </a:extLst>
          </p:cNvPr>
          <p:cNvPicPr>
            <a:picLocks noChangeAspect="1"/>
          </p:cNvPicPr>
          <p:nvPr/>
        </p:nvPicPr>
        <p:blipFill>
          <a:blip r:embed="rId3">
            <a:extLst>
              <a:ext uri="{28A0092B-C50C-407E-A947-70E740481C1C}">
                <a14:useLocalDpi xmlns:a14="http://schemas.microsoft.com/office/drawing/2010/main" val="0"/>
              </a:ext>
            </a:extLst>
          </a:blip>
          <a:srcRect r="22452"/>
          <a:stretch/>
        </p:blipFill>
        <p:spPr>
          <a:xfrm>
            <a:off x="575043" y="861750"/>
            <a:ext cx="4195005" cy="2205300"/>
          </a:xfrm>
          <a:prstGeom prst="rect">
            <a:avLst/>
          </a:prstGeom>
        </p:spPr>
      </p:pic>
      <p:pic>
        <p:nvPicPr>
          <p:cNvPr id="8" name="Bildobjekt 7" descr="En bild som visar text, skärmbild, nummer, Teckensnitt&#10;&#10;Automatiskt genererad beskrivning">
            <a:extLst>
              <a:ext uri="{FF2B5EF4-FFF2-40B4-BE49-F238E27FC236}">
                <a16:creationId xmlns:a16="http://schemas.microsoft.com/office/drawing/2014/main" id="{C2180A30-CB54-2628-F68B-81A08DFA0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960" y="2460302"/>
            <a:ext cx="3163088" cy="2565254"/>
          </a:xfrm>
          <a:prstGeom prst="rect">
            <a:avLst/>
          </a:prstGeom>
        </p:spPr>
      </p:pic>
      <p:sp>
        <p:nvSpPr>
          <p:cNvPr id="9" name="Rektangel 8">
            <a:extLst>
              <a:ext uri="{FF2B5EF4-FFF2-40B4-BE49-F238E27FC236}">
                <a16:creationId xmlns:a16="http://schemas.microsoft.com/office/drawing/2014/main" id="{BB324140-4307-B33E-BE56-4022B1EF018F}"/>
              </a:ext>
              <a:ext uri="{C183D7F6-B498-43B3-948B-1728B52AA6E4}">
                <adec:decorative xmlns:adec="http://schemas.microsoft.com/office/drawing/2017/decorative" val="1"/>
              </a:ext>
            </a:extLst>
          </p:cNvPr>
          <p:cNvSpPr/>
          <p:nvPr/>
        </p:nvSpPr>
        <p:spPr>
          <a:xfrm>
            <a:off x="599173" y="1604186"/>
            <a:ext cx="292367" cy="11923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691016DB-359A-A8BD-4780-0C68EF42F52D}"/>
              </a:ext>
              <a:ext uri="{C183D7F6-B498-43B3-948B-1728B52AA6E4}">
                <adec:decorative xmlns:adec="http://schemas.microsoft.com/office/drawing/2017/decorative" val="1"/>
              </a:ext>
            </a:extLst>
          </p:cNvPr>
          <p:cNvSpPr/>
          <p:nvPr/>
        </p:nvSpPr>
        <p:spPr>
          <a:xfrm>
            <a:off x="1606960" y="4362871"/>
            <a:ext cx="1892567" cy="6626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innehåll 3">
            <a:extLst>
              <a:ext uri="{FF2B5EF4-FFF2-40B4-BE49-F238E27FC236}">
                <a16:creationId xmlns:a16="http://schemas.microsoft.com/office/drawing/2014/main" id="{E95C3D55-7D15-5102-6C40-112B2B3BE909}"/>
              </a:ext>
            </a:extLst>
          </p:cNvPr>
          <p:cNvSpPr>
            <a:spLocks noGrp="1"/>
          </p:cNvSpPr>
          <p:nvPr>
            <p:ph idx="13"/>
          </p:nvPr>
        </p:nvSpPr>
        <p:spPr>
          <a:xfrm>
            <a:off x="5239435" y="861750"/>
            <a:ext cx="3527570" cy="3420000"/>
          </a:xfrm>
        </p:spPr>
        <p:txBody>
          <a:bodyPr/>
          <a:lstStyle/>
          <a:p>
            <a:pPr marL="0" indent="0">
              <a:buNone/>
            </a:pPr>
            <a:r>
              <a:rPr lang="sv-SE" sz="1200" dirty="0"/>
              <a:t>Under </a:t>
            </a:r>
            <a:r>
              <a:rPr lang="sv-SE" sz="1200" b="1" dirty="0"/>
              <a:t>Omfördela deltagare </a:t>
            </a:r>
            <a:r>
              <a:rPr lang="sv-SE" sz="1200" dirty="0"/>
              <a:t>ser du handledarens tilldelade deltagare. </a:t>
            </a:r>
          </a:p>
          <a:p>
            <a:pPr marL="0" indent="0">
              <a:buNone/>
            </a:pPr>
            <a:endParaRPr lang="sv-SE" sz="1200" dirty="0"/>
          </a:p>
          <a:p>
            <a:pPr marL="0" indent="0">
              <a:buNone/>
            </a:pPr>
            <a:r>
              <a:rPr lang="sv-SE" sz="1200" dirty="0"/>
              <a:t>Om du vill att deltagaren ska byta handledare, markera de deltagare du vill omfördela till ny handledare och välj sedan den nya handledaren.</a:t>
            </a:r>
          </a:p>
          <a:p>
            <a:pPr marL="0" indent="0">
              <a:buNone/>
            </a:pPr>
            <a:endParaRPr lang="sv-SE" sz="1200" dirty="0"/>
          </a:p>
          <a:p>
            <a:pPr marL="0" indent="0">
              <a:buNone/>
            </a:pPr>
            <a:r>
              <a:rPr lang="sv-SE" sz="1200" dirty="0"/>
              <a:t>Klicka på </a:t>
            </a:r>
            <a:r>
              <a:rPr lang="sv-SE" sz="1200" b="1" dirty="0"/>
              <a:t>Verifiera ändringar </a:t>
            </a:r>
            <a:r>
              <a:rPr lang="sv-SE" sz="1200" dirty="0"/>
              <a:t>för att verifiera förändringarna som gjorts. </a:t>
            </a:r>
          </a:p>
        </p:txBody>
      </p:sp>
    </p:spTree>
    <p:extLst>
      <p:ext uri="{BB962C8B-B14F-4D97-AF65-F5344CB8AC3E}">
        <p14:creationId xmlns:p14="http://schemas.microsoft.com/office/powerpoint/2010/main" val="393150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2F4BF-50EA-F13D-024A-CAD5E880E5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E7FE9E-5303-A1FD-8B65-161276A84DF8}"/>
              </a:ext>
            </a:extLst>
          </p:cNvPr>
          <p:cNvSpPr>
            <a:spLocks noGrp="1"/>
          </p:cNvSpPr>
          <p:nvPr>
            <p:ph type="title"/>
          </p:nvPr>
        </p:nvSpPr>
        <p:spPr/>
        <p:txBody>
          <a:bodyPr/>
          <a:lstStyle/>
          <a:p>
            <a:r>
              <a:rPr lang="sv-SE" sz="2400" dirty="0"/>
              <a:t>Förhandsgranska ändringar</a:t>
            </a:r>
          </a:p>
        </p:txBody>
      </p:sp>
      <p:pic>
        <p:nvPicPr>
          <p:cNvPr id="6" name="Bildobjekt 5" descr="En bild som visar text, skärmbild, programvara, Webbsida&#10;&#10;Automatiskt genererad beskrivning">
            <a:extLst>
              <a:ext uri="{FF2B5EF4-FFF2-40B4-BE49-F238E27FC236}">
                <a16:creationId xmlns:a16="http://schemas.microsoft.com/office/drawing/2014/main" id="{6AC91665-80E1-9A9E-697F-9EB90B3A3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3" y="752280"/>
            <a:ext cx="3329523" cy="3955134"/>
          </a:xfrm>
          <a:prstGeom prst="rect">
            <a:avLst/>
          </a:prstGeom>
        </p:spPr>
      </p:pic>
      <p:sp>
        <p:nvSpPr>
          <p:cNvPr id="4" name="Platshållare för innehåll 3">
            <a:extLst>
              <a:ext uri="{FF2B5EF4-FFF2-40B4-BE49-F238E27FC236}">
                <a16:creationId xmlns:a16="http://schemas.microsoft.com/office/drawing/2014/main" id="{E9A70AF3-0073-8906-73D3-EE049F544824}"/>
              </a:ext>
            </a:extLst>
          </p:cNvPr>
          <p:cNvSpPr>
            <a:spLocks noGrp="1"/>
          </p:cNvSpPr>
          <p:nvPr>
            <p:ph idx="13"/>
          </p:nvPr>
        </p:nvSpPr>
        <p:spPr>
          <a:xfrm>
            <a:off x="5239435" y="861750"/>
            <a:ext cx="3527570" cy="1004372"/>
          </a:xfrm>
        </p:spPr>
        <p:txBody>
          <a:bodyPr/>
          <a:lstStyle/>
          <a:p>
            <a:pPr marL="0" indent="0">
              <a:buNone/>
            </a:pPr>
            <a:r>
              <a:rPr lang="sv-SE" sz="1200" dirty="0"/>
              <a:t>Förhandsgranska dina nya ändringar. Klicka på </a:t>
            </a:r>
            <a:r>
              <a:rPr lang="sv-SE" sz="1200" b="1" dirty="0"/>
              <a:t>Spara</a:t>
            </a:r>
            <a:r>
              <a:rPr lang="sv-SE" sz="1200" dirty="0"/>
              <a:t> för att gå vidare med ändringarna eller klicka på </a:t>
            </a:r>
            <a:r>
              <a:rPr lang="sv-SE" sz="1200" b="1" dirty="0"/>
              <a:t>Tillbaka till steg 1 </a:t>
            </a:r>
            <a:r>
              <a:rPr lang="sv-SE" sz="1200" dirty="0"/>
              <a:t>för att redigera ändringarna igen. </a:t>
            </a:r>
            <a:endParaRPr lang="sv-SE" sz="1200" b="1" dirty="0"/>
          </a:p>
        </p:txBody>
      </p:sp>
    </p:spTree>
    <p:extLst>
      <p:ext uri="{BB962C8B-B14F-4D97-AF65-F5344CB8AC3E}">
        <p14:creationId xmlns:p14="http://schemas.microsoft.com/office/powerpoint/2010/main" val="393091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B983A0-99CC-4967-A71F-5B347F353A76}"/>
              </a:ext>
            </a:extLst>
          </p:cNvPr>
          <p:cNvSpPr>
            <a:spLocks noGrp="1"/>
          </p:cNvSpPr>
          <p:nvPr>
            <p:ph type="title"/>
          </p:nvPr>
        </p:nvSpPr>
        <p:spPr/>
        <p:txBody>
          <a:bodyPr/>
          <a:lstStyle/>
          <a:p>
            <a:r>
              <a:rPr lang="sv-SE" sz="2400" dirty="0"/>
              <a:t>Personalkontot har uppdaterats</a:t>
            </a:r>
          </a:p>
        </p:txBody>
      </p:sp>
      <p:pic>
        <p:nvPicPr>
          <p:cNvPr id="13" name="Bildobjekt 12" descr="En bild som visar text, skärmbild, programvara, Webbsida&#10;&#10;Automatiskt genererad beskrivning">
            <a:extLst>
              <a:ext uri="{FF2B5EF4-FFF2-40B4-BE49-F238E27FC236}">
                <a16:creationId xmlns:a16="http://schemas.microsoft.com/office/drawing/2014/main" id="{7735A79B-B114-AE40-1474-A62F8744D457}"/>
              </a:ext>
            </a:extLst>
          </p:cNvPr>
          <p:cNvPicPr>
            <a:picLocks noChangeAspect="1"/>
          </p:cNvPicPr>
          <p:nvPr/>
        </p:nvPicPr>
        <p:blipFill>
          <a:blip r:embed="rId2">
            <a:extLst>
              <a:ext uri="{28A0092B-C50C-407E-A947-70E740481C1C}">
                <a14:useLocalDpi xmlns:a14="http://schemas.microsoft.com/office/drawing/2010/main" val="0"/>
              </a:ext>
            </a:extLst>
          </a:blip>
          <a:srcRect b="2199"/>
          <a:stretch/>
        </p:blipFill>
        <p:spPr>
          <a:xfrm>
            <a:off x="574300" y="817026"/>
            <a:ext cx="3997700" cy="4113855"/>
          </a:xfrm>
          <a:prstGeom prst="rect">
            <a:avLst/>
          </a:prstGeom>
        </p:spPr>
      </p:pic>
      <p:sp>
        <p:nvSpPr>
          <p:cNvPr id="9" name="Rektangel 8">
            <a:extLst>
              <a:ext uri="{FF2B5EF4-FFF2-40B4-BE49-F238E27FC236}">
                <a16:creationId xmlns:a16="http://schemas.microsoft.com/office/drawing/2014/main" id="{BF986193-D226-426C-911F-18516C2A7B9E}"/>
              </a:ext>
              <a:ext uri="{C183D7F6-B498-43B3-948B-1728B52AA6E4}">
                <adec:decorative xmlns:adec="http://schemas.microsoft.com/office/drawing/2017/decorative" val="1"/>
              </a:ext>
            </a:extLst>
          </p:cNvPr>
          <p:cNvSpPr/>
          <p:nvPr/>
        </p:nvSpPr>
        <p:spPr>
          <a:xfrm>
            <a:off x="1565137" y="4701025"/>
            <a:ext cx="1017707" cy="229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innehåll 3">
            <a:extLst>
              <a:ext uri="{FF2B5EF4-FFF2-40B4-BE49-F238E27FC236}">
                <a16:creationId xmlns:a16="http://schemas.microsoft.com/office/drawing/2014/main" id="{40A9443E-A16A-4D71-BC76-BEC871B4A247}"/>
              </a:ext>
            </a:extLst>
          </p:cNvPr>
          <p:cNvSpPr>
            <a:spLocks noGrp="1"/>
          </p:cNvSpPr>
          <p:nvPr>
            <p:ph idx="13"/>
          </p:nvPr>
        </p:nvSpPr>
        <p:spPr>
          <a:xfrm>
            <a:off x="5178491" y="999000"/>
            <a:ext cx="3175862" cy="3238026"/>
          </a:xfrm>
        </p:spPr>
        <p:txBody>
          <a:bodyPr/>
          <a:lstStyle/>
          <a:p>
            <a:pPr marL="0" indent="0">
              <a:buNone/>
            </a:pPr>
            <a:r>
              <a:rPr lang="sv-SE" sz="1200" dirty="0"/>
              <a:t>Nu är personalkontot uppdaterat med de behörigheter och ändringar du har gjort. </a:t>
            </a:r>
          </a:p>
          <a:p>
            <a:pPr marL="0" indent="0">
              <a:buNone/>
            </a:pPr>
            <a:endParaRPr lang="sv-SE" sz="1200" dirty="0"/>
          </a:p>
          <a:p>
            <a:pPr marL="0" indent="0">
              <a:buNone/>
            </a:pPr>
            <a:r>
              <a:rPr lang="sv-SE" sz="1200" dirty="0"/>
              <a:t>Scrolla längst ner på sidan och klicka på </a:t>
            </a:r>
            <a:r>
              <a:rPr lang="sv-SE" sz="1200" b="1" dirty="0"/>
              <a:t>Tillbaka till personallistan </a:t>
            </a:r>
            <a:r>
              <a:rPr lang="sv-SE" sz="1200" dirty="0"/>
              <a:t>för att komma till personallistan igen. Du kan eventuellt behöva logga ut och in igen för att de nya ändringarna ska synas.</a:t>
            </a:r>
          </a:p>
          <a:p>
            <a:pPr marL="0" indent="0">
              <a:buNone/>
            </a:pPr>
            <a:br>
              <a:rPr lang="sv-SE" sz="1200" dirty="0"/>
            </a:br>
            <a:r>
              <a:rPr lang="sv-SE" sz="1200" dirty="0"/>
              <a:t>Nu kan du fortsätta lägga till behörigheter till personalkonton.</a:t>
            </a:r>
          </a:p>
        </p:txBody>
      </p:sp>
    </p:spTree>
    <p:extLst>
      <p:ext uri="{BB962C8B-B14F-4D97-AF65-F5344CB8AC3E}">
        <p14:creationId xmlns:p14="http://schemas.microsoft.com/office/powerpoint/2010/main" val="159925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2246769"/>
          </a:xfrm>
          <a:prstGeom prst="rect">
            <a:avLst/>
          </a:prstGeom>
          <a:noFill/>
        </p:spPr>
        <p:txBody>
          <a:bodyPr wrap="square">
            <a:spAutoFit/>
          </a:bodyPr>
          <a:lstStyle/>
          <a:p>
            <a:pPr marL="0" indent="0">
              <a:buNone/>
            </a:pPr>
            <a:r>
              <a:rPr lang="sv-SE" sz="1000" b="1" dirty="0"/>
              <a:t>2024-12-20</a:t>
            </a:r>
          </a:p>
          <a:p>
            <a:pPr marL="0" indent="0">
              <a:buNone/>
            </a:pPr>
            <a:r>
              <a:rPr lang="sv-SE" sz="1000" dirty="0"/>
              <a:t>Uppdaterat samtliga bilder i användarstödet </a:t>
            </a:r>
          </a:p>
          <a:p>
            <a:pPr marL="0" indent="0">
              <a:buNone/>
            </a:pPr>
            <a:endParaRPr lang="sv-SE" sz="1000" b="1" dirty="0"/>
          </a:p>
          <a:p>
            <a:pPr marL="0" indent="0">
              <a:buNone/>
            </a:pPr>
            <a:r>
              <a:rPr lang="sv-SE" sz="1000" b="1" dirty="0"/>
              <a:t>2024-05-15</a:t>
            </a:r>
          </a:p>
          <a:p>
            <a:pPr marL="0" indent="0">
              <a:buNone/>
            </a:pPr>
            <a:r>
              <a:rPr lang="sv-SE" sz="1000" dirty="0"/>
              <a:t>Tjänst, utförande verksamhet och adresser</a:t>
            </a:r>
          </a:p>
          <a:p>
            <a:pPr marL="0" indent="0">
              <a:buNone/>
            </a:pPr>
            <a:endParaRPr lang="sv-SE" sz="1000" b="1" dirty="0"/>
          </a:p>
          <a:p>
            <a:pPr marL="0" indent="0">
              <a:buNone/>
            </a:pPr>
            <a:r>
              <a:rPr lang="sv-SE" sz="1000" b="1" dirty="0"/>
              <a:t>2024-02-16</a:t>
            </a:r>
          </a:p>
          <a:p>
            <a:pPr marL="0" indent="0">
              <a:buNone/>
            </a:pPr>
            <a:r>
              <a:rPr lang="sv-SE" sz="1000" dirty="0"/>
              <a:t>Behörighet 1: Administrera behörigheter</a:t>
            </a:r>
            <a:br>
              <a:rPr lang="sv-SE" sz="1000" dirty="0"/>
            </a:br>
            <a:r>
              <a:rPr lang="sv-SE" sz="1000" dirty="0"/>
              <a:t>Behörighet 2: Rapportering, planering och information om deltagare </a:t>
            </a:r>
          </a:p>
          <a:p>
            <a:pPr marL="0" indent="0">
              <a:buNone/>
            </a:pPr>
            <a:r>
              <a:rPr lang="sv-SE" sz="1000" dirty="0"/>
              <a:t>Händelseöversikt</a:t>
            </a:r>
          </a:p>
          <a:p>
            <a:pPr marL="0" indent="0">
              <a:buNone/>
            </a:pPr>
            <a:endParaRPr lang="sv-SE" sz="1000" dirty="0"/>
          </a:p>
          <a:p>
            <a:pPr marL="0" indent="0">
              <a:buNone/>
            </a:pPr>
            <a:endParaRPr lang="sv-SE" sz="1000" b="1" dirty="0"/>
          </a:p>
          <a:p>
            <a:pPr marL="0" indent="0">
              <a:buFont typeface="Arial" panose="020B0604020202020204" pitchFamily="34" charset="0"/>
              <a:buNone/>
            </a:pPr>
            <a:endParaRPr lang="sv-SE" sz="1000"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6D176AF5-8041-45A2-9DE7-119969D0FC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84319D21-6148-4657-8D45-DAD293A1E4C1}"/>
              </a:ext>
            </a:extLst>
          </p:cNvPr>
          <p:cNvSpPr>
            <a:spLocks noGrp="1"/>
          </p:cNvSpPr>
          <p:nvPr>
            <p:ph type="ctrTitle"/>
          </p:nvPr>
        </p:nvSpPr>
        <p:spPr>
          <a:xfrm>
            <a:off x="141859" y="2797521"/>
            <a:ext cx="4713920" cy="1037929"/>
          </a:xfrm>
        </p:spPr>
        <p:txBody>
          <a:bodyPr/>
          <a:lstStyle/>
          <a:p>
            <a:r>
              <a:rPr lang="sv-SE" sz="2400" dirty="0"/>
              <a:t>Så här gör du för att registrera dig när du fått en inbjudan</a:t>
            </a:r>
            <a:endParaRPr lang="sv-SE" dirty="0"/>
          </a:p>
        </p:txBody>
      </p:sp>
    </p:spTree>
    <p:extLst>
      <p:ext uri="{BB962C8B-B14F-4D97-AF65-F5344CB8AC3E}">
        <p14:creationId xmlns:p14="http://schemas.microsoft.com/office/powerpoint/2010/main" val="10516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5EA3A-C448-475B-85C0-C3BB122CC3B2}"/>
              </a:ext>
            </a:extLst>
          </p:cNvPr>
          <p:cNvSpPr>
            <a:spLocks noGrp="1"/>
          </p:cNvSpPr>
          <p:nvPr>
            <p:ph type="title"/>
          </p:nvPr>
        </p:nvSpPr>
        <p:spPr/>
        <p:txBody>
          <a:bodyPr/>
          <a:lstStyle/>
          <a:p>
            <a:r>
              <a:rPr lang="sv-SE" sz="2400" dirty="0"/>
              <a:t>Inbjudan via e-post</a:t>
            </a:r>
          </a:p>
        </p:txBody>
      </p:sp>
      <p:pic>
        <p:nvPicPr>
          <p:cNvPr id="4" name="Platshållare för innehåll 3" descr="Bilden visar användarinbjudan.´som skickas via E-post">
            <a:extLst>
              <a:ext uri="{FF2B5EF4-FFF2-40B4-BE49-F238E27FC236}">
                <a16:creationId xmlns:a16="http://schemas.microsoft.com/office/drawing/2014/main" id="{BE61A7C6-1736-4C13-8232-0AB36B49A062}"/>
              </a:ext>
              <a:ext uri="{C183D7F6-B498-43B3-948B-1728B52AA6E4}">
                <adec:decorative xmlns:adec="http://schemas.microsoft.com/office/drawing/2017/decorative" val="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584667"/>
            <a:ext cx="3034894" cy="2871788"/>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41640D4B-8D62-4028-AF21-2471188E8FB9}"/>
              </a:ext>
            </a:extLst>
          </p:cNvPr>
          <p:cNvSpPr txBox="1"/>
          <p:nvPr/>
        </p:nvSpPr>
        <p:spPr>
          <a:xfrm>
            <a:off x="4572000" y="1659988"/>
            <a:ext cx="4086665" cy="1546577"/>
          </a:xfrm>
          <a:prstGeom prst="rect">
            <a:avLst/>
          </a:prstGeom>
          <a:noFill/>
        </p:spPr>
        <p:txBody>
          <a:bodyPr wrap="square" rtlCol="0">
            <a:spAutoFit/>
          </a:bodyPr>
          <a:lstStyle/>
          <a:p>
            <a:r>
              <a:rPr lang="sv-SE" dirty="0"/>
              <a:t>När personen som administrerar behörigheter i din organisation bjuder in dig som användare av </a:t>
            </a:r>
            <a:r>
              <a:rPr lang="sv-SE" b="1" dirty="0"/>
              <a:t>Mina sidor för fristående aktörer </a:t>
            </a:r>
            <a:r>
              <a:rPr lang="sv-SE" dirty="0"/>
              <a:t>skickas en inbjudan till din e-post.</a:t>
            </a:r>
          </a:p>
          <a:p>
            <a:endParaRPr lang="sv-SE" dirty="0"/>
          </a:p>
          <a:p>
            <a:r>
              <a:rPr lang="sv-SE" dirty="0"/>
              <a:t>Klicka på länken i inbjudan för att börja registreringen av ditt konto.</a:t>
            </a:r>
          </a:p>
        </p:txBody>
      </p:sp>
    </p:spTree>
    <p:extLst>
      <p:ext uri="{BB962C8B-B14F-4D97-AF65-F5344CB8AC3E}">
        <p14:creationId xmlns:p14="http://schemas.microsoft.com/office/powerpoint/2010/main" val="298830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F2B8E-40BF-4DDD-92FB-BDED068E5828}"/>
              </a:ext>
            </a:extLst>
          </p:cNvPr>
          <p:cNvSpPr>
            <a:spLocks noGrp="1"/>
          </p:cNvSpPr>
          <p:nvPr>
            <p:ph type="title"/>
          </p:nvPr>
        </p:nvSpPr>
        <p:spPr/>
        <p:txBody>
          <a:bodyPr/>
          <a:lstStyle/>
          <a:p>
            <a:r>
              <a:rPr lang="sv-SE" sz="2400" dirty="0"/>
              <a:t>Legitimering med BankID</a:t>
            </a:r>
          </a:p>
        </p:txBody>
      </p:sp>
      <p:pic>
        <p:nvPicPr>
          <p:cNvPr id="4" name="Bildobjekt 3" descr="Visar hur det ser ut i systemet när man loggar in med BankID">
            <a:extLst>
              <a:ext uri="{FF2B5EF4-FFF2-40B4-BE49-F238E27FC236}">
                <a16:creationId xmlns:a16="http://schemas.microsoft.com/office/drawing/2014/main" id="{A5B92753-E967-4DBB-9F6A-7EC36B60A1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8999"/>
            <a:ext cx="5135018" cy="147096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194795E4-0F24-4156-9100-25525F6DB4B8}"/>
              </a:ext>
            </a:extLst>
          </p:cNvPr>
          <p:cNvSpPr txBox="1"/>
          <p:nvPr/>
        </p:nvSpPr>
        <p:spPr>
          <a:xfrm>
            <a:off x="6061365" y="1808999"/>
            <a:ext cx="2667000" cy="715581"/>
          </a:xfrm>
          <a:prstGeom prst="rect">
            <a:avLst/>
          </a:prstGeom>
          <a:noFill/>
        </p:spPr>
        <p:txBody>
          <a:bodyPr wrap="square" rtlCol="0">
            <a:spAutoFit/>
          </a:bodyPr>
          <a:lstStyle/>
          <a:p>
            <a:r>
              <a:rPr lang="sv-SE" dirty="0"/>
              <a:t>Du legitimerar dig med BankID. Välj om du vill använda Mobilt BankID eller BankID på fil.</a:t>
            </a:r>
          </a:p>
        </p:txBody>
      </p:sp>
    </p:spTree>
    <p:extLst>
      <p:ext uri="{BB962C8B-B14F-4D97-AF65-F5344CB8AC3E}">
        <p14:creationId xmlns:p14="http://schemas.microsoft.com/office/powerpoint/2010/main" val="330973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EBA1D-809E-4E99-AD23-D37A8D6E0E3C}"/>
              </a:ext>
            </a:extLst>
          </p:cNvPr>
          <p:cNvSpPr>
            <a:spLocks noGrp="1"/>
          </p:cNvSpPr>
          <p:nvPr>
            <p:ph type="title"/>
          </p:nvPr>
        </p:nvSpPr>
        <p:spPr>
          <a:xfrm>
            <a:off x="575043" y="361796"/>
            <a:ext cx="7422784" cy="675000"/>
          </a:xfrm>
        </p:spPr>
        <p:txBody>
          <a:bodyPr/>
          <a:lstStyle/>
          <a:p>
            <a:r>
              <a:rPr lang="sv-SE" sz="2400" dirty="0"/>
              <a:t>Bekräfta användarnamn</a:t>
            </a:r>
          </a:p>
        </p:txBody>
      </p:sp>
      <p:pic>
        <p:nvPicPr>
          <p:cNvPr id="7" name="Bildobjekt 6" descr="Visar epostmeddelande som går ut till personen.">
            <a:extLst>
              <a:ext uri="{FF2B5EF4-FFF2-40B4-BE49-F238E27FC236}">
                <a16:creationId xmlns:a16="http://schemas.microsoft.com/office/drawing/2014/main" id="{1750BAEE-CC60-429A-813B-94E4EB8033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04755" y="1702597"/>
            <a:ext cx="1944368" cy="1163783"/>
          </a:xfrm>
          <a:prstGeom prst="rect">
            <a:avLst/>
          </a:prstGeom>
          <a:ln>
            <a:noFill/>
          </a:ln>
          <a:effectLst>
            <a:outerShdw blurRad="292100" dist="139700" dir="2700000" algn="tl" rotWithShape="0">
              <a:srgbClr val="333333">
                <a:alpha val="65000"/>
              </a:srgbClr>
            </a:outerShdw>
          </a:effectLst>
        </p:spPr>
      </p:pic>
      <p:pic>
        <p:nvPicPr>
          <p:cNvPr id="6" name="Bildobjekt 5" descr="En bild som visar ruta att skriva in bekräftelsekod i.">
            <a:extLst>
              <a:ext uri="{FF2B5EF4-FFF2-40B4-BE49-F238E27FC236}">
                <a16:creationId xmlns:a16="http://schemas.microsoft.com/office/drawing/2014/main" id="{C85D013F-B10D-4862-AF3F-F6A8B9EBAF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9315" y="3007714"/>
            <a:ext cx="2035249" cy="1191131"/>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171FDEA0-94A8-4666-9AD8-352AC85EFC6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8056" y="4652439"/>
            <a:ext cx="973016" cy="269631"/>
          </a:xfrm>
          <a:prstGeom prst="rect">
            <a:avLst/>
          </a:prstGeom>
          <a:noFill/>
        </p:spPr>
      </p:pic>
      <p:sp>
        <p:nvSpPr>
          <p:cNvPr id="9" name="Rektangel 8">
            <a:extLst>
              <a:ext uri="{FF2B5EF4-FFF2-40B4-BE49-F238E27FC236}">
                <a16:creationId xmlns:a16="http://schemas.microsoft.com/office/drawing/2014/main" id="{EBB78731-742B-4A54-8EBF-B96A9E5B8013}"/>
              </a:ext>
              <a:ext uri="{C183D7F6-B498-43B3-948B-1728B52AA6E4}">
                <adec:decorative xmlns:adec="http://schemas.microsoft.com/office/drawing/2017/decorative" val="1"/>
              </a:ext>
            </a:extLst>
          </p:cNvPr>
          <p:cNvSpPr/>
          <p:nvPr/>
        </p:nvSpPr>
        <p:spPr>
          <a:xfrm>
            <a:off x="2959315" y="3882571"/>
            <a:ext cx="611575" cy="3162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914B8F19-0A2E-4781-8472-AEDFE11F9730}"/>
              </a:ext>
              <a:ext uri="{C183D7F6-B498-43B3-948B-1728B52AA6E4}">
                <adec:decorative xmlns:adec="http://schemas.microsoft.com/office/drawing/2017/decorative" val="1"/>
              </a:ext>
            </a:extLst>
          </p:cNvPr>
          <p:cNvSpPr/>
          <p:nvPr/>
        </p:nvSpPr>
        <p:spPr>
          <a:xfrm>
            <a:off x="930166" y="4122682"/>
            <a:ext cx="1584433" cy="230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64B79186-7632-7525-58B5-1C919D7883A2}"/>
              </a:ext>
              <a:ext uri="{C183D7F6-B498-43B3-948B-1728B52AA6E4}">
                <adec:decorative xmlns:adec="http://schemas.microsoft.com/office/drawing/2017/decorative" val="1"/>
              </a:ext>
            </a:extLst>
          </p:cNvPr>
          <p:cNvSpPr/>
          <p:nvPr/>
        </p:nvSpPr>
        <p:spPr>
          <a:xfrm>
            <a:off x="1118935" y="2284488"/>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0322863-9A17-1B5F-E895-1DF8E62671EB}"/>
              </a:ext>
              <a:ext uri="{C183D7F6-B498-43B3-948B-1728B52AA6E4}">
                <adec:decorative xmlns:adec="http://schemas.microsoft.com/office/drawing/2017/decorative" val="1"/>
              </a:ext>
            </a:extLst>
          </p:cNvPr>
          <p:cNvSpPr/>
          <p:nvPr/>
        </p:nvSpPr>
        <p:spPr>
          <a:xfrm>
            <a:off x="1118935" y="2911849"/>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4">
            <a:extLst>
              <a:ext uri="{FF2B5EF4-FFF2-40B4-BE49-F238E27FC236}">
                <a16:creationId xmlns:a16="http://schemas.microsoft.com/office/drawing/2014/main" id="{1E4B51B2-B85D-4E8D-8A85-42CEACA2C8F6}"/>
              </a:ext>
              <a:ext uri="{C183D7F6-B498-43B3-948B-1728B52AA6E4}">
                <adec:decorative xmlns:adec="http://schemas.microsoft.com/office/drawing/2017/decorative" val="1"/>
              </a:ext>
            </a:extLst>
          </p:cNvPr>
          <p:cNvPicPr>
            <a:picLocks noGrp="1" noChangeAspect="1"/>
          </p:cNvPicPr>
          <p:nvPr>
            <p:ph idx="14"/>
          </p:nvPr>
        </p:nvPicPr>
        <p:blipFill rotWithShape="1">
          <a:blip r:embed="rId5" cstate="screen">
            <a:extLst>
              <a:ext uri="{28A0092B-C50C-407E-A947-70E740481C1C}">
                <a14:useLocalDpi xmlns:a14="http://schemas.microsoft.com/office/drawing/2010/main"/>
              </a:ext>
            </a:extLst>
          </a:blip>
          <a:srcRect t="-2"/>
          <a:stretch/>
        </p:blipFill>
        <p:spPr>
          <a:xfrm>
            <a:off x="559668" y="1260929"/>
            <a:ext cx="3071079" cy="36611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30C36E-EA16-4109-AEFB-CBB65945836E}"/>
              </a:ext>
            </a:extLst>
          </p:cNvPr>
          <p:cNvSpPr>
            <a:spLocks noGrp="1"/>
          </p:cNvSpPr>
          <p:nvPr>
            <p:ph idx="13"/>
          </p:nvPr>
        </p:nvSpPr>
        <p:spPr>
          <a:xfrm>
            <a:off x="5361709" y="1212438"/>
            <a:ext cx="3350160" cy="2565000"/>
          </a:xfrm>
        </p:spPr>
        <p:txBody>
          <a:bodyPr/>
          <a:lstStyle/>
          <a:p>
            <a:pPr marL="0" indent="0">
              <a:buNone/>
            </a:pPr>
            <a:r>
              <a:rPr lang="sv-SE" sz="1200" dirty="0"/>
              <a:t>Kontrollera att uppgifterna stämmer, klicka sen på knappen </a:t>
            </a:r>
            <a:r>
              <a:rPr lang="sv-SE" sz="1200" b="1" dirty="0"/>
              <a:t>Bekräfta Användarnamn (epost)</a:t>
            </a:r>
          </a:p>
          <a:p>
            <a:pPr marL="0" indent="0">
              <a:buNone/>
            </a:pPr>
            <a:r>
              <a:rPr lang="sv-SE" sz="1200" dirty="0"/>
              <a:t>En bekräftelsekod skickas till dig med e-post.</a:t>
            </a:r>
          </a:p>
          <a:p>
            <a:pPr marL="0" indent="0">
              <a:buNone/>
            </a:pPr>
            <a:endParaRPr lang="sv-SE" sz="1200" dirty="0"/>
          </a:p>
          <a:p>
            <a:pPr marL="0" indent="0">
              <a:buNone/>
            </a:pPr>
            <a:r>
              <a:rPr lang="sv-SE" sz="1200" dirty="0"/>
              <a:t>Hämta bekräftelsekoden i din e-post och skriv in den i rutan som kommer upp. Klicka sen på </a:t>
            </a:r>
            <a:r>
              <a:rPr lang="sv-SE" sz="1200" b="1" dirty="0"/>
              <a:t>Kontrollera kod.</a:t>
            </a:r>
          </a:p>
          <a:p>
            <a:pPr marL="0" indent="0">
              <a:buNone/>
            </a:pPr>
            <a:endParaRPr lang="sv-SE" sz="1200" b="1" dirty="0"/>
          </a:p>
          <a:p>
            <a:pPr marL="0" indent="0">
              <a:buNone/>
            </a:pPr>
            <a:r>
              <a:rPr lang="sv-SE" sz="1200" dirty="0"/>
              <a:t>För att komma vidare efter att du bekräftat din e-postadress klicka på knappen </a:t>
            </a:r>
            <a:r>
              <a:rPr lang="sv-SE" sz="1200" b="1" dirty="0"/>
              <a:t>Nästa.</a:t>
            </a:r>
          </a:p>
        </p:txBody>
      </p:sp>
    </p:spTree>
    <p:extLst>
      <p:ext uri="{BB962C8B-B14F-4D97-AF65-F5344CB8AC3E}">
        <p14:creationId xmlns:p14="http://schemas.microsoft.com/office/powerpoint/2010/main" val="181322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2477C5-2826-41A4-A9C8-D474F7874273}"/>
              </a:ext>
            </a:extLst>
          </p:cNvPr>
          <p:cNvSpPr>
            <a:spLocks noGrp="1"/>
          </p:cNvSpPr>
          <p:nvPr>
            <p:ph type="title"/>
          </p:nvPr>
        </p:nvSpPr>
        <p:spPr/>
        <p:txBody>
          <a:bodyPr/>
          <a:lstStyle/>
          <a:p>
            <a:r>
              <a:rPr lang="sv-SE" sz="2400" dirty="0"/>
              <a:t>Tekniskt namn</a:t>
            </a:r>
          </a:p>
        </p:txBody>
      </p:sp>
      <p:pic>
        <p:nvPicPr>
          <p:cNvPr id="5" name="Bildobjekt 4" descr="En bild som visar hur det ser ut i systemet.">
            <a:extLst>
              <a:ext uri="{FF2B5EF4-FFF2-40B4-BE49-F238E27FC236}">
                <a16:creationId xmlns:a16="http://schemas.microsoft.com/office/drawing/2014/main" id="{9EF39D7F-776F-464C-B418-4A1A469A1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0"/>
            <a:ext cx="5507103" cy="19279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EE2057A-E501-455E-AE19-BA485F6A66D4}"/>
              </a:ext>
            </a:extLst>
          </p:cNvPr>
          <p:cNvSpPr>
            <a:spLocks noGrp="1"/>
          </p:cNvSpPr>
          <p:nvPr>
            <p:ph idx="13"/>
          </p:nvPr>
        </p:nvSpPr>
        <p:spPr>
          <a:xfrm>
            <a:off x="6504709" y="1809000"/>
            <a:ext cx="2189019" cy="2565000"/>
          </a:xfrm>
        </p:spPr>
        <p:txBody>
          <a:bodyPr/>
          <a:lstStyle/>
          <a:p>
            <a:pPr marL="0" indent="0">
              <a:buNone/>
            </a:pPr>
            <a:r>
              <a:rPr lang="sv-SE" sz="1200" dirty="0"/>
              <a:t>Nu kommer du till en sida som visar </a:t>
            </a:r>
            <a:r>
              <a:rPr lang="sv-SE" sz="1200" b="1" dirty="0"/>
              <a:t>Tekniskt namn</a:t>
            </a:r>
            <a:r>
              <a:rPr lang="sv-SE" sz="1200" dirty="0"/>
              <a:t>. </a:t>
            </a:r>
          </a:p>
          <a:p>
            <a:pPr marL="0" indent="0">
              <a:buNone/>
            </a:pPr>
            <a:r>
              <a:rPr lang="sv-SE" sz="1200" dirty="0"/>
              <a:t>Det  är ett ID-nummer som </a:t>
            </a:r>
            <a:r>
              <a:rPr lang="sv-SE" sz="1200" b="1" dirty="0"/>
              <a:t>Mina sidor för fristående aktörer </a:t>
            </a:r>
            <a:r>
              <a:rPr lang="sv-SE" sz="1200" dirty="0"/>
              <a:t>använder för att styra informationen rätt i systemet. Du behöver inte göra något med numret.</a:t>
            </a:r>
          </a:p>
          <a:p>
            <a:pPr marL="0" indent="0">
              <a:buNone/>
            </a:pPr>
            <a:endParaRPr lang="sv-SE" sz="1200" dirty="0"/>
          </a:p>
          <a:p>
            <a:pPr marL="0" indent="0">
              <a:buNone/>
            </a:pPr>
            <a:r>
              <a:rPr lang="sv-SE" sz="1200" dirty="0"/>
              <a:t>För att komma vidare klicka på </a:t>
            </a:r>
            <a:r>
              <a:rPr lang="sv-SE" sz="1200" b="1" dirty="0"/>
              <a:t>Nästa</a:t>
            </a:r>
            <a:r>
              <a:rPr lang="sv-SE" sz="1200" dirty="0"/>
              <a:t>.</a:t>
            </a:r>
          </a:p>
          <a:p>
            <a:pPr marL="0" indent="0">
              <a:buNone/>
            </a:pPr>
            <a:endParaRPr lang="sv-SE" sz="1200" dirty="0"/>
          </a:p>
          <a:p>
            <a:pPr marL="0" indent="0">
              <a:buNone/>
            </a:pPr>
            <a:endParaRPr lang="sv-SE" sz="1200" dirty="0"/>
          </a:p>
        </p:txBody>
      </p:sp>
      <p:sp>
        <p:nvSpPr>
          <p:cNvPr id="6" name="Rektangel 5">
            <a:extLst>
              <a:ext uri="{FF2B5EF4-FFF2-40B4-BE49-F238E27FC236}">
                <a16:creationId xmlns:a16="http://schemas.microsoft.com/office/drawing/2014/main" id="{9ADA5225-539A-4EC2-8313-7C1CEC88FB8C}"/>
              </a:ext>
              <a:ext uri="{C183D7F6-B498-43B3-948B-1728B52AA6E4}">
                <adec:decorative xmlns:adec="http://schemas.microsoft.com/office/drawing/2017/decorative" val="1"/>
              </a:ext>
            </a:extLst>
          </p:cNvPr>
          <p:cNvSpPr/>
          <p:nvPr/>
        </p:nvSpPr>
        <p:spPr>
          <a:xfrm>
            <a:off x="5216798" y="3397469"/>
            <a:ext cx="825932" cy="2720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8E379EE-D109-4DD9-AD03-1519A500CA40}"/>
              </a:ext>
              <a:ext uri="{C183D7F6-B498-43B3-948B-1728B52AA6E4}">
                <adec:decorative xmlns:adec="http://schemas.microsoft.com/office/drawing/2017/decorative" val="1"/>
              </a:ext>
            </a:extLst>
          </p:cNvPr>
          <p:cNvSpPr/>
          <p:nvPr/>
        </p:nvSpPr>
        <p:spPr>
          <a:xfrm>
            <a:off x="646386" y="2716213"/>
            <a:ext cx="2191407" cy="405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9275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80C91-0EEA-4F36-A106-BA6F23835730}"/>
              </a:ext>
            </a:extLst>
          </p:cNvPr>
          <p:cNvSpPr>
            <a:spLocks noGrp="1"/>
          </p:cNvSpPr>
          <p:nvPr>
            <p:ph type="title"/>
          </p:nvPr>
        </p:nvSpPr>
        <p:spPr/>
        <p:txBody>
          <a:bodyPr/>
          <a:lstStyle/>
          <a:p>
            <a:r>
              <a:rPr lang="sv-SE" sz="2400" dirty="0"/>
              <a:t>Personlig information</a:t>
            </a:r>
          </a:p>
        </p:txBody>
      </p:sp>
      <p:pic>
        <p:nvPicPr>
          <p:cNvPr id="6" name="Bildobjekt 5" descr="En bild som visar hur det ser ut i systemet.">
            <a:extLst>
              <a:ext uri="{FF2B5EF4-FFF2-40B4-BE49-F238E27FC236}">
                <a16:creationId xmlns:a16="http://schemas.microsoft.com/office/drawing/2014/main" id="{253D43AC-15AC-468D-9E70-FED3F62D6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043" y="1809001"/>
            <a:ext cx="4365118" cy="284326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D5D0C4-3EC5-4B7C-B100-72D2E9C6ACB4}"/>
              </a:ext>
            </a:extLst>
          </p:cNvPr>
          <p:cNvSpPr>
            <a:spLocks noGrp="1"/>
          </p:cNvSpPr>
          <p:nvPr>
            <p:ph idx="13"/>
          </p:nvPr>
        </p:nvSpPr>
        <p:spPr>
          <a:xfrm>
            <a:off x="5621972" y="1809000"/>
            <a:ext cx="2737853" cy="2843263"/>
          </a:xfrm>
        </p:spPr>
        <p:txBody>
          <a:bodyPr/>
          <a:lstStyle/>
          <a:p>
            <a:pPr marL="0" indent="0">
              <a:buNone/>
            </a:pPr>
            <a:r>
              <a:rPr lang="sv-SE" sz="1200" dirty="0"/>
              <a:t>Här ser du användarinformationen för ditt konto i </a:t>
            </a:r>
            <a:r>
              <a:rPr lang="sv-SE" sz="1200" b="1" dirty="0"/>
              <a:t>Mina sidor för fristående aktörer</a:t>
            </a:r>
            <a:r>
              <a:rPr lang="sv-SE" sz="1200" dirty="0"/>
              <a:t>. </a:t>
            </a:r>
          </a:p>
          <a:p>
            <a:pPr marL="0" indent="0">
              <a:buNone/>
            </a:pPr>
            <a:endParaRPr lang="sv-SE" sz="1200" dirty="0"/>
          </a:p>
          <a:p>
            <a:pPr marL="0" indent="0">
              <a:buNone/>
            </a:pPr>
            <a:r>
              <a:rPr lang="sv-SE" sz="1200" dirty="0"/>
              <a:t>Klicka på knappen </a:t>
            </a:r>
            <a:r>
              <a:rPr lang="sv-SE" sz="1200" b="1" dirty="0"/>
              <a:t>Bekräfta</a:t>
            </a:r>
            <a:r>
              <a:rPr lang="sv-SE" sz="1200" dirty="0"/>
              <a:t> för att gå vidare.</a:t>
            </a:r>
          </a:p>
        </p:txBody>
      </p:sp>
      <p:sp>
        <p:nvSpPr>
          <p:cNvPr id="7" name="Rektangel 6">
            <a:extLst>
              <a:ext uri="{FF2B5EF4-FFF2-40B4-BE49-F238E27FC236}">
                <a16:creationId xmlns:a16="http://schemas.microsoft.com/office/drawing/2014/main" id="{6EA7AE36-323A-4EBF-BD41-4D08EA53F042}"/>
              </a:ext>
              <a:ext uri="{C183D7F6-B498-43B3-948B-1728B52AA6E4}">
                <adec:decorative xmlns:adec="http://schemas.microsoft.com/office/drawing/2017/decorative" val="1"/>
              </a:ext>
            </a:extLst>
          </p:cNvPr>
          <p:cNvSpPr/>
          <p:nvPr/>
        </p:nvSpPr>
        <p:spPr>
          <a:xfrm>
            <a:off x="4398579" y="4430108"/>
            <a:ext cx="449318" cy="1985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3CF4E35D-0A33-98BB-4E23-C5B6079FA80D}"/>
              </a:ext>
              <a:ext uri="{C183D7F6-B498-43B3-948B-1728B52AA6E4}">
                <adec:decorative xmlns:adec="http://schemas.microsoft.com/office/drawing/2017/decorative" val="1"/>
              </a:ext>
            </a:extLst>
          </p:cNvPr>
          <p:cNvSpPr/>
          <p:nvPr/>
        </p:nvSpPr>
        <p:spPr>
          <a:xfrm>
            <a:off x="700549" y="3235626"/>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824D9A-2089-D217-1758-85A983B2FA5F}"/>
              </a:ext>
              <a:ext uri="{C183D7F6-B498-43B3-948B-1728B52AA6E4}">
                <adec:decorative xmlns:adec="http://schemas.microsoft.com/office/drawing/2017/decorative" val="1"/>
              </a:ext>
            </a:extLst>
          </p:cNvPr>
          <p:cNvSpPr/>
          <p:nvPr/>
        </p:nvSpPr>
        <p:spPr>
          <a:xfrm>
            <a:off x="700549" y="3550501"/>
            <a:ext cx="309716" cy="95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F1E3-F40D-B820-B8D8-DF89D85FF64C}"/>
              </a:ext>
              <a:ext uri="{C183D7F6-B498-43B3-948B-1728B52AA6E4}">
                <adec:decorative xmlns:adec="http://schemas.microsoft.com/office/drawing/2017/decorative" val="1"/>
              </a:ext>
            </a:extLst>
          </p:cNvPr>
          <p:cNvSpPr/>
          <p:nvPr/>
        </p:nvSpPr>
        <p:spPr>
          <a:xfrm>
            <a:off x="700549" y="2924014"/>
            <a:ext cx="466990" cy="9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168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C39D53-272B-473F-88CE-6BA75FF47DB4}"/>
              </a:ext>
            </a:extLst>
          </p:cNvPr>
          <p:cNvSpPr>
            <a:spLocks noGrp="1"/>
          </p:cNvSpPr>
          <p:nvPr>
            <p:ph type="title"/>
          </p:nvPr>
        </p:nvSpPr>
        <p:spPr/>
        <p:txBody>
          <a:bodyPr/>
          <a:lstStyle/>
          <a:p>
            <a:r>
              <a:rPr lang="sv-SE" sz="2400" dirty="0"/>
              <a:t>Användarregisteringen har godkänts</a:t>
            </a:r>
          </a:p>
        </p:txBody>
      </p:sp>
      <p:pic>
        <p:nvPicPr>
          <p:cNvPr id="5" name="Platshållare för innehåll 4" descr="Visar det bekräftelsemejl som går ut när man registrerat sig som användare på &quot;Mina sidor för fristående aktörer&quot;">
            <a:extLst>
              <a:ext uri="{FF2B5EF4-FFF2-40B4-BE49-F238E27FC236}">
                <a16:creationId xmlns:a16="http://schemas.microsoft.com/office/drawing/2014/main" id="{13311F64-7BD1-4C0B-8FAE-3E9C517A81E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75043" y="1726623"/>
            <a:ext cx="3248812" cy="3081075"/>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5207F8D-B45D-455A-9E5C-E7F2630DB9A1}"/>
              </a:ext>
            </a:extLst>
          </p:cNvPr>
          <p:cNvSpPr txBox="1"/>
          <p:nvPr/>
        </p:nvSpPr>
        <p:spPr>
          <a:xfrm>
            <a:off x="4572000" y="1726623"/>
            <a:ext cx="4045527" cy="1938992"/>
          </a:xfrm>
          <a:prstGeom prst="rect">
            <a:avLst/>
          </a:prstGeom>
          <a:noFill/>
        </p:spPr>
        <p:txBody>
          <a:bodyPr wrap="square" rtlCol="0">
            <a:spAutoFit/>
          </a:bodyPr>
          <a:lstStyle/>
          <a:p>
            <a:r>
              <a:rPr lang="sv-SE" sz="1200" dirty="0"/>
              <a:t>Nu är du färdig med registreringen av ditt konto i </a:t>
            </a:r>
            <a:r>
              <a:rPr lang="sv-SE" sz="1200" b="1" dirty="0"/>
              <a:t>Mina sidor för fristående aktörer </a:t>
            </a:r>
            <a:r>
              <a:rPr lang="sv-SE" sz="1200" dirty="0"/>
              <a:t>och du får en bekräftelse med e-post. </a:t>
            </a:r>
          </a:p>
          <a:p>
            <a:r>
              <a:rPr lang="sv-SE" sz="1200" dirty="0"/>
              <a:t>Personen som administrerar behörigheter i din organisation kan nu lägga till de behörigheter du behöver i ditt arbete.</a:t>
            </a:r>
          </a:p>
          <a:p>
            <a:endParaRPr lang="sv-SE" sz="1200" dirty="0"/>
          </a:p>
          <a:p>
            <a:r>
              <a:rPr lang="sv-SE" sz="1200" dirty="0"/>
              <a:t>Du kommer till </a:t>
            </a:r>
            <a:r>
              <a:rPr lang="sv-SE" sz="1200" b="1" dirty="0"/>
              <a:t>Mina sidor för fristående aktörer </a:t>
            </a:r>
            <a:r>
              <a:rPr lang="sv-SE" sz="1200" dirty="0"/>
              <a:t>via länken </a:t>
            </a:r>
            <a:r>
              <a:rPr lang="sv-SE" sz="1200" dirty="0">
                <a:hlinkClick r:id="rId3"/>
              </a:rPr>
              <a:t>leverantorer.arbetsformedlingen.se</a:t>
            </a:r>
            <a:r>
              <a:rPr lang="sv-SE" sz="1200" dirty="0"/>
              <a:t>. </a:t>
            </a:r>
          </a:p>
          <a:p>
            <a:r>
              <a:rPr lang="sv-SE" sz="1200" dirty="0"/>
              <a:t>Du använder BankID för att logga in.</a:t>
            </a:r>
          </a:p>
        </p:txBody>
      </p:sp>
    </p:spTree>
    <p:extLst>
      <p:ext uri="{BB962C8B-B14F-4D97-AF65-F5344CB8AC3E}">
        <p14:creationId xmlns:p14="http://schemas.microsoft.com/office/powerpoint/2010/main" val="81486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570252" cy="1037929"/>
          </a:xfrm>
        </p:spPr>
        <p:txBody>
          <a:bodyPr/>
          <a:lstStyle/>
          <a:p>
            <a:r>
              <a:rPr lang="sv-SE" sz="2400" dirty="0"/>
              <a:t>Ta bort personal / handledare</a:t>
            </a:r>
          </a:p>
        </p:txBody>
      </p:sp>
    </p:spTree>
    <p:extLst>
      <p:ext uri="{BB962C8B-B14F-4D97-AF65-F5344CB8AC3E}">
        <p14:creationId xmlns:p14="http://schemas.microsoft.com/office/powerpoint/2010/main" val="33184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D335DDE-081C-4BCE-95FF-0BBF6B7803E6}"/>
              </a:ext>
            </a:extLst>
          </p:cNvPr>
          <p:cNvSpPr txBox="1">
            <a:spLocks noGrp="1"/>
          </p:cNvSpPr>
          <p:nvPr>
            <p:ph type="title" idx="4294967295"/>
          </p:nvPr>
        </p:nvSpPr>
        <p:spPr>
          <a:xfrm>
            <a:off x="346367" y="40060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j-lt"/>
                <a:ea typeface="+mn-ea"/>
                <a:cs typeface="+mn-cs"/>
              </a:rPr>
              <a:t>Se om handledare har deltagare</a:t>
            </a:r>
          </a:p>
        </p:txBody>
      </p:sp>
      <p:pic>
        <p:nvPicPr>
          <p:cNvPr id="6" name="Bildobjekt 5" descr="Bilden är ett urklipp från IT systemet Mina sidor för fristående aktörer.">
            <a:extLst>
              <a:ext uri="{FF2B5EF4-FFF2-40B4-BE49-F238E27FC236}">
                <a16:creationId xmlns:a16="http://schemas.microsoft.com/office/drawing/2014/main" id="{4D9580A2-52BE-A413-1606-2D04BEF9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71" y="1023970"/>
            <a:ext cx="4932861" cy="2929690"/>
          </a:xfrm>
          <a:prstGeom prst="rect">
            <a:avLst/>
          </a:prstGeom>
        </p:spPr>
      </p:pic>
      <p:sp>
        <p:nvSpPr>
          <p:cNvPr id="3" name="textruta 2">
            <a:extLst>
              <a:ext uri="{FF2B5EF4-FFF2-40B4-BE49-F238E27FC236}">
                <a16:creationId xmlns:a16="http://schemas.microsoft.com/office/drawing/2014/main" id="{2F76B1E6-3647-419F-881E-68EF08B25A46}"/>
              </a:ext>
            </a:extLst>
          </p:cNvPr>
          <p:cNvSpPr txBox="1"/>
          <p:nvPr/>
        </p:nvSpPr>
        <p:spPr>
          <a:xfrm>
            <a:off x="6167760" y="1046933"/>
            <a:ext cx="2534668" cy="1384995"/>
          </a:xfrm>
          <a:prstGeom prst="rect">
            <a:avLst/>
          </a:prstGeom>
          <a:noFill/>
        </p:spPr>
        <p:txBody>
          <a:bodyPr wrap="none" rtlCol="0">
            <a:spAutoFit/>
          </a:bodyPr>
          <a:lstStyle/>
          <a:p>
            <a:r>
              <a:rPr lang="sv-SE" sz="1200" b="1" dirty="0"/>
              <a:t>Viktigt.</a:t>
            </a:r>
          </a:p>
          <a:p>
            <a:r>
              <a:rPr lang="sv-SE" sz="1200" dirty="0"/>
              <a:t>För att du ska kunna ta bort en </a:t>
            </a:r>
          </a:p>
          <a:p>
            <a:r>
              <a:rPr lang="sv-SE" sz="1200" dirty="0"/>
              <a:t>handledare behöver du först flytta</a:t>
            </a:r>
          </a:p>
          <a:p>
            <a:r>
              <a:rPr lang="sv-SE" sz="1200" dirty="0"/>
              <a:t>över handledarens deltagare till en</a:t>
            </a:r>
          </a:p>
          <a:p>
            <a:r>
              <a:rPr lang="sv-SE" sz="1200" dirty="0"/>
              <a:t>annan handledare.</a:t>
            </a:r>
          </a:p>
          <a:p>
            <a:endParaRPr lang="sv-SE" sz="1200" dirty="0"/>
          </a:p>
          <a:p>
            <a:endParaRPr lang="sv-SE" sz="1200" dirty="0"/>
          </a:p>
        </p:txBody>
      </p:sp>
      <p:sp>
        <p:nvSpPr>
          <p:cNvPr id="13" name="textruta 12">
            <a:extLst>
              <a:ext uri="{FF2B5EF4-FFF2-40B4-BE49-F238E27FC236}">
                <a16:creationId xmlns:a16="http://schemas.microsoft.com/office/drawing/2014/main" id="{EB0EC481-79E8-4EFF-84CA-86148DDF4433}"/>
              </a:ext>
            </a:extLst>
          </p:cNvPr>
          <p:cNvSpPr txBox="1"/>
          <p:nvPr/>
        </p:nvSpPr>
        <p:spPr>
          <a:xfrm>
            <a:off x="6115811" y="2571750"/>
            <a:ext cx="2927557" cy="1223412"/>
          </a:xfrm>
          <a:prstGeom prst="rect">
            <a:avLst/>
          </a:prstGeom>
          <a:noFill/>
        </p:spPr>
        <p:txBody>
          <a:bodyPr wrap="square" rtlCol="0">
            <a:spAutoFit/>
          </a:bodyPr>
          <a:lstStyle/>
          <a:p>
            <a:r>
              <a:rPr lang="sv-SE" sz="1200" dirty="0"/>
              <a:t>Du kan se om handledare har deltagare på sig genom att;</a:t>
            </a:r>
          </a:p>
          <a:p>
            <a:endParaRPr lang="sv-SE" sz="1200" dirty="0"/>
          </a:p>
          <a:p>
            <a:r>
              <a:rPr lang="sv-SE" sz="1200" dirty="0"/>
              <a:t>Välj </a:t>
            </a:r>
            <a:r>
              <a:rPr lang="sv-SE" sz="1200" b="1" dirty="0"/>
              <a:t>deltagarlista</a:t>
            </a:r>
            <a:r>
              <a:rPr lang="sv-SE" sz="1200" dirty="0"/>
              <a:t> och välja den handledare du vill se</a:t>
            </a:r>
            <a:r>
              <a:rPr lang="sv-SE" sz="900" dirty="0"/>
              <a:t>.</a:t>
            </a:r>
          </a:p>
          <a:p>
            <a:endParaRPr lang="sv-SE" dirty="0"/>
          </a:p>
        </p:txBody>
      </p:sp>
    </p:spTree>
    <p:extLst>
      <p:ext uri="{BB962C8B-B14F-4D97-AF65-F5344CB8AC3E}">
        <p14:creationId xmlns:p14="http://schemas.microsoft.com/office/powerpoint/2010/main" val="3552662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C6D8076E-04D2-4810-A39E-38C73173547C}"/>
              </a:ext>
            </a:extLst>
          </p:cNvPr>
          <p:cNvSpPr txBox="1">
            <a:spLocks noGrp="1"/>
          </p:cNvSpPr>
          <p:nvPr>
            <p:ph type="title" idx="4294967295"/>
          </p:nvPr>
        </p:nvSpPr>
        <p:spPr>
          <a:xfrm>
            <a:off x="404556" y="35396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Byt handledare via deltagarkortet</a:t>
            </a:r>
          </a:p>
        </p:txBody>
      </p:sp>
      <p:pic>
        <p:nvPicPr>
          <p:cNvPr id="16" name="Bildobjekt 15" descr="Bilden är ett urklipp från IT systemet Mina sidor för fristående aktörer.">
            <a:extLst>
              <a:ext uri="{FF2B5EF4-FFF2-40B4-BE49-F238E27FC236}">
                <a16:creationId xmlns:a16="http://schemas.microsoft.com/office/drawing/2014/main" id="{420DCCFE-FAA6-3F57-30EE-394114C66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53" y="939483"/>
            <a:ext cx="5215812" cy="2777544"/>
          </a:xfrm>
          <a:prstGeom prst="rect">
            <a:avLst/>
          </a:prstGeom>
        </p:spPr>
      </p:pic>
      <p:sp>
        <p:nvSpPr>
          <p:cNvPr id="17" name="Rektangel 16">
            <a:extLst>
              <a:ext uri="{FF2B5EF4-FFF2-40B4-BE49-F238E27FC236}">
                <a16:creationId xmlns:a16="http://schemas.microsoft.com/office/drawing/2014/main" id="{19DF1D20-FB19-788E-31FC-C9330B7A57DC}"/>
              </a:ext>
              <a:ext uri="{C183D7F6-B498-43B3-948B-1728B52AA6E4}">
                <adec:decorative xmlns:adec="http://schemas.microsoft.com/office/drawing/2017/decorative" val="1"/>
              </a:ext>
            </a:extLst>
          </p:cNvPr>
          <p:cNvSpPr/>
          <p:nvPr/>
        </p:nvSpPr>
        <p:spPr>
          <a:xfrm>
            <a:off x="4063146" y="2571749"/>
            <a:ext cx="1199319" cy="5260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98491FB6-1567-458C-9213-1D5B83646D03}"/>
              </a:ext>
            </a:extLst>
          </p:cNvPr>
          <p:cNvSpPr txBox="1"/>
          <p:nvPr/>
        </p:nvSpPr>
        <p:spPr>
          <a:xfrm>
            <a:off x="5838287" y="861792"/>
            <a:ext cx="3302507" cy="1384995"/>
          </a:xfrm>
          <a:prstGeom prst="rect">
            <a:avLst/>
          </a:prstGeom>
          <a:noFill/>
        </p:spPr>
        <p:txBody>
          <a:bodyPr wrap="none" rtlCol="0">
            <a:spAutoFit/>
          </a:bodyPr>
          <a:lstStyle/>
          <a:p>
            <a:r>
              <a:rPr lang="sv-SE" sz="1200" dirty="0"/>
              <a:t>För att ändra handledare går du in på</a:t>
            </a:r>
          </a:p>
          <a:p>
            <a:r>
              <a:rPr lang="sv-SE" sz="1200" dirty="0"/>
              <a:t>varje deltagare aktuell handledare har</a:t>
            </a:r>
          </a:p>
          <a:p>
            <a:r>
              <a:rPr lang="sv-SE" sz="1200" dirty="0"/>
              <a:t>och klickar på </a:t>
            </a:r>
            <a:r>
              <a:rPr lang="sv-SE" sz="1200" b="1" dirty="0"/>
              <a:t>Byt handledare</a:t>
            </a:r>
            <a:r>
              <a:rPr lang="sv-SE" sz="1200" dirty="0"/>
              <a:t>.</a:t>
            </a:r>
          </a:p>
          <a:p>
            <a:endParaRPr lang="sv-SE" sz="1200" dirty="0"/>
          </a:p>
          <a:p>
            <a:r>
              <a:rPr lang="sv-SE" sz="1200" dirty="0"/>
              <a:t>Du väljer den handledare deltagaren</a:t>
            </a:r>
          </a:p>
          <a:p>
            <a:r>
              <a:rPr lang="sv-SE" sz="1200" dirty="0"/>
              <a:t>ska byta till och klickar på </a:t>
            </a:r>
            <a:r>
              <a:rPr lang="sv-SE" sz="1200" b="1" dirty="0"/>
              <a:t>Spara handledare</a:t>
            </a:r>
            <a:r>
              <a:rPr lang="sv-SE" sz="1200" dirty="0"/>
              <a:t>.</a:t>
            </a:r>
          </a:p>
          <a:p>
            <a:r>
              <a:rPr lang="sv-SE" sz="1200" dirty="0"/>
              <a:t> </a:t>
            </a:r>
          </a:p>
        </p:txBody>
      </p:sp>
    </p:spTree>
    <p:extLst>
      <p:ext uri="{BB962C8B-B14F-4D97-AF65-F5344CB8AC3E}">
        <p14:creationId xmlns:p14="http://schemas.microsoft.com/office/powerpoint/2010/main" val="287867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A0DE5-4916-45A8-B103-5229A88971D9}"/>
              </a:ext>
            </a:extLst>
          </p:cNvPr>
          <p:cNvSpPr>
            <a:spLocks noGrp="1"/>
          </p:cNvSpPr>
          <p:nvPr>
            <p:ph type="title"/>
          </p:nvPr>
        </p:nvSpPr>
        <p:spPr>
          <a:xfrm>
            <a:off x="325551" y="342901"/>
            <a:ext cx="3088768" cy="361336"/>
          </a:xfrm>
        </p:spPr>
        <p:txBody>
          <a:bodyPr/>
          <a:lstStyle/>
          <a:p>
            <a:r>
              <a:rPr lang="sv-SE" sz="2400" dirty="0"/>
              <a:t>Innehållsförteckning</a:t>
            </a:r>
          </a:p>
        </p:txBody>
      </p:sp>
      <p:sp>
        <p:nvSpPr>
          <p:cNvPr id="11" name="textruta 10">
            <a:extLst>
              <a:ext uri="{FF2B5EF4-FFF2-40B4-BE49-F238E27FC236}">
                <a16:creationId xmlns:a16="http://schemas.microsoft.com/office/drawing/2014/main" id="{5FF26408-460D-4C46-AE24-349888F7BCAF}"/>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Deltagare och rapporter/redovisning finns i separat användarstöd. </a:t>
            </a:r>
          </a:p>
        </p:txBody>
      </p:sp>
      <p:sp>
        <p:nvSpPr>
          <p:cNvPr id="3" name="Platshållare för innehåll 2">
            <a:extLst>
              <a:ext uri="{FF2B5EF4-FFF2-40B4-BE49-F238E27FC236}">
                <a16:creationId xmlns:a16="http://schemas.microsoft.com/office/drawing/2014/main" id="{3A18C91A-05F7-48D1-B85E-BF4CA2C0B578}"/>
              </a:ext>
            </a:extLst>
          </p:cNvPr>
          <p:cNvSpPr>
            <a:spLocks noGrp="1"/>
          </p:cNvSpPr>
          <p:nvPr>
            <p:ph idx="1"/>
          </p:nvPr>
        </p:nvSpPr>
        <p:spPr>
          <a:xfrm>
            <a:off x="435417" y="909258"/>
            <a:ext cx="8273165" cy="3704688"/>
          </a:xfrm>
        </p:spPr>
        <p:txBody>
          <a:bodyPr numCol="3"/>
          <a:lstStyle/>
          <a:p>
            <a:pPr marL="0" indent="0">
              <a:spcBef>
                <a:spcPts val="0"/>
              </a:spcBef>
              <a:spcAft>
                <a:spcPts val="300"/>
              </a:spcAft>
              <a:buNone/>
            </a:pPr>
            <a:r>
              <a:rPr lang="sv-SE" sz="1000" b="1" dirty="0">
                <a:latin typeface="+mj-lt"/>
                <a:hlinkClick r:id="rId3" action="ppaction://hlinksldjump"/>
              </a:rPr>
              <a:t>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Behörighet 1: Administrera behörigheter</a:t>
            </a:r>
          </a:p>
          <a:p>
            <a:pPr>
              <a:spcBef>
                <a:spcPts val="0"/>
              </a:spcBef>
              <a:spcAft>
                <a:spcPts val="300"/>
              </a:spcAft>
              <a:buFont typeface="Arial" panose="020B0604020202020204" pitchFamily="34" charset="0"/>
              <a:buChar char="•"/>
            </a:pPr>
            <a:r>
              <a:rPr lang="sv-SE" sz="1000" dirty="0">
                <a:latin typeface="+mj-lt"/>
              </a:rPr>
              <a:t>Behörighet 2: Ta emot (och fördela) nya deltagare</a:t>
            </a:r>
          </a:p>
          <a:p>
            <a:pPr>
              <a:spcBef>
                <a:spcPts val="0"/>
              </a:spcBef>
              <a:spcAft>
                <a:spcPts val="300"/>
              </a:spcAft>
              <a:buFont typeface="Arial" panose="020B0604020202020204" pitchFamily="34" charset="0"/>
              <a:buChar char="•"/>
            </a:pPr>
            <a:r>
              <a:rPr lang="sv-SE" sz="1000" dirty="0">
                <a:latin typeface="+mj-lt"/>
              </a:rPr>
              <a:t>Behörighet 3: Rapportering, planering och information</a:t>
            </a:r>
          </a:p>
          <a:p>
            <a:pPr>
              <a:spcBef>
                <a:spcPts val="0"/>
              </a:spcBef>
              <a:spcAft>
                <a:spcPts val="300"/>
              </a:spcAft>
              <a:buFont typeface="Arial" panose="020B0604020202020204" pitchFamily="34" charset="0"/>
              <a:buChar char="•"/>
            </a:pPr>
            <a:r>
              <a:rPr lang="sv-SE" sz="1000" dirty="0">
                <a:latin typeface="+mj-lt"/>
              </a:rPr>
              <a:t>Generellt om behörigheter</a:t>
            </a:r>
          </a:p>
          <a:p>
            <a:pPr>
              <a:spcBef>
                <a:spcPts val="0"/>
              </a:spcBef>
              <a:spcAft>
                <a:spcPts val="300"/>
              </a:spcAft>
              <a:buFont typeface="Arial" panose="020B0604020202020204" pitchFamily="34" charset="0"/>
              <a:buChar char="•"/>
            </a:pPr>
            <a:endParaRPr lang="sv-SE" sz="1000" b="1" dirty="0">
              <a:latin typeface="+mj-lt"/>
            </a:endParaRPr>
          </a:p>
          <a:p>
            <a:pPr marL="0" indent="0">
              <a:spcBef>
                <a:spcPts val="0"/>
              </a:spcBef>
              <a:spcAft>
                <a:spcPts val="300"/>
              </a:spcAft>
              <a:buNone/>
            </a:pPr>
            <a:r>
              <a:rPr lang="sv-SE" sz="1000" b="1" dirty="0">
                <a:latin typeface="+mj-lt"/>
                <a:hlinkClick r:id="rId4" action="ppaction://hlinksldjump"/>
              </a:rPr>
              <a:t>Bjuda in användare och lägga till behörigheter</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Inloggning</a:t>
            </a:r>
          </a:p>
          <a:p>
            <a:pPr>
              <a:spcBef>
                <a:spcPts val="0"/>
              </a:spcBef>
              <a:spcAft>
                <a:spcPts val="300"/>
              </a:spcAft>
              <a:buFont typeface="Arial" panose="020B0604020202020204" pitchFamily="34" charset="0"/>
              <a:buChar char="•"/>
            </a:pPr>
            <a:r>
              <a:rPr lang="sv-SE" sz="1000" dirty="0">
                <a:latin typeface="+mj-lt"/>
              </a:rPr>
              <a:t>Skapa personalkonto</a:t>
            </a:r>
          </a:p>
          <a:p>
            <a:pPr>
              <a:spcBef>
                <a:spcPts val="0"/>
              </a:spcBef>
              <a:spcAft>
                <a:spcPts val="300"/>
              </a:spcAft>
              <a:buFont typeface="Arial" panose="020B0604020202020204" pitchFamily="34" charset="0"/>
              <a:buChar char="•"/>
            </a:pPr>
            <a:r>
              <a:rPr lang="sv-SE" sz="1000" dirty="0">
                <a:solidFill>
                  <a:schemeClr val="accent1"/>
                </a:solidFill>
                <a:latin typeface="+mj-lt"/>
              </a:rPr>
              <a:t>Bjud in användare</a:t>
            </a:r>
          </a:p>
          <a:p>
            <a:pPr>
              <a:spcBef>
                <a:spcPts val="0"/>
              </a:spcBef>
              <a:spcAft>
                <a:spcPts val="300"/>
              </a:spcAft>
              <a:buFont typeface="Arial" panose="020B0604020202020204" pitchFamily="34" charset="0"/>
              <a:buChar char="•"/>
            </a:pPr>
            <a:r>
              <a:rPr lang="sv-SE" sz="1000" dirty="0">
                <a:solidFill>
                  <a:schemeClr val="accent1"/>
                </a:solidFill>
                <a:latin typeface="+mj-lt"/>
              </a:rPr>
              <a:t>Lägga till behörigheter</a:t>
            </a:r>
          </a:p>
          <a:p>
            <a:pPr>
              <a:spcBef>
                <a:spcPts val="0"/>
              </a:spcBef>
              <a:spcAft>
                <a:spcPts val="300"/>
              </a:spcAft>
              <a:buFont typeface="Arial" panose="020B0604020202020204" pitchFamily="34" charset="0"/>
              <a:buChar char="•"/>
            </a:pPr>
            <a:r>
              <a:rPr lang="sv-SE" sz="1000" dirty="0">
                <a:latin typeface="+mj-lt"/>
              </a:rPr>
              <a:t>Tjänst, utförande verksamhet och adresser</a:t>
            </a:r>
          </a:p>
          <a:p>
            <a:pPr>
              <a:spcBef>
                <a:spcPts val="0"/>
              </a:spcBef>
              <a:spcAft>
                <a:spcPts val="300"/>
              </a:spcAft>
              <a:buFont typeface="Arial" panose="020B0604020202020204" pitchFamily="34" charset="0"/>
              <a:buChar char="•"/>
            </a:pPr>
            <a:r>
              <a:rPr lang="sv-SE" sz="1000" dirty="0">
                <a:latin typeface="+mj-lt"/>
              </a:rPr>
              <a:t>Roller</a:t>
            </a:r>
          </a:p>
          <a:p>
            <a:pPr>
              <a:spcBef>
                <a:spcPts val="0"/>
              </a:spcBef>
              <a:spcAft>
                <a:spcPts val="300"/>
              </a:spcAft>
              <a:buFont typeface="Arial" panose="020B0604020202020204" pitchFamily="34" charset="0"/>
              <a:buChar char="•"/>
            </a:pPr>
            <a:r>
              <a:rPr lang="sv-SE" sz="1000" dirty="0">
                <a:latin typeface="+mj-lt"/>
              </a:rPr>
              <a:t>Personalkontot har uppdaterats</a:t>
            </a:r>
          </a:p>
          <a:p>
            <a:pPr>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buFont typeface="Arial" panose="020B0604020202020204" pitchFamily="34" charset="0"/>
              <a:buChar char="•"/>
            </a:pPr>
            <a:endParaRPr lang="sv-SE" sz="1000"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solidFill>
                  <a:schemeClr val="accent6"/>
                </a:solidFill>
                <a:latin typeface="+mj-lt"/>
                <a:hlinkClick r:id="rId5" action="ppaction://hlinksldjump"/>
              </a:rPr>
              <a:t>Så här gör du för att registrera dig</a:t>
            </a:r>
            <a:br>
              <a:rPr lang="sv-SE" sz="1000" b="1" dirty="0">
                <a:solidFill>
                  <a:schemeClr val="accent6"/>
                </a:solidFill>
                <a:latin typeface="+mj-lt"/>
                <a:hlinkClick r:id="rId5" action="ppaction://hlinksldjump"/>
              </a:rPr>
            </a:br>
            <a:r>
              <a:rPr lang="sv-SE" sz="1000" b="1" dirty="0">
                <a:solidFill>
                  <a:schemeClr val="accent6"/>
                </a:solidFill>
                <a:latin typeface="+mj-lt"/>
                <a:hlinkClick r:id="rId5" action="ppaction://hlinksldjump"/>
              </a:rPr>
              <a:t>när du fått en inbjudan</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Inbjudan via e-post</a:t>
            </a:r>
          </a:p>
          <a:p>
            <a:pPr>
              <a:spcBef>
                <a:spcPts val="0"/>
              </a:spcBef>
              <a:spcAft>
                <a:spcPts val="300"/>
              </a:spcAft>
              <a:buFont typeface="Arial" panose="020B0604020202020204" pitchFamily="34" charset="0"/>
              <a:buChar char="•"/>
            </a:pPr>
            <a:r>
              <a:rPr lang="sv-SE" sz="1000" dirty="0">
                <a:solidFill>
                  <a:schemeClr val="accent6"/>
                </a:solidFill>
                <a:latin typeface="+mj-lt"/>
              </a:rPr>
              <a:t>Legitimering med </a:t>
            </a:r>
            <a:r>
              <a:rPr lang="sv-SE" sz="1000" dirty="0" err="1">
                <a:solidFill>
                  <a:schemeClr val="accent6"/>
                </a:solidFill>
                <a:latin typeface="+mj-lt"/>
              </a:rPr>
              <a:t>BankID</a:t>
            </a:r>
            <a:endParaRPr lang="sv-SE" sz="1000"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Bekräfta användarnamn</a:t>
            </a:r>
          </a:p>
          <a:p>
            <a:pPr>
              <a:spcBef>
                <a:spcPts val="0"/>
              </a:spcBef>
              <a:spcAft>
                <a:spcPts val="300"/>
              </a:spcAft>
              <a:buFont typeface="Arial" panose="020B0604020202020204" pitchFamily="34" charset="0"/>
              <a:buChar char="•"/>
            </a:pPr>
            <a:r>
              <a:rPr lang="sv-SE" sz="1000" dirty="0">
                <a:solidFill>
                  <a:schemeClr val="accent6"/>
                </a:solidFill>
                <a:latin typeface="+mj-lt"/>
              </a:rPr>
              <a:t>Tekniskt namn</a:t>
            </a:r>
          </a:p>
          <a:p>
            <a:pPr>
              <a:spcBef>
                <a:spcPts val="0"/>
              </a:spcBef>
              <a:spcAft>
                <a:spcPts val="300"/>
              </a:spcAft>
              <a:buFont typeface="Arial" panose="020B0604020202020204" pitchFamily="34" charset="0"/>
              <a:buChar char="•"/>
            </a:pPr>
            <a:r>
              <a:rPr lang="sv-SE" sz="1000" dirty="0">
                <a:solidFill>
                  <a:schemeClr val="accent6"/>
                </a:solidFill>
                <a:latin typeface="+mj-lt"/>
              </a:rPr>
              <a:t>Personlig information</a:t>
            </a:r>
          </a:p>
          <a:p>
            <a:pPr>
              <a:spcBef>
                <a:spcPts val="0"/>
              </a:spcBef>
              <a:spcAft>
                <a:spcPts val="300"/>
              </a:spcAft>
              <a:buFont typeface="Arial" panose="020B0604020202020204" pitchFamily="34" charset="0"/>
              <a:buChar char="•"/>
            </a:pPr>
            <a:r>
              <a:rPr lang="sv-SE" sz="1000" dirty="0">
                <a:solidFill>
                  <a:schemeClr val="accent6"/>
                </a:solidFill>
                <a:latin typeface="+mj-lt"/>
              </a:rPr>
              <a:t>Användarregisteringen har godkänts</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endParaRPr lang="sv-SE" sz="1000" b="1" dirty="0">
              <a:solidFill>
                <a:schemeClr val="accent6"/>
              </a:solidFill>
              <a:latin typeface="+mj-lt"/>
            </a:endParaRPr>
          </a:p>
          <a:p>
            <a:pPr marL="0" indent="0">
              <a:spcBef>
                <a:spcPts val="0"/>
              </a:spcBef>
              <a:spcAft>
                <a:spcPts val="300"/>
              </a:spcAft>
              <a:buNone/>
            </a:pPr>
            <a:r>
              <a:rPr lang="sv-SE" sz="1000" b="1" dirty="0">
                <a:solidFill>
                  <a:schemeClr val="accent6"/>
                </a:solidFill>
                <a:latin typeface="+mj-lt"/>
                <a:hlinkClick r:id="rId6" action="ppaction://hlinksldjump"/>
              </a:rPr>
              <a:t>Ta bort personal / handledare</a:t>
            </a:r>
            <a:endParaRPr lang="sv-SE" sz="1000" b="1" u="sng" dirty="0">
              <a:solidFill>
                <a:schemeClr val="accent6"/>
              </a:solidFill>
              <a:latin typeface="+mj-lt"/>
            </a:endParaRPr>
          </a:p>
          <a:p>
            <a:pPr>
              <a:spcBef>
                <a:spcPts val="0"/>
              </a:spcBef>
              <a:spcAft>
                <a:spcPts val="300"/>
              </a:spcAft>
              <a:buFont typeface="Arial" panose="020B0604020202020204" pitchFamily="34" charset="0"/>
              <a:buChar char="•"/>
            </a:pPr>
            <a:r>
              <a:rPr lang="sv-SE" sz="1000" dirty="0">
                <a:solidFill>
                  <a:schemeClr val="accent6"/>
                </a:solidFill>
                <a:latin typeface="+mj-lt"/>
              </a:rPr>
              <a:t>Se om handledare har deltagare</a:t>
            </a:r>
          </a:p>
          <a:p>
            <a:pPr>
              <a:spcBef>
                <a:spcPts val="0"/>
              </a:spcBef>
              <a:spcAft>
                <a:spcPts val="300"/>
              </a:spcAft>
              <a:buFont typeface="Arial" panose="020B0604020202020204" pitchFamily="34" charset="0"/>
              <a:buChar char="•"/>
            </a:pPr>
            <a:r>
              <a:rPr lang="sv-SE" sz="1000" dirty="0">
                <a:solidFill>
                  <a:schemeClr val="accent6"/>
                </a:solidFill>
                <a:latin typeface="+mj-lt"/>
              </a:rPr>
              <a:t>Byt handledare via redigera personalkort</a:t>
            </a:r>
          </a:p>
          <a:p>
            <a:pPr>
              <a:spcBef>
                <a:spcPts val="0"/>
              </a:spcBef>
              <a:spcAft>
                <a:spcPts val="300"/>
              </a:spcAft>
              <a:buFont typeface="Arial" panose="020B0604020202020204" pitchFamily="34" charset="0"/>
              <a:buChar char="•"/>
            </a:pPr>
            <a:r>
              <a:rPr lang="sv-SE" sz="1000" dirty="0">
                <a:solidFill>
                  <a:schemeClr val="accent6"/>
                </a:solidFill>
                <a:latin typeface="+mj-lt"/>
              </a:rPr>
              <a:t>Ta bort handledare</a:t>
            </a:r>
          </a:p>
          <a:p>
            <a:pPr>
              <a:spcBef>
                <a:spcPts val="0"/>
              </a:spcBef>
              <a:spcAft>
                <a:spcPts val="300"/>
              </a:spcAft>
              <a:buFont typeface="Arial" panose="020B0604020202020204" pitchFamily="34" charset="0"/>
              <a:buChar char="•"/>
            </a:pPr>
            <a:endParaRPr lang="sv-SE" sz="1000"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8"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a:spcBef>
                <a:spcPts val="0"/>
              </a:spcBef>
              <a:spcAft>
                <a:spcPts val="300"/>
              </a:spcAft>
              <a:buFont typeface="Arial" panose="020B0604020202020204" pitchFamily="34" charset="0"/>
              <a:buChar char="•"/>
            </a:pPr>
            <a:endParaRPr lang="sv-SE" sz="1000" b="1" dirty="0">
              <a:solidFill>
                <a:schemeClr val="accent6"/>
              </a:solidFill>
              <a:latin typeface="+mj-lt"/>
              <a:hlinkClick r:id="rId7" action="ppaction://hlinksldjump"/>
            </a:endParaRPr>
          </a:p>
          <a:p>
            <a:pPr marL="0" indent="0">
              <a:spcBef>
                <a:spcPts val="0"/>
              </a:spcBef>
              <a:spcAft>
                <a:spcPts val="300"/>
              </a:spcAft>
              <a:buNone/>
            </a:pPr>
            <a:endParaRPr lang="sv-SE" sz="1000" b="1" dirty="0">
              <a:solidFill>
                <a:schemeClr val="accent6"/>
              </a:solidFill>
              <a:latin typeface="+mj-lt"/>
              <a:hlinkClick r:id="rId7" action="ppaction://hlinksldjump"/>
            </a:endParaRPr>
          </a:p>
          <a:p>
            <a:pPr marL="0" indent="0">
              <a:spcBef>
                <a:spcPts val="0"/>
              </a:spcBef>
              <a:spcAft>
                <a:spcPts val="300"/>
              </a:spcAft>
              <a:buNone/>
            </a:pPr>
            <a:r>
              <a:rPr lang="sv-SE" sz="1000" b="1" dirty="0">
                <a:solidFill>
                  <a:schemeClr val="accent6"/>
                </a:solidFill>
                <a:latin typeface="+mj-lt"/>
                <a:hlinkClick r:id="rId7" action="ppaction://hlinksldjump"/>
              </a:rPr>
              <a:t>T</a:t>
            </a:r>
            <a:r>
              <a:rPr lang="sv-SE" sz="1000" b="1" dirty="0">
                <a:solidFill>
                  <a:schemeClr val="accent6"/>
                </a:solidFill>
                <a:latin typeface="+mj-lt"/>
                <a:hlinkClick r:id="rId8" action="ppaction://hlinksldjump"/>
              </a:rPr>
              <a:t>a emot och fördela nya deltagare</a:t>
            </a:r>
            <a:endParaRPr lang="sv-SE" sz="1000" b="1" dirty="0">
              <a:solidFill>
                <a:schemeClr val="accent6"/>
              </a:solidFill>
              <a:latin typeface="+mj-lt"/>
            </a:endParaRPr>
          </a:p>
          <a:p>
            <a:pPr>
              <a:spcBef>
                <a:spcPts val="0"/>
              </a:spcBef>
              <a:spcAft>
                <a:spcPts val="300"/>
              </a:spcAft>
              <a:buFont typeface="Arial" panose="020B0604020202020204" pitchFamily="34" charset="0"/>
              <a:buChar char="•"/>
            </a:pPr>
            <a:r>
              <a:rPr lang="en-US" sz="1000" dirty="0" err="1">
                <a:solidFill>
                  <a:schemeClr val="accent6"/>
                </a:solidFill>
                <a:latin typeface="+mj-lt"/>
              </a:rPr>
              <a:t>Fliken</a:t>
            </a:r>
            <a:r>
              <a:rPr lang="en-US" sz="1000" dirty="0">
                <a:solidFill>
                  <a:schemeClr val="accent6"/>
                </a:solidFill>
                <a:latin typeface="+mj-lt"/>
              </a:rPr>
              <a:t> “Nya </a:t>
            </a:r>
            <a:r>
              <a:rPr lang="sv-SE" sz="1000" dirty="0">
                <a:solidFill>
                  <a:schemeClr val="accent6"/>
                </a:solidFill>
                <a:latin typeface="+mj-lt"/>
              </a:rPr>
              <a:t>deltagare</a:t>
            </a:r>
            <a:r>
              <a:rPr lang="en-US" sz="1000" dirty="0">
                <a:solidFill>
                  <a:schemeClr val="accent6"/>
                </a:solidFill>
                <a:latin typeface="+mj-lt"/>
              </a:rPr>
              <a:t>”</a:t>
            </a:r>
          </a:p>
          <a:p>
            <a:pPr>
              <a:spcBef>
                <a:spcPts val="0"/>
              </a:spcBef>
              <a:spcAft>
                <a:spcPts val="300"/>
              </a:spcAft>
              <a:buFont typeface="Arial" panose="020B0604020202020204" pitchFamily="34" charset="0"/>
              <a:buChar char="•"/>
            </a:pPr>
            <a:r>
              <a:rPr lang="sv-SE" sz="1000" dirty="0">
                <a:solidFill>
                  <a:schemeClr val="accent6"/>
                </a:solidFill>
                <a:latin typeface="+mj-lt"/>
              </a:rPr>
              <a:t>Välj deltagare att tilldela</a:t>
            </a:r>
          </a:p>
          <a:p>
            <a:pPr>
              <a:spcBef>
                <a:spcPts val="0"/>
              </a:spcBef>
              <a:spcAft>
                <a:spcPts val="300"/>
              </a:spcAft>
              <a:buFont typeface="Arial" panose="020B0604020202020204" pitchFamily="34" charset="0"/>
              <a:buChar char="•"/>
            </a:pPr>
            <a:r>
              <a:rPr lang="sv-SE" sz="1000" dirty="0">
                <a:solidFill>
                  <a:schemeClr val="accent6"/>
                </a:solidFill>
                <a:latin typeface="+mj-lt"/>
              </a:rPr>
              <a:t>Tilldela handledare</a:t>
            </a:r>
          </a:p>
          <a:p>
            <a:pPr>
              <a:spcBef>
                <a:spcPts val="0"/>
              </a:spcBef>
              <a:spcAft>
                <a:spcPts val="300"/>
              </a:spcAft>
              <a:buFont typeface="Arial" panose="020B0604020202020204" pitchFamily="34" charset="0"/>
              <a:buChar char="•"/>
            </a:pPr>
            <a:r>
              <a:rPr lang="sv-SE" sz="1000" dirty="0">
                <a:solidFill>
                  <a:schemeClr val="accent6"/>
                </a:solidFill>
                <a:latin typeface="+mj-lt"/>
              </a:rPr>
              <a:t>Bekräfta tilldelning</a:t>
            </a:r>
            <a:br>
              <a:rPr lang="sv-SE" sz="1000" dirty="0">
                <a:solidFill>
                  <a:schemeClr val="accent6"/>
                </a:solidFill>
                <a:latin typeface="+mj-lt"/>
              </a:rPr>
            </a:br>
            <a:endParaRPr lang="sv-SE" sz="1000" dirty="0">
              <a:solidFill>
                <a:schemeClr val="accent6"/>
              </a:solidFill>
              <a:latin typeface="+mj-lt"/>
            </a:endParaRPr>
          </a:p>
          <a:p>
            <a:pPr marL="0" indent="0">
              <a:spcBef>
                <a:spcPts val="0"/>
              </a:spcBef>
              <a:spcAft>
                <a:spcPts val="300"/>
              </a:spcAft>
              <a:buNone/>
            </a:pPr>
            <a:r>
              <a:rPr lang="sv-SE" sz="1000" b="1" dirty="0">
                <a:latin typeface="+mj-lt"/>
                <a:hlinkClick r:id="rId9" action="ppaction://hlinksldjump"/>
              </a:rPr>
              <a:t>Omfördela deltagare</a:t>
            </a:r>
            <a:endParaRPr lang="sv-SE" sz="1000" b="1" dirty="0">
              <a:latin typeface="+mj-lt"/>
            </a:endParaRPr>
          </a:p>
          <a:p>
            <a:pPr>
              <a:spcBef>
                <a:spcPts val="0"/>
              </a:spcBef>
              <a:spcAft>
                <a:spcPts val="300"/>
              </a:spcAft>
              <a:buFont typeface="Arial" panose="020B0604020202020204" pitchFamily="34" charset="0"/>
              <a:buChar char="•"/>
            </a:pPr>
            <a:r>
              <a:rPr lang="sv-SE" sz="1000" dirty="0">
                <a:latin typeface="+mj-lt"/>
              </a:rPr>
              <a:t>Byte av handledare via personalkonto</a:t>
            </a:r>
          </a:p>
          <a:p>
            <a:pPr marL="0" indent="0">
              <a:spcBef>
                <a:spcPts val="0"/>
              </a:spcBef>
              <a:spcAft>
                <a:spcPts val="300"/>
              </a:spcAft>
              <a:buNone/>
            </a:pPr>
            <a:endParaRPr lang="sv-SE" sz="1000" dirty="0">
              <a:latin typeface="+mj-lt"/>
            </a:endParaRPr>
          </a:p>
          <a:p>
            <a:pPr marL="0" indent="0">
              <a:spcBef>
                <a:spcPts val="0"/>
              </a:spcBef>
              <a:spcAft>
                <a:spcPts val="300"/>
              </a:spcAft>
              <a:buNone/>
            </a:pPr>
            <a:r>
              <a:rPr lang="sv-SE" sz="1000" b="1" dirty="0">
                <a:latin typeface="+mj-lt"/>
                <a:hlinkClick r:id="rId10" action="ppaction://hlinksldjump"/>
              </a:rPr>
              <a:t>Händelseöversikt</a:t>
            </a:r>
            <a:endParaRPr lang="sv-SE" sz="1000" b="1" dirty="0">
              <a:latin typeface="+mj-lt"/>
            </a:endParaRPr>
          </a:p>
          <a:p>
            <a:pPr marL="0" indent="0">
              <a:spcBef>
                <a:spcPts val="0"/>
              </a:spcBef>
              <a:spcAft>
                <a:spcPts val="300"/>
              </a:spcAft>
              <a:buNone/>
            </a:pPr>
            <a:endParaRPr lang="sv-SE" sz="1000" b="1" dirty="0">
              <a:latin typeface="+mj-lt"/>
            </a:endParaRP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5D9C-E77C-24B6-CC4E-32407ED60903}"/>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2D9CC44F-1780-65D6-81C0-F5A8EBFD8F35}"/>
              </a:ext>
            </a:extLst>
          </p:cNvPr>
          <p:cNvSpPr txBox="1">
            <a:spLocks noGrp="1"/>
          </p:cNvSpPr>
          <p:nvPr>
            <p:ph type="title" idx="4294967295"/>
          </p:nvPr>
        </p:nvSpPr>
        <p:spPr>
          <a:xfrm>
            <a:off x="404556" y="353961"/>
            <a:ext cx="698336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mn-lt"/>
                <a:ea typeface="+mn-ea"/>
                <a:cs typeface="+mn-cs"/>
              </a:rPr>
              <a:t>Ta bort handledare</a:t>
            </a:r>
          </a:p>
        </p:txBody>
      </p:sp>
      <p:pic>
        <p:nvPicPr>
          <p:cNvPr id="2" name="Bildobjekt 1" descr="Bilden är ett urklipp från IT systemet Mina sidor för fristående aktörer&#10;">
            <a:extLst>
              <a:ext uri="{FF2B5EF4-FFF2-40B4-BE49-F238E27FC236}">
                <a16:creationId xmlns:a16="http://schemas.microsoft.com/office/drawing/2014/main" id="{DDCA1EFA-B256-24D8-BC5A-E391E3893C0C}"/>
              </a:ext>
            </a:extLst>
          </p:cNvPr>
          <p:cNvPicPr>
            <a:picLocks noChangeAspect="1"/>
          </p:cNvPicPr>
          <p:nvPr/>
        </p:nvPicPr>
        <p:blipFill>
          <a:blip r:embed="rId3">
            <a:extLst>
              <a:ext uri="{28A0092B-C50C-407E-A947-70E740481C1C}">
                <a14:useLocalDpi xmlns:a14="http://schemas.microsoft.com/office/drawing/2010/main" val="0"/>
              </a:ext>
            </a:extLst>
          </a:blip>
          <a:srcRect r="51267" b="42014"/>
          <a:stretch/>
        </p:blipFill>
        <p:spPr>
          <a:xfrm>
            <a:off x="487184" y="825305"/>
            <a:ext cx="4416723" cy="2842963"/>
          </a:xfrm>
          <a:prstGeom prst="rect">
            <a:avLst/>
          </a:prstGeom>
        </p:spPr>
      </p:pic>
      <p:sp>
        <p:nvSpPr>
          <p:cNvPr id="17" name="Rektangel 16">
            <a:extLst>
              <a:ext uri="{FF2B5EF4-FFF2-40B4-BE49-F238E27FC236}">
                <a16:creationId xmlns:a16="http://schemas.microsoft.com/office/drawing/2014/main" id="{D686E0DC-D787-1F62-DC2F-22AF57E81706}"/>
              </a:ext>
              <a:ext uri="{C183D7F6-B498-43B3-948B-1728B52AA6E4}">
                <adec:decorative xmlns:adec="http://schemas.microsoft.com/office/drawing/2017/decorative" val="1"/>
              </a:ext>
            </a:extLst>
          </p:cNvPr>
          <p:cNvSpPr/>
          <p:nvPr/>
        </p:nvSpPr>
        <p:spPr>
          <a:xfrm>
            <a:off x="487184" y="2055100"/>
            <a:ext cx="1043665" cy="3387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40590D8A-374A-5599-B7E4-3AA833EFBCCA}"/>
              </a:ext>
            </a:extLst>
          </p:cNvPr>
          <p:cNvSpPr txBox="1"/>
          <p:nvPr/>
        </p:nvSpPr>
        <p:spPr>
          <a:xfrm>
            <a:off x="5822164" y="632758"/>
            <a:ext cx="3240653" cy="1754326"/>
          </a:xfrm>
          <a:prstGeom prst="rect">
            <a:avLst/>
          </a:prstGeom>
          <a:noFill/>
        </p:spPr>
        <p:txBody>
          <a:bodyPr wrap="square" rtlCol="0">
            <a:spAutoFit/>
          </a:bodyPr>
          <a:lstStyle/>
          <a:p>
            <a:r>
              <a:rPr lang="sv-SE" sz="1200" dirty="0"/>
              <a:t>För att ta bort en handledare klicka på </a:t>
            </a:r>
            <a:r>
              <a:rPr lang="sv-SE" sz="1200" b="1" dirty="0"/>
              <a:t>Administration</a:t>
            </a:r>
            <a:r>
              <a:rPr lang="sv-SE" sz="1200" dirty="0"/>
              <a:t>. Klicka på knappen </a:t>
            </a:r>
            <a:r>
              <a:rPr lang="sv-SE" sz="1200" b="1" dirty="0"/>
              <a:t>Ta bort </a:t>
            </a:r>
            <a:r>
              <a:rPr lang="sv-SE" sz="1200" dirty="0"/>
              <a:t>på handledarens rad för att ta bort personalen.</a:t>
            </a:r>
          </a:p>
          <a:p>
            <a:endParaRPr lang="sv-SE" sz="1200" dirty="0"/>
          </a:p>
          <a:p>
            <a:r>
              <a:rPr lang="sv-SE" sz="1200" dirty="0"/>
              <a:t>Du kommer då få ett meddelanden. Klicka på </a:t>
            </a:r>
            <a:r>
              <a:rPr lang="sv-SE" sz="1200" b="1" dirty="0"/>
              <a:t>Ta bort </a:t>
            </a:r>
            <a:r>
              <a:rPr lang="sv-SE" sz="1200" dirty="0"/>
              <a:t>om du vill ta bort personalkontot eller </a:t>
            </a:r>
            <a:r>
              <a:rPr lang="sv-SE" sz="1200" b="1" dirty="0"/>
              <a:t>Stäng</a:t>
            </a:r>
            <a:r>
              <a:rPr lang="sv-SE" sz="1200" dirty="0"/>
              <a:t> för att avbryta.  </a:t>
            </a:r>
          </a:p>
          <a:p>
            <a:r>
              <a:rPr lang="sv-SE" sz="1200" dirty="0"/>
              <a:t> </a:t>
            </a:r>
          </a:p>
        </p:txBody>
      </p:sp>
      <p:pic>
        <p:nvPicPr>
          <p:cNvPr id="3" name="Bildobjekt 2" descr="Bilden är ett urklipp från IT systemet Mina sidor för fristående aktörer&#10;">
            <a:extLst>
              <a:ext uri="{FF2B5EF4-FFF2-40B4-BE49-F238E27FC236}">
                <a16:creationId xmlns:a16="http://schemas.microsoft.com/office/drawing/2014/main" id="{CCA39D04-51B5-71E0-3C49-8AF868FCC912}"/>
              </a:ext>
            </a:extLst>
          </p:cNvPr>
          <p:cNvPicPr>
            <a:picLocks noChangeAspect="1"/>
          </p:cNvPicPr>
          <p:nvPr/>
        </p:nvPicPr>
        <p:blipFill>
          <a:blip r:embed="rId4">
            <a:extLst>
              <a:ext uri="{28A0092B-C50C-407E-A947-70E740481C1C}">
                <a14:useLocalDpi xmlns:a14="http://schemas.microsoft.com/office/drawing/2010/main" val="0"/>
              </a:ext>
            </a:extLst>
          </a:blip>
          <a:srcRect b="22371"/>
          <a:stretch/>
        </p:blipFill>
        <p:spPr>
          <a:xfrm>
            <a:off x="1415299" y="2463462"/>
            <a:ext cx="4422988" cy="2026240"/>
          </a:xfrm>
          <a:prstGeom prst="rect">
            <a:avLst/>
          </a:prstGeom>
        </p:spPr>
      </p:pic>
      <p:sp>
        <p:nvSpPr>
          <p:cNvPr id="4" name="Rektangel 3">
            <a:extLst>
              <a:ext uri="{FF2B5EF4-FFF2-40B4-BE49-F238E27FC236}">
                <a16:creationId xmlns:a16="http://schemas.microsoft.com/office/drawing/2014/main" id="{65D94FF9-D431-88F4-D78A-4C9EC0F8A782}"/>
              </a:ext>
              <a:ext uri="{C183D7F6-B498-43B3-948B-1728B52AA6E4}">
                <adec:decorative xmlns:adec="http://schemas.microsoft.com/office/drawing/2017/decorative" val="1"/>
              </a:ext>
            </a:extLst>
          </p:cNvPr>
          <p:cNvSpPr/>
          <p:nvPr/>
        </p:nvSpPr>
        <p:spPr>
          <a:xfrm>
            <a:off x="5283662" y="3786182"/>
            <a:ext cx="663772" cy="7758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descr="Bilden är ett urklipp från IT systemet Mina sidor för fristående aktörer.">
            <a:extLst>
              <a:ext uri="{FF2B5EF4-FFF2-40B4-BE49-F238E27FC236}">
                <a16:creationId xmlns:a16="http://schemas.microsoft.com/office/drawing/2014/main" id="{3EB70CCE-751B-A543-7EDB-B7439FE22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725" y="2905483"/>
            <a:ext cx="2925630" cy="1142198"/>
          </a:xfrm>
          <a:prstGeom prst="rect">
            <a:avLst/>
          </a:prstGeom>
        </p:spPr>
      </p:pic>
    </p:spTree>
    <p:extLst>
      <p:ext uri="{BB962C8B-B14F-4D97-AF65-F5344CB8AC3E}">
        <p14:creationId xmlns:p14="http://schemas.microsoft.com/office/powerpoint/2010/main" val="2302305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858" y="2797521"/>
            <a:ext cx="4075417" cy="1037929"/>
          </a:xfrm>
        </p:spPr>
        <p:txBody>
          <a:bodyPr/>
          <a:lstStyle/>
          <a:p>
            <a:r>
              <a:rPr lang="sv-SE" dirty="0"/>
              <a:t>Ta emot och fördela nya deltagare</a:t>
            </a:r>
          </a:p>
        </p:txBody>
      </p:sp>
    </p:spTree>
    <p:extLst>
      <p:ext uri="{BB962C8B-B14F-4D97-AF65-F5344CB8AC3E}">
        <p14:creationId xmlns:p14="http://schemas.microsoft.com/office/powerpoint/2010/main" val="235857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E84F51-A31F-4501-B644-38EE85CE6453}"/>
              </a:ext>
            </a:extLst>
          </p:cNvPr>
          <p:cNvSpPr>
            <a:spLocks noGrp="1"/>
          </p:cNvSpPr>
          <p:nvPr>
            <p:ph type="title"/>
          </p:nvPr>
        </p:nvSpPr>
        <p:spPr>
          <a:xfrm>
            <a:off x="575043" y="324281"/>
            <a:ext cx="7422784" cy="675000"/>
          </a:xfrm>
        </p:spPr>
        <p:txBody>
          <a:bodyPr/>
          <a:lstStyle/>
          <a:p>
            <a:r>
              <a:rPr lang="en-US" sz="2400" dirty="0"/>
              <a:t>Fliken “Nya deltagare”</a:t>
            </a:r>
          </a:p>
        </p:txBody>
      </p:sp>
      <p:pic>
        <p:nvPicPr>
          <p:cNvPr id="13" name="Bildobjekt 12" descr="Bilden är ett urklipp från IT-systemet MSFA.">
            <a:extLst>
              <a:ext uri="{FF2B5EF4-FFF2-40B4-BE49-F238E27FC236}">
                <a16:creationId xmlns:a16="http://schemas.microsoft.com/office/drawing/2014/main" id="{65FA5E18-D8D4-309F-C76C-7BA8FACF5474}"/>
              </a:ext>
            </a:extLst>
          </p:cNvPr>
          <p:cNvPicPr>
            <a:picLocks noChangeAspect="1"/>
          </p:cNvPicPr>
          <p:nvPr/>
        </p:nvPicPr>
        <p:blipFill>
          <a:blip r:embed="rId2"/>
          <a:stretch>
            <a:fillRect/>
          </a:stretch>
        </p:blipFill>
        <p:spPr>
          <a:xfrm>
            <a:off x="296562" y="1080000"/>
            <a:ext cx="5749468" cy="2486381"/>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1E244E7C-4B28-415C-99F6-C8578FF51894}"/>
              </a:ext>
            </a:extLst>
          </p:cNvPr>
          <p:cNvSpPr txBox="1"/>
          <p:nvPr/>
        </p:nvSpPr>
        <p:spPr>
          <a:xfrm>
            <a:off x="6260690" y="1144120"/>
            <a:ext cx="2654710" cy="2308324"/>
          </a:xfrm>
          <a:prstGeom prst="rect">
            <a:avLst/>
          </a:prstGeom>
          <a:noFill/>
        </p:spPr>
        <p:txBody>
          <a:bodyPr wrap="square" rtlCol="0">
            <a:spAutoFit/>
          </a:bodyPr>
          <a:lstStyle/>
          <a:p>
            <a:r>
              <a:rPr lang="sv-SE" sz="1200" dirty="0"/>
              <a:t>Klicka på fliken </a:t>
            </a:r>
            <a:r>
              <a:rPr lang="sv-SE" sz="1200" b="1" dirty="0"/>
              <a:t>Nya deltagare </a:t>
            </a:r>
            <a:r>
              <a:rPr lang="sv-SE" sz="1200" dirty="0"/>
              <a:t>för att se alla nya deltagare som har kommit in för de utförande verksamheter du har behörighet till.</a:t>
            </a:r>
          </a:p>
          <a:p>
            <a:endParaRPr lang="sv-SE" sz="1200" dirty="0"/>
          </a:p>
          <a:p>
            <a:r>
              <a:rPr lang="sv-SE" sz="1200" dirty="0"/>
              <a:t>Det är endast du som har behörigheten </a:t>
            </a:r>
            <a:r>
              <a:rPr lang="sv-SE" sz="1200" b="1" dirty="0"/>
              <a:t>Ta emot (och fördela) nya deltagare </a:t>
            </a:r>
            <a:r>
              <a:rPr lang="sv-SE" sz="1200" dirty="0"/>
              <a:t>som ser fliken </a:t>
            </a:r>
            <a:r>
              <a:rPr lang="sv-SE" sz="1200" b="1" dirty="0"/>
              <a:t>Nya deltagare</a:t>
            </a:r>
            <a:r>
              <a:rPr lang="sv-SE" sz="1200" dirty="0"/>
              <a:t>. </a:t>
            </a:r>
          </a:p>
          <a:p>
            <a:r>
              <a:rPr lang="sv-SE" sz="1200" dirty="0"/>
              <a:t>Har du inte den behörigheten ser du inte heller fliken. </a:t>
            </a:r>
          </a:p>
          <a:p>
            <a:endParaRPr lang="sv-SE" sz="1200" dirty="0"/>
          </a:p>
        </p:txBody>
      </p:sp>
      <p:sp>
        <p:nvSpPr>
          <p:cNvPr id="9" name="Rektangel 8">
            <a:extLst>
              <a:ext uri="{FF2B5EF4-FFF2-40B4-BE49-F238E27FC236}">
                <a16:creationId xmlns:a16="http://schemas.microsoft.com/office/drawing/2014/main" id="{F4D87073-90CC-4768-BE52-FB4D268718B2}"/>
              </a:ext>
              <a:ext uri="{C183D7F6-B498-43B3-948B-1728B52AA6E4}">
                <adec:decorative xmlns:adec="http://schemas.microsoft.com/office/drawing/2017/decorative" val="1"/>
              </a:ext>
            </a:extLst>
          </p:cNvPr>
          <p:cNvSpPr/>
          <p:nvPr/>
        </p:nvSpPr>
        <p:spPr>
          <a:xfrm>
            <a:off x="296562" y="1483016"/>
            <a:ext cx="751249" cy="2386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A576E8B5-D108-3752-4B96-600F4006FC71}"/>
              </a:ext>
              <a:ext uri="{C183D7F6-B498-43B3-948B-1728B52AA6E4}">
                <adec:decorative xmlns:adec="http://schemas.microsoft.com/office/drawing/2017/decorative" val="1"/>
              </a:ext>
            </a:extLst>
          </p:cNvPr>
          <p:cNvSpPr/>
          <p:nvPr/>
        </p:nvSpPr>
        <p:spPr>
          <a:xfrm>
            <a:off x="1957953" y="1549831"/>
            <a:ext cx="821410" cy="171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69D4F00-AEF8-F196-3C19-5296DFBAE0E0}"/>
              </a:ext>
              <a:ext uri="{C183D7F6-B498-43B3-948B-1728B52AA6E4}">
                <adec:decorative xmlns:adec="http://schemas.microsoft.com/office/drawing/2017/decorative" val="1"/>
              </a:ext>
            </a:extLst>
          </p:cNvPr>
          <p:cNvSpPr/>
          <p:nvPr/>
        </p:nvSpPr>
        <p:spPr>
          <a:xfrm>
            <a:off x="4639159" y="1942454"/>
            <a:ext cx="382292" cy="112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2115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E5C9D-94F1-4D0D-8B37-EFB2FD6F6916}"/>
              </a:ext>
            </a:extLst>
          </p:cNvPr>
          <p:cNvSpPr>
            <a:spLocks noGrp="1"/>
          </p:cNvSpPr>
          <p:nvPr>
            <p:ph type="title"/>
          </p:nvPr>
        </p:nvSpPr>
        <p:spPr>
          <a:xfrm>
            <a:off x="251010" y="156722"/>
            <a:ext cx="7422784" cy="675000"/>
          </a:xfrm>
        </p:spPr>
        <p:txBody>
          <a:bodyPr/>
          <a:lstStyle/>
          <a:p>
            <a:r>
              <a:rPr lang="sv-SE" sz="2400" dirty="0"/>
              <a:t>Välj deltagare att tilldela</a:t>
            </a:r>
          </a:p>
        </p:txBody>
      </p:sp>
      <p:pic>
        <p:nvPicPr>
          <p:cNvPr id="17" name="Bildobjekt 16" descr="Bilden är ett urklipp från IT-systemet MSFA.">
            <a:extLst>
              <a:ext uri="{FF2B5EF4-FFF2-40B4-BE49-F238E27FC236}">
                <a16:creationId xmlns:a16="http://schemas.microsoft.com/office/drawing/2014/main" id="{1ABDB74D-63E7-61FF-1C36-F1B1F4D10B6C}"/>
              </a:ext>
            </a:extLst>
          </p:cNvPr>
          <p:cNvPicPr>
            <a:picLocks noChangeAspect="1"/>
          </p:cNvPicPr>
          <p:nvPr/>
        </p:nvPicPr>
        <p:blipFill>
          <a:blip r:embed="rId3"/>
          <a:stretch>
            <a:fillRect/>
          </a:stretch>
        </p:blipFill>
        <p:spPr>
          <a:xfrm>
            <a:off x="259571" y="926639"/>
            <a:ext cx="4504750" cy="2997823"/>
          </a:xfrm>
          <a:prstGeom prst="rect">
            <a:avLst/>
          </a:prstGeom>
          <a:ln>
            <a:noFill/>
          </a:ln>
          <a:effectLst>
            <a:outerShdw blurRad="292100" dist="139700" dir="2700000" algn="tl" rotWithShape="0">
              <a:srgbClr val="333333">
                <a:alpha val="65000"/>
              </a:srgbClr>
            </a:outerShdw>
          </a:effectLst>
        </p:spPr>
      </p:pic>
      <p:sp>
        <p:nvSpPr>
          <p:cNvPr id="16" name="textruta 15">
            <a:extLst>
              <a:ext uri="{FF2B5EF4-FFF2-40B4-BE49-F238E27FC236}">
                <a16:creationId xmlns:a16="http://schemas.microsoft.com/office/drawing/2014/main" id="{F5C5D2E3-A1A3-4CA3-9685-BAFC0F1A8458}"/>
              </a:ext>
            </a:extLst>
          </p:cNvPr>
          <p:cNvSpPr txBox="1"/>
          <p:nvPr/>
        </p:nvSpPr>
        <p:spPr>
          <a:xfrm>
            <a:off x="5181599" y="774960"/>
            <a:ext cx="3379475" cy="3970318"/>
          </a:xfrm>
          <a:prstGeom prst="rect">
            <a:avLst/>
          </a:prstGeom>
          <a:noFill/>
        </p:spPr>
        <p:txBody>
          <a:bodyPr wrap="square" rtlCol="0">
            <a:spAutoFit/>
          </a:bodyPr>
          <a:lstStyle/>
          <a:p>
            <a:r>
              <a:rPr lang="sv-SE" sz="1200" dirty="0"/>
              <a:t>Här ser du alla nya deltagare för de utförande verksamheter och adresser du har behörighet till.</a:t>
            </a:r>
          </a:p>
          <a:p>
            <a:endParaRPr lang="sv-SE" sz="1200" dirty="0"/>
          </a:p>
          <a:p>
            <a:r>
              <a:rPr lang="sv-SE" sz="1200" dirty="0"/>
              <a:t>Du kan filtrera resultatet efter tjänst, utförande verksamhet och kommun. Du kan välja att visa deltagare för en eller flera utförande verksamheter och kommuner samtidigt. </a:t>
            </a:r>
          </a:p>
          <a:p>
            <a:endParaRPr lang="sv-SE" sz="1200" dirty="0"/>
          </a:p>
          <a:p>
            <a:r>
              <a:rPr lang="sv-SE" sz="1200" dirty="0"/>
              <a:t>För att tilldela deltagare till en handledare så väljer du deltagare genom att sätta en bock i rutan </a:t>
            </a:r>
            <a:r>
              <a:rPr lang="sv-SE" sz="1200" b="1" dirty="0"/>
              <a:t>Välj deltagare</a:t>
            </a:r>
            <a:r>
              <a:rPr lang="sv-SE" sz="1200" dirty="0"/>
              <a:t>. Du kan välja att tilldela en eller flera deltagare samtidigt till en handledare. Du kan också välja att tilldela alla deltagare i listan genom att bocka för rutan </a:t>
            </a:r>
            <a:r>
              <a:rPr lang="sv-SE" sz="1200" b="1" dirty="0"/>
              <a:t>Välj alla deltagare</a:t>
            </a:r>
            <a:r>
              <a:rPr lang="sv-SE" sz="1200" dirty="0"/>
              <a:t>.</a:t>
            </a:r>
          </a:p>
          <a:p>
            <a:endParaRPr lang="sv-SE" sz="1200" dirty="0"/>
          </a:p>
          <a:p>
            <a:r>
              <a:rPr lang="sv-SE" sz="1200" dirty="0"/>
              <a:t>För att gå vidare klicka på knappen </a:t>
            </a:r>
            <a:r>
              <a:rPr lang="sv-SE" sz="1200" b="1" dirty="0"/>
              <a:t>Vidare till steg 2</a:t>
            </a:r>
            <a:r>
              <a:rPr lang="sv-SE" sz="1200" dirty="0"/>
              <a:t>.</a:t>
            </a:r>
          </a:p>
          <a:p>
            <a:endParaRPr lang="sv-SE" sz="1200" dirty="0"/>
          </a:p>
          <a:p>
            <a:endParaRPr lang="sv-SE" sz="1200" dirty="0"/>
          </a:p>
        </p:txBody>
      </p:sp>
      <p:sp>
        <p:nvSpPr>
          <p:cNvPr id="5" name="Rektangel 4">
            <a:extLst>
              <a:ext uri="{FF2B5EF4-FFF2-40B4-BE49-F238E27FC236}">
                <a16:creationId xmlns:a16="http://schemas.microsoft.com/office/drawing/2014/main" id="{83DE1217-9CF4-46C4-A04A-3953E11D9E65}"/>
              </a:ext>
              <a:ext uri="{C183D7F6-B498-43B3-948B-1728B52AA6E4}">
                <adec:decorative xmlns:adec="http://schemas.microsoft.com/office/drawing/2017/decorative" val="1"/>
              </a:ext>
            </a:extLst>
          </p:cNvPr>
          <p:cNvSpPr/>
          <p:nvPr/>
        </p:nvSpPr>
        <p:spPr>
          <a:xfrm>
            <a:off x="774358" y="2213324"/>
            <a:ext cx="2354724" cy="5463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FB6A8446-FB16-49ED-A9C7-7E3C708486E8}"/>
              </a:ext>
              <a:ext uri="{C183D7F6-B498-43B3-948B-1728B52AA6E4}">
                <adec:decorative xmlns:adec="http://schemas.microsoft.com/office/drawing/2017/decorative" val="1"/>
              </a:ext>
            </a:extLst>
          </p:cNvPr>
          <p:cNvSpPr/>
          <p:nvPr/>
        </p:nvSpPr>
        <p:spPr>
          <a:xfrm>
            <a:off x="817537" y="3224584"/>
            <a:ext cx="477903" cy="1385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7F3058CB-9964-E8E6-F7CF-0D999D1C7B77}"/>
              </a:ext>
              <a:ext uri="{C183D7F6-B498-43B3-948B-1728B52AA6E4}">
                <adec:decorative xmlns:adec="http://schemas.microsoft.com/office/drawing/2017/decorative" val="1"/>
              </a:ext>
            </a:extLst>
          </p:cNvPr>
          <p:cNvSpPr/>
          <p:nvPr/>
        </p:nvSpPr>
        <p:spPr>
          <a:xfrm>
            <a:off x="1434940" y="319209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186E236-E5A8-8D2D-0E99-AC49C78F0B5D}"/>
              </a:ext>
              <a:ext uri="{C183D7F6-B498-43B3-948B-1728B52AA6E4}">
                <adec:decorative xmlns:adec="http://schemas.microsoft.com/office/drawing/2017/decorative" val="1"/>
              </a:ext>
            </a:extLst>
          </p:cNvPr>
          <p:cNvSpPr/>
          <p:nvPr/>
        </p:nvSpPr>
        <p:spPr>
          <a:xfrm>
            <a:off x="1474381" y="3726053"/>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077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CDB94F-6C2C-4EBA-8C32-5C4AC15B9789}"/>
              </a:ext>
            </a:extLst>
          </p:cNvPr>
          <p:cNvSpPr>
            <a:spLocks noGrp="1"/>
          </p:cNvSpPr>
          <p:nvPr>
            <p:ph type="title"/>
          </p:nvPr>
        </p:nvSpPr>
        <p:spPr>
          <a:xfrm>
            <a:off x="575043" y="422931"/>
            <a:ext cx="7422784" cy="675000"/>
          </a:xfrm>
        </p:spPr>
        <p:txBody>
          <a:bodyPr/>
          <a:lstStyle/>
          <a:p>
            <a:r>
              <a:rPr lang="sv-SE" sz="2400" dirty="0"/>
              <a:t>Tilldela handledare</a:t>
            </a:r>
          </a:p>
        </p:txBody>
      </p:sp>
      <p:pic>
        <p:nvPicPr>
          <p:cNvPr id="15" name="Bildobjekt 14" descr="Bilden är ett urklipp från IT-systemet MSFA.">
            <a:extLst>
              <a:ext uri="{FF2B5EF4-FFF2-40B4-BE49-F238E27FC236}">
                <a16:creationId xmlns:a16="http://schemas.microsoft.com/office/drawing/2014/main" id="{6C2C8962-620A-3A0C-69E7-B390D35ECC0D}"/>
              </a:ext>
            </a:extLst>
          </p:cNvPr>
          <p:cNvPicPr>
            <a:picLocks noChangeAspect="1"/>
          </p:cNvPicPr>
          <p:nvPr/>
        </p:nvPicPr>
        <p:blipFill>
          <a:blip r:embed="rId3"/>
          <a:stretch>
            <a:fillRect/>
          </a:stretch>
        </p:blipFill>
        <p:spPr>
          <a:xfrm>
            <a:off x="346392" y="1271644"/>
            <a:ext cx="4398603" cy="2571750"/>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8CA82EAE-A17B-41C9-9052-A715D2201C74}"/>
              </a:ext>
            </a:extLst>
          </p:cNvPr>
          <p:cNvSpPr txBox="1"/>
          <p:nvPr/>
        </p:nvSpPr>
        <p:spPr>
          <a:xfrm>
            <a:off x="4890655" y="990600"/>
            <a:ext cx="4021572" cy="2862322"/>
          </a:xfrm>
          <a:prstGeom prst="rect">
            <a:avLst/>
          </a:prstGeom>
          <a:noFill/>
        </p:spPr>
        <p:txBody>
          <a:bodyPr wrap="square" rtlCol="0">
            <a:spAutoFit/>
          </a:bodyPr>
          <a:lstStyle/>
          <a:p>
            <a:r>
              <a:rPr lang="sv-SE" sz="1200" dirty="0"/>
              <a:t>Välj vilken handledare i listan du vill tilldela till de valda deltagarna. </a:t>
            </a:r>
          </a:p>
          <a:p>
            <a:endParaRPr lang="sv-SE" sz="1200" dirty="0"/>
          </a:p>
          <a:p>
            <a:r>
              <a:rPr lang="sv-SE" sz="1200" dirty="0"/>
              <a:t>När du har valt handledare i listan ser du med en gång namnet på handledaren under rubriken </a:t>
            </a:r>
            <a:r>
              <a:rPr lang="sv-SE" sz="1200" b="1" dirty="0"/>
              <a:t>Vald handledare </a:t>
            </a:r>
            <a:r>
              <a:rPr lang="sv-SE" sz="1200" dirty="0"/>
              <a:t>i det gråa deltagarfältet. </a:t>
            </a:r>
          </a:p>
          <a:p>
            <a:endParaRPr lang="sv-SE" sz="1200" dirty="0"/>
          </a:p>
          <a:p>
            <a:r>
              <a:rPr lang="sv-SE" sz="1200" dirty="0"/>
              <a:t>Du kan endast tilldela deltagare till handledare som har behörigheten </a:t>
            </a:r>
            <a:r>
              <a:rPr lang="sv-SE" sz="1200" b="1" dirty="0"/>
              <a:t>Rapportering, planering och information om deltagare</a:t>
            </a:r>
            <a:r>
              <a:rPr lang="sv-SE" sz="1200" dirty="0"/>
              <a:t>. </a:t>
            </a:r>
          </a:p>
          <a:p>
            <a:r>
              <a:rPr lang="sv-SE" sz="1200" dirty="0"/>
              <a:t>Det är endast de handledarna du ser i listan.</a:t>
            </a:r>
          </a:p>
          <a:p>
            <a:endParaRPr lang="sv-SE" sz="1200" dirty="0"/>
          </a:p>
          <a:p>
            <a:r>
              <a:rPr lang="sv-SE" sz="1200" dirty="0"/>
              <a:t>Kontrollera att du valt rätt handledare, klicka sedan på knappen </a:t>
            </a:r>
            <a:r>
              <a:rPr lang="sv-SE" sz="1200" b="1" dirty="0"/>
              <a:t>Förhandsgranska.</a:t>
            </a:r>
          </a:p>
          <a:p>
            <a:endParaRPr lang="sv-SE" sz="1200" dirty="0"/>
          </a:p>
        </p:txBody>
      </p:sp>
      <p:sp>
        <p:nvSpPr>
          <p:cNvPr id="12" name="Rektangel 11">
            <a:extLst>
              <a:ext uri="{FF2B5EF4-FFF2-40B4-BE49-F238E27FC236}">
                <a16:creationId xmlns:a16="http://schemas.microsoft.com/office/drawing/2014/main" id="{2F1D0B48-F969-44A6-B368-F6ACE330449F}"/>
              </a:ext>
              <a:ext uri="{C183D7F6-B498-43B3-948B-1728B52AA6E4}">
                <adec:decorative xmlns:adec="http://schemas.microsoft.com/office/drawing/2017/decorative" val="1"/>
              </a:ext>
            </a:extLst>
          </p:cNvPr>
          <p:cNvSpPr/>
          <p:nvPr/>
        </p:nvSpPr>
        <p:spPr>
          <a:xfrm>
            <a:off x="356837" y="2214469"/>
            <a:ext cx="863152" cy="2372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E333595A-FDD7-4A55-BDDA-5CE66B2CD1E9}"/>
              </a:ext>
              <a:ext uri="{C183D7F6-B498-43B3-948B-1728B52AA6E4}">
                <adec:decorative xmlns:adec="http://schemas.microsoft.com/office/drawing/2017/decorative" val="1"/>
              </a:ext>
            </a:extLst>
          </p:cNvPr>
          <p:cNvSpPr/>
          <p:nvPr/>
        </p:nvSpPr>
        <p:spPr>
          <a:xfrm>
            <a:off x="887558" y="3666846"/>
            <a:ext cx="521112" cy="159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C2B0FBC8-44A9-4DE5-9D78-424414FED1EF}"/>
              </a:ext>
              <a:ext uri="{C183D7F6-B498-43B3-948B-1728B52AA6E4}">
                <adec:decorative xmlns:adec="http://schemas.microsoft.com/office/drawing/2017/decorative" val="1"/>
              </a:ext>
            </a:extLst>
          </p:cNvPr>
          <p:cNvSpPr/>
          <p:nvPr/>
        </p:nvSpPr>
        <p:spPr>
          <a:xfrm>
            <a:off x="469686" y="269176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933B6C0-6E08-940E-BD33-E25353FB811D}"/>
              </a:ext>
              <a:ext uri="{C183D7F6-B498-43B3-948B-1728B52AA6E4}">
                <adec:decorative xmlns:adec="http://schemas.microsoft.com/office/drawing/2017/decorative" val="1"/>
              </a:ext>
            </a:extLst>
          </p:cNvPr>
          <p:cNvSpPr/>
          <p:nvPr/>
        </p:nvSpPr>
        <p:spPr>
          <a:xfrm>
            <a:off x="426526" y="3267581"/>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129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DCF85F2-CD73-4248-AAC3-619A7B4DDBEF}"/>
              </a:ext>
            </a:extLst>
          </p:cNvPr>
          <p:cNvSpPr txBox="1">
            <a:spLocks noGrp="1"/>
          </p:cNvSpPr>
          <p:nvPr>
            <p:ph type="title" idx="4294967295"/>
          </p:nvPr>
        </p:nvSpPr>
        <p:spPr>
          <a:xfrm>
            <a:off x="567164" y="484419"/>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Bekräftad tilldelning</a:t>
            </a:r>
          </a:p>
        </p:txBody>
      </p:sp>
      <p:pic>
        <p:nvPicPr>
          <p:cNvPr id="11" name="Bildobjekt 10" descr="Bilden är ett urklipp från IT-systemet MSFA.">
            <a:extLst>
              <a:ext uri="{FF2B5EF4-FFF2-40B4-BE49-F238E27FC236}">
                <a16:creationId xmlns:a16="http://schemas.microsoft.com/office/drawing/2014/main" id="{FEBC7208-FB0E-7687-ECE9-FE874C6B0B94}"/>
              </a:ext>
            </a:extLst>
          </p:cNvPr>
          <p:cNvPicPr>
            <a:picLocks noChangeAspect="1"/>
          </p:cNvPicPr>
          <p:nvPr/>
        </p:nvPicPr>
        <p:blipFill>
          <a:blip r:embed="rId3"/>
          <a:stretch>
            <a:fillRect/>
          </a:stretch>
        </p:blipFill>
        <p:spPr>
          <a:xfrm>
            <a:off x="414126" y="1075856"/>
            <a:ext cx="4454609" cy="2910883"/>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0C3762AD-3603-574A-C4D4-029847F07F7A}"/>
              </a:ext>
            </a:extLst>
          </p:cNvPr>
          <p:cNvPicPr>
            <a:picLocks noChangeAspect="1"/>
          </p:cNvPicPr>
          <p:nvPr/>
        </p:nvPicPr>
        <p:blipFill>
          <a:blip r:embed="rId4"/>
          <a:stretch>
            <a:fillRect/>
          </a:stretch>
        </p:blipFill>
        <p:spPr>
          <a:xfrm>
            <a:off x="2866415" y="2421582"/>
            <a:ext cx="2966430" cy="2491258"/>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6BB63269-5E4C-48A1-A1CF-92816B48D7B7}"/>
              </a:ext>
            </a:extLst>
          </p:cNvPr>
          <p:cNvSpPr txBox="1"/>
          <p:nvPr/>
        </p:nvSpPr>
        <p:spPr>
          <a:xfrm>
            <a:off x="6282814" y="1159419"/>
            <a:ext cx="2743104" cy="1777410"/>
          </a:xfrm>
          <a:prstGeom prst="rect">
            <a:avLst/>
          </a:prstGeom>
          <a:noFill/>
        </p:spPr>
        <p:txBody>
          <a:bodyPr wrap="square" rtlCol="0">
            <a:spAutoFit/>
          </a:bodyPr>
          <a:lstStyle/>
          <a:p>
            <a:r>
              <a:rPr lang="sv-SE" sz="1200" dirty="0"/>
              <a:t>Klicka på knappen </a:t>
            </a:r>
            <a:r>
              <a:rPr lang="sv-SE" sz="1200" b="1" dirty="0"/>
              <a:t>Bekräfta tilldelning </a:t>
            </a:r>
            <a:r>
              <a:rPr lang="sv-SE" sz="1200" dirty="0"/>
              <a:t>för att bekräfta tilldelningen till handledaren.</a:t>
            </a:r>
          </a:p>
          <a:p>
            <a:endParaRPr lang="sv-SE" sz="1200" dirty="0"/>
          </a:p>
          <a:p>
            <a:endParaRPr lang="sv-SE" dirty="0"/>
          </a:p>
          <a:p>
            <a:r>
              <a:rPr lang="sv-SE" sz="1200" dirty="0"/>
              <a:t>Nu är tilldelningen färdig och du kan gå tillbaka till listan med nya deltagare genom att klicka på knappen </a:t>
            </a:r>
            <a:r>
              <a:rPr lang="sv-SE" sz="1200" b="1" dirty="0"/>
              <a:t>Tillbaka till nya deltagare</a:t>
            </a:r>
            <a:r>
              <a:rPr lang="sv-SE" sz="1200" dirty="0"/>
              <a:t>.</a:t>
            </a:r>
          </a:p>
        </p:txBody>
      </p:sp>
      <p:sp>
        <p:nvSpPr>
          <p:cNvPr id="12" name="Rektangel 11">
            <a:extLst>
              <a:ext uri="{FF2B5EF4-FFF2-40B4-BE49-F238E27FC236}">
                <a16:creationId xmlns:a16="http://schemas.microsoft.com/office/drawing/2014/main" id="{64E52011-B727-41D1-9AEE-771F2D9D9ACF}"/>
              </a:ext>
              <a:ext uri="{C183D7F6-B498-43B3-948B-1728B52AA6E4}">
                <adec:decorative xmlns:adec="http://schemas.microsoft.com/office/drawing/2017/decorative" val="1"/>
              </a:ext>
            </a:extLst>
          </p:cNvPr>
          <p:cNvSpPr/>
          <p:nvPr/>
        </p:nvSpPr>
        <p:spPr>
          <a:xfrm>
            <a:off x="1281478" y="3457272"/>
            <a:ext cx="843883" cy="3003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ektangel 1">
            <a:extLst>
              <a:ext uri="{FF2B5EF4-FFF2-40B4-BE49-F238E27FC236}">
                <a16:creationId xmlns:a16="http://schemas.microsoft.com/office/drawing/2014/main" id="{8F3A19CF-41C8-055B-0530-EFD5F948EE98}"/>
              </a:ext>
              <a:ext uri="{C183D7F6-B498-43B3-948B-1728B52AA6E4}">
                <adec:decorative xmlns:adec="http://schemas.microsoft.com/office/drawing/2017/decorative" val="1"/>
              </a:ext>
            </a:extLst>
          </p:cNvPr>
          <p:cNvSpPr/>
          <p:nvPr/>
        </p:nvSpPr>
        <p:spPr>
          <a:xfrm>
            <a:off x="2974145" y="3757574"/>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D6F5BB4-620E-5E52-1559-AAFA1C516825}"/>
              </a:ext>
              <a:ext uri="{C183D7F6-B498-43B3-948B-1728B52AA6E4}">
                <adec:decorative xmlns:adec="http://schemas.microsoft.com/office/drawing/2017/decorative" val="1"/>
              </a:ext>
            </a:extLst>
          </p:cNvPr>
          <p:cNvSpPr/>
          <p:nvPr/>
        </p:nvSpPr>
        <p:spPr>
          <a:xfrm>
            <a:off x="567164" y="2891110"/>
            <a:ext cx="6417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6D9967B6-6A51-F41E-F38E-7BC9EA801217}"/>
              </a:ext>
              <a:ext uri="{C183D7F6-B498-43B3-948B-1728B52AA6E4}">
                <adec:decorative xmlns:adec="http://schemas.microsoft.com/office/drawing/2017/decorative" val="1"/>
              </a:ext>
            </a:extLst>
          </p:cNvPr>
          <p:cNvSpPr/>
          <p:nvPr/>
        </p:nvSpPr>
        <p:spPr>
          <a:xfrm>
            <a:off x="2974145" y="4335908"/>
            <a:ext cx="390831" cy="4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0844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A5DE0D74-D7FC-4E2C-A5BA-45A80270BB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3AC30E28-70E9-43DC-9810-EDD245307EB2}"/>
              </a:ext>
            </a:extLst>
          </p:cNvPr>
          <p:cNvSpPr>
            <a:spLocks noGrp="1"/>
          </p:cNvSpPr>
          <p:nvPr>
            <p:ph type="ctrTitle"/>
          </p:nvPr>
        </p:nvSpPr>
        <p:spPr>
          <a:xfrm>
            <a:off x="141288" y="2797521"/>
            <a:ext cx="4570252" cy="1037929"/>
          </a:xfrm>
        </p:spPr>
        <p:txBody>
          <a:bodyPr/>
          <a:lstStyle/>
          <a:p>
            <a:r>
              <a:rPr lang="sv-SE" sz="2000" dirty="0"/>
              <a:t>Omfördela deltagare</a:t>
            </a:r>
            <a:br>
              <a:rPr lang="sv-SE" sz="2000" dirty="0"/>
            </a:br>
            <a:r>
              <a:rPr lang="sv-SE" sz="2000" dirty="0"/>
              <a:t>Via </a:t>
            </a:r>
            <a:r>
              <a:rPr lang="sv-SE" sz="2000" b="1" dirty="0"/>
              <a:t>redigera personalkonto</a:t>
            </a:r>
          </a:p>
        </p:txBody>
      </p:sp>
    </p:spTree>
    <p:extLst>
      <p:ext uri="{BB962C8B-B14F-4D97-AF65-F5344CB8AC3E}">
        <p14:creationId xmlns:p14="http://schemas.microsoft.com/office/powerpoint/2010/main" val="2257574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5ADC0-8BAB-4C23-9596-F714EB679131}"/>
              </a:ext>
            </a:extLst>
          </p:cNvPr>
          <p:cNvSpPr>
            <a:spLocks noGrp="1"/>
          </p:cNvSpPr>
          <p:nvPr>
            <p:ph type="title"/>
          </p:nvPr>
        </p:nvSpPr>
        <p:spPr>
          <a:xfrm>
            <a:off x="171939" y="259453"/>
            <a:ext cx="7724895" cy="675000"/>
          </a:xfrm>
        </p:spPr>
        <p:txBody>
          <a:bodyPr>
            <a:normAutofit/>
          </a:bodyPr>
          <a:lstStyle/>
          <a:p>
            <a:r>
              <a:rPr lang="sv-SE" sz="2400" dirty="0"/>
              <a:t>Byte av handledare via redigera personalkonto</a:t>
            </a:r>
          </a:p>
        </p:txBody>
      </p:sp>
      <p:pic>
        <p:nvPicPr>
          <p:cNvPr id="10" name="Bildobjekt 9" descr="Bilden är ett urklipp från IT systemet Mina sidor för fristående aktörer. ">
            <a:extLst>
              <a:ext uri="{FF2B5EF4-FFF2-40B4-BE49-F238E27FC236}">
                <a16:creationId xmlns:a16="http://schemas.microsoft.com/office/drawing/2014/main" id="{1D61E7AB-BD94-F9A8-8692-AFDD6068A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37" y="830490"/>
            <a:ext cx="5842302" cy="2675590"/>
          </a:xfrm>
          <a:prstGeom prst="rect">
            <a:avLst/>
          </a:prstGeom>
        </p:spPr>
      </p:pic>
      <p:sp>
        <p:nvSpPr>
          <p:cNvPr id="11" name="Rektangel 10">
            <a:extLst>
              <a:ext uri="{FF2B5EF4-FFF2-40B4-BE49-F238E27FC236}">
                <a16:creationId xmlns:a16="http://schemas.microsoft.com/office/drawing/2014/main" id="{F621A538-F7BD-8406-CF60-9C470B4C3A55}"/>
              </a:ext>
              <a:ext uri="{C183D7F6-B498-43B3-948B-1728B52AA6E4}">
                <adec:decorative xmlns:adec="http://schemas.microsoft.com/office/drawing/2017/decorative" val="1"/>
              </a:ext>
            </a:extLst>
          </p:cNvPr>
          <p:cNvSpPr/>
          <p:nvPr/>
        </p:nvSpPr>
        <p:spPr>
          <a:xfrm>
            <a:off x="1101157" y="2319912"/>
            <a:ext cx="228879" cy="910176"/>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13" name="Bildobjekt 12" descr="En bild som visar text, skärmbild, Teckensnitt, linje&#10;&#10;Automatiskt genererad beskrivning">
            <a:extLst>
              <a:ext uri="{FF2B5EF4-FFF2-40B4-BE49-F238E27FC236}">
                <a16:creationId xmlns:a16="http://schemas.microsoft.com/office/drawing/2014/main" id="{15B63C28-619C-CA6E-437B-039ACAD76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266" y="3637122"/>
            <a:ext cx="2305708" cy="879989"/>
          </a:xfrm>
          <a:prstGeom prst="rect">
            <a:avLst/>
          </a:prstGeom>
        </p:spPr>
      </p:pic>
      <p:sp>
        <p:nvSpPr>
          <p:cNvPr id="5" name="textruta 4">
            <a:extLst>
              <a:ext uri="{FF2B5EF4-FFF2-40B4-BE49-F238E27FC236}">
                <a16:creationId xmlns:a16="http://schemas.microsoft.com/office/drawing/2014/main" id="{1A0B7277-A1B7-478A-84EE-211FF8C7043E}"/>
              </a:ext>
            </a:extLst>
          </p:cNvPr>
          <p:cNvSpPr txBox="1"/>
          <p:nvPr/>
        </p:nvSpPr>
        <p:spPr>
          <a:xfrm>
            <a:off x="6181970" y="1068938"/>
            <a:ext cx="2790093" cy="3046988"/>
          </a:xfrm>
          <a:prstGeom prst="rect">
            <a:avLst/>
          </a:prstGeom>
          <a:noFill/>
        </p:spPr>
        <p:txBody>
          <a:bodyPr wrap="square" rtlCol="0">
            <a:spAutoFit/>
          </a:bodyPr>
          <a:lstStyle/>
          <a:p>
            <a:endParaRPr lang="sv-SE" sz="1200" dirty="0"/>
          </a:p>
          <a:p>
            <a:r>
              <a:rPr lang="sv-SE" sz="1200" dirty="0"/>
              <a:t>Viktigt. </a:t>
            </a:r>
          </a:p>
          <a:p>
            <a:r>
              <a:rPr lang="sv-SE" sz="1200" dirty="0"/>
              <a:t>Flytta över deltagare till nya handledare innan du tar bort handledarens behörigheter.</a:t>
            </a:r>
          </a:p>
          <a:p>
            <a:endParaRPr lang="sv-SE" sz="1200" dirty="0"/>
          </a:p>
          <a:p>
            <a:r>
              <a:rPr lang="sv-SE" sz="1200" dirty="0"/>
              <a:t>Gå in på personalkonto och redigera. Längst ner på sidan kan du markera alla deltagare och välja nu handledare i rullistan. </a:t>
            </a:r>
          </a:p>
          <a:p>
            <a:endParaRPr lang="sv-SE" sz="1200" dirty="0"/>
          </a:p>
          <a:p>
            <a:r>
              <a:rPr lang="sv-SE" sz="1200" dirty="0"/>
              <a:t>Du kan flytta över flera deltagare på samma gång till en ny handledare. </a:t>
            </a:r>
          </a:p>
          <a:p>
            <a:endParaRPr lang="sv-SE" sz="1200" dirty="0"/>
          </a:p>
          <a:p>
            <a:endParaRPr lang="sv-SE" sz="1200" dirty="0"/>
          </a:p>
          <a:p>
            <a:endParaRPr lang="sv-SE" sz="1200" dirty="0"/>
          </a:p>
        </p:txBody>
      </p:sp>
    </p:spTree>
    <p:extLst>
      <p:ext uri="{BB962C8B-B14F-4D97-AF65-F5344CB8AC3E}">
        <p14:creationId xmlns:p14="http://schemas.microsoft.com/office/powerpoint/2010/main" val="139514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5765-0B6A-DE60-39F2-940F3A7E5D4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2882A80-7E94-AA03-1160-BAA1D37856C0}"/>
              </a:ext>
            </a:extLst>
          </p:cNvPr>
          <p:cNvSpPr>
            <a:spLocks noGrp="1"/>
          </p:cNvSpPr>
          <p:nvPr>
            <p:ph type="title"/>
          </p:nvPr>
        </p:nvSpPr>
        <p:spPr>
          <a:xfrm>
            <a:off x="171939" y="259453"/>
            <a:ext cx="7724895" cy="675000"/>
          </a:xfrm>
        </p:spPr>
        <p:txBody>
          <a:bodyPr>
            <a:normAutofit/>
          </a:bodyPr>
          <a:lstStyle/>
          <a:p>
            <a:r>
              <a:rPr lang="sv-SE" sz="2400" dirty="0"/>
              <a:t>Förhandsgranskning och bekräfta tilldelning</a:t>
            </a:r>
          </a:p>
        </p:txBody>
      </p:sp>
      <p:pic>
        <p:nvPicPr>
          <p:cNvPr id="3" name="Bildobjekt 2" descr="Bilden är ett urklipp från IT systemet Mina sidor för fristående aktörer.">
            <a:extLst>
              <a:ext uri="{FF2B5EF4-FFF2-40B4-BE49-F238E27FC236}">
                <a16:creationId xmlns:a16="http://schemas.microsoft.com/office/drawing/2014/main" id="{E63BC7C8-2D56-753E-98ED-F434FD17C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37" y="716556"/>
            <a:ext cx="4338720" cy="3558209"/>
          </a:xfrm>
          <a:prstGeom prst="rect">
            <a:avLst/>
          </a:prstGeom>
        </p:spPr>
      </p:pic>
      <p:sp>
        <p:nvSpPr>
          <p:cNvPr id="11" name="Rektangel 10">
            <a:extLst>
              <a:ext uri="{FF2B5EF4-FFF2-40B4-BE49-F238E27FC236}">
                <a16:creationId xmlns:a16="http://schemas.microsoft.com/office/drawing/2014/main" id="{E05F8085-9D5C-3837-8D6B-453B31714C57}"/>
              </a:ext>
              <a:ext uri="{C183D7F6-B498-43B3-948B-1728B52AA6E4}">
                <adec:decorative xmlns:adec="http://schemas.microsoft.com/office/drawing/2017/decorative" val="1"/>
              </a:ext>
            </a:extLst>
          </p:cNvPr>
          <p:cNvSpPr/>
          <p:nvPr/>
        </p:nvSpPr>
        <p:spPr>
          <a:xfrm>
            <a:off x="242849" y="4052721"/>
            <a:ext cx="964159" cy="222044"/>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5" name="textruta 4">
            <a:extLst>
              <a:ext uri="{FF2B5EF4-FFF2-40B4-BE49-F238E27FC236}">
                <a16:creationId xmlns:a16="http://schemas.microsoft.com/office/drawing/2014/main" id="{86B34C67-9C24-BDBD-C34B-FAFB8042B7A4}"/>
              </a:ext>
            </a:extLst>
          </p:cNvPr>
          <p:cNvSpPr txBox="1"/>
          <p:nvPr/>
        </p:nvSpPr>
        <p:spPr>
          <a:xfrm>
            <a:off x="6181970" y="1068938"/>
            <a:ext cx="2790093" cy="1569660"/>
          </a:xfrm>
          <a:prstGeom prst="rect">
            <a:avLst/>
          </a:prstGeom>
          <a:noFill/>
        </p:spPr>
        <p:txBody>
          <a:bodyPr wrap="square" rtlCol="0">
            <a:spAutoFit/>
          </a:bodyPr>
          <a:lstStyle/>
          <a:p>
            <a:r>
              <a:rPr lang="sv-SE" sz="1200" dirty="0"/>
              <a:t>Förhandsgranska dina ändringar och klicka på </a:t>
            </a:r>
            <a:r>
              <a:rPr lang="sv-SE" sz="1200" b="1" dirty="0"/>
              <a:t>Spara</a:t>
            </a:r>
            <a:r>
              <a:rPr lang="sv-SE" sz="1200" dirty="0"/>
              <a:t> eller klicka på </a:t>
            </a:r>
            <a:r>
              <a:rPr lang="sv-SE" sz="1200" b="1" dirty="0"/>
              <a:t>Tillbaka till steg 1 </a:t>
            </a:r>
            <a:r>
              <a:rPr lang="sv-SE" sz="1200" dirty="0"/>
              <a:t>för att fortsätta redigera.</a:t>
            </a:r>
          </a:p>
          <a:p>
            <a:endParaRPr lang="sv-SE" sz="1200" dirty="0"/>
          </a:p>
          <a:p>
            <a:r>
              <a:rPr lang="sv-SE" sz="1200" dirty="0"/>
              <a:t>När du klickat på </a:t>
            </a:r>
            <a:r>
              <a:rPr lang="sv-SE" sz="1200" b="1" dirty="0"/>
              <a:t>Spara </a:t>
            </a:r>
            <a:r>
              <a:rPr lang="sv-SE" sz="1200" dirty="0"/>
              <a:t>har du nu omfördelat deltagare och allt gick bra. </a:t>
            </a:r>
          </a:p>
          <a:p>
            <a:endParaRPr lang="sv-SE" sz="1200" dirty="0"/>
          </a:p>
        </p:txBody>
      </p:sp>
      <p:pic>
        <p:nvPicPr>
          <p:cNvPr id="4" name="Bildobjekt 3" descr="Bilden är ett urklipp från IT systemet Mina sidor för fristående aktörer.">
            <a:extLst>
              <a:ext uri="{FF2B5EF4-FFF2-40B4-BE49-F238E27FC236}">
                <a16:creationId xmlns:a16="http://schemas.microsoft.com/office/drawing/2014/main" id="{1E46F497-B2FA-F3B8-9118-FDC9742A603E}"/>
              </a:ext>
            </a:extLst>
          </p:cNvPr>
          <p:cNvPicPr>
            <a:picLocks noChangeAspect="1"/>
          </p:cNvPicPr>
          <p:nvPr/>
        </p:nvPicPr>
        <p:blipFill>
          <a:blip r:embed="rId3">
            <a:extLst>
              <a:ext uri="{28A0092B-C50C-407E-A947-70E740481C1C}">
                <a14:useLocalDpi xmlns:a14="http://schemas.microsoft.com/office/drawing/2010/main" val="0"/>
              </a:ext>
            </a:extLst>
          </a:blip>
          <a:srcRect r="33479"/>
          <a:stretch/>
        </p:blipFill>
        <p:spPr>
          <a:xfrm>
            <a:off x="3694698" y="2773083"/>
            <a:ext cx="3490357" cy="1734726"/>
          </a:xfrm>
          <a:prstGeom prst="rect">
            <a:avLst/>
          </a:prstGeom>
        </p:spPr>
      </p:pic>
      <p:sp>
        <p:nvSpPr>
          <p:cNvPr id="6" name="Rektangel 5">
            <a:extLst>
              <a:ext uri="{FF2B5EF4-FFF2-40B4-BE49-F238E27FC236}">
                <a16:creationId xmlns:a16="http://schemas.microsoft.com/office/drawing/2014/main" id="{E7B13BAF-DA07-5414-EE13-DDD0132E63EA}"/>
              </a:ext>
              <a:ext uri="{C183D7F6-B498-43B3-948B-1728B52AA6E4}">
                <adec:decorative xmlns:adec="http://schemas.microsoft.com/office/drawing/2017/decorative" val="1"/>
              </a:ext>
            </a:extLst>
          </p:cNvPr>
          <p:cNvSpPr/>
          <p:nvPr/>
        </p:nvSpPr>
        <p:spPr>
          <a:xfrm>
            <a:off x="3694698" y="3830677"/>
            <a:ext cx="2487272" cy="67713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Tree>
    <p:extLst>
      <p:ext uri="{BB962C8B-B14F-4D97-AF65-F5344CB8AC3E}">
        <p14:creationId xmlns:p14="http://schemas.microsoft.com/office/powerpoint/2010/main" val="317426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Händelseöversikt</a:t>
            </a:r>
          </a:p>
        </p:txBody>
      </p:sp>
    </p:spTree>
    <p:extLst>
      <p:ext uri="{BB962C8B-B14F-4D97-AF65-F5344CB8AC3E}">
        <p14:creationId xmlns:p14="http://schemas.microsoft.com/office/powerpoint/2010/main" val="268691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Behörigheter</a:t>
            </a:r>
          </a:p>
        </p:txBody>
      </p:sp>
    </p:spTree>
    <p:extLst>
      <p:ext uri="{BB962C8B-B14F-4D97-AF65-F5344CB8AC3E}">
        <p14:creationId xmlns:p14="http://schemas.microsoft.com/office/powerpoint/2010/main" val="96963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2293-B23C-58F4-955F-42D9D8290336}"/>
              </a:ext>
            </a:extLst>
          </p:cNvPr>
          <p:cNvSpPr>
            <a:spLocks noGrp="1"/>
          </p:cNvSpPr>
          <p:nvPr>
            <p:ph type="title"/>
          </p:nvPr>
        </p:nvSpPr>
        <p:spPr>
          <a:xfrm>
            <a:off x="308343" y="129861"/>
            <a:ext cx="7422784" cy="469649"/>
          </a:xfrm>
        </p:spPr>
        <p:txBody>
          <a:bodyPr/>
          <a:lstStyle/>
          <a:p>
            <a:r>
              <a:rPr lang="sv-SE" sz="2400" dirty="0"/>
              <a:t>Händelseöversikt – behörigheter och funktion</a:t>
            </a:r>
          </a:p>
        </p:txBody>
      </p:sp>
      <p:pic>
        <p:nvPicPr>
          <p:cNvPr id="5" name="Bildobjekt 4" descr="Bilden är ett urklipp från IT-systemet MSFA.">
            <a:extLst>
              <a:ext uri="{FF2B5EF4-FFF2-40B4-BE49-F238E27FC236}">
                <a16:creationId xmlns:a16="http://schemas.microsoft.com/office/drawing/2014/main" id="{A7821116-1F00-D613-5495-FC9C4847E465}"/>
              </a:ext>
            </a:extLst>
          </p:cNvPr>
          <p:cNvPicPr>
            <a:picLocks noChangeAspect="1"/>
          </p:cNvPicPr>
          <p:nvPr/>
        </p:nvPicPr>
        <p:blipFill>
          <a:blip r:embed="rId2"/>
          <a:stretch>
            <a:fillRect/>
          </a:stretch>
        </p:blipFill>
        <p:spPr>
          <a:xfrm>
            <a:off x="308343" y="753340"/>
            <a:ext cx="5089582" cy="3387437"/>
          </a:xfrm>
          <a:prstGeom prst="rect">
            <a:avLst/>
          </a:prstGeom>
          <a:ln>
            <a:noFill/>
          </a:ln>
          <a:effectLst>
            <a:outerShdw blurRad="292100" dist="139700" dir="2700000" algn="tl" rotWithShape="0">
              <a:srgbClr val="333333">
                <a:alpha val="65000"/>
              </a:srgbClr>
            </a:outerShdw>
          </a:effectLst>
        </p:spPr>
      </p:pic>
      <p:sp>
        <p:nvSpPr>
          <p:cNvPr id="14" name="textruta 13">
            <a:extLst>
              <a:ext uri="{FF2B5EF4-FFF2-40B4-BE49-F238E27FC236}">
                <a16:creationId xmlns:a16="http://schemas.microsoft.com/office/drawing/2014/main" id="{14FF0921-3FA2-9614-82B8-A31157F2DEEB}"/>
              </a:ext>
            </a:extLst>
          </p:cNvPr>
          <p:cNvSpPr txBox="1"/>
          <p:nvPr/>
        </p:nvSpPr>
        <p:spPr>
          <a:xfrm>
            <a:off x="5718512" y="599510"/>
            <a:ext cx="3284412" cy="5840060"/>
          </a:xfrm>
          <a:prstGeom prst="rect">
            <a:avLst/>
          </a:prstGeom>
          <a:noFill/>
        </p:spPr>
        <p:txBody>
          <a:bodyPr wrap="square" rtlCol="0">
            <a:spAutoFit/>
          </a:bodyPr>
          <a:lstStyle/>
          <a:p>
            <a:r>
              <a:rPr lang="sv-SE" sz="1100" b="1" dirty="0"/>
              <a:t>Händelseöversikten</a:t>
            </a:r>
            <a:r>
              <a:rPr lang="sv-SE" sz="1100" dirty="0"/>
              <a:t> är tillgänglig för dig som har behörigheten </a:t>
            </a:r>
            <a:r>
              <a:rPr lang="sv-SE" sz="1100" b="1" dirty="0"/>
              <a:t>administrera behörigheter </a:t>
            </a:r>
            <a:r>
              <a:rPr lang="sv-SE" sz="1100" dirty="0"/>
              <a:t>eller </a:t>
            </a:r>
            <a:r>
              <a:rPr lang="sv-SE" sz="1100" b="1" dirty="0"/>
              <a:t>rapportering, planering och information om deltagare.</a:t>
            </a:r>
          </a:p>
          <a:p>
            <a:endParaRPr lang="sv-SE" sz="1100" b="1" dirty="0"/>
          </a:p>
          <a:p>
            <a:r>
              <a:rPr lang="sv-SE" sz="1100" b="1" dirty="0"/>
              <a:t>Administrera behörigheter:</a:t>
            </a:r>
            <a:br>
              <a:rPr lang="sv-SE" sz="1100" b="1" dirty="0"/>
            </a:br>
            <a:r>
              <a:rPr lang="sv-SE" sz="1100" dirty="0"/>
              <a:t>Ser samtliga deltagares händelser för rapporter och kan filtrera listan på </a:t>
            </a:r>
            <a:r>
              <a:rPr lang="sv-SE" sz="1100" b="1" dirty="0"/>
              <a:t>alla verksamheter</a:t>
            </a:r>
            <a:r>
              <a:rPr lang="sv-SE" sz="1100" dirty="0"/>
              <a:t>, </a:t>
            </a:r>
            <a:r>
              <a:rPr lang="sv-SE" sz="1100" b="1" dirty="0"/>
              <a:t>alla utförande adresser</a:t>
            </a:r>
            <a:r>
              <a:rPr lang="sv-SE" sz="1100" dirty="0"/>
              <a:t>, </a:t>
            </a:r>
            <a:r>
              <a:rPr lang="sv-SE" sz="1100" b="1" dirty="0"/>
              <a:t>handledare</a:t>
            </a:r>
            <a:r>
              <a:rPr lang="sv-SE" sz="1100" dirty="0"/>
              <a:t>, </a:t>
            </a:r>
            <a:r>
              <a:rPr lang="sv-SE" sz="1100" b="1" dirty="0"/>
              <a:t>status</a:t>
            </a:r>
            <a:r>
              <a:rPr lang="sv-SE" sz="1100" dirty="0"/>
              <a:t> samt </a:t>
            </a:r>
            <a:r>
              <a:rPr lang="sv-SE" sz="1100" b="1" dirty="0"/>
              <a:t>rapport</a:t>
            </a:r>
            <a:r>
              <a:rPr lang="sv-SE" sz="1100" dirty="0"/>
              <a:t>. </a:t>
            </a:r>
          </a:p>
          <a:p>
            <a:endParaRPr lang="sv-SE" sz="1100" dirty="0"/>
          </a:p>
          <a:p>
            <a:r>
              <a:rPr lang="sv-SE" sz="1100" b="1" dirty="0"/>
              <a:t>Rapportering, planering och information om deltagare: </a:t>
            </a:r>
          </a:p>
          <a:p>
            <a:r>
              <a:rPr lang="sv-SE" sz="1100" dirty="0"/>
              <a:t>Ser egna deltagares händelser för rapporter och kan filtrera listan på </a:t>
            </a:r>
            <a:r>
              <a:rPr lang="sv-SE" sz="1100" b="1" dirty="0"/>
              <a:t>status</a:t>
            </a:r>
            <a:r>
              <a:rPr lang="sv-SE" sz="1100" dirty="0"/>
              <a:t> och </a:t>
            </a:r>
            <a:r>
              <a:rPr lang="sv-SE" sz="1100" b="1" dirty="0"/>
              <a:t>rapport</a:t>
            </a:r>
            <a:r>
              <a:rPr lang="sv-SE" sz="1100" dirty="0"/>
              <a:t>. </a:t>
            </a:r>
          </a:p>
          <a:p>
            <a:endParaRPr lang="sv-SE" sz="1100" dirty="0"/>
          </a:p>
          <a:p>
            <a:r>
              <a:rPr lang="sv-SE" sz="1100" dirty="0"/>
              <a:t>Antalet nya händelser visas och de senaste händelserna finns högst upp i listan med en röd markering.</a:t>
            </a:r>
            <a:endParaRPr lang="sv-SE" sz="1100" b="1" dirty="0"/>
          </a:p>
          <a:p>
            <a:endParaRPr lang="sv-SE" sz="1100" b="1" dirty="0"/>
          </a:p>
          <a:p>
            <a:r>
              <a:rPr lang="sv-SE" sz="1100" b="1" dirty="0"/>
              <a:t>Observera att andra typer av händelser inte visas här. </a:t>
            </a:r>
            <a:r>
              <a:rPr lang="sv-SE" sz="1100" dirty="0"/>
              <a:t>Exempelvis ny period, avbrott och ändrad deltagandegrad finns under </a:t>
            </a:r>
            <a:r>
              <a:rPr lang="sv-SE" sz="1100" b="1" dirty="0"/>
              <a:t>visa händelser</a:t>
            </a:r>
            <a:r>
              <a:rPr lang="sv-SE" sz="1100" dirty="0"/>
              <a:t> i </a:t>
            </a:r>
            <a:r>
              <a:rPr lang="sv-SE" sz="1100" b="1" dirty="0"/>
              <a:t>deltagarlistan</a:t>
            </a:r>
            <a:r>
              <a:rPr lang="sv-SE" sz="1100" dirty="0"/>
              <a:t>.</a:t>
            </a:r>
            <a:endParaRPr lang="sv-SE" sz="1200" dirty="0"/>
          </a:p>
          <a:p>
            <a:endParaRPr lang="sv-SE" sz="1200" dirty="0"/>
          </a:p>
          <a:p>
            <a:br>
              <a:rPr lang="sv-SE" sz="1200" dirty="0"/>
            </a:br>
            <a:br>
              <a:rPr lang="sv-SE" sz="1200" dirty="0"/>
            </a:br>
            <a:endParaRPr lang="sv-SE" sz="1200" dirty="0"/>
          </a:p>
          <a:p>
            <a:endParaRPr lang="sv-SE" sz="1200" dirty="0"/>
          </a:p>
          <a:p>
            <a:r>
              <a:rPr lang="sv-SE" sz="1200" dirty="0"/>
              <a:t> </a:t>
            </a:r>
          </a:p>
          <a:p>
            <a:endParaRPr lang="sv-SE" sz="1200" dirty="0"/>
          </a:p>
          <a:p>
            <a:endParaRPr lang="sv-SE" dirty="0"/>
          </a:p>
        </p:txBody>
      </p:sp>
      <p:sp>
        <p:nvSpPr>
          <p:cNvPr id="3" name="Rektangel 2">
            <a:extLst>
              <a:ext uri="{FF2B5EF4-FFF2-40B4-BE49-F238E27FC236}">
                <a16:creationId xmlns:a16="http://schemas.microsoft.com/office/drawing/2014/main" id="{C7D4860E-72EE-F8F1-2236-AEB35DA66895}"/>
              </a:ext>
              <a:ext uri="{C183D7F6-B498-43B3-948B-1728B52AA6E4}">
                <adec:decorative xmlns:adec="http://schemas.microsoft.com/office/drawing/2017/decorative" val="1"/>
              </a:ext>
            </a:extLst>
          </p:cNvPr>
          <p:cNvSpPr/>
          <p:nvPr/>
        </p:nvSpPr>
        <p:spPr>
          <a:xfrm>
            <a:off x="308343" y="1084881"/>
            <a:ext cx="585393" cy="118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B573914-672B-F573-8397-80E6E8F4F5D4}"/>
              </a:ext>
              <a:ext uri="{C183D7F6-B498-43B3-948B-1728B52AA6E4}">
                <adec:decorative xmlns:adec="http://schemas.microsoft.com/office/drawing/2017/decorative" val="1"/>
              </a:ext>
            </a:extLst>
          </p:cNvPr>
          <p:cNvSpPr/>
          <p:nvPr/>
        </p:nvSpPr>
        <p:spPr>
          <a:xfrm>
            <a:off x="955729" y="1833966"/>
            <a:ext cx="3357966" cy="21181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D0A5400-02F3-A035-AC71-8284ADFA253D}"/>
              </a:ext>
              <a:ext uri="{C183D7F6-B498-43B3-948B-1728B52AA6E4}">
                <adec:decorative xmlns:adec="http://schemas.microsoft.com/office/drawing/2017/decorative" val="1"/>
              </a:ext>
            </a:extLst>
          </p:cNvPr>
          <p:cNvSpPr/>
          <p:nvPr/>
        </p:nvSpPr>
        <p:spPr>
          <a:xfrm>
            <a:off x="4572000" y="2298915"/>
            <a:ext cx="418454" cy="15601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FF83DE4-29C4-0FCB-92A6-7FBED7CE255A}"/>
              </a:ext>
              <a:ext uri="{C183D7F6-B498-43B3-948B-1728B52AA6E4}">
                <adec:decorative xmlns:adec="http://schemas.microsoft.com/office/drawing/2017/decorative" val="1"/>
              </a:ext>
            </a:extLst>
          </p:cNvPr>
          <p:cNvSpPr/>
          <p:nvPr/>
        </p:nvSpPr>
        <p:spPr>
          <a:xfrm>
            <a:off x="1002224" y="2438400"/>
            <a:ext cx="92990" cy="10332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75A6455-0271-1663-A2E5-CACE79B8AD81}"/>
              </a:ext>
              <a:ext uri="{C183D7F6-B498-43B3-948B-1728B52AA6E4}">
                <adec:decorative xmlns:adec="http://schemas.microsoft.com/office/drawing/2017/decorative" val="1"/>
              </a:ext>
            </a:extLst>
          </p:cNvPr>
          <p:cNvSpPr/>
          <p:nvPr/>
        </p:nvSpPr>
        <p:spPr>
          <a:xfrm>
            <a:off x="1317356" y="1611824"/>
            <a:ext cx="154983" cy="108488"/>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466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4F2109-36F4-C748-84AA-4AAEE9ACF7A8}"/>
              </a:ext>
            </a:extLst>
          </p:cNvPr>
          <p:cNvSpPr>
            <a:spLocks noGrp="1"/>
          </p:cNvSpPr>
          <p:nvPr>
            <p:ph type="title"/>
          </p:nvPr>
        </p:nvSpPr>
        <p:spPr>
          <a:xfrm>
            <a:off x="575043" y="324000"/>
            <a:ext cx="7422784" cy="675000"/>
          </a:xfrm>
        </p:spPr>
        <p:txBody>
          <a:bodyPr vert="horz" lIns="0" tIns="0" rIns="0" bIns="0" rtlCol="0" anchor="t" anchorCtr="0">
            <a:normAutofit/>
          </a:bodyPr>
          <a:lstStyle/>
          <a:p>
            <a:r>
              <a:rPr lang="sv-SE" sz="2400" b="1" kern="1200" dirty="0">
                <a:latin typeface="+mj-lt"/>
                <a:ea typeface="+mj-ea"/>
                <a:cs typeface="+mj-cs"/>
              </a:rPr>
              <a:t>Behörigheter i tre nivåer</a:t>
            </a:r>
          </a:p>
        </p:txBody>
      </p:sp>
      <p:pic>
        <p:nvPicPr>
          <p:cNvPr id="6" name="Bildobjekt 5" descr="Bild ur systemet.">
            <a:extLst>
              <a:ext uri="{FF2B5EF4-FFF2-40B4-BE49-F238E27FC236}">
                <a16:creationId xmlns:a16="http://schemas.microsoft.com/office/drawing/2014/main" id="{49C9F28E-2168-49F3-9EDB-3B4A4D9B3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129" r="3" b="22971"/>
          <a:stretch/>
        </p:blipFill>
        <p:spPr>
          <a:xfrm>
            <a:off x="575043" y="1079999"/>
            <a:ext cx="3629210" cy="3420000"/>
          </a:xfrm>
          <a:prstGeom prst="rect">
            <a:avLst/>
          </a:prstGeom>
          <a:noFill/>
        </p:spPr>
      </p:pic>
      <p:sp>
        <p:nvSpPr>
          <p:cNvPr id="7" name="textruta 6">
            <a:extLst>
              <a:ext uri="{FF2B5EF4-FFF2-40B4-BE49-F238E27FC236}">
                <a16:creationId xmlns:a16="http://schemas.microsoft.com/office/drawing/2014/main" id="{BBF613FD-180A-DA48-8419-144D0855FD64}"/>
              </a:ext>
            </a:extLst>
          </p:cNvPr>
          <p:cNvSpPr txBox="1"/>
          <p:nvPr/>
        </p:nvSpPr>
        <p:spPr>
          <a:xfrm>
            <a:off x="4368615" y="1079999"/>
            <a:ext cx="4494647" cy="3420000"/>
          </a:xfrm>
          <a:prstGeom prst="rect">
            <a:avLst/>
          </a:prstGeom>
        </p:spPr>
        <p:txBody>
          <a:bodyPr vert="horz" lIns="0" tIns="0" rIns="0" bIns="0" rtlCol="0">
            <a:normAutofit lnSpcReduction="10000"/>
          </a:bodyPr>
          <a:lstStyle/>
          <a:p>
            <a:pPr>
              <a:lnSpc>
                <a:spcPct val="90000"/>
              </a:lnSpc>
              <a:spcAft>
                <a:spcPts val="600"/>
              </a:spcAft>
              <a:buClr>
                <a:schemeClr val="accent1"/>
              </a:buClr>
            </a:pPr>
            <a:r>
              <a:rPr lang="sv-SE" sz="1200" dirty="0"/>
              <a:t>Ett personalkonto i </a:t>
            </a:r>
            <a:r>
              <a:rPr lang="sv-SE" sz="1200" b="1" dirty="0"/>
              <a:t>Mina sidor för fristående aktörer </a:t>
            </a:r>
            <a:r>
              <a:rPr lang="sv-SE" sz="1200" dirty="0"/>
              <a:t>består av behörigheter i tre nivåer:</a:t>
            </a:r>
          </a:p>
          <a:p>
            <a:pPr marL="342900" indent="-342900">
              <a:lnSpc>
                <a:spcPct val="90000"/>
              </a:lnSpc>
              <a:spcAft>
                <a:spcPts val="600"/>
              </a:spcAft>
              <a:buClr>
                <a:schemeClr val="accent1"/>
              </a:buClr>
              <a:buAutoNum type="arabicPeriod"/>
            </a:pPr>
            <a:endParaRPr lang="sv-SE" sz="1200" b="1" dirty="0"/>
          </a:p>
          <a:p>
            <a:pPr>
              <a:lnSpc>
                <a:spcPct val="90000"/>
              </a:lnSpc>
              <a:spcAft>
                <a:spcPts val="600"/>
              </a:spcAft>
              <a:buClr>
                <a:schemeClr val="accent1"/>
              </a:buClr>
            </a:pPr>
            <a:r>
              <a:rPr lang="sv-SE" sz="1200" b="1" dirty="0"/>
              <a:t>1. Tillhörighet till en organisation</a:t>
            </a:r>
            <a:br>
              <a:rPr lang="sv-SE" sz="1200" b="1" dirty="0"/>
            </a:br>
            <a:r>
              <a:rPr lang="sv-SE" sz="1200" dirty="0"/>
              <a:t>En person kan vara anställd på en, eller flera organisationer. </a:t>
            </a:r>
          </a:p>
          <a:p>
            <a:pPr>
              <a:lnSpc>
                <a:spcPct val="90000"/>
              </a:lnSpc>
              <a:spcAft>
                <a:spcPts val="600"/>
              </a:spcAft>
              <a:buClr>
                <a:schemeClr val="accent1"/>
              </a:buClr>
            </a:pPr>
            <a:endParaRPr lang="sv-SE" sz="1200" b="1" dirty="0"/>
          </a:p>
          <a:p>
            <a:pPr>
              <a:lnSpc>
                <a:spcPct val="90000"/>
              </a:lnSpc>
              <a:spcAft>
                <a:spcPts val="600"/>
              </a:spcAft>
              <a:buClr>
                <a:schemeClr val="accent1"/>
              </a:buClr>
            </a:pPr>
            <a:r>
              <a:rPr lang="sv-SE" sz="1200" b="1" dirty="0"/>
              <a:t>2. Utförande verksamheter och adresser inom organisationen</a:t>
            </a:r>
            <a:br>
              <a:rPr lang="sv-SE" sz="1200" b="1" dirty="0"/>
            </a:br>
            <a:r>
              <a:rPr lang="sv-SE" sz="1200" dirty="0"/>
              <a:t>Inom vilken del av organisationen och på vilket kontor arbetar personen?</a:t>
            </a:r>
            <a:br>
              <a:rPr lang="sv-SE" sz="1200" dirty="0"/>
            </a:br>
            <a:endParaRPr lang="sv-SE" sz="1200" dirty="0"/>
          </a:p>
          <a:p>
            <a:pPr>
              <a:lnSpc>
                <a:spcPct val="90000"/>
              </a:lnSpc>
              <a:spcAft>
                <a:spcPts val="600"/>
              </a:spcAft>
              <a:buClr>
                <a:schemeClr val="accent1"/>
              </a:buClr>
            </a:pPr>
            <a:r>
              <a:rPr lang="sv-SE" sz="1200" b="1" dirty="0"/>
              <a:t>3. Vad personen ska kunna arbeta med i systemet.</a:t>
            </a:r>
          </a:p>
          <a:p>
            <a:pPr>
              <a:lnSpc>
                <a:spcPct val="90000"/>
              </a:lnSpc>
              <a:spcAft>
                <a:spcPts val="600"/>
              </a:spcAft>
              <a:buClr>
                <a:schemeClr val="accent1"/>
              </a:buClr>
            </a:pPr>
            <a:r>
              <a:rPr lang="sv-SE" sz="1200" dirty="0"/>
              <a:t>Vilken roll/behörighet behöver personen för att kunna utföra sina arbetsuppgifter i Mina sidor FA? </a:t>
            </a:r>
          </a:p>
          <a:p>
            <a:pPr>
              <a:lnSpc>
                <a:spcPct val="90000"/>
              </a:lnSpc>
              <a:spcAft>
                <a:spcPts val="600"/>
              </a:spcAft>
              <a:buClr>
                <a:schemeClr val="accent1"/>
              </a:buClr>
            </a:pPr>
            <a:r>
              <a:rPr lang="sv-SE" sz="1200" dirty="0"/>
              <a:t>Här finns det tre olika behörigheter/roller:</a:t>
            </a:r>
          </a:p>
          <a:p>
            <a:pPr>
              <a:lnSpc>
                <a:spcPct val="90000"/>
              </a:lnSpc>
              <a:spcAft>
                <a:spcPts val="600"/>
              </a:spcAft>
              <a:buClr>
                <a:schemeClr val="accent1"/>
              </a:buClr>
            </a:pPr>
            <a:br>
              <a:rPr lang="sv-SE" sz="1200" dirty="0"/>
            </a:br>
            <a:r>
              <a:rPr lang="sv-SE" sz="1200" dirty="0"/>
              <a:t>- Administrera behörigheter</a:t>
            </a:r>
            <a:br>
              <a:rPr lang="sv-SE" sz="1200" dirty="0"/>
            </a:br>
            <a:r>
              <a:rPr lang="sv-SE" sz="1200" dirty="0"/>
              <a:t>- Ta emot (och fördela) nya deltagare</a:t>
            </a:r>
            <a:br>
              <a:rPr lang="sv-SE" sz="1200" dirty="0"/>
            </a:br>
            <a:r>
              <a:rPr lang="sv-SE" sz="1200" dirty="0"/>
              <a:t>- Rapportering, planering och information om deltagare</a:t>
            </a:r>
          </a:p>
          <a:p>
            <a:pPr>
              <a:lnSpc>
                <a:spcPct val="90000"/>
              </a:lnSpc>
              <a:spcAft>
                <a:spcPts val="600"/>
              </a:spcAft>
              <a:buClr>
                <a:schemeClr val="accent1"/>
              </a:buClr>
            </a:pPr>
            <a:endParaRPr lang="sv-SE" sz="1200" dirty="0"/>
          </a:p>
          <a:p>
            <a:pPr>
              <a:lnSpc>
                <a:spcPct val="90000"/>
              </a:lnSpc>
              <a:spcAft>
                <a:spcPts val="600"/>
              </a:spcAft>
              <a:buClr>
                <a:schemeClr val="accent1"/>
              </a:buClr>
            </a:pPr>
            <a:endParaRPr lang="sv-SE" sz="1200" dirty="0"/>
          </a:p>
        </p:txBody>
      </p:sp>
    </p:spTree>
    <p:extLst>
      <p:ext uri="{BB962C8B-B14F-4D97-AF65-F5344CB8AC3E}">
        <p14:creationId xmlns:p14="http://schemas.microsoft.com/office/powerpoint/2010/main" val="342768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23829-645A-1E4F-B72C-EB613AC9042B}"/>
              </a:ext>
            </a:extLst>
          </p:cNvPr>
          <p:cNvSpPr>
            <a:spLocks noGrp="1"/>
          </p:cNvSpPr>
          <p:nvPr>
            <p:ph type="title"/>
          </p:nvPr>
        </p:nvSpPr>
        <p:spPr>
          <a:xfrm>
            <a:off x="696963" y="175100"/>
            <a:ext cx="7422784" cy="675000"/>
          </a:xfrm>
        </p:spPr>
        <p:txBody>
          <a:bodyPr/>
          <a:lstStyle/>
          <a:p>
            <a:r>
              <a:rPr lang="sv-SE" sz="2400" dirty="0"/>
              <a:t>Behörighet 1:</a:t>
            </a:r>
            <a:br>
              <a:rPr lang="sv-SE" sz="2400" dirty="0"/>
            </a:br>
            <a:r>
              <a:rPr lang="sv-SE" sz="2400" dirty="0"/>
              <a:t>Administrera behörigheter</a:t>
            </a:r>
            <a:br>
              <a:rPr lang="sv-SE" sz="2400" dirty="0"/>
            </a:br>
            <a:endParaRPr lang="sv-SE" sz="2400" dirty="0"/>
          </a:p>
        </p:txBody>
      </p:sp>
      <p:pic>
        <p:nvPicPr>
          <p:cNvPr id="4" name="Platshållare för bild 9" descr="Bild ur systemet.">
            <a:extLst>
              <a:ext uri="{FF2B5EF4-FFF2-40B4-BE49-F238E27FC236}">
                <a16:creationId xmlns:a16="http://schemas.microsoft.com/office/drawing/2014/main" id="{5DF32E43-2B2A-471A-A7D9-B7ACC27CEF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963" y="1298266"/>
            <a:ext cx="2519044" cy="2957703"/>
          </a:xfrm>
          <a:prstGeom prst="rect">
            <a:avLst/>
          </a:prstGeom>
        </p:spPr>
      </p:pic>
      <p:sp>
        <p:nvSpPr>
          <p:cNvPr id="3" name="Platshållare för innehåll 2">
            <a:extLst>
              <a:ext uri="{FF2B5EF4-FFF2-40B4-BE49-F238E27FC236}">
                <a16:creationId xmlns:a16="http://schemas.microsoft.com/office/drawing/2014/main" id="{D22D2F71-5FFA-504F-BDDA-1B399ABB2A0B}"/>
              </a:ext>
            </a:extLst>
          </p:cNvPr>
          <p:cNvSpPr>
            <a:spLocks noGrp="1"/>
          </p:cNvSpPr>
          <p:nvPr>
            <p:ph idx="1"/>
          </p:nvPr>
        </p:nvSpPr>
        <p:spPr>
          <a:xfrm>
            <a:off x="3649580" y="1093909"/>
            <a:ext cx="5142142" cy="3162060"/>
          </a:xfrm>
        </p:spPr>
        <p:txBody>
          <a:bodyPr/>
          <a:lstStyle/>
          <a:p>
            <a:pPr marL="0" indent="0">
              <a:buNone/>
            </a:pPr>
            <a:r>
              <a:rPr lang="sv-SE" sz="1200" dirty="0"/>
              <a:t>Behörigheten </a:t>
            </a:r>
            <a:r>
              <a:rPr lang="sv-SE" sz="1200" b="1" dirty="0"/>
              <a:t>Administrera behörigheter </a:t>
            </a:r>
            <a:r>
              <a:rPr lang="sv-SE" sz="1200" dirty="0"/>
              <a:t>passar personer som ska administrera behörigheter i systemet. Vi rekommenderar att endast ett fåtal personer får den här behörigheten, till exempel firmatecknare, eller någon annan person som ska kunna administrera personalens behörigheter. </a:t>
            </a:r>
          </a:p>
          <a:p>
            <a:pPr marL="0" indent="0">
              <a:buNone/>
            </a:pPr>
            <a:endParaRPr lang="sv-SE" sz="1200" dirty="0"/>
          </a:p>
          <a:p>
            <a:pPr marL="0" indent="0">
              <a:buNone/>
            </a:pPr>
            <a:r>
              <a:rPr lang="sv-SE" sz="1200" dirty="0"/>
              <a:t>Personer med den här behörigheten får tillgång till att administrera behörigheter för alla utförande verksamheter inom en organisation. Det går inte att ha behörigheten för endast en eller några få utförande verksamheter. </a:t>
            </a:r>
            <a:br>
              <a:rPr lang="sv-SE" sz="1300" dirty="0"/>
            </a:br>
            <a:endParaRPr lang="sv-SE" sz="1300" dirty="0"/>
          </a:p>
          <a:p>
            <a:pPr marL="0" indent="0">
              <a:buNone/>
            </a:pPr>
            <a:r>
              <a:rPr lang="sv-SE" sz="1300" b="1" dirty="0"/>
              <a:t>Behörigheten ger tillgång till följande funktioner:</a:t>
            </a:r>
          </a:p>
          <a:p>
            <a:pPr lvl="0"/>
            <a:r>
              <a:rPr lang="sv-SE" sz="1300" dirty="0"/>
              <a:t>Skapa nya personalkonton</a:t>
            </a:r>
          </a:p>
          <a:p>
            <a:pPr lvl="0"/>
            <a:r>
              <a:rPr lang="sv-SE" sz="1300" dirty="0"/>
              <a:t>Se personallista</a:t>
            </a:r>
          </a:p>
          <a:p>
            <a:pPr lvl="0"/>
            <a:r>
              <a:rPr lang="sv-SE" sz="1300" dirty="0"/>
              <a:t>Se och ändra personalkonton och dess behörigheter</a:t>
            </a:r>
          </a:p>
          <a:p>
            <a:pPr lvl="0"/>
            <a:r>
              <a:rPr lang="sv-SE" sz="1300" dirty="0"/>
              <a:t>Ta bort personalkonton</a:t>
            </a:r>
          </a:p>
          <a:p>
            <a:pPr lvl="0"/>
            <a:r>
              <a:rPr lang="sv-SE" sz="1300" dirty="0"/>
              <a:t>Händelseöversikt. Ser samtliga deltagares händelser för rapporter och har tillgång till alla filter i översikten.</a:t>
            </a:r>
          </a:p>
          <a:p>
            <a:pPr marL="0" indent="0">
              <a:buNone/>
            </a:pPr>
            <a:endParaRPr lang="sv-SE" dirty="0"/>
          </a:p>
        </p:txBody>
      </p:sp>
    </p:spTree>
    <p:extLst>
      <p:ext uri="{BB962C8B-B14F-4D97-AF65-F5344CB8AC3E}">
        <p14:creationId xmlns:p14="http://schemas.microsoft.com/office/powerpoint/2010/main" val="33295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96786-57C7-8E4D-B22B-2799927A9889}"/>
              </a:ext>
            </a:extLst>
          </p:cNvPr>
          <p:cNvSpPr>
            <a:spLocks noGrp="1"/>
          </p:cNvSpPr>
          <p:nvPr>
            <p:ph type="title"/>
          </p:nvPr>
        </p:nvSpPr>
        <p:spPr>
          <a:xfrm>
            <a:off x="576002" y="316111"/>
            <a:ext cx="7422784" cy="675000"/>
          </a:xfrm>
        </p:spPr>
        <p:txBody>
          <a:bodyPr/>
          <a:lstStyle/>
          <a:p>
            <a:r>
              <a:rPr lang="sv-SE" sz="2400" dirty="0"/>
              <a:t>Behörighet 2: </a:t>
            </a:r>
            <a:br>
              <a:rPr lang="sv-SE" sz="2400" dirty="0"/>
            </a:br>
            <a:r>
              <a:rPr lang="sv-SE" sz="2400" dirty="0"/>
              <a:t>Ta emot (och fördela) nya deltagare</a:t>
            </a:r>
            <a:br>
              <a:rPr lang="sv-SE" sz="2400" dirty="0"/>
            </a:br>
            <a:r>
              <a:rPr lang="sv-SE" sz="2400" dirty="0"/>
              <a:t> </a:t>
            </a:r>
          </a:p>
        </p:txBody>
      </p:sp>
      <p:pic>
        <p:nvPicPr>
          <p:cNvPr id="4" name="Bildobjekt 3" descr="Bild ur systemet.">
            <a:extLst>
              <a:ext uri="{FF2B5EF4-FFF2-40B4-BE49-F238E27FC236}">
                <a16:creationId xmlns:a16="http://schemas.microsoft.com/office/drawing/2014/main" id="{CBACABBB-4454-4299-A80E-AB9145304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56" y="1544284"/>
            <a:ext cx="3088832" cy="2054931"/>
          </a:xfrm>
          <a:prstGeom prst="rect">
            <a:avLst/>
          </a:prstGeom>
        </p:spPr>
      </p:pic>
      <p:sp>
        <p:nvSpPr>
          <p:cNvPr id="3" name="Platshållare för innehåll 2">
            <a:extLst>
              <a:ext uri="{FF2B5EF4-FFF2-40B4-BE49-F238E27FC236}">
                <a16:creationId xmlns:a16="http://schemas.microsoft.com/office/drawing/2014/main" id="{6AF1DA66-609F-3F49-B20C-81E926853212}"/>
              </a:ext>
            </a:extLst>
          </p:cNvPr>
          <p:cNvSpPr>
            <a:spLocks noGrp="1"/>
          </p:cNvSpPr>
          <p:nvPr>
            <p:ph idx="1"/>
          </p:nvPr>
        </p:nvSpPr>
        <p:spPr>
          <a:xfrm>
            <a:off x="4169432" y="1488136"/>
            <a:ext cx="5164645" cy="2872353"/>
          </a:xfrm>
        </p:spPr>
        <p:txBody>
          <a:bodyPr/>
          <a:lstStyle/>
          <a:p>
            <a:pPr marL="0" indent="0">
              <a:buNone/>
            </a:pPr>
            <a:r>
              <a:rPr lang="sv-SE" sz="1200" dirty="0"/>
              <a:t>Behörigheten </a:t>
            </a:r>
            <a:r>
              <a:rPr lang="sv-SE" sz="1200" b="1" dirty="0"/>
              <a:t>Ta emot (och fördela) nya deltagare </a:t>
            </a:r>
            <a:r>
              <a:rPr lang="sv-SE" sz="1200" dirty="0"/>
              <a:t>passar medarbetare som behöver kunna se nya deltagare och som ska arbeta med att tilldela nya deltagare till handledare. Behörigheten kan exempelvis användas av samordnande roller, handledare eller administratörer.  </a:t>
            </a:r>
          </a:p>
          <a:p>
            <a:pPr marL="0" indent="0">
              <a:buNone/>
            </a:pPr>
            <a:r>
              <a:rPr lang="sv-SE" sz="1200" dirty="0"/>
              <a:t>Behörigheten gäller för de utförande verksamheter personen har tillgång till.</a:t>
            </a:r>
          </a:p>
          <a:p>
            <a:pPr marL="0" indent="0">
              <a:buNone/>
            </a:pPr>
            <a:endParaRPr lang="sv-SE" sz="1300" dirty="0"/>
          </a:p>
          <a:p>
            <a:pPr marL="0" indent="0">
              <a:buNone/>
            </a:pPr>
            <a:r>
              <a:rPr lang="sv-SE" sz="1300" b="1" dirty="0"/>
              <a:t>Behörigheten ger tillgång till följande funktioner:</a:t>
            </a:r>
          </a:p>
          <a:p>
            <a:r>
              <a:rPr lang="sv-SE" sz="1300" dirty="0"/>
              <a:t>Se lista över nya deltagare </a:t>
            </a:r>
          </a:p>
          <a:p>
            <a:r>
              <a:rPr lang="sv-SE" sz="1300" dirty="0"/>
              <a:t>Tilldela handledare till nya deltagare</a:t>
            </a:r>
          </a:p>
          <a:p>
            <a:pPr marL="0" indent="0">
              <a:buNone/>
            </a:pPr>
            <a:endParaRPr lang="sv-SE" dirty="0"/>
          </a:p>
        </p:txBody>
      </p:sp>
    </p:spTree>
    <p:extLst>
      <p:ext uri="{BB962C8B-B14F-4D97-AF65-F5344CB8AC3E}">
        <p14:creationId xmlns:p14="http://schemas.microsoft.com/office/powerpoint/2010/main" val="113273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A52E6-F991-9A40-B156-CB9C8A881D79}"/>
              </a:ext>
            </a:extLst>
          </p:cNvPr>
          <p:cNvSpPr>
            <a:spLocks noGrp="1"/>
          </p:cNvSpPr>
          <p:nvPr>
            <p:ph type="title"/>
          </p:nvPr>
        </p:nvSpPr>
        <p:spPr>
          <a:xfrm>
            <a:off x="576002" y="212469"/>
            <a:ext cx="8182877" cy="675000"/>
          </a:xfrm>
        </p:spPr>
        <p:txBody>
          <a:bodyPr/>
          <a:lstStyle/>
          <a:p>
            <a:r>
              <a:rPr lang="sv-SE" sz="2400" dirty="0"/>
              <a:t>Behörighet 3: </a:t>
            </a:r>
            <a:br>
              <a:rPr lang="sv-SE" sz="2400" dirty="0"/>
            </a:br>
            <a:r>
              <a:rPr lang="sv-SE" sz="2400" dirty="0"/>
              <a:t>Rapportering, planering och information om deltagare</a:t>
            </a:r>
            <a:br>
              <a:rPr lang="sv-SE" sz="2400" dirty="0"/>
            </a:br>
            <a:endParaRPr lang="sv-SE" sz="2400" dirty="0"/>
          </a:p>
        </p:txBody>
      </p:sp>
      <p:sp>
        <p:nvSpPr>
          <p:cNvPr id="3" name="Platshållare för innehåll 2">
            <a:extLst>
              <a:ext uri="{FF2B5EF4-FFF2-40B4-BE49-F238E27FC236}">
                <a16:creationId xmlns:a16="http://schemas.microsoft.com/office/drawing/2014/main" id="{257E9F3A-9E54-4845-B4F6-5700524E1388}"/>
              </a:ext>
            </a:extLst>
          </p:cNvPr>
          <p:cNvSpPr>
            <a:spLocks noGrp="1"/>
          </p:cNvSpPr>
          <p:nvPr>
            <p:ph idx="1"/>
          </p:nvPr>
        </p:nvSpPr>
        <p:spPr>
          <a:xfrm>
            <a:off x="576002" y="1170512"/>
            <a:ext cx="7399598" cy="990218"/>
          </a:xfrm>
        </p:spPr>
        <p:txBody>
          <a:bodyPr/>
          <a:lstStyle/>
          <a:p>
            <a:pPr marL="0" indent="0">
              <a:buNone/>
            </a:pPr>
            <a:r>
              <a:rPr lang="sv-SE" sz="1200" dirty="0"/>
              <a:t>Behörigheten </a:t>
            </a:r>
            <a:r>
              <a:rPr lang="sv-SE" sz="1200" b="1" dirty="0"/>
              <a:t>Rapportering, planering och information om deltagare </a:t>
            </a:r>
            <a:r>
              <a:rPr lang="sv-SE" sz="1200" dirty="0"/>
              <a:t>passar medarbetare som arbetar nära deltagare och som behöver se information om deltagare, planera aktiviteter med deltagare eller hantera deltagares rapporter. Exempelvis handledare, coacher, studie- och yrkesvägledare och lärare. Behörigheten gäller för de utförande verksamheter personen har tillgång till.</a:t>
            </a:r>
          </a:p>
          <a:p>
            <a:pPr marL="0" indent="0">
              <a:buNone/>
            </a:pPr>
            <a:br>
              <a:rPr lang="sv-SE" sz="1400" dirty="0"/>
            </a:br>
            <a:endParaRPr lang="sv-SE" sz="1400" b="1" dirty="0"/>
          </a:p>
          <a:p>
            <a:pPr marL="0" indent="0">
              <a:buNone/>
            </a:pPr>
            <a:endParaRPr lang="sv-SE" dirty="0"/>
          </a:p>
        </p:txBody>
      </p:sp>
      <p:pic>
        <p:nvPicPr>
          <p:cNvPr id="4" name="Bildobjekt 3">
            <a:extLst>
              <a:ext uri="{FF2B5EF4-FFF2-40B4-BE49-F238E27FC236}">
                <a16:creationId xmlns:a16="http://schemas.microsoft.com/office/drawing/2014/main" id="{90939075-EF52-4ABB-854C-42F07AD33D6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604" y="2160730"/>
            <a:ext cx="2766638" cy="2403789"/>
          </a:xfrm>
          <a:prstGeom prst="rect">
            <a:avLst/>
          </a:prstGeom>
          <a:noFill/>
        </p:spPr>
      </p:pic>
      <p:sp>
        <p:nvSpPr>
          <p:cNvPr id="8" name="Rektangel 7">
            <a:extLst>
              <a:ext uri="{FF2B5EF4-FFF2-40B4-BE49-F238E27FC236}">
                <a16:creationId xmlns:a16="http://schemas.microsoft.com/office/drawing/2014/main" id="{FF91DB70-0F4D-42FD-9FDD-DBC7A86E2AE0}"/>
              </a:ext>
            </a:extLst>
          </p:cNvPr>
          <p:cNvSpPr/>
          <p:nvPr/>
        </p:nvSpPr>
        <p:spPr>
          <a:xfrm>
            <a:off x="4141786" y="2118909"/>
            <a:ext cx="4426212" cy="2657138"/>
          </a:xfrm>
          <a:prstGeom prst="rect">
            <a:avLst/>
          </a:prstGeom>
        </p:spPr>
        <p:txBody>
          <a:bodyPr wrap="square">
            <a:spAutoFit/>
          </a:bodyPr>
          <a:lstStyle/>
          <a:p>
            <a:pPr>
              <a:lnSpc>
                <a:spcPts val="1400"/>
              </a:lnSpc>
              <a:spcAft>
                <a:spcPts val="1000"/>
              </a:spcAft>
              <a:tabLst>
                <a:tab pos="457200" algn="l"/>
              </a:tabLst>
            </a:pPr>
            <a:r>
              <a:rPr lang="sv-SE" sz="1200" b="1" dirty="0"/>
              <a:t>Behörigheten ger tillgång till följande funktioner:</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lista över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Se information om deltagare</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Planera aktiviteter i en gemensam planering</a:t>
            </a:r>
          </a:p>
          <a:p>
            <a:pPr marL="342900" lvl="0" indent="-342900">
              <a:lnSpc>
                <a:spcPts val="1400"/>
              </a:lnSpc>
              <a:spcAft>
                <a:spcPts val="1000"/>
              </a:spcAft>
              <a:buFont typeface="Arial" panose="020B0604020202020204" pitchFamily="34" charset="0"/>
              <a:buChar char="•"/>
              <a:tabLst>
                <a:tab pos="457200" algn="l"/>
              </a:tabLst>
            </a:pPr>
            <a:r>
              <a:rPr lang="sv-SE" sz="1200" dirty="0">
                <a:ea typeface="Georgia" panose="02040502050405020303" pitchFamily="18" charset="0"/>
                <a:cs typeface="Arial" panose="020B0604020202020204" pitchFamily="34" charset="0"/>
              </a:rPr>
              <a:t>Skicka och se avvikelserapporter, resultatredovisningar, periodiska redovisningar, slutredovisningar och informativa rapporter</a:t>
            </a:r>
          </a:p>
          <a:p>
            <a:pPr marL="342900" indent="-342900">
              <a:lnSpc>
                <a:spcPts val="1400"/>
              </a:lnSpc>
              <a:spcAft>
                <a:spcPts val="1000"/>
              </a:spcAft>
              <a:buFont typeface="Arial" panose="020B0604020202020204" pitchFamily="34" charset="0"/>
              <a:buChar char="•"/>
              <a:tabLst>
                <a:tab pos="457200" algn="l"/>
              </a:tabLst>
            </a:pPr>
            <a:r>
              <a:rPr lang="sv-SE" sz="1200" dirty="0"/>
              <a:t>Händelseöversikt. Ser egna deltagares händelser för rapporter och kan filtrera på status och rapport.</a:t>
            </a:r>
          </a:p>
          <a:p>
            <a:pPr marL="342900" lvl="0" indent="-342900">
              <a:lnSpc>
                <a:spcPts val="1400"/>
              </a:lnSpc>
              <a:spcAft>
                <a:spcPts val="1000"/>
              </a:spcAft>
              <a:buFont typeface="Arial" panose="020B0604020202020204" pitchFamily="34" charset="0"/>
              <a:buChar char="•"/>
              <a:tabLst>
                <a:tab pos="457200" algn="l"/>
              </a:tabLst>
            </a:pPr>
            <a:endParaRPr lang="sv-SE" sz="1200" dirty="0">
              <a:effectLst/>
              <a:ea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0582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BFDF5-F759-4CD0-995B-EA5C94D02801}"/>
              </a:ext>
            </a:extLst>
          </p:cNvPr>
          <p:cNvSpPr>
            <a:spLocks noGrp="1"/>
          </p:cNvSpPr>
          <p:nvPr>
            <p:ph type="title"/>
          </p:nvPr>
        </p:nvSpPr>
        <p:spPr>
          <a:xfrm>
            <a:off x="3990109" y="306000"/>
            <a:ext cx="4627418" cy="675000"/>
          </a:xfrm>
        </p:spPr>
        <p:txBody>
          <a:bodyPr/>
          <a:lstStyle/>
          <a:p>
            <a:r>
              <a:rPr lang="sv-SE" sz="2400" dirty="0"/>
              <a:t>Generellt om behörigheter</a:t>
            </a:r>
          </a:p>
        </p:txBody>
      </p:sp>
      <p:pic>
        <p:nvPicPr>
          <p:cNvPr id="5" name="Bildobjekt 4" descr="Bild ur systemet.">
            <a:extLst>
              <a:ext uri="{FF2B5EF4-FFF2-40B4-BE49-F238E27FC236}">
                <a16:creationId xmlns:a16="http://schemas.microsoft.com/office/drawing/2014/main" id="{F9F413D4-F076-40C7-AA05-AABD1A0DD1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461103" cy="5143500"/>
          </a:xfrm>
          <a:prstGeom prst="rect">
            <a:avLst/>
          </a:prstGeom>
        </p:spPr>
      </p:pic>
      <p:sp>
        <p:nvSpPr>
          <p:cNvPr id="3" name="Platshållare för innehåll 2">
            <a:extLst>
              <a:ext uri="{FF2B5EF4-FFF2-40B4-BE49-F238E27FC236}">
                <a16:creationId xmlns:a16="http://schemas.microsoft.com/office/drawing/2014/main" id="{3275BC75-AF47-4810-8C30-9E5314440F1A}"/>
              </a:ext>
            </a:extLst>
          </p:cNvPr>
          <p:cNvSpPr>
            <a:spLocks noGrp="1"/>
          </p:cNvSpPr>
          <p:nvPr>
            <p:ph idx="1"/>
          </p:nvPr>
        </p:nvSpPr>
        <p:spPr>
          <a:xfrm>
            <a:off x="3990109" y="1080000"/>
            <a:ext cx="4627418" cy="3420000"/>
          </a:xfrm>
        </p:spPr>
        <p:txBody>
          <a:bodyPr/>
          <a:lstStyle/>
          <a:p>
            <a:r>
              <a:rPr lang="sv-SE" sz="1200" dirty="0"/>
              <a:t>De olika behörigheterna går att kombinera med varandra och en person kan ha en, två eller tre olika behörigheter. Det är du som leverantör som bestämmer vilka behörigheter dina olika medarbetare behöver.</a:t>
            </a:r>
          </a:p>
          <a:p>
            <a:endParaRPr lang="sv-SE" sz="1200" dirty="0"/>
          </a:p>
          <a:p>
            <a:r>
              <a:rPr lang="sv-SE" sz="1200" dirty="0"/>
              <a:t>Förutom behörigheten </a:t>
            </a:r>
            <a:r>
              <a:rPr lang="sv-SE" sz="1200" b="1" dirty="0"/>
              <a:t>Administrera behörigheter </a:t>
            </a:r>
            <a:r>
              <a:rPr lang="sv-SE" sz="1200" dirty="0"/>
              <a:t>som alltid gäller för alla utförande verksamheter inom en organisation så kan en person inte kan ha olika behörigheter för olika utförande verksamheter eller adresser. Om en person har behörigheterna </a:t>
            </a:r>
            <a:r>
              <a:rPr lang="sv-SE" sz="1200" b="1" dirty="0"/>
              <a:t>Rapportering, planering och information om deltagare </a:t>
            </a:r>
            <a:r>
              <a:rPr lang="sv-SE" sz="1200" dirty="0"/>
              <a:t>och </a:t>
            </a:r>
            <a:r>
              <a:rPr lang="sv-SE" sz="1200" b="1" dirty="0"/>
              <a:t>Ta emot nya deltagare </a:t>
            </a:r>
            <a:r>
              <a:rPr lang="sv-SE" sz="1200" dirty="0"/>
              <a:t>så gäller de behörigheterna på alla de verksamheter och adresser personen har tillgång till inom den organisationen. </a:t>
            </a:r>
          </a:p>
          <a:p>
            <a:endParaRPr lang="sv-SE" sz="1200" dirty="0"/>
          </a:p>
          <a:p>
            <a:pPr marL="0" indent="0">
              <a:buNone/>
            </a:pPr>
            <a:endParaRPr lang="sv-SE" dirty="0"/>
          </a:p>
        </p:txBody>
      </p:sp>
    </p:spTree>
    <p:extLst>
      <p:ext uri="{BB962C8B-B14F-4D97-AF65-F5344CB8AC3E}">
        <p14:creationId xmlns:p14="http://schemas.microsoft.com/office/powerpoint/2010/main" val="1668709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Gallringsbar xmlns="683d061d-22f4-40eb-a0a7-59ec683ff728">Ja</Gallringsbar>
    <pb38c114153344b4a8ac01227a633d83 xmlns="683d061d-22f4-40eb-a0a7-59ec683ff728">
      <Terms xmlns="http://schemas.microsoft.com/office/infopath/2007/PartnerControls"/>
    </pb38c114153344b4a8ac01227a633d83>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73426-579A-4683-A2AB-8A4978558BD6}">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683d061d-22f4-40eb-a0a7-59ec683ff728"/>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5F8A9D7-4666-41B0-AFEB-D1B1206A5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F8A0D-C110-407C-A04A-4A4874C5D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37341</TotalTime>
  <Words>2220</Words>
  <Application>Microsoft Macintosh PowerPoint</Application>
  <PresentationFormat>Bildspel på skärmen (16:9)</PresentationFormat>
  <Paragraphs>278</Paragraphs>
  <Slides>40</Slides>
  <Notes>17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40</vt:i4>
      </vt:variant>
    </vt:vector>
  </HeadingPairs>
  <TitlesOfParts>
    <vt:vector size="46" baseType="lpstr">
      <vt:lpstr>Arial</vt:lpstr>
      <vt:lpstr>Calibri</vt:lpstr>
      <vt:lpstr>Courier New</vt:lpstr>
      <vt:lpstr>Georgia</vt:lpstr>
      <vt:lpstr>Arbetsförmedlingen, vit</vt:lpstr>
      <vt:lpstr>Arbetsförmedlingen, blå</vt:lpstr>
      <vt:lpstr>Mina sidor för fristående aktörer Behörighet och administration Upphandlade tjänster</vt:lpstr>
      <vt:lpstr>Senaste uppdateringar i användarstödet</vt:lpstr>
      <vt:lpstr>Innehållsförteckning</vt:lpstr>
      <vt:lpstr>Behörigheter</vt:lpstr>
      <vt:lpstr>Behörigheter i tre nivåer</vt:lpstr>
      <vt:lpstr>Behörighet 1: Administrera behörigheter </vt:lpstr>
      <vt:lpstr>Behörighet 2:  Ta emot (och fördela) nya deltagare  </vt:lpstr>
      <vt:lpstr>Behörighet 3:  Rapportering, planering och information om deltagare </vt:lpstr>
      <vt:lpstr>Generellt om behörigheter</vt:lpstr>
      <vt:lpstr>Bjuda in användare och lägga till behörigheter</vt:lpstr>
      <vt:lpstr>Inloggning Mina sidor för fristående aktörer</vt:lpstr>
      <vt:lpstr>Skapa personalkonto</vt:lpstr>
      <vt:lpstr>Bjud in användare</vt:lpstr>
      <vt:lpstr>Lägga till behörigheter</vt:lpstr>
      <vt:lpstr>Tjänst, utförande verksamhet och adresser</vt:lpstr>
      <vt:lpstr>Roller</vt:lpstr>
      <vt:lpstr>Omfördela deltagare</vt:lpstr>
      <vt:lpstr>Förhandsgranska ändringar</vt:lpstr>
      <vt:lpstr>Personalkontot har uppdaterats</vt:lpstr>
      <vt:lpstr>Så här gör du för att registrera dig när du fått en inbjudan</vt:lpstr>
      <vt:lpstr>Inbjudan via e-post</vt:lpstr>
      <vt:lpstr>Legitimering med BankID</vt:lpstr>
      <vt:lpstr>Bekräfta användarnamn</vt:lpstr>
      <vt:lpstr>Tekniskt namn</vt:lpstr>
      <vt:lpstr>Personlig information</vt:lpstr>
      <vt:lpstr>Användarregisteringen har godkänts</vt:lpstr>
      <vt:lpstr>Ta bort personal / handledare</vt:lpstr>
      <vt:lpstr>Se om handledare har deltagare</vt:lpstr>
      <vt:lpstr>Byt handledare via deltagarkortet</vt:lpstr>
      <vt:lpstr>Ta bort handledare</vt:lpstr>
      <vt:lpstr>Ta emot och fördela nya deltagare</vt:lpstr>
      <vt:lpstr>Fliken “Nya deltagare”</vt:lpstr>
      <vt:lpstr>Välj deltagare att tilldela</vt:lpstr>
      <vt:lpstr>Tilldela handledare</vt:lpstr>
      <vt:lpstr>Bekräftad tilldelning</vt:lpstr>
      <vt:lpstr>Omfördela deltagare Via redigera personalkonto</vt:lpstr>
      <vt:lpstr>Byte av handledare via redigera personalkonto</vt:lpstr>
      <vt:lpstr>Förhandsgranskning och bekräfta tilldelning</vt:lpstr>
      <vt:lpstr>Händelseöversikt</vt:lpstr>
      <vt:lpstr>Händelseöversikt – behörigheter och funktion</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behörighet administration mina sidor fristående aktörer</dc:title>
  <dc:creator>kommunikationsavdelningen@arbetsformedlingen.se</dc:creator>
  <cp:keywords>användarstöd</cp:keywords>
  <dc:description>Af 00013_6.0_(2021-06-09, AF9000)</dc:description>
  <cp:lastModifiedBy>Julia Skönvall</cp:lastModifiedBy>
  <cp:revision>291</cp:revision>
  <dcterms:created xsi:type="dcterms:W3CDTF">2021-09-13T12:23:47Z</dcterms:created>
  <dcterms:modified xsi:type="dcterms:W3CDTF">2024-12-20T10:33:05Z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