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6" r:id="rId1"/>
    <p:sldMasterId id="2147483700" r:id="rId2"/>
    <p:sldMasterId id="2147483719" r:id="rId3"/>
  </p:sldMasterIdLst>
  <p:notesMasterIdLst>
    <p:notesMasterId r:id="rId7"/>
  </p:notesMasterIdLst>
  <p:handoutMasterIdLst>
    <p:handoutMasterId r:id="rId8"/>
  </p:handoutMasterIdLst>
  <p:sldIdLst>
    <p:sldId id="287" r:id="rId4"/>
    <p:sldId id="290" r:id="rId5"/>
    <p:sldId id="289" r:id="rId6"/>
  </p:sldIdLst>
  <p:sldSz cx="9144000" cy="5143500" type="screen16x9"/>
  <p:notesSz cx="6858000" cy="9144000"/>
  <p:custDataLst>
    <p:tags r:id="rId9"/>
  </p:custDataLst>
  <p:defaultTextStyle>
    <a:defPPr>
      <a:defRPr lang="sv-S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 userDrawn="1">
          <p15:clr>
            <a:srgbClr val="A4A3A4"/>
          </p15:clr>
        </p15:guide>
        <p15:guide id="2" pos="331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briella Bosticco" initials="GB" lastIdx="1" clrIdx="0">
    <p:extLst>
      <p:ext uri="{19B8F6BF-5375-455C-9EA6-DF929625EA0E}">
        <p15:presenceInfo xmlns:p15="http://schemas.microsoft.com/office/powerpoint/2012/main" userId="S::gabriella.bosticco@arbetsformedlingen.se::5f916e46-5a3c-48df-afdb-b716a452dcb0" providerId="AD"/>
      </p:ext>
    </p:extLst>
  </p:cmAuthor>
  <p:cmAuthor id="2" name="Erik Haglund" initials="EH" lastIdx="20" clrIdx="1">
    <p:extLst>
      <p:ext uri="{19B8F6BF-5375-455C-9EA6-DF929625EA0E}">
        <p15:presenceInfo xmlns:p15="http://schemas.microsoft.com/office/powerpoint/2012/main" userId="S::erik.haglund@arbetsformedlingen.se::583ced07-39a2-4a55-aa91-1eaad2c063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23D"/>
    <a:srgbClr val="00005A"/>
    <a:srgbClr val="EAF2D8"/>
    <a:srgbClr val="DA5187"/>
    <a:srgbClr val="D43372"/>
    <a:srgbClr val="BAD781"/>
    <a:srgbClr val="A5CB5A"/>
    <a:srgbClr val="595994"/>
    <a:srgbClr val="262673"/>
    <a:srgbClr val="E37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52" autoAdjust="0"/>
    <p:restoredTop sz="94667" autoAdjust="0"/>
  </p:normalViewPr>
  <p:slideViewPr>
    <p:cSldViewPr snapToGrid="0">
      <p:cViewPr varScale="1">
        <p:scale>
          <a:sx n="87" d="100"/>
          <a:sy n="87" d="100"/>
        </p:scale>
        <p:origin x="60" y="148"/>
      </p:cViewPr>
      <p:guideLst>
        <p:guide orient="horz" pos="1711"/>
        <p:guide pos="331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-324"/>
    </p:cViewPr>
  </p:notesTextViewPr>
  <p:notesViewPr>
    <p:cSldViewPr snapToGrid="0" showGuides="1">
      <p:cViewPr varScale="1">
        <p:scale>
          <a:sx n="84" d="100"/>
          <a:sy n="84" d="100"/>
        </p:scale>
        <p:origin x="304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tags" Target="tags/tag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34E04B-E651-4647-A300-2AFAE441B118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B27053-A168-41C7-8F57-9601F9EF861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78300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6206B-CE5A-4CA3-BD34-3451FD0BA690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63CAE6-3546-4A01-BBE9-044D7CD2D8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4161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På den första skärmbilden visas hur administratör kan lägga till och hantera behörigheter för handläggare. Administratören har möjlighet att klicka i om handläggaren ska anges som administratör och lägga till rättigheter för skyddade personuppgifter (SPU). </a:t>
            </a:r>
          </a:p>
          <a:p>
            <a:r>
              <a:rPr lang="sv-SE" dirty="0"/>
              <a:t>På den andra skärmbilden visas följande information om handläggare; namn, e-post, personnummer och roller.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63CAE6-3546-4A01-BBE9-044D7CD2D89D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6399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bild 14">
            <a:extLst>
              <a:ext uri="{FF2B5EF4-FFF2-40B4-BE49-F238E27FC236}">
                <a16:creationId xmlns:a16="http://schemas.microsoft.com/office/drawing/2014/main" id="{9008CFDE-FAFA-445A-900C-E639E9463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1288" y="0"/>
            <a:ext cx="9002712" cy="462736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4" name="Af_logotyp_gron-bla_cmyk.pdf" descr="Logotyp Arbetsförmedlingen">
            <a:extLst>
              <a:ext uri="{FF2B5EF4-FFF2-40B4-BE49-F238E27FC236}">
                <a16:creationId xmlns:a16="http://schemas.microsoft.com/office/drawing/2014/main" id="{D7B21F88-959F-4910-A6A8-8308C96367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3" cy="23148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267612FB-7BE0-4484-8F22-D168115714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859" y="3117860"/>
            <a:ext cx="5328000" cy="756000"/>
          </a:xfrm>
          <a:solidFill>
            <a:schemeClr val="accent1">
              <a:alpha val="90000"/>
            </a:schemeClr>
          </a:solidFill>
        </p:spPr>
        <p:txBody>
          <a:bodyPr tIns="180000" bIns="0" anchor="b" anchorCtr="0">
            <a:noAutofit/>
          </a:bodyPr>
          <a:lstStyle>
            <a:lvl1pPr marL="360000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16" name="Underrubrik 2">
            <a:extLst>
              <a:ext uri="{FF2B5EF4-FFF2-40B4-BE49-F238E27FC236}">
                <a16:creationId xmlns:a16="http://schemas.microsoft.com/office/drawing/2014/main" id="{FA376D43-EDFE-4919-9B06-4887B9BEAB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1859" y="3875680"/>
            <a:ext cx="5328000" cy="756000"/>
          </a:xfrm>
          <a:solidFill>
            <a:schemeClr val="accent1">
              <a:alpha val="90000"/>
            </a:schemeClr>
          </a:solidFill>
        </p:spPr>
        <p:txBody>
          <a:bodyPr bIns="180000" anchor="t">
            <a:noAutofit/>
          </a:bodyPr>
          <a:lstStyle>
            <a:lvl1pPr marL="360000" indent="0" algn="l">
              <a:lnSpc>
                <a:spcPct val="100000"/>
              </a:lnSpc>
              <a:spcBef>
                <a:spcPts val="0"/>
              </a:spcBef>
              <a:buNone/>
              <a:defRPr sz="2800" u="none" baseline="0">
                <a:solidFill>
                  <a:schemeClr val="bg1"/>
                </a:solidFill>
                <a:uFill>
                  <a:solidFill>
                    <a:schemeClr val="accent2"/>
                  </a:solidFill>
                </a:u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här för att ändra format på underrubrik i bakgrunden</a:t>
            </a:r>
          </a:p>
        </p:txBody>
      </p:sp>
      <p:sp>
        <p:nvSpPr>
          <p:cNvPr id="9" name="Rektangel">
            <a:extLst>
              <a:ext uri="{FF2B5EF4-FFF2-40B4-BE49-F238E27FC236}">
                <a16:creationId xmlns:a16="http://schemas.microsoft.com/office/drawing/2014/main" id="{760EBD53-0F55-48D8-828F-BADF317A0748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rgbClr val="95C23D"/>
          </a:solidFill>
          <a:ln w="12700">
            <a:solidFill>
              <a:srgbClr val="95C23D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61641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in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>
            <a:extLst>
              <a:ext uri="{FF2B5EF4-FFF2-40B4-BE49-F238E27FC236}">
                <a16:creationId xmlns:a16="http://schemas.microsoft.com/office/drawing/2014/main" id="{F99A23EF-2D3B-49BE-9507-9E3F27D33C32}"/>
              </a:ext>
            </a:extLst>
          </p:cNvPr>
          <p:cNvSpPr txBox="1"/>
          <p:nvPr userDrawn="1"/>
        </p:nvSpPr>
        <p:spPr>
          <a:xfrm>
            <a:off x="145034" y="0"/>
            <a:ext cx="9001125" cy="5148000"/>
          </a:xfrm>
          <a:prstGeom prst="rect">
            <a:avLst/>
          </a:prstGeom>
          <a:solidFill>
            <a:schemeClr val="accent1">
              <a:alpha val="89994"/>
            </a:scheme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normAutofit/>
          </a:bodyPr>
          <a:lstStyle>
            <a:lvl1pPr>
              <a:defRPr sz="8000"/>
            </a:lvl1pPr>
          </a:lstStyle>
          <a:p>
            <a:r>
              <a:rPr sz="3000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769533" y="1448707"/>
            <a:ext cx="5752125" cy="96742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750046" y="2833148"/>
            <a:ext cx="5750498" cy="7742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5501888" y="46669"/>
            <a:ext cx="3600000" cy="81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pic>
        <p:nvPicPr>
          <p:cNvPr id="17" name="Af_logotyp_gron-vit_cmyk.pdf" descr="Logotyp Arbetsförmedlingen">
            <a:extLst>
              <a:ext uri="{FF2B5EF4-FFF2-40B4-BE49-F238E27FC236}">
                <a16:creationId xmlns:a16="http://schemas.microsoft.com/office/drawing/2014/main" id="{E358DED3-1A48-46FC-8C3C-7BD67E52F3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2" cy="23148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Linje">
            <a:extLst>
              <a:ext uri="{FF2B5EF4-FFF2-40B4-BE49-F238E27FC236}">
                <a16:creationId xmlns:a16="http://schemas.microsoft.com/office/drawing/2014/main" id="{381FC687-285F-4BC0-9D82-48F99C570DB9}"/>
              </a:ext>
            </a:extLst>
          </p:cNvPr>
          <p:cNvSpPr/>
          <p:nvPr userDrawn="1"/>
        </p:nvSpPr>
        <p:spPr>
          <a:xfrm>
            <a:off x="3566160" y="2659532"/>
            <a:ext cx="2076994" cy="0"/>
          </a:xfrm>
          <a:prstGeom prst="line">
            <a:avLst/>
          </a:prstGeom>
          <a:ln w="76200">
            <a:solidFill>
              <a:srgbClr val="95C23D"/>
            </a:solidFill>
          </a:ln>
        </p:spPr>
        <p:txBody>
          <a:bodyPr lIns="17144" tIns="17144" rIns="17144" bIns="17144"/>
          <a:lstStyle/>
          <a:p>
            <a:pPr>
              <a:spcBef>
                <a:spcPts val="750"/>
              </a:spcBef>
              <a:defRPr sz="7500" b="0"/>
            </a:pPr>
            <a:endParaRPr sz="2813"/>
          </a:p>
        </p:txBody>
      </p:sp>
    </p:spTree>
    <p:extLst>
      <p:ext uri="{BB962C8B-B14F-4D97-AF65-F5344CB8AC3E}">
        <p14:creationId xmlns:p14="http://schemas.microsoft.com/office/powerpoint/2010/main" val="76293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1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>
            <a:extLst>
              <a:ext uri="{FF2B5EF4-FFF2-40B4-BE49-F238E27FC236}">
                <a16:creationId xmlns:a16="http://schemas.microsoft.com/office/drawing/2014/main" id="{F99A23EF-2D3B-49BE-9507-9E3F27D33C32}"/>
              </a:ext>
            </a:extLst>
          </p:cNvPr>
          <p:cNvSpPr txBox="1"/>
          <p:nvPr userDrawn="1"/>
        </p:nvSpPr>
        <p:spPr>
          <a:xfrm>
            <a:off x="145034" y="0"/>
            <a:ext cx="9001125" cy="5148000"/>
          </a:xfrm>
          <a:prstGeom prst="rect">
            <a:avLst/>
          </a:prstGeom>
          <a:solidFill>
            <a:schemeClr val="accent1">
              <a:alpha val="89994"/>
            </a:scheme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normAutofit/>
          </a:bodyPr>
          <a:lstStyle>
            <a:lvl1pPr>
              <a:defRPr sz="8000"/>
            </a:lvl1pPr>
          </a:lstStyle>
          <a:p>
            <a:r>
              <a:rPr sz="3000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566160" y="1773335"/>
            <a:ext cx="2076994" cy="51190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5501888" y="46669"/>
            <a:ext cx="3600000" cy="81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rgbClr val="95C23D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sp>
        <p:nvSpPr>
          <p:cNvPr id="16" name="Linje">
            <a:extLst>
              <a:ext uri="{FF2B5EF4-FFF2-40B4-BE49-F238E27FC236}">
                <a16:creationId xmlns:a16="http://schemas.microsoft.com/office/drawing/2014/main" id="{6285B20E-992A-41EA-A8BD-04B7B292C1C1}"/>
              </a:ext>
            </a:extLst>
          </p:cNvPr>
          <p:cNvSpPr/>
          <p:nvPr userDrawn="1"/>
        </p:nvSpPr>
        <p:spPr>
          <a:xfrm>
            <a:off x="3566160" y="2659532"/>
            <a:ext cx="2076994" cy="0"/>
          </a:xfrm>
          <a:prstGeom prst="line">
            <a:avLst/>
          </a:prstGeom>
          <a:ln w="76200">
            <a:solidFill>
              <a:srgbClr val="95C23D"/>
            </a:solidFill>
          </a:ln>
        </p:spPr>
        <p:txBody>
          <a:bodyPr lIns="17144" tIns="17144" rIns="17144" bIns="17144"/>
          <a:lstStyle/>
          <a:p>
            <a:pPr>
              <a:spcBef>
                <a:spcPts val="750"/>
              </a:spcBef>
              <a:defRPr sz="7500" b="0"/>
            </a:pPr>
            <a:endParaRPr sz="2813"/>
          </a:p>
        </p:txBody>
      </p:sp>
      <p:pic>
        <p:nvPicPr>
          <p:cNvPr id="17" name="Af_logotyp_gron-vit_cmyk.pdf" descr="Logotyp Arbetsförmedlingen">
            <a:extLst>
              <a:ext uri="{FF2B5EF4-FFF2-40B4-BE49-F238E27FC236}">
                <a16:creationId xmlns:a16="http://schemas.microsoft.com/office/drawing/2014/main" id="{E358DED3-1A48-46FC-8C3C-7BD67E52F3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2" cy="2314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614883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1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5501888" y="46669"/>
            <a:ext cx="3600000" cy="81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pic>
        <p:nvPicPr>
          <p:cNvPr id="7" name="Af_logotyp_gron-bla_cmyk.pdf" descr="Logotyp Arbetsförmedlingen">
            <a:extLst>
              <a:ext uri="{FF2B5EF4-FFF2-40B4-BE49-F238E27FC236}">
                <a16:creationId xmlns:a16="http://schemas.microsoft.com/office/drawing/2014/main" id="{4C66E104-8012-4E04-8FB5-CF2BC8ED59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3" cy="231484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5B67E80F-D6B7-4504-A852-22DBDB1115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69533" y="1448707"/>
            <a:ext cx="5752125" cy="96742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13DB928C-EB16-470A-B60F-FBB40AD6B0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50046" y="2833148"/>
            <a:ext cx="5750498" cy="7742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14" name="Linje">
            <a:extLst>
              <a:ext uri="{FF2B5EF4-FFF2-40B4-BE49-F238E27FC236}">
                <a16:creationId xmlns:a16="http://schemas.microsoft.com/office/drawing/2014/main" id="{326BA6EA-4594-467D-8834-6E5F4807FFDB}"/>
              </a:ext>
            </a:extLst>
          </p:cNvPr>
          <p:cNvSpPr/>
          <p:nvPr userDrawn="1"/>
        </p:nvSpPr>
        <p:spPr>
          <a:xfrm>
            <a:off x="3566160" y="2659532"/>
            <a:ext cx="2076994" cy="0"/>
          </a:xfrm>
          <a:prstGeom prst="line">
            <a:avLst/>
          </a:prstGeom>
          <a:ln w="76200">
            <a:solidFill>
              <a:srgbClr val="95C23D"/>
            </a:solidFill>
          </a:ln>
        </p:spPr>
        <p:txBody>
          <a:bodyPr lIns="17144" tIns="17144" rIns="17144" bIns="17144"/>
          <a:lstStyle/>
          <a:p>
            <a:pPr>
              <a:spcBef>
                <a:spcPts val="750"/>
              </a:spcBef>
              <a:defRPr sz="7500" b="0"/>
            </a:pPr>
            <a:endParaRPr sz="2813"/>
          </a:p>
        </p:txBody>
      </p:sp>
    </p:spTree>
    <p:extLst>
      <p:ext uri="{BB962C8B-B14F-4D97-AF65-F5344CB8AC3E}">
        <p14:creationId xmlns:p14="http://schemas.microsoft.com/office/powerpoint/2010/main" val="334794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6002" y="1808999"/>
            <a:ext cx="7421825" cy="28723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78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8617" y="1809000"/>
            <a:ext cx="3629210" cy="256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ADA2774-EC9D-4E33-A1C8-81537CDAC07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75043" y="1809000"/>
            <a:ext cx="3629210" cy="256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49376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, högre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75043" y="324281"/>
            <a:ext cx="7422784" cy="675000"/>
          </a:xfrm>
          <a:prstGeom prst="rect">
            <a:avLst/>
          </a:prstGeom>
        </p:spPr>
        <p:txBody>
          <a:bodyPr anchor="t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6002" y="1080000"/>
            <a:ext cx="7421825" cy="34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38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vå innehållsdelar, högre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75043" y="324000"/>
            <a:ext cx="7422784" cy="675000"/>
          </a:xfrm>
          <a:prstGeom prst="rect">
            <a:avLst/>
          </a:prstGeom>
        </p:spPr>
        <p:txBody>
          <a:bodyPr anchor="t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5043" y="1079999"/>
            <a:ext cx="3629210" cy="34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8616" y="1079999"/>
            <a:ext cx="3629210" cy="34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3755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5266" y="1809000"/>
            <a:ext cx="3628800" cy="256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575042" y="1809000"/>
            <a:ext cx="3628800" cy="2565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52719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sido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3629210" cy="675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5043" y="1809000"/>
            <a:ext cx="3629210" cy="256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9F9D8310-07EE-461E-BA96-295DFFBC96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-2"/>
            <a:ext cx="4572000" cy="4680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3454178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75043" y="810899"/>
            <a:ext cx="7422784" cy="3087706"/>
          </a:xfrm>
          <a:prstGeom prst="rect">
            <a:avLst/>
          </a:prstGeom>
        </p:spPr>
        <p:txBody>
          <a:bodyPr anchor="ctr"/>
          <a:lstStyle>
            <a:lvl1pPr algn="ctr">
              <a:defRPr sz="2400" b="1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08442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58133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förtec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7">
            <a:extLst>
              <a:ext uri="{FF2B5EF4-FFF2-40B4-BE49-F238E27FC236}">
                <a16:creationId xmlns:a16="http://schemas.microsoft.com/office/drawing/2014/main" id="{FB83FAFF-EED2-4BB2-B3CE-D5D395077B1C}"/>
              </a:ext>
            </a:extLst>
          </p:cNvPr>
          <p:cNvSpPr/>
          <p:nvPr userDrawn="1"/>
        </p:nvSpPr>
        <p:spPr>
          <a:xfrm>
            <a:off x="0" y="0"/>
            <a:ext cx="427155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14230" y="2234250"/>
            <a:ext cx="3657323" cy="675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Innehållsförteckning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8616" y="0"/>
            <a:ext cx="3629210" cy="4374000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Linje">
            <a:extLst>
              <a:ext uri="{FF2B5EF4-FFF2-40B4-BE49-F238E27FC236}">
                <a16:creationId xmlns:a16="http://schemas.microsoft.com/office/drawing/2014/main" id="{55D631E8-9485-45FA-8CC3-F420D736C613}"/>
              </a:ext>
            </a:extLst>
          </p:cNvPr>
          <p:cNvSpPr/>
          <p:nvPr userDrawn="1"/>
        </p:nvSpPr>
        <p:spPr>
          <a:xfrm>
            <a:off x="614230" y="2909250"/>
            <a:ext cx="3383004" cy="0"/>
          </a:xfrm>
          <a:prstGeom prst="line">
            <a:avLst/>
          </a:prstGeom>
          <a:ln w="79375">
            <a:solidFill>
              <a:srgbClr val="95C23D"/>
            </a:solidFill>
          </a:ln>
        </p:spPr>
        <p:txBody>
          <a:bodyPr lIns="17144" tIns="17144" rIns="17144" bIns="17144"/>
          <a:lstStyle/>
          <a:p>
            <a:pPr>
              <a:spcBef>
                <a:spcPts val="750"/>
              </a:spcBef>
              <a:defRPr sz="7500" b="0"/>
            </a:pPr>
            <a:endParaRPr sz="281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6226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bild 14">
            <a:extLst>
              <a:ext uri="{FF2B5EF4-FFF2-40B4-BE49-F238E27FC236}">
                <a16:creationId xmlns:a16="http://schemas.microsoft.com/office/drawing/2014/main" id="{9008CFDE-FAFA-445A-900C-E639E9463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1288" y="0"/>
            <a:ext cx="9002712" cy="462736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4" name="Af_logotyp_gron-bla_cmyk.pdf" descr="Logotyp Arbetsförmedlingen">
            <a:extLst>
              <a:ext uri="{FF2B5EF4-FFF2-40B4-BE49-F238E27FC236}">
                <a16:creationId xmlns:a16="http://schemas.microsoft.com/office/drawing/2014/main" id="{D7B21F88-959F-4910-A6A8-8308C96367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3" cy="23148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267612FB-7BE0-4484-8F22-D168115714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859" y="3117860"/>
            <a:ext cx="5328000" cy="756000"/>
          </a:xfrm>
          <a:solidFill>
            <a:schemeClr val="accent1">
              <a:alpha val="90000"/>
            </a:schemeClr>
          </a:solidFill>
        </p:spPr>
        <p:txBody>
          <a:bodyPr tIns="180000" bIns="0" anchor="b" anchorCtr="0">
            <a:noAutofit/>
          </a:bodyPr>
          <a:lstStyle>
            <a:lvl1pPr marL="360000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16" name="Underrubrik 2">
            <a:extLst>
              <a:ext uri="{FF2B5EF4-FFF2-40B4-BE49-F238E27FC236}">
                <a16:creationId xmlns:a16="http://schemas.microsoft.com/office/drawing/2014/main" id="{FA376D43-EDFE-4919-9B06-4887B9BEAB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1859" y="3875680"/>
            <a:ext cx="5328000" cy="756000"/>
          </a:xfrm>
          <a:solidFill>
            <a:schemeClr val="accent1">
              <a:alpha val="90000"/>
            </a:schemeClr>
          </a:solidFill>
        </p:spPr>
        <p:txBody>
          <a:bodyPr bIns="180000" anchor="t">
            <a:noAutofit/>
          </a:bodyPr>
          <a:lstStyle>
            <a:lvl1pPr marL="360000" indent="0" algn="l">
              <a:lnSpc>
                <a:spcPct val="100000"/>
              </a:lnSpc>
              <a:spcBef>
                <a:spcPts val="0"/>
              </a:spcBef>
              <a:buNone/>
              <a:defRPr sz="2800" u="none" baseline="0">
                <a:solidFill>
                  <a:schemeClr val="bg1"/>
                </a:solidFill>
                <a:uFill>
                  <a:solidFill>
                    <a:schemeClr val="accent2"/>
                  </a:solidFill>
                </a:u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noProof="0" dirty="0"/>
              <a:t>Klicka här för att ändra format på underrubrik i bakgrunden</a:t>
            </a:r>
          </a:p>
        </p:txBody>
      </p:sp>
      <p:sp>
        <p:nvSpPr>
          <p:cNvPr id="9" name="Rektangel">
            <a:extLst>
              <a:ext uri="{FF2B5EF4-FFF2-40B4-BE49-F238E27FC236}">
                <a16:creationId xmlns:a16="http://schemas.microsoft.com/office/drawing/2014/main" id="{760EBD53-0F55-48D8-828F-BADF317A0748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rgbClr val="95C23D"/>
          </a:solidFill>
          <a:ln w="12700">
            <a:solidFill>
              <a:srgbClr val="95C23D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9300553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in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>
            <a:extLst>
              <a:ext uri="{FF2B5EF4-FFF2-40B4-BE49-F238E27FC236}">
                <a16:creationId xmlns:a16="http://schemas.microsoft.com/office/drawing/2014/main" id="{F99A23EF-2D3B-49BE-9507-9E3F27D33C32}"/>
              </a:ext>
            </a:extLst>
          </p:cNvPr>
          <p:cNvSpPr txBox="1"/>
          <p:nvPr userDrawn="1"/>
        </p:nvSpPr>
        <p:spPr>
          <a:xfrm>
            <a:off x="145034" y="0"/>
            <a:ext cx="9001125" cy="5148000"/>
          </a:xfrm>
          <a:prstGeom prst="rect">
            <a:avLst/>
          </a:prstGeom>
          <a:solidFill>
            <a:schemeClr val="accent1">
              <a:alpha val="89994"/>
            </a:scheme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normAutofit/>
          </a:bodyPr>
          <a:lstStyle>
            <a:lvl1pPr>
              <a:defRPr sz="8000"/>
            </a:lvl1pPr>
          </a:lstStyle>
          <a:p>
            <a:r>
              <a:rPr sz="3000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769533" y="1448707"/>
            <a:ext cx="5752125" cy="96742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750046" y="2833148"/>
            <a:ext cx="5750498" cy="7742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5501888" y="46669"/>
            <a:ext cx="3600000" cy="81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pic>
        <p:nvPicPr>
          <p:cNvPr id="17" name="Af_logotyp_gron-vit_cmyk.pdf" descr="Logotyp Arbetsförmedlingen">
            <a:extLst>
              <a:ext uri="{FF2B5EF4-FFF2-40B4-BE49-F238E27FC236}">
                <a16:creationId xmlns:a16="http://schemas.microsoft.com/office/drawing/2014/main" id="{E358DED3-1A48-46FC-8C3C-7BD67E52F3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2" cy="23148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Linje">
            <a:extLst>
              <a:ext uri="{FF2B5EF4-FFF2-40B4-BE49-F238E27FC236}">
                <a16:creationId xmlns:a16="http://schemas.microsoft.com/office/drawing/2014/main" id="{381FC687-285F-4BC0-9D82-48F99C570DB9}"/>
              </a:ext>
            </a:extLst>
          </p:cNvPr>
          <p:cNvSpPr/>
          <p:nvPr userDrawn="1"/>
        </p:nvSpPr>
        <p:spPr>
          <a:xfrm>
            <a:off x="3566160" y="2659532"/>
            <a:ext cx="2076994" cy="0"/>
          </a:xfrm>
          <a:prstGeom prst="line">
            <a:avLst/>
          </a:prstGeom>
          <a:ln w="76200">
            <a:solidFill>
              <a:srgbClr val="95C23D"/>
            </a:solidFill>
          </a:ln>
        </p:spPr>
        <p:txBody>
          <a:bodyPr lIns="17144" tIns="17144" rIns="17144" bIns="17144"/>
          <a:lstStyle/>
          <a:p>
            <a:pPr>
              <a:spcBef>
                <a:spcPts val="750"/>
              </a:spcBef>
              <a:defRPr sz="7500" b="0"/>
            </a:pPr>
            <a:endParaRPr sz="2813"/>
          </a:p>
        </p:txBody>
      </p:sp>
    </p:spTree>
    <p:extLst>
      <p:ext uri="{BB962C8B-B14F-4D97-AF65-F5344CB8AC3E}">
        <p14:creationId xmlns:p14="http://schemas.microsoft.com/office/powerpoint/2010/main" val="2056231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11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ubrik 1">
            <a:extLst>
              <a:ext uri="{FF2B5EF4-FFF2-40B4-BE49-F238E27FC236}">
                <a16:creationId xmlns:a16="http://schemas.microsoft.com/office/drawing/2014/main" id="{F99A23EF-2D3B-49BE-9507-9E3F27D33C32}"/>
              </a:ext>
            </a:extLst>
          </p:cNvPr>
          <p:cNvSpPr txBox="1"/>
          <p:nvPr userDrawn="1"/>
        </p:nvSpPr>
        <p:spPr>
          <a:xfrm>
            <a:off x="145034" y="0"/>
            <a:ext cx="9001125" cy="5148000"/>
          </a:xfrm>
          <a:prstGeom prst="rect">
            <a:avLst/>
          </a:prstGeom>
          <a:solidFill>
            <a:schemeClr val="accent1">
              <a:alpha val="89994"/>
            </a:schemeClr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50800" tIns="50800" rIns="50800" bIns="50800" numCol="1" anchor="t">
            <a:normAutofit/>
          </a:bodyPr>
          <a:lstStyle>
            <a:lvl1pPr>
              <a:defRPr sz="8000"/>
            </a:lvl1pPr>
          </a:lstStyle>
          <a:p>
            <a:r>
              <a:rPr sz="3000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566160" y="1773335"/>
            <a:ext cx="2076994" cy="51190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5501888" y="46669"/>
            <a:ext cx="3600000" cy="81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rgbClr val="95C23D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sp>
        <p:nvSpPr>
          <p:cNvPr id="16" name="Linje">
            <a:extLst>
              <a:ext uri="{FF2B5EF4-FFF2-40B4-BE49-F238E27FC236}">
                <a16:creationId xmlns:a16="http://schemas.microsoft.com/office/drawing/2014/main" id="{6285B20E-992A-41EA-A8BD-04B7B292C1C1}"/>
              </a:ext>
            </a:extLst>
          </p:cNvPr>
          <p:cNvSpPr/>
          <p:nvPr userDrawn="1"/>
        </p:nvSpPr>
        <p:spPr>
          <a:xfrm>
            <a:off x="3566160" y="2659532"/>
            <a:ext cx="2076994" cy="0"/>
          </a:xfrm>
          <a:prstGeom prst="line">
            <a:avLst/>
          </a:prstGeom>
          <a:ln w="76200">
            <a:solidFill>
              <a:srgbClr val="95C23D"/>
            </a:solidFill>
          </a:ln>
        </p:spPr>
        <p:txBody>
          <a:bodyPr lIns="17144" tIns="17144" rIns="17144" bIns="17144"/>
          <a:lstStyle/>
          <a:p>
            <a:pPr>
              <a:spcBef>
                <a:spcPts val="750"/>
              </a:spcBef>
              <a:defRPr sz="7500" b="0"/>
            </a:pPr>
            <a:endParaRPr sz="2813"/>
          </a:p>
        </p:txBody>
      </p:sp>
      <p:pic>
        <p:nvPicPr>
          <p:cNvPr id="17" name="Af_logotyp_gron-vit_cmyk.pdf" descr="Logotyp Arbetsförmedlingen">
            <a:extLst>
              <a:ext uri="{FF2B5EF4-FFF2-40B4-BE49-F238E27FC236}">
                <a16:creationId xmlns:a16="http://schemas.microsoft.com/office/drawing/2014/main" id="{E358DED3-1A48-46FC-8C3C-7BD67E52F3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2" cy="2314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9728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11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5501888" y="46669"/>
            <a:ext cx="3600000" cy="81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pic>
        <p:nvPicPr>
          <p:cNvPr id="7" name="Af_logotyp_gron-bla_cmyk.pdf" descr="Logotyp Arbetsförmedlingen">
            <a:extLst>
              <a:ext uri="{FF2B5EF4-FFF2-40B4-BE49-F238E27FC236}">
                <a16:creationId xmlns:a16="http://schemas.microsoft.com/office/drawing/2014/main" id="{4C66E104-8012-4E04-8FB5-CF2BC8ED59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3" cy="231484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5B67E80F-D6B7-4504-A852-22DBDB1115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69533" y="1448707"/>
            <a:ext cx="5752125" cy="96742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12" name="Underrubrik 2">
            <a:extLst>
              <a:ext uri="{FF2B5EF4-FFF2-40B4-BE49-F238E27FC236}">
                <a16:creationId xmlns:a16="http://schemas.microsoft.com/office/drawing/2014/main" id="{13DB928C-EB16-470A-B60F-FBB40AD6B0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50046" y="2833148"/>
            <a:ext cx="5750498" cy="7742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14" name="Linje">
            <a:extLst>
              <a:ext uri="{FF2B5EF4-FFF2-40B4-BE49-F238E27FC236}">
                <a16:creationId xmlns:a16="http://schemas.microsoft.com/office/drawing/2014/main" id="{326BA6EA-4594-467D-8834-6E5F4807FFDB}"/>
              </a:ext>
            </a:extLst>
          </p:cNvPr>
          <p:cNvSpPr/>
          <p:nvPr userDrawn="1"/>
        </p:nvSpPr>
        <p:spPr>
          <a:xfrm>
            <a:off x="3566160" y="2659532"/>
            <a:ext cx="2076994" cy="0"/>
          </a:xfrm>
          <a:prstGeom prst="line">
            <a:avLst/>
          </a:prstGeom>
          <a:ln w="76200">
            <a:solidFill>
              <a:srgbClr val="95C23D"/>
            </a:solidFill>
          </a:ln>
        </p:spPr>
        <p:txBody>
          <a:bodyPr lIns="17144" tIns="17144" rIns="17144" bIns="17144"/>
          <a:lstStyle/>
          <a:p>
            <a:pPr>
              <a:spcBef>
                <a:spcPts val="750"/>
              </a:spcBef>
              <a:defRPr sz="7500" b="0"/>
            </a:pPr>
            <a:endParaRPr sz="2813"/>
          </a:p>
        </p:txBody>
      </p:sp>
    </p:spTree>
    <p:extLst>
      <p:ext uri="{BB962C8B-B14F-4D97-AF65-F5344CB8AC3E}">
        <p14:creationId xmlns:p14="http://schemas.microsoft.com/office/powerpoint/2010/main" val="21466552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6002" y="1808999"/>
            <a:ext cx="7421825" cy="28723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50594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8617" y="1809000"/>
            <a:ext cx="3629210" cy="256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ADA2774-EC9D-4E33-A1C8-81537CDAC07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75043" y="1809000"/>
            <a:ext cx="3629210" cy="256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6790065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, högre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75043" y="324281"/>
            <a:ext cx="7422784" cy="675000"/>
          </a:xfrm>
          <a:prstGeom prst="rect">
            <a:avLst/>
          </a:prstGeom>
        </p:spPr>
        <p:txBody>
          <a:bodyPr anchor="t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6002" y="1080000"/>
            <a:ext cx="7421825" cy="34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318078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vå innehållsdelar, högre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75043" y="324000"/>
            <a:ext cx="7422784" cy="675000"/>
          </a:xfrm>
          <a:prstGeom prst="rect">
            <a:avLst/>
          </a:prstGeom>
        </p:spPr>
        <p:txBody>
          <a:bodyPr anchor="t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5043" y="1079999"/>
            <a:ext cx="3629210" cy="34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8616" y="1079999"/>
            <a:ext cx="3629210" cy="34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60861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5266" y="1809000"/>
            <a:ext cx="3628800" cy="256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575042" y="1809000"/>
            <a:ext cx="3628800" cy="2565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911783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sido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3629210" cy="675000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5043" y="1809000"/>
            <a:ext cx="3629210" cy="256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9F9D8310-07EE-461E-BA96-295DFFBC96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-2"/>
            <a:ext cx="4572000" cy="4680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7551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75043" y="810899"/>
            <a:ext cx="7422784" cy="3087706"/>
          </a:xfrm>
          <a:prstGeom prst="rect">
            <a:avLst/>
          </a:prstGeom>
        </p:spPr>
        <p:txBody>
          <a:bodyPr anchor="ctr"/>
          <a:lstStyle>
            <a:lvl1pPr algn="ctr">
              <a:defRPr sz="2400" b="1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79872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918817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förtec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7">
            <a:extLst>
              <a:ext uri="{FF2B5EF4-FFF2-40B4-BE49-F238E27FC236}">
                <a16:creationId xmlns:a16="http://schemas.microsoft.com/office/drawing/2014/main" id="{FB83FAFF-EED2-4BB2-B3CE-D5D395077B1C}"/>
              </a:ext>
            </a:extLst>
          </p:cNvPr>
          <p:cNvSpPr/>
          <p:nvPr userDrawn="1"/>
        </p:nvSpPr>
        <p:spPr>
          <a:xfrm>
            <a:off x="0" y="0"/>
            <a:ext cx="427155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614230" y="2234250"/>
            <a:ext cx="3657323" cy="675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Innehållsförteckning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8616" y="0"/>
            <a:ext cx="3629210" cy="4374000"/>
          </a:xfrm>
          <a:prstGeom prst="rect">
            <a:avLst/>
          </a:prstGeom>
        </p:spPr>
        <p:txBody>
          <a:bodyPr anchor="ctr"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Linje">
            <a:extLst>
              <a:ext uri="{FF2B5EF4-FFF2-40B4-BE49-F238E27FC236}">
                <a16:creationId xmlns:a16="http://schemas.microsoft.com/office/drawing/2014/main" id="{55D631E8-9485-45FA-8CC3-F420D736C613}"/>
              </a:ext>
            </a:extLst>
          </p:cNvPr>
          <p:cNvSpPr/>
          <p:nvPr userDrawn="1"/>
        </p:nvSpPr>
        <p:spPr>
          <a:xfrm>
            <a:off x="614230" y="2909250"/>
            <a:ext cx="3383004" cy="0"/>
          </a:xfrm>
          <a:prstGeom prst="line">
            <a:avLst/>
          </a:prstGeom>
          <a:ln w="79375">
            <a:solidFill>
              <a:srgbClr val="95C23D"/>
            </a:solidFill>
          </a:ln>
        </p:spPr>
        <p:txBody>
          <a:bodyPr lIns="17144" tIns="17144" rIns="17144" bIns="17144"/>
          <a:lstStyle/>
          <a:p>
            <a:pPr>
              <a:spcBef>
                <a:spcPts val="750"/>
              </a:spcBef>
              <a:defRPr sz="7500" b="0"/>
            </a:pPr>
            <a:endParaRPr sz="2813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65656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bil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bild 14">
            <a:extLst>
              <a:ext uri="{FF2B5EF4-FFF2-40B4-BE49-F238E27FC236}">
                <a16:creationId xmlns:a16="http://schemas.microsoft.com/office/drawing/2014/main" id="{9008CFDE-FAFA-445A-900C-E639E94630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1288" y="0"/>
            <a:ext cx="9002712" cy="4627360"/>
          </a:xfrm>
          <a:prstGeom prst="rect">
            <a:avLst/>
          </a:prstGeom>
        </p:spPr>
        <p:txBody>
          <a:bodyPr/>
          <a:lstStyle/>
          <a:p>
            <a:endParaRPr lang="sv-SE" dirty="0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-3175" y="-9525"/>
            <a:ext cx="145034" cy="5162550"/>
          </a:xfrm>
          <a:prstGeom prst="rect">
            <a:avLst/>
          </a:prstGeom>
          <a:solidFill>
            <a:schemeClr val="accent2"/>
          </a:solidFill>
          <a:ln w="12700">
            <a:solidFill>
              <a:srgbClr val="95C23D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pic>
        <p:nvPicPr>
          <p:cNvPr id="14" name="Af_logotyp_gron-bla_cmyk.pdf" descr="Logotyp Arbetsförmedlingen">
            <a:extLst>
              <a:ext uri="{FF2B5EF4-FFF2-40B4-BE49-F238E27FC236}">
                <a16:creationId xmlns:a16="http://schemas.microsoft.com/office/drawing/2014/main" id="{D7B21F88-959F-4910-A6A8-8308C96367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3" cy="231484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267612FB-7BE0-4484-8F22-D168115714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1859" y="3117860"/>
            <a:ext cx="6012000" cy="756000"/>
          </a:xfrm>
          <a:solidFill>
            <a:schemeClr val="accent1">
              <a:alpha val="90000"/>
            </a:schemeClr>
          </a:solidFill>
        </p:spPr>
        <p:txBody>
          <a:bodyPr tIns="180000" bIns="0" anchor="b" anchorCtr="0">
            <a:noAutofit/>
          </a:bodyPr>
          <a:lstStyle>
            <a:lvl1pPr marL="360000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16" name="Underrubrik 2">
            <a:extLst>
              <a:ext uri="{FF2B5EF4-FFF2-40B4-BE49-F238E27FC236}">
                <a16:creationId xmlns:a16="http://schemas.microsoft.com/office/drawing/2014/main" id="{FA376D43-EDFE-4919-9B06-4887B9BEABE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1859" y="3875680"/>
            <a:ext cx="6012000" cy="756000"/>
          </a:xfrm>
          <a:solidFill>
            <a:schemeClr val="accent1">
              <a:alpha val="90000"/>
            </a:schemeClr>
          </a:solidFill>
        </p:spPr>
        <p:txBody>
          <a:bodyPr bIns="180000" anchor="t">
            <a:noAutofit/>
          </a:bodyPr>
          <a:lstStyle>
            <a:lvl1pPr marL="360000" indent="0" algn="l">
              <a:lnSpc>
                <a:spcPct val="100000"/>
              </a:lnSpc>
              <a:spcBef>
                <a:spcPts val="0"/>
              </a:spcBef>
              <a:buNone/>
              <a:defRPr sz="2800" u="none" baseline="0">
                <a:solidFill>
                  <a:schemeClr val="bg1"/>
                </a:solidFill>
                <a:uFill>
                  <a:solidFill>
                    <a:schemeClr val="accent2"/>
                  </a:solidFill>
                </a:u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211208964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indel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769533" y="1448707"/>
            <a:ext cx="5752125" cy="96742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750046" y="2833148"/>
            <a:ext cx="5750498" cy="7742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dirty="0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5501888" y="46669"/>
            <a:ext cx="3600000" cy="81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Rektangel">
            <a:extLst>
              <a:ext uri="{FF2B5EF4-FFF2-40B4-BE49-F238E27FC236}">
                <a16:creationId xmlns:a16="http://schemas.microsoft.com/office/drawing/2014/main" id="{09EEB4A7-73F5-424C-B9D8-171947E8F7C7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rgbClr val="95C23D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  <p:pic>
        <p:nvPicPr>
          <p:cNvPr id="17" name="Af_logotyp_gron-vit_cmyk.pdf" descr="Logotyp Arbetsförmedlingen">
            <a:extLst>
              <a:ext uri="{FF2B5EF4-FFF2-40B4-BE49-F238E27FC236}">
                <a16:creationId xmlns:a16="http://schemas.microsoft.com/office/drawing/2014/main" id="{E358DED3-1A48-46FC-8C3C-7BD67E52F3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2" cy="231483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Linje">
            <a:extLst>
              <a:ext uri="{FF2B5EF4-FFF2-40B4-BE49-F238E27FC236}">
                <a16:creationId xmlns:a16="http://schemas.microsoft.com/office/drawing/2014/main" id="{2B5A4ED3-FEB3-47EA-BE93-5E7081E13E7D}"/>
              </a:ext>
            </a:extLst>
          </p:cNvPr>
          <p:cNvSpPr/>
          <p:nvPr userDrawn="1"/>
        </p:nvSpPr>
        <p:spPr>
          <a:xfrm>
            <a:off x="3566160" y="2659532"/>
            <a:ext cx="2076994" cy="0"/>
          </a:xfrm>
          <a:prstGeom prst="line">
            <a:avLst/>
          </a:prstGeom>
          <a:ln w="76200">
            <a:solidFill>
              <a:srgbClr val="95C23D"/>
            </a:solidFill>
          </a:ln>
        </p:spPr>
        <p:txBody>
          <a:bodyPr lIns="17144" tIns="17144" rIns="17144" bIns="17144"/>
          <a:lstStyle/>
          <a:p>
            <a:pPr>
              <a:spcBef>
                <a:spcPts val="750"/>
              </a:spcBef>
              <a:defRPr sz="7500" b="0"/>
            </a:pPr>
            <a:endParaRPr sz="2813"/>
          </a:p>
        </p:txBody>
      </p:sp>
    </p:spTree>
    <p:extLst>
      <p:ext uri="{BB962C8B-B14F-4D97-AF65-F5344CB8AC3E}">
        <p14:creationId xmlns:p14="http://schemas.microsoft.com/office/powerpoint/2010/main" val="296870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1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566160" y="1773335"/>
            <a:ext cx="2076994" cy="511901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ctr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5501888" y="46669"/>
            <a:ext cx="3600000" cy="81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6" name="Linje">
            <a:extLst>
              <a:ext uri="{FF2B5EF4-FFF2-40B4-BE49-F238E27FC236}">
                <a16:creationId xmlns:a16="http://schemas.microsoft.com/office/drawing/2014/main" id="{6285B20E-992A-41EA-A8BD-04B7B292C1C1}"/>
              </a:ext>
            </a:extLst>
          </p:cNvPr>
          <p:cNvSpPr/>
          <p:nvPr userDrawn="1"/>
        </p:nvSpPr>
        <p:spPr>
          <a:xfrm>
            <a:off x="3566160" y="2659532"/>
            <a:ext cx="2076994" cy="0"/>
          </a:xfrm>
          <a:prstGeom prst="line">
            <a:avLst/>
          </a:prstGeom>
          <a:ln w="76200">
            <a:solidFill>
              <a:srgbClr val="95C23D"/>
            </a:solidFill>
          </a:ln>
        </p:spPr>
        <p:txBody>
          <a:bodyPr lIns="17144" tIns="17144" rIns="17144" bIns="17144"/>
          <a:lstStyle/>
          <a:p>
            <a:pPr>
              <a:spcBef>
                <a:spcPts val="750"/>
              </a:spcBef>
              <a:defRPr sz="7500" b="0"/>
            </a:pPr>
            <a:endParaRPr sz="2813"/>
          </a:p>
        </p:txBody>
      </p:sp>
      <p:pic>
        <p:nvPicPr>
          <p:cNvPr id="17" name="Af_logotyp_gron-vit_cmyk.pdf" descr="Logotyp Arbetsförmedlingen">
            <a:extLst>
              <a:ext uri="{FF2B5EF4-FFF2-40B4-BE49-F238E27FC236}">
                <a16:creationId xmlns:a16="http://schemas.microsoft.com/office/drawing/2014/main" id="{E358DED3-1A48-46FC-8C3C-7BD67E52F3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62898" y="4769689"/>
            <a:ext cx="1904122" cy="23148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49729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11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6002" y="1808999"/>
            <a:ext cx="7421825" cy="287235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19735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5043" y="1809000"/>
            <a:ext cx="3629210" cy="256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8616" y="1809000"/>
            <a:ext cx="3629210" cy="256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9221064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, högre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75043" y="324281"/>
            <a:ext cx="7422784" cy="675000"/>
          </a:xfrm>
          <a:prstGeom prst="rect">
            <a:avLst/>
          </a:prstGeom>
        </p:spPr>
        <p:txBody>
          <a:bodyPr anchor="t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6002" y="1080000"/>
            <a:ext cx="7421825" cy="34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46078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vå innehållsdelar, högre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75043" y="324000"/>
            <a:ext cx="7422784" cy="675000"/>
          </a:xfrm>
          <a:prstGeom prst="rect">
            <a:avLst/>
          </a:prstGeom>
        </p:spPr>
        <p:txBody>
          <a:bodyPr anchor="t"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5043" y="1079999"/>
            <a:ext cx="3629210" cy="34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8616" y="1079999"/>
            <a:ext cx="3629210" cy="34200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4660370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  <p:sp>
        <p:nvSpPr>
          <p:cNvPr id="7" name="Platshållare för innehåll 2"/>
          <p:cNvSpPr>
            <a:spLocks noGrp="1"/>
          </p:cNvSpPr>
          <p:nvPr>
            <p:ph idx="13"/>
          </p:nvPr>
        </p:nvSpPr>
        <p:spPr>
          <a:xfrm>
            <a:off x="4365266" y="1809000"/>
            <a:ext cx="3628800" cy="2565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Platshållare för bild 6"/>
          <p:cNvSpPr>
            <a:spLocks noGrp="1"/>
          </p:cNvSpPr>
          <p:nvPr>
            <p:ph type="pic" sz="quarter" idx="14"/>
          </p:nvPr>
        </p:nvSpPr>
        <p:spPr>
          <a:xfrm>
            <a:off x="575042" y="1809000"/>
            <a:ext cx="3628800" cy="2565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sv-SE" dirty="0"/>
              <a:t>Klicka på ikonen för att lägga till en bild</a:t>
            </a:r>
          </a:p>
        </p:txBody>
      </p:sp>
    </p:spTree>
    <p:extLst>
      <p:ext uri="{BB962C8B-B14F-4D97-AF65-F5344CB8AC3E}">
        <p14:creationId xmlns:p14="http://schemas.microsoft.com/office/powerpoint/2010/main" val="8988476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sido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3629210" cy="675000"/>
          </a:xfrm>
          <a:prstGeom prst="rect">
            <a:avLst/>
          </a:prstGeom>
        </p:spPr>
        <p:txBody>
          <a:bodyPr/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75043" y="1809000"/>
            <a:ext cx="3629210" cy="2565000"/>
          </a:xfrm>
          <a:prstGeom prst="rect">
            <a:avLst/>
          </a:prstGeom>
        </p:spPr>
        <p:txBody>
          <a:bodyPr/>
          <a:lstStyle>
            <a:lvl1pPr>
              <a:buClr>
                <a:srgbClr val="95C23D"/>
              </a:buClr>
              <a:defRPr/>
            </a:lvl1pPr>
            <a:lvl2pPr>
              <a:buClr>
                <a:srgbClr val="95C23D"/>
              </a:buClr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9" name="Platshållare för bild 8">
            <a:extLst>
              <a:ext uri="{FF2B5EF4-FFF2-40B4-BE49-F238E27FC236}">
                <a16:creationId xmlns:a16="http://schemas.microsoft.com/office/drawing/2014/main" id="{9F9D8310-07EE-461E-BA96-295DFFBC96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72000" y="0"/>
            <a:ext cx="4572000" cy="4680000"/>
          </a:xfrm>
          <a:prstGeom prst="rect">
            <a:avLst/>
          </a:prstGeo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38951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575043" y="810899"/>
            <a:ext cx="7422784" cy="3087706"/>
          </a:xfrm>
          <a:prstGeom prst="rect">
            <a:avLst/>
          </a:prstGeom>
        </p:spPr>
        <p:txBody>
          <a:bodyPr anchor="ctr"/>
          <a:lstStyle>
            <a:lvl1pPr algn="ctr">
              <a:defRPr sz="2400" b="1"/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04608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F8DFE-A200-45B5-B28F-687801E16029}" type="datetimeFigureOut">
              <a:rPr lang="sv-SE" smtClean="0"/>
              <a:t>2026-09-24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02724-9D72-4716-953B-F44DD0BB256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5422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76002" y="1808999"/>
            <a:ext cx="7421825" cy="28723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01888" y="143349"/>
            <a:ext cx="3600000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5501888" y="235945"/>
            <a:ext cx="3600000" cy="7674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5501888" y="52685"/>
            <a:ext cx="3600000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7" name="Af_logotyp_gron-bla_cmyk.pdf" descr="Logotyp Arbetsförmedlingen">
            <a:extLst>
              <a:ext uri="{FF2B5EF4-FFF2-40B4-BE49-F238E27FC236}">
                <a16:creationId xmlns:a16="http://schemas.microsoft.com/office/drawing/2014/main" id="{9B80D663-E96C-45DA-81AA-C4A145064B0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062898" y="4769689"/>
            <a:ext cx="1904122" cy="2314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ktangel">
            <a:extLst>
              <a:ext uri="{FF2B5EF4-FFF2-40B4-BE49-F238E27FC236}">
                <a16:creationId xmlns:a16="http://schemas.microsoft.com/office/drawing/2014/main" id="{C5CB2548-7D24-4722-A3A5-DC2AE5CB3B14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rgbClr val="95C23D"/>
          </a:solidFill>
          <a:ln w="12700">
            <a:solidFill>
              <a:srgbClr val="95C23D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160040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</p:sldLayoutIdLst>
  <p:txStyles>
    <p:titleStyle>
      <a:lvl1pPr algn="l" defTabSz="685800" rtl="0" eaLnBrk="1" latinLnBrk="0" hangingPunct="1">
        <a:spcBef>
          <a:spcPct val="0"/>
        </a:spcBef>
        <a:buNone/>
        <a:defRPr sz="27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100000"/>
        </a:lnSpc>
        <a:spcBef>
          <a:spcPts val="525"/>
        </a:spcBef>
        <a:buClr>
          <a:schemeClr val="accent1"/>
        </a:buClr>
        <a:buSzPct val="10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110000"/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100000"/>
        </a:lnSpc>
        <a:spcBef>
          <a:spcPts val="360"/>
        </a:spcBef>
        <a:buClr>
          <a:schemeClr val="accent1"/>
        </a:buClr>
        <a:buSzPct val="120000"/>
        <a:buFont typeface="Arial" panose="020B0604020202020204" pitchFamily="34" charset="0"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100000"/>
        </a:lnSpc>
        <a:spcBef>
          <a:spcPts val="360"/>
        </a:spcBef>
        <a:buClr>
          <a:schemeClr val="accent1"/>
        </a:buClr>
        <a:buSzPct val="120000"/>
        <a:buFont typeface="Arial" panose="020B0604020202020204" pitchFamily="34" charset="0"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100000"/>
        </a:lnSpc>
        <a:spcBef>
          <a:spcPts val="360"/>
        </a:spcBef>
        <a:buClr>
          <a:schemeClr val="accent1"/>
        </a:buClr>
        <a:buSzPct val="120000"/>
        <a:buFont typeface="Arial" panose="020B0604020202020204" pitchFamily="34" charset="0"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76002" y="1808999"/>
            <a:ext cx="7421825" cy="28723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01888" y="143349"/>
            <a:ext cx="3600000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5501888" y="235945"/>
            <a:ext cx="3600000" cy="7674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5501888" y="52685"/>
            <a:ext cx="3600000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tx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7" name="Af_logotyp_gron-bla_cmyk.pdf" descr="Logotyp Arbetsförmedlingen">
            <a:extLst>
              <a:ext uri="{FF2B5EF4-FFF2-40B4-BE49-F238E27FC236}">
                <a16:creationId xmlns:a16="http://schemas.microsoft.com/office/drawing/2014/main" id="{9B80D663-E96C-45DA-81AA-C4A145064B02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062898" y="4769689"/>
            <a:ext cx="1904122" cy="2314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ktangel">
            <a:extLst>
              <a:ext uri="{FF2B5EF4-FFF2-40B4-BE49-F238E27FC236}">
                <a16:creationId xmlns:a16="http://schemas.microsoft.com/office/drawing/2014/main" id="{C5CB2548-7D24-4722-A3A5-DC2AE5CB3B14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rgbClr val="95C23D"/>
          </a:solidFill>
          <a:ln w="12700">
            <a:solidFill>
              <a:schemeClr val="accent2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146625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32" r:id="rId3"/>
    <p:sldLayoutId id="2147483730" r:id="rId4"/>
    <p:sldLayoutId id="2147483704" r:id="rId5"/>
    <p:sldLayoutId id="2147483706" r:id="rId6"/>
    <p:sldLayoutId id="2147483717" r:id="rId7"/>
    <p:sldLayoutId id="2147483718" r:id="rId8"/>
    <p:sldLayoutId id="2147483711" r:id="rId9"/>
    <p:sldLayoutId id="2147483716" r:id="rId10"/>
    <p:sldLayoutId id="2147483708" r:id="rId11"/>
    <p:sldLayoutId id="2147483712" r:id="rId12"/>
    <p:sldLayoutId id="2147483731" r:id="rId13"/>
  </p:sldLayoutIdLst>
  <p:txStyles>
    <p:titleStyle>
      <a:lvl1pPr algn="l" defTabSz="685800" rtl="0" eaLnBrk="1" latinLnBrk="0" hangingPunct="1">
        <a:spcBef>
          <a:spcPct val="0"/>
        </a:spcBef>
        <a:buNone/>
        <a:defRPr sz="27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lnSpc>
          <a:spcPct val="100000"/>
        </a:lnSpc>
        <a:spcBef>
          <a:spcPts val="525"/>
        </a:spcBef>
        <a:buClr>
          <a:schemeClr val="accent1"/>
        </a:buClr>
        <a:buSzPct val="100000"/>
        <a:buFont typeface="Arial" panose="020B0604020202020204" pitchFamily="34" charset="0"/>
        <a:buChar char="●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lnSpc>
          <a:spcPct val="100000"/>
        </a:lnSpc>
        <a:spcBef>
          <a:spcPts val="450"/>
        </a:spcBef>
        <a:buClr>
          <a:schemeClr val="accent1"/>
        </a:buClr>
        <a:buSzPct val="11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6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6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60"/>
        </a:spcBef>
        <a:buClr>
          <a:schemeClr val="accent1"/>
        </a:buClr>
        <a:buSzPct val="120000"/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575043" y="810899"/>
            <a:ext cx="7422784" cy="67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576002" y="1808999"/>
            <a:ext cx="7421825" cy="28723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5501888" y="143349"/>
            <a:ext cx="3600000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fld id="{1B8F8DFE-A200-45B5-B28F-687801E16029}" type="datetimeFigureOut">
              <a:rPr lang="sv-SE" smtClean="0"/>
              <a:pPr/>
              <a:t>2026-09-24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5501888" y="235945"/>
            <a:ext cx="3600000" cy="7674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5501888" y="52685"/>
            <a:ext cx="3600000" cy="81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600">
                <a:solidFill>
                  <a:schemeClr val="bg1"/>
                </a:solidFill>
              </a:defRPr>
            </a:lvl1pPr>
          </a:lstStyle>
          <a:p>
            <a:fld id="{6CD02724-9D72-4716-953B-F44DD0BB2568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1" name="Af_logotyp_gron-vit_cmyk.pdf" descr="Logotyp Arbetsförmedlingen">
            <a:extLst>
              <a:ext uri="{FF2B5EF4-FFF2-40B4-BE49-F238E27FC236}">
                <a16:creationId xmlns:a16="http://schemas.microsoft.com/office/drawing/2014/main" id="{1FBA17CF-186C-451C-8524-366826CC61F4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062898" y="4769689"/>
            <a:ext cx="1904122" cy="231483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ktangel">
            <a:extLst>
              <a:ext uri="{FF2B5EF4-FFF2-40B4-BE49-F238E27FC236}">
                <a16:creationId xmlns:a16="http://schemas.microsoft.com/office/drawing/2014/main" id="{8535617D-9B94-4F6D-9220-2325D3DFE4F4}"/>
              </a:ext>
            </a:extLst>
          </p:cNvPr>
          <p:cNvSpPr/>
          <p:nvPr userDrawn="1"/>
        </p:nvSpPr>
        <p:spPr>
          <a:xfrm>
            <a:off x="0" y="0"/>
            <a:ext cx="145034" cy="5148000"/>
          </a:xfrm>
          <a:prstGeom prst="rect">
            <a:avLst/>
          </a:prstGeom>
          <a:solidFill>
            <a:srgbClr val="95C23D"/>
          </a:solidFill>
          <a:ln w="12700">
            <a:solidFill>
              <a:schemeClr val="accent2"/>
            </a:solidFill>
            <a:miter lim="400000"/>
          </a:ln>
        </p:spPr>
        <p:txBody>
          <a:bodyPr lIns="0" tIns="0" rIns="0" bIns="0" anchor="ctr"/>
          <a:lstStyle/>
          <a:p>
            <a:pPr algn="ctr">
              <a:defRPr sz="3200" b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200"/>
          </a:p>
        </p:txBody>
      </p:sp>
    </p:spTree>
    <p:extLst>
      <p:ext uri="{BB962C8B-B14F-4D97-AF65-F5344CB8AC3E}">
        <p14:creationId xmlns:p14="http://schemas.microsoft.com/office/powerpoint/2010/main" val="4046883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33" r:id="rId2"/>
    <p:sldLayoutId id="2147483734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xStyles>
    <p:titleStyle>
      <a:lvl1pPr algn="l" defTabSz="685800" rtl="0" eaLnBrk="1" latinLnBrk="0" hangingPunct="1">
        <a:spcBef>
          <a:spcPct val="0"/>
        </a:spcBef>
        <a:buNone/>
        <a:defRPr sz="27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lnSpc>
          <a:spcPct val="100000"/>
        </a:lnSpc>
        <a:spcBef>
          <a:spcPts val="525"/>
        </a:spcBef>
        <a:buClr>
          <a:schemeClr val="accent2"/>
        </a:buClr>
        <a:buSzPct val="100000"/>
        <a:buFont typeface="Arial" panose="020B0604020202020204" pitchFamily="34" charset="0"/>
        <a:buChar char="●"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110000"/>
        <a:buFont typeface="Courier New" panose="02070309020205020404" pitchFamily="49" charset="0"/>
        <a:buChar char="o"/>
        <a:defRPr sz="15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6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6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60"/>
        </a:spcBef>
        <a:buClr>
          <a:schemeClr val="bg1"/>
        </a:buClr>
        <a:buSzPct val="120000"/>
        <a:buFont typeface="Arial" panose="020B0604020202020204" pitchFamily="34" charset="0"/>
        <a:buChar char="•"/>
        <a:defRPr sz="1300" kern="1200">
          <a:solidFill>
            <a:schemeClr val="bg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E4D33628-C972-4223-B7F5-1E8074EA285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859" y="2110683"/>
            <a:ext cx="6355194" cy="1763177"/>
          </a:xfrm>
        </p:spPr>
        <p:txBody>
          <a:bodyPr/>
          <a:lstStyle/>
          <a:p>
            <a:r>
              <a:rPr lang="sv-SE" dirty="0"/>
              <a:t>Hantering administration för skyddade personuppgifter i Mina sidor för kommuner</a:t>
            </a:r>
          </a:p>
        </p:txBody>
      </p:sp>
      <p:sp>
        <p:nvSpPr>
          <p:cNvPr id="4" name="Underrubrik 3">
            <a:extLst>
              <a:ext uri="{FF2B5EF4-FFF2-40B4-BE49-F238E27FC236}">
                <a16:creationId xmlns:a16="http://schemas.microsoft.com/office/drawing/2014/main" id="{2A889C2A-BC79-4C98-A073-B6ED4A97DA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858" y="3875680"/>
            <a:ext cx="6355193" cy="756000"/>
          </a:xfrm>
        </p:spPr>
        <p:txBody>
          <a:bodyPr/>
          <a:lstStyle/>
          <a:p>
            <a:r>
              <a:rPr lang="sv-SE" altLang="sv-SE" dirty="0"/>
              <a:t>Aktivitetskravet </a:t>
            </a:r>
          </a:p>
        </p:txBody>
      </p:sp>
    </p:spTree>
    <p:extLst>
      <p:ext uri="{BB962C8B-B14F-4D97-AF65-F5344CB8AC3E}">
        <p14:creationId xmlns:p14="http://schemas.microsoft.com/office/powerpoint/2010/main" val="3122665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ED2739-2B5C-672F-270A-E503CEEEA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42" y="370886"/>
            <a:ext cx="7640807" cy="1341035"/>
          </a:xfrm>
        </p:spPr>
        <p:txBody>
          <a:bodyPr/>
          <a:lstStyle/>
          <a:p>
            <a:r>
              <a:rPr lang="sv-SE" dirty="0"/>
              <a:t>Utsedd administrativ kontaktperson utdelar behörighet till handläggare som ska hantera skyddade personuppgifter 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A1CA057-7BF5-4F0E-B480-D2F1601D48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Den administrativa kontaktpersonen som kommunen utsett delar ut:</a:t>
            </a:r>
          </a:p>
          <a:p>
            <a:r>
              <a:rPr lang="sv-SE" dirty="0"/>
              <a:t>behörighet till Mina sidor för kommuner som är det systemstöd som socialtjänsten loggar in på för att ta del av den informationen som Arbetsförmedlingen är skyldig att dela med socialtjänsten. </a:t>
            </a:r>
          </a:p>
          <a:p>
            <a:r>
              <a:rPr lang="sv-SE" dirty="0"/>
              <a:t>roller i systemet  </a:t>
            </a:r>
          </a:p>
          <a:p>
            <a:r>
              <a:rPr lang="sv-SE" dirty="0"/>
              <a:t>rättigheter till att hantera ärenden med skyddade personuppgifter 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5124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261F8-7DC3-AF63-57AF-50C1801D8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570" y="213465"/>
            <a:ext cx="7422784" cy="941033"/>
          </a:xfrm>
        </p:spPr>
        <p:txBody>
          <a:bodyPr/>
          <a:lstStyle/>
          <a:p>
            <a:r>
              <a:rPr lang="sv-SE" dirty="0"/>
              <a:t>Tilldela rättighet till hantering av skyddade personuppgifter (SPU) </a:t>
            </a:r>
          </a:p>
        </p:txBody>
      </p:sp>
      <p:sp>
        <p:nvSpPr>
          <p:cNvPr id="7" name="Ellips 6" descr="Steg 1">
            <a:extLst>
              <a:ext uri="{FF2B5EF4-FFF2-40B4-BE49-F238E27FC236}">
                <a16:creationId xmlns:a16="http://schemas.microsoft.com/office/drawing/2014/main" id="{FDDF14A4-E892-C2A5-8670-8CBB29FC881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1818781" y="1155029"/>
            <a:ext cx="556890" cy="57064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1</a:t>
            </a:r>
          </a:p>
        </p:txBody>
      </p:sp>
      <p:pic>
        <p:nvPicPr>
          <p:cNvPr id="26" name="Platshållare för innehåll 25" descr="Skärmbild på Mina sidor för kommuner, visar hur administratör lägger till och hanterar behörigheter för handläggare. Mer utförlig beskrivning finns i anteckningar. ">
            <a:extLst>
              <a:ext uri="{FF2B5EF4-FFF2-40B4-BE49-F238E27FC236}">
                <a16:creationId xmlns:a16="http://schemas.microsoft.com/office/drawing/2014/main" id="{75373779-49F7-9D23-3B7D-1F3D8BA86B5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11" y="1805859"/>
            <a:ext cx="3391074" cy="3314870"/>
          </a:xfrm>
          <a:prstGeom prst="rect">
            <a:avLst/>
          </a:prstGeom>
        </p:spPr>
      </p:pic>
      <p:sp>
        <p:nvSpPr>
          <p:cNvPr id="9" name="Ellips 8" descr="Steg 2 ">
            <a:extLst>
              <a:ext uri="{FF2B5EF4-FFF2-40B4-BE49-F238E27FC236}">
                <a16:creationId xmlns:a16="http://schemas.microsoft.com/office/drawing/2014/main" id="{5F279B91-6F5F-E420-853F-CF202165447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5950494" y="1154498"/>
            <a:ext cx="556890" cy="57064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2</a:t>
            </a:r>
          </a:p>
        </p:txBody>
      </p:sp>
      <p:pic>
        <p:nvPicPr>
          <p:cNvPr id="22" name="Platshållare för innehåll 21" descr="Skärmbild på Mina sidor för kommuner som visar information om handläggare. Mer utförlig beskrivning finns i anteckningar. ">
            <a:extLst>
              <a:ext uri="{FF2B5EF4-FFF2-40B4-BE49-F238E27FC236}">
                <a16:creationId xmlns:a16="http://schemas.microsoft.com/office/drawing/2014/main" id="{E2C56654-51A8-79C8-A708-F6EF84F042C1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7392" y="1805859"/>
            <a:ext cx="3563094" cy="326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563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CCESSIBILITYFIXERID" val="d08718bb-3ea9-4237-9a9f-22959620cb11"/>
</p:tagLst>
</file>

<file path=ppt/theme/theme1.xml><?xml version="1.0" encoding="utf-8"?>
<a:theme xmlns:a="http://schemas.openxmlformats.org/drawingml/2006/main" name="Arbetsförmedlingen, vit utan punkter">
  <a:themeElements>
    <a:clrScheme name="Arbetsförmledlingen diagram">
      <a:dk1>
        <a:sysClr val="windowText" lastClr="000000"/>
      </a:dk1>
      <a:lt1>
        <a:sysClr val="window" lastClr="FFFFFF"/>
      </a:lt1>
      <a:dk2>
        <a:srgbClr val="262626"/>
      </a:dk2>
      <a:lt2>
        <a:srgbClr val="E7E6E6"/>
      </a:lt2>
      <a:accent1>
        <a:srgbClr val="00005A"/>
      </a:accent1>
      <a:accent2>
        <a:srgbClr val="4C6320"/>
      </a:accent2>
      <a:accent3>
        <a:srgbClr val="D43372"/>
      </a:accent3>
      <a:accent4>
        <a:srgbClr val="058470"/>
      </a:accent4>
      <a:accent5>
        <a:srgbClr val="EAF2D8"/>
      </a:accent5>
      <a:accent6>
        <a:srgbClr val="000000"/>
      </a:accent6>
      <a:hlink>
        <a:srgbClr val="0563C1"/>
      </a:hlink>
      <a:folHlink>
        <a:srgbClr val="954F72"/>
      </a:folHlink>
    </a:clrScheme>
    <a:fontScheme name="Arbetsförmedling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" id="{524FE8C7-9D49-43A5-B246-F8D159C3B5D9}" vid="{D18315EE-D8D8-4AA7-BE1C-E7E27A5DF302}"/>
    </a:ext>
  </a:extLst>
</a:theme>
</file>

<file path=ppt/theme/theme2.xml><?xml version="1.0" encoding="utf-8"?>
<a:theme xmlns:a="http://schemas.openxmlformats.org/drawingml/2006/main" name="Arbetsförmedlingen, vit">
  <a:themeElements>
    <a:clrScheme name="Arbetsförmedlingen">
      <a:dk1>
        <a:sysClr val="windowText" lastClr="000000"/>
      </a:dk1>
      <a:lt1>
        <a:sysClr val="window" lastClr="FFFFFF"/>
      </a:lt1>
      <a:dk2>
        <a:srgbClr val="262626"/>
      </a:dk2>
      <a:lt2>
        <a:srgbClr val="E7E6E6"/>
      </a:lt2>
      <a:accent1>
        <a:srgbClr val="00005A"/>
      </a:accent1>
      <a:accent2>
        <a:srgbClr val="95C23D"/>
      </a:accent2>
      <a:accent3>
        <a:srgbClr val="D43372"/>
      </a:accent3>
      <a:accent4>
        <a:srgbClr val="058470"/>
      </a:accent4>
      <a:accent5>
        <a:srgbClr val="EAF2D8"/>
      </a:accent5>
      <a:accent6>
        <a:srgbClr val="000000"/>
      </a:accent6>
      <a:hlink>
        <a:srgbClr val="0563C1"/>
      </a:hlink>
      <a:folHlink>
        <a:srgbClr val="954F72"/>
      </a:folHlink>
    </a:clrScheme>
    <a:fontScheme name="Arbetsförmedling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" id="{524FE8C7-9D49-43A5-B246-F8D159C3B5D9}" vid="{25A8992D-B864-4B94-AABF-0AB485395EE0}"/>
    </a:ext>
  </a:extLst>
</a:theme>
</file>

<file path=ppt/theme/theme3.xml><?xml version="1.0" encoding="utf-8"?>
<a:theme xmlns:a="http://schemas.openxmlformats.org/drawingml/2006/main" name="Arbetsförmedlingen, blå">
  <a:themeElements>
    <a:clrScheme name="Arbetsförmedlingen">
      <a:dk1>
        <a:sysClr val="windowText" lastClr="000000"/>
      </a:dk1>
      <a:lt1>
        <a:sysClr val="window" lastClr="FFFFFF"/>
      </a:lt1>
      <a:dk2>
        <a:srgbClr val="262626"/>
      </a:dk2>
      <a:lt2>
        <a:srgbClr val="E7E6E6"/>
      </a:lt2>
      <a:accent1>
        <a:srgbClr val="00005A"/>
      </a:accent1>
      <a:accent2>
        <a:srgbClr val="95C23D"/>
      </a:accent2>
      <a:accent3>
        <a:srgbClr val="D43372"/>
      </a:accent3>
      <a:accent4>
        <a:srgbClr val="058470"/>
      </a:accent4>
      <a:accent5>
        <a:srgbClr val="EAF2D8"/>
      </a:accent5>
      <a:accent6>
        <a:srgbClr val="000000"/>
      </a:accent6>
      <a:hlink>
        <a:srgbClr val="0563C1"/>
      </a:hlink>
      <a:folHlink>
        <a:srgbClr val="954F72"/>
      </a:folHlink>
    </a:clrScheme>
    <a:fontScheme name="Arbetsförmedlinge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" id="{524FE8C7-9D49-43A5-B246-F8D159C3B5D9}" vid="{A6C0C079-2E9B-487F-BBC8-58AF86AD0447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</Template>
  <TotalTime>161</TotalTime>
  <Words>143</Words>
  <Application>Microsoft Office PowerPoint</Application>
  <PresentationFormat>Bildspel på skärmen (16:9)</PresentationFormat>
  <Paragraphs>13</Paragraphs>
  <Slides>3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3</vt:i4>
      </vt:variant>
      <vt:variant>
        <vt:lpstr>Bildrubriker</vt:lpstr>
      </vt:variant>
      <vt:variant>
        <vt:i4>3</vt:i4>
      </vt:variant>
    </vt:vector>
  </HeadingPairs>
  <TitlesOfParts>
    <vt:vector size="9" baseType="lpstr">
      <vt:lpstr>Arial</vt:lpstr>
      <vt:lpstr>Calibri</vt:lpstr>
      <vt:lpstr>Courier New</vt:lpstr>
      <vt:lpstr>Arbetsförmedlingen, vit utan punkter</vt:lpstr>
      <vt:lpstr>Arbetsförmedlingen, vit</vt:lpstr>
      <vt:lpstr>Arbetsförmedlingen, blå</vt:lpstr>
      <vt:lpstr>Hantering administration för skyddade personuppgifter i Mina sidor för kommuner</vt:lpstr>
      <vt:lpstr>Utsedd administrativ kontaktperson utdelar behörighet till handläggare som ska hantera skyddade personuppgifter  </vt:lpstr>
      <vt:lpstr>Tilldela rättighet till hantering av skyddade personuppgifter (SPU)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Hantering administration för skyddade personuppgifter i Mina sidor för kommuner</dc:title>
  <dc:creator>Arbetsförmedlingen</dc:creator>
  <cp:lastModifiedBy>Fredrik Wolffelt</cp:lastModifiedBy>
  <cp:revision>1</cp:revision>
  <dcterms:created xsi:type="dcterms:W3CDTF">2026-09-23T11:07:25Z</dcterms:created>
  <dcterms:modified xsi:type="dcterms:W3CDTF">2026-09-24T13:01:28Z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oudStatistics_StoryID">
    <vt:lpwstr>88cc774a-4e14-4f10-9ecd-9d90ec222c7f</vt:lpwstr>
  </property>
</Properties>
</file>