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2" r:id="rId2"/>
    <p:sldId id="269" r:id="rId3"/>
    <p:sldId id="271" r:id="rId4"/>
    <p:sldId id="273" r:id="rId5"/>
    <p:sldId id="262" r:id="rId6"/>
    <p:sldId id="261" r:id="rId7"/>
    <p:sldId id="259" r:id="rId8"/>
    <p:sldId id="257" r:id="rId9"/>
    <p:sldId id="276" r:id="rId10"/>
    <p:sldId id="263" r:id="rId11"/>
    <p:sldId id="264" r:id="rId12"/>
    <p:sldId id="267" r:id="rId13"/>
    <p:sldId id="26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3271"/>
    <a:srgbClr val="A9D54B"/>
    <a:srgbClr val="83C100"/>
    <a:srgbClr val="1A8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67891"/>
  </p:normalViewPr>
  <p:slideViewPr>
    <p:cSldViewPr snapToGrid="0">
      <p:cViewPr varScale="1">
        <p:scale>
          <a:sx n="85" d="100"/>
          <a:sy n="85" d="100"/>
        </p:scale>
        <p:origin x="648" y="1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16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3B70E-A969-4DF9-9BAC-6C3AA56AD6AA}" type="datetimeFigureOut">
              <a:rPr lang="sv-SE" smtClean="0"/>
              <a:t>2021-10-29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8B1DC-9BF4-45C3-B391-8E5619E2ED41}" type="slidenum">
              <a:rPr lang="sv-SE" smtClean="0"/>
              <a:t>‹#›</a:t>
            </a:fld>
            <a:endParaRPr lang="sv-SE"/>
          </a:p>
        </p:txBody>
      </p:sp>
    </p:spTree>
    <p:extLst>
      <p:ext uri="{BB962C8B-B14F-4D97-AF65-F5344CB8AC3E}">
        <p14:creationId xmlns:p14="http://schemas.microsoft.com/office/powerpoint/2010/main" val="68141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3200" b="1" i="0" u="none" strike="noStrike" baseline="0" dirty="0">
                <a:solidFill>
                  <a:srgbClr val="007596"/>
                </a:solidFill>
                <a:latin typeface="+mn-lt"/>
              </a:rPr>
              <a:t>Plugga</a:t>
            </a:r>
            <a:br>
              <a:rPr lang="sv-SE" sz="1200" b="1" i="0" u="none" strike="noStrike" baseline="0" dirty="0">
                <a:solidFill>
                  <a:srgbClr val="007596"/>
                </a:solidFill>
                <a:latin typeface="+mn-lt"/>
              </a:rPr>
            </a:br>
            <a:r>
              <a:rPr lang="sv-SE" sz="1200" b="1" i="0" u="none" strike="noStrike" baseline="0" dirty="0">
                <a:solidFill>
                  <a:srgbClr val="000000"/>
                </a:solidFill>
                <a:latin typeface="+mn-lt"/>
              </a:rPr>
              <a:t>Avsnittet innehåller 14 bilder. </a:t>
            </a:r>
            <a:br>
              <a:rPr lang="sv-SE" sz="1200" b="0" i="0" u="none" strike="noStrike" baseline="0" dirty="0">
                <a:solidFill>
                  <a:srgbClr val="000000"/>
                </a:solidFill>
                <a:latin typeface="+mn-lt"/>
              </a:rPr>
            </a:br>
            <a:r>
              <a:rPr lang="sv-SE" sz="1200" b="0" i="0" u="none" strike="noStrike" baseline="0" dirty="0">
                <a:solidFill>
                  <a:srgbClr val="000000"/>
                </a:solidFill>
                <a:latin typeface="+mn-lt"/>
              </a:rPr>
              <a:t>Några bilder har text eller grafik som kommer in stegvis vid musklick eller klick på piltangenten. </a:t>
            </a:r>
            <a:endParaRPr lang="sv-SE" dirty="0"/>
          </a:p>
          <a:p>
            <a:endParaRPr lang="sv-SE" dirty="0"/>
          </a:p>
          <a:p>
            <a:endParaRPr lang="sv-SE" dirty="0"/>
          </a:p>
          <a:p>
            <a:r>
              <a:rPr lang="sv-SE" dirty="0"/>
              <a:t>Behöver du mer kunskap för att få jobbet du vill ha? Ska du välja att plugga utifrån intresse eller utifrån hur framtidsutsikterna för olika yrken ser ut? Vill du gå på högskola, folkhögskola eller väljer du hellre en praktisk yrkesutbildning? Väljer du utifrån hur dina intressen eller hur framtidsutsikterna för olika yrken ser ut? Ingen vet exakt hur arbetsmarknaden kommer att se ut i framtiden, men dina möjligheter att jobba med det du vill i framtiden ökar om du har lite koll på framtidsyrken och prognoser på arbetsmarknaden. Och kom ihåg att det är aldrig är för sent att byta bana och välja nytt.</a:t>
            </a:r>
          </a:p>
        </p:txBody>
      </p:sp>
      <p:sp>
        <p:nvSpPr>
          <p:cNvPr id="4" name="Platshållare för bildnummer 3"/>
          <p:cNvSpPr>
            <a:spLocks noGrp="1"/>
          </p:cNvSpPr>
          <p:nvPr>
            <p:ph type="sldNum" sz="quarter" idx="5"/>
          </p:nvPr>
        </p:nvSpPr>
        <p:spPr/>
        <p:txBody>
          <a:bodyPr/>
          <a:lstStyle/>
          <a:p>
            <a:fld id="{75D8B1DC-9BF4-45C3-B391-8E5619E2ED41}" type="slidenum">
              <a:rPr lang="sv-SE" smtClean="0"/>
              <a:t>1</a:t>
            </a:fld>
            <a:endParaRPr lang="sv-SE"/>
          </a:p>
        </p:txBody>
      </p:sp>
    </p:spTree>
    <p:extLst>
      <p:ext uri="{BB962C8B-B14F-4D97-AF65-F5344CB8AC3E}">
        <p14:creationId xmlns:p14="http://schemas.microsoft.com/office/powerpoint/2010/main" val="335627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Calibri" panose="020F0502020204030204" pitchFamily="34" charset="0"/>
              </a:rPr>
              <a:t>Genomsnittlig månadslön efter utbildningsnivå (2017)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Ja! Utbildning påverkar individens lön positivt. Det är viktigt att tänka på att lön mellan olika yrken varierar. Det finns fler faktorer som påverkar, till exempel erfarenhet och olika inriktningar. Men av de som jobbat länge och har en eftergymnasial utbildning kan skillnaden i lön bli upp mot 42 procent i snitt jämfört med snittlönen för de som bara har gymnasieutbildning.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Mer information om lön för olika yrken hittar du på scb.se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10</a:t>
            </a:fld>
            <a:endParaRPr lang="sv-SE"/>
          </a:p>
        </p:txBody>
      </p:sp>
    </p:spTree>
    <p:extLst>
      <p:ext uri="{BB962C8B-B14F-4D97-AF65-F5344CB8AC3E}">
        <p14:creationId xmlns:p14="http://schemas.microsoft.com/office/powerpoint/2010/main" val="198923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Calibri" panose="020F0502020204030204" pitchFamily="34" charset="0"/>
              </a:rPr>
              <a:t>Varje år läser nästan 25 000 studenter från Sverige utomlands</a:t>
            </a:r>
            <a:r>
              <a:rPr lang="sv-SE" b="0" i="0" u="none" strike="noStrike" dirty="0">
                <a:solidFill>
                  <a:srgbClr val="000000"/>
                </a:solidFill>
                <a:latin typeface="Calibri" panose="020F0502020204030204" pitchFamily="34" charset="0"/>
              </a:rPr>
              <a:t>. </a:t>
            </a:r>
          </a:p>
          <a:p>
            <a:r>
              <a:rPr lang="sv-SE" b="0" i="0" u="none" strike="noStrike" dirty="0">
                <a:solidFill>
                  <a:srgbClr val="000000"/>
                </a:solidFill>
                <a:latin typeface="Calibri" panose="020F0502020204030204" pitchFamily="34" charset="0"/>
              </a:rPr>
              <a:t>De flesta som pluggar utomlands gör det som en del av sin högskoleutbildning, men allt fler skaffar en helt utländsk examen. Det gäller särskilt för utbildningar som är svåra att komma in på i Sverige.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Många folkhögskolor har internationella linjer där hela eller delar av kursen ges utomlands.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Språkresearrangörer erbjuder kurser för studenter och yrkesfolk i olika åldrar, </a:t>
            </a:r>
          </a:p>
          <a:p>
            <a:r>
              <a:rPr lang="sv-SE" b="0" i="0" u="none" strike="noStrike" dirty="0">
                <a:solidFill>
                  <a:srgbClr val="000000"/>
                </a:solidFill>
                <a:latin typeface="Calibri" panose="020F0502020204030204" pitchFamily="34" charset="0"/>
              </a:rPr>
              <a:t>på olika nivåer på hel- eller deltid.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De som går en yrkesutbildning kan ofta göra en del av sin praktik utomlands. Det gäller både grundläggande yrkesutbildningar och högskolan. </a:t>
            </a:r>
          </a:p>
          <a:p>
            <a:endParaRPr lang="sv-SE" b="1" i="0" u="none" strike="noStrike" dirty="0">
              <a:solidFill>
                <a:srgbClr val="000000"/>
              </a:solidFill>
              <a:latin typeface="Calibri" panose="020F0502020204030204" pitchFamily="34" charset="0"/>
            </a:endParaRPr>
          </a:p>
          <a:p>
            <a:r>
              <a:rPr lang="sv-SE" b="1" i="0" u="none" strike="noStrike" dirty="0">
                <a:solidFill>
                  <a:srgbClr val="000000"/>
                </a:solidFill>
                <a:latin typeface="Calibri" panose="020F0502020204030204" pitchFamily="34" charset="0"/>
              </a:rPr>
              <a:t>STUDY ABROAD WITHOUT LIMITS </a:t>
            </a:r>
            <a:r>
              <a:rPr lang="sv-SE" b="0" i="0" u="none" strike="noStrike" dirty="0">
                <a:solidFill>
                  <a:srgbClr val="000000"/>
                </a:solidFill>
                <a:latin typeface="Calibri" panose="020F0502020204030204" pitchFamily="34" charset="0"/>
              </a:rPr>
              <a:t>- En mötesplats om utlandsstudier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Våren 2008 lanserades ett EU-finansierat studentprojekt för samarbete mellan studenter i Flandern (Belgien), Holland, Irland, Österrike och Sverige. Syftet var att skapa ett forum för studentkontakter inför utlandsstudier. Forumet finner du på nätverket </a:t>
            </a:r>
            <a:r>
              <a:rPr lang="sv-SE" b="0" i="0" u="none" strike="noStrike" dirty="0" err="1">
                <a:solidFill>
                  <a:srgbClr val="000000"/>
                </a:solidFill>
                <a:latin typeface="Calibri" panose="020F0502020204030204" pitchFamily="34" charset="0"/>
              </a:rPr>
              <a:t>LINK:s</a:t>
            </a:r>
            <a:r>
              <a:rPr lang="sv-SE" b="0" i="0" u="none" strike="noStrike" dirty="0">
                <a:solidFill>
                  <a:srgbClr val="000000"/>
                </a:solidFill>
                <a:latin typeface="Calibri" panose="020F0502020204030204" pitchFamily="34" charset="0"/>
              </a:rPr>
              <a:t> webb: </a:t>
            </a:r>
            <a:r>
              <a:rPr lang="sv-SE" b="0" i="0" u="none" strike="noStrike" dirty="0" err="1">
                <a:solidFill>
                  <a:srgbClr val="000000"/>
                </a:solidFill>
                <a:latin typeface="Calibri" panose="020F0502020204030204" pitchFamily="34" charset="0"/>
              </a:rPr>
              <a:t>thelinknetwork.eu</a:t>
            </a:r>
            <a:r>
              <a:rPr lang="sv-SE" b="0" i="0" u="none" strike="noStrike" dirty="0">
                <a:solidFill>
                  <a:srgbClr val="000000"/>
                </a:solidFill>
                <a:latin typeface="Calibri" panose="020F0502020204030204" pitchFamily="34" charset="0"/>
              </a:rPr>
              <a:t> </a:t>
            </a:r>
          </a:p>
          <a:p>
            <a:endParaRPr lang="en-US" b="1" i="0" u="none" strike="noStrike" dirty="0">
              <a:solidFill>
                <a:srgbClr val="000000"/>
              </a:solidFill>
              <a:latin typeface="Calibri" panose="020F0502020204030204" pitchFamily="34" charset="0"/>
            </a:endParaRPr>
          </a:p>
          <a:p>
            <a:r>
              <a:rPr lang="en-US" b="1" i="0" u="none" strike="noStrike" dirty="0">
                <a:solidFill>
                  <a:srgbClr val="000000"/>
                </a:solidFill>
                <a:latin typeface="Calibri" panose="020F0502020204030204" pitchFamily="34" charset="0"/>
              </a:rPr>
              <a:t>STUDY &amp; WORK ABROAD FOR ALL </a:t>
            </a:r>
            <a:r>
              <a:rPr lang="en-US" b="0" i="0" u="none" strike="noStrike" dirty="0">
                <a:solidFill>
                  <a:srgbClr val="000000"/>
                </a:solidFill>
                <a:latin typeface="Calibri" panose="020F0502020204030204" pitchFamily="34" charset="0"/>
              </a:rPr>
              <a:t>- </a:t>
            </a:r>
            <a:r>
              <a:rPr lang="en-US" b="0" i="0" u="none" strike="noStrike" dirty="0" err="1">
                <a:solidFill>
                  <a:srgbClr val="000000"/>
                </a:solidFill>
                <a:latin typeface="Calibri" panose="020F0502020204030204" pitchFamily="34" charset="0"/>
              </a:rPr>
              <a:t>en</a:t>
            </a:r>
            <a:r>
              <a:rPr lang="en-US" b="0" i="0" u="none" strike="noStrike" dirty="0">
                <a:solidFill>
                  <a:srgbClr val="000000"/>
                </a:solidFill>
                <a:latin typeface="Calibri" panose="020F0502020204030204" pitchFamily="34" charset="0"/>
              </a:rPr>
              <a:t> </a:t>
            </a:r>
            <a:r>
              <a:rPr lang="en-US" b="0" i="0" u="none" strike="noStrike" dirty="0" err="1">
                <a:solidFill>
                  <a:srgbClr val="000000"/>
                </a:solidFill>
                <a:latin typeface="Calibri" panose="020F0502020204030204" pitchFamily="34" charset="0"/>
              </a:rPr>
              <a:t>nätguide</a:t>
            </a:r>
            <a:r>
              <a:rPr lang="en-US" b="0" i="0" u="none" strike="noStrike" dirty="0">
                <a:solidFill>
                  <a:srgbClr val="000000"/>
                </a:solidFill>
                <a:latin typeface="Calibri" panose="020F0502020204030204" pitchFamily="34" charset="0"/>
              </a:rPr>
              <a:t> </a:t>
            </a:r>
          </a:p>
          <a:p>
            <a:r>
              <a:rPr lang="sv-SE" b="0" i="0" u="none" strike="noStrike" dirty="0">
                <a:solidFill>
                  <a:srgbClr val="000000"/>
                </a:solidFill>
                <a:latin typeface="Calibri" panose="020F0502020204030204" pitchFamily="34" charset="0"/>
              </a:rPr>
              <a:t>En internationell guide och sökbar databas med information om möjligheter till studier och praktik runtom i världen hittar du på </a:t>
            </a:r>
            <a:r>
              <a:rPr lang="sv-SE" b="0" i="0" u="none" strike="noStrike" dirty="0" err="1">
                <a:solidFill>
                  <a:srgbClr val="000000"/>
                </a:solidFill>
                <a:latin typeface="Calibri" panose="020F0502020204030204" pitchFamily="34" charset="0"/>
              </a:rPr>
              <a:t>independentliving.org</a:t>
            </a:r>
            <a:r>
              <a:rPr lang="sv-SE" b="0" i="0" u="none" strike="noStrike" dirty="0">
                <a:solidFill>
                  <a:srgbClr val="000000"/>
                </a:solidFill>
                <a:latin typeface="Calibri" panose="020F0502020204030204" pitchFamily="34" charset="0"/>
              </a:rPr>
              <a:t>/</a:t>
            </a:r>
            <a:r>
              <a:rPr lang="sv-SE" b="0" i="0" u="none" strike="noStrike" dirty="0" err="1">
                <a:solidFill>
                  <a:srgbClr val="000000"/>
                </a:solidFill>
                <a:latin typeface="Calibri" panose="020F0502020204030204" pitchFamily="34" charset="0"/>
              </a:rPr>
              <a:t>studyworkabroad</a:t>
            </a:r>
            <a:r>
              <a:rPr lang="sv-SE" b="0" i="0" u="none" strike="noStrike" dirty="0">
                <a:solidFill>
                  <a:srgbClr val="000000"/>
                </a:solidFill>
                <a:latin typeface="Calibri" panose="020F0502020204030204" pitchFamily="34" charset="0"/>
              </a:rPr>
              <a:t> </a:t>
            </a:r>
            <a:endParaRPr lang="sv-SE" dirty="0">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11</a:t>
            </a:fld>
            <a:endParaRPr lang="sv-SE"/>
          </a:p>
        </p:txBody>
      </p:sp>
    </p:spTree>
    <p:extLst>
      <p:ext uri="{BB962C8B-B14F-4D97-AF65-F5344CB8AC3E}">
        <p14:creationId xmlns:p14="http://schemas.microsoft.com/office/powerpoint/2010/main" val="15228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Uppgift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Denna uppgift kan fungera som en hemuppgift eller dylikt som kan återkopplas på nästa lektionstillfälle. </a:t>
            </a:r>
          </a:p>
          <a:p>
            <a:r>
              <a:rPr lang="sv-SE" b="0" i="0" u="none" strike="noStrike" baseline="0" dirty="0">
                <a:solidFill>
                  <a:srgbClr val="000000"/>
                </a:solidFill>
                <a:latin typeface="Calibri" panose="020F0502020204030204" pitchFamily="34" charset="0"/>
              </a:rPr>
              <a:t>• Vad ville du bli när du var liten? </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 Vet du vad du vill jobba med i framtiden? </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 Ta reda på vilka vägar som finns till ditt drömjobb</a:t>
            </a:r>
            <a:r>
              <a:rPr lang="sv-SE" sz="1800" b="0" i="0" u="none" strike="noStrike" baseline="0" dirty="0">
                <a:solidFill>
                  <a:srgbClr val="000000"/>
                </a:solidFill>
                <a:latin typeface="Georgia" panose="02040502050405020303" pitchFamily="18" charset="0"/>
              </a:rPr>
              <a:t>. </a:t>
            </a:r>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12</a:t>
            </a:fld>
            <a:endParaRPr lang="sv-SE"/>
          </a:p>
        </p:txBody>
      </p:sp>
    </p:spTree>
    <p:extLst>
      <p:ext uri="{BB962C8B-B14F-4D97-AF65-F5344CB8AC3E}">
        <p14:creationId xmlns:p14="http://schemas.microsoft.com/office/powerpoint/2010/main" val="66898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Kom ihåg!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Sista bilden är en sammanfattning av de punkter som Arbetsförmedlingen tycker är extra viktiga att eleverna tar med sig från detta lektionstillfälle.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13</a:t>
            </a:fld>
            <a:endParaRPr lang="sv-SE"/>
          </a:p>
        </p:txBody>
      </p:sp>
    </p:spTree>
    <p:extLst>
      <p:ext uri="{BB962C8B-B14F-4D97-AF65-F5344CB8AC3E}">
        <p14:creationId xmlns:p14="http://schemas.microsoft.com/office/powerpoint/2010/main" val="119384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Visste du att </a:t>
            </a:r>
          </a:p>
          <a:p>
            <a:endParaRPr lang="sv-SE" b="1" dirty="0"/>
          </a:p>
          <a:p>
            <a:r>
              <a:rPr lang="sv-SE" dirty="0"/>
              <a:t>Klicka fram: Det finns många olika kurser på universitetet </a:t>
            </a:r>
            <a:br>
              <a:rPr lang="sv-SE" dirty="0"/>
            </a:br>
            <a:r>
              <a:rPr lang="sv-SE" dirty="0"/>
              <a:t>Det finns många olika kurser som du kan läsa på universitet och högskola och många kurser som är anpassade efter just dina intressen. </a:t>
            </a:r>
          </a:p>
          <a:p>
            <a:endParaRPr lang="sv-SE" dirty="0"/>
          </a:p>
          <a:p>
            <a:r>
              <a:rPr lang="sv-SE" dirty="0"/>
              <a:t>Om du är fotbollsintresserad kanske en kurs i fotbollens historia kan passa. Kursen erbjöds på Umeå universitet 2013 och behandlar den moderna fotbollens historia, hur den växte fram i slutet av 1800-talet i England och spreds till övriga världen. Tyngdpunkten ligger emellertid på den svenska fotbollshistorien ur olika perspektiv</a:t>
            </a:r>
          </a:p>
          <a:p>
            <a:endParaRPr lang="sv-SE" dirty="0"/>
          </a:p>
          <a:p>
            <a:r>
              <a:rPr lang="sv-SE" dirty="0"/>
              <a:t>Du kan även läsa om bokfiguren Harry Potter på Linnéuniversitetet i Kalmar/Växjö. Utbildningen är en distanskurs som ger 7,5 högskolepoäng. I kursen får studenterna fördjupa sig i allt om Harry Potter och författaren J. K. Rowling. ”Kursen ger kunskap om J. K. Rowlings författarskap samt intermediala perspektiv på Harry Potter och hans världar, särskilt film och litteratur. I kursen ingår litteraturvetenskaplig terminologi, samt studier av fantasygenren. Kursen examineras genom ett självständigt fördjupningsarbete. </a:t>
            </a:r>
          </a:p>
          <a:p>
            <a:endParaRPr lang="sv-SE" dirty="0"/>
          </a:p>
          <a:p>
            <a:r>
              <a:rPr lang="sv-SE" b="1" i="0" u="none" strike="noStrike" dirty="0">
                <a:solidFill>
                  <a:srgbClr val="000000"/>
                </a:solidFill>
                <a:latin typeface="Georgia" panose="02040502050405020303" pitchFamily="18" charset="0"/>
              </a:rPr>
              <a:t>Klicka fram: De vanligaste valen på gymnasiet är Samhälle och Natur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finns 18 nationella program i gymnasieskolan, varav tolv är yrkesprogram och sex högskoleförberedande program. De flesta elever studerar på högskoleförberedande program.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2</a:t>
            </a:fld>
            <a:endParaRPr lang="sv-SE"/>
          </a:p>
        </p:txBody>
      </p:sp>
    </p:spTree>
    <p:extLst>
      <p:ext uri="{BB962C8B-B14F-4D97-AF65-F5344CB8AC3E}">
        <p14:creationId xmlns:p14="http://schemas.microsoft.com/office/powerpoint/2010/main" val="136499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Du kan alltid ändra ditt val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är inte för sent att ångra dig när du börjat ett program och vill byta till ett annat. Om du under terminens gång känner att det verkligen inte funkar med det gymnasieval du gjort ska du vända dig till din studie- och yrkesvägledare så att ni tillsammans kan komma fram till en bra lösning. </a:t>
            </a:r>
          </a:p>
          <a:p>
            <a:r>
              <a:rPr lang="sv-SE" b="0" i="0" u="none" strike="noStrike" dirty="0">
                <a:solidFill>
                  <a:srgbClr val="000000"/>
                </a:solidFill>
                <a:latin typeface="Georgia" panose="02040502050405020303" pitchFamily="18" charset="0"/>
              </a:rPr>
              <a:t>Oavsett vilken linje du väljer så ska du tänka på att välja det du själv vill och försöka att inte bli alltför påverkad av din omgivning. Det är ett viktigt val du står inför, men kom ihåg att det inte är livsavgörande och du har många år på dig att byta bana och börja om på nytt oavsett vilket gymnasieprogram du går från början. Det viktigaste är egentligen att du går klart gymnasiet för att ha en bra grund att stå på. </a:t>
            </a:r>
          </a:p>
          <a:p>
            <a:r>
              <a:rPr lang="sv-SE" b="0" i="0" u="none" strike="noStrike" dirty="0">
                <a:solidFill>
                  <a:srgbClr val="000000"/>
                </a:solidFill>
                <a:latin typeface="Georgia" panose="02040502050405020303" pitchFamily="18" charset="0"/>
              </a:rPr>
              <a:t>Enligt Skolverkets rapport hade var tjugonde elev som började i årskurs ett, 2010, börjat om i årskurs ett på ett nytt program ett år senare. Totalt byter ungefär 10 procent mellan olika program under det första året.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3</a:t>
            </a:fld>
            <a:endParaRPr lang="sv-SE"/>
          </a:p>
        </p:txBody>
      </p:sp>
    </p:spTree>
    <p:extLst>
      <p:ext uri="{BB962C8B-B14F-4D97-AF65-F5344CB8AC3E}">
        <p14:creationId xmlns:p14="http://schemas.microsoft.com/office/powerpoint/2010/main" val="378918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Diskussion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Diskussionsuppgift i klassen, diskutera två och två, i grupp, helklass eller på annat sätt. Redovisa sedan svaren i helklass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Fråga: Vad gör egentligen en…?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Klicka fram det olika yrkena och låt eleverna gissa vad man gör inom varje yrke.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Concierge </a:t>
            </a:r>
            <a:r>
              <a:rPr lang="sv-SE" b="0" i="0" u="none" strike="noStrike" dirty="0">
                <a:solidFill>
                  <a:srgbClr val="000000"/>
                </a:solidFill>
                <a:latin typeface="Georgia" panose="02040502050405020303" pitchFamily="18" charset="0"/>
              </a:rPr>
              <a:t>– Ger gästerna extra service! Bokar biljetter, går ärenden, hanterar bagage och bilar.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Hundpsykolog </a:t>
            </a:r>
            <a:r>
              <a:rPr lang="sv-SE" b="0" i="0" u="none" strike="noStrike" dirty="0">
                <a:solidFill>
                  <a:srgbClr val="000000"/>
                </a:solidFill>
                <a:latin typeface="Georgia" panose="02040502050405020303" pitchFamily="18" charset="0"/>
              </a:rPr>
              <a:t>– Har kunskaper om hundens kroppsspråk och hur stress påverkar hundar. </a:t>
            </a:r>
          </a:p>
          <a:p>
            <a:endParaRPr lang="sv-SE" b="1" i="0" u="none" strike="noStrike" dirty="0">
              <a:solidFill>
                <a:srgbClr val="000000"/>
              </a:solidFill>
              <a:latin typeface="Georgia" panose="02040502050405020303" pitchFamily="18" charset="0"/>
            </a:endParaRPr>
          </a:p>
          <a:p>
            <a:r>
              <a:rPr lang="sv-SE" b="1" i="0" u="none" strike="noStrike" dirty="0" err="1">
                <a:solidFill>
                  <a:srgbClr val="000000"/>
                </a:solidFill>
                <a:latin typeface="Georgia" panose="02040502050405020303" pitchFamily="18" charset="0"/>
              </a:rPr>
              <a:t>Forensiker</a:t>
            </a:r>
            <a:r>
              <a:rPr lang="sv-SE" b="1" i="0" u="none" strike="noStrike" dirty="0">
                <a:solidFill>
                  <a:srgbClr val="000000"/>
                </a:solidFill>
                <a:latin typeface="Georgia" panose="02040502050405020303" pitchFamily="18" charset="0"/>
              </a:rPr>
              <a:t> </a:t>
            </a:r>
            <a:r>
              <a:rPr lang="sv-SE" b="0" i="0" u="none" strike="noStrike" dirty="0">
                <a:solidFill>
                  <a:srgbClr val="000000"/>
                </a:solidFill>
                <a:latin typeface="Georgia" panose="02040502050405020303" pitchFamily="18" charset="0"/>
              </a:rPr>
              <a:t>– Tänk tv-serien CSI om ett gäng kriminaltekniker i USA. En </a:t>
            </a:r>
            <a:r>
              <a:rPr lang="sv-SE" b="0" i="0" u="none" strike="noStrike" dirty="0" err="1">
                <a:solidFill>
                  <a:srgbClr val="000000"/>
                </a:solidFill>
                <a:latin typeface="Georgia" panose="02040502050405020303" pitchFamily="18" charset="0"/>
              </a:rPr>
              <a:t>forensiker</a:t>
            </a:r>
            <a:r>
              <a:rPr lang="sv-SE" b="0" i="0" u="none" strike="noStrike" dirty="0">
                <a:solidFill>
                  <a:srgbClr val="000000"/>
                </a:solidFill>
                <a:latin typeface="Georgia" panose="02040502050405020303" pitchFamily="18" charset="0"/>
              </a:rPr>
              <a:t> analyserar och dokumenterar bevis vid brottsutredningar.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Statsepidemiolog </a:t>
            </a:r>
            <a:r>
              <a:rPr lang="sv-SE" b="0" i="0" u="none" strike="noStrike" dirty="0">
                <a:solidFill>
                  <a:srgbClr val="000000"/>
                </a:solidFill>
                <a:latin typeface="Georgia" panose="02040502050405020303" pitchFamily="18" charset="0"/>
              </a:rPr>
              <a:t>– Samordnar arbetet med att följa och </a:t>
            </a:r>
            <a:r>
              <a:rPr lang="sv-SE" b="0" i="0" u="none" strike="noStrike" dirty="0" err="1">
                <a:solidFill>
                  <a:srgbClr val="000000"/>
                </a:solidFill>
                <a:latin typeface="Georgia" panose="02040502050405020303" pitchFamily="18" charset="0"/>
              </a:rPr>
              <a:t>analystera</a:t>
            </a:r>
            <a:r>
              <a:rPr lang="sv-SE" b="0" i="0" u="none" strike="noStrike" dirty="0">
                <a:solidFill>
                  <a:srgbClr val="000000"/>
                </a:solidFill>
                <a:latin typeface="Georgia" panose="02040502050405020303" pitchFamily="18" charset="0"/>
              </a:rPr>
              <a:t> utvecklingen av smittsamma sjukdomar och analysera konsekvenser i samhället och för medborgare.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Hortonom </a:t>
            </a:r>
            <a:r>
              <a:rPr lang="sv-SE" b="0" i="0" u="none" strike="noStrike" dirty="0">
                <a:solidFill>
                  <a:srgbClr val="000000"/>
                </a:solidFill>
                <a:latin typeface="Georgia" panose="02040502050405020303" pitchFamily="18" charset="0"/>
              </a:rPr>
              <a:t>– Expert på sådant som växer, grönsaker, bär och frukt men även prydnadsväxter och träd.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Konservator </a:t>
            </a:r>
            <a:r>
              <a:rPr lang="sv-SE" b="0" i="0" u="none" strike="noStrike" dirty="0">
                <a:solidFill>
                  <a:srgbClr val="000000"/>
                </a:solidFill>
                <a:latin typeface="Georgia" panose="02040502050405020303" pitchFamily="18" charset="0"/>
              </a:rPr>
              <a:t>– En konservator bevarar djur. Förr sa man att man "stoppade" upp djur men det gör ingen i dag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Dofttestare </a:t>
            </a:r>
            <a:r>
              <a:rPr lang="sv-SE" b="0" i="0" u="none" strike="noStrike" dirty="0">
                <a:solidFill>
                  <a:srgbClr val="000000"/>
                </a:solidFill>
                <a:latin typeface="Georgia" panose="02040502050405020303" pitchFamily="18" charset="0"/>
              </a:rPr>
              <a:t>– Med sina flera miljoner luktceller är människans näsa överlägen all apparatur. Hos många djurarter är luktsinnet ännu mer komplext och specialiserat. En dofttestare har näsan som arbetsredskap.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Exempel: </a:t>
            </a:r>
          </a:p>
          <a:p>
            <a:r>
              <a:rPr lang="sv-SE" b="0" i="0" u="none" strike="noStrike" dirty="0">
                <a:solidFill>
                  <a:srgbClr val="000000"/>
                </a:solidFill>
                <a:latin typeface="Georgia" panose="02040502050405020303" pitchFamily="18" charset="0"/>
              </a:rPr>
              <a:t>Torgny Ljungberg är kemist och har arbetat på lukt- och smaklaboratoriet på Iggesunds pappersbruk i 20 år. Här testar han och hans kollegor de kartongsorter som ska användas för förpackning av livsmedel och cigarretter. Tre gånger i veckan kommer en luktpanel till laboratoriet. Det är 25 personer från trakten, vars luktsinnen har tränats upp för att känna skillnad på olika kartonglukter och om varor har påverkats av dem. De får först "kalibrera", ställa in, sina näsor och sedan sitta i små bås, där de luktar på kartong och smakar på chokladbitar. Även om det i livsmedelsförpackningar bara används ren cellulosa och aldrig returfiber kan kartongen ändå avge lukt och smak. På gott och ont – för ibland kan kartonglukten ha en positiv effekt på varan. </a:t>
            </a:r>
            <a:endParaRPr lang="sv-SE" dirty="0"/>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4</a:t>
            </a:fld>
            <a:endParaRPr lang="sv-SE"/>
          </a:p>
        </p:txBody>
      </p:sp>
    </p:spTree>
    <p:extLst>
      <p:ext uri="{BB962C8B-B14F-4D97-AF65-F5344CB8AC3E}">
        <p14:creationId xmlns:p14="http://schemas.microsoft.com/office/powerpoint/2010/main" val="127468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Det finns många olika skolformer. Hitta den som passar dig bäst!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HÖGSKOLOR OCH UNIVERSITET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Du kan välja att läsa en enskild kurs, ett ämne under en termin, eller ett program som kan ta flera år. Du kan läsa på hel-, halv- eller trekvartsfart och på vissa kurser kan du läsa på distans. På Högskoleverkets sajt studera.nu kan du läsa det mesta om antagningsprov, poäng, studentbostäder och studiefinansiering. </a:t>
            </a:r>
          </a:p>
          <a:p>
            <a:endParaRPr lang="sv-S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Vid alla universitet och högskolor finns det en kontaktperson som är samordnare av pedagogiskt stöd för studenter med funktionsnedsättning i studiesituationen. Länken nedan ger dig en lista med namn, adresser och kontaktvägar till samordnarna, samt länkar till alla lärosäten. http://www.studeramedfunktionshinder.nu/samordnare.htm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FOLKHÖGSKOLOR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Folkhögskolornas särskilda kurser kan handla om nästan vad som helst: film, musik, teater, miljö eller turism. Det finns också yrkesinriktade folkhögskolekurser, för den som vill bli till exempel fritidsledare eller journalist. Du kan dessutom gå allmänna kurser för att få grundskole- och gymnasiekompetens. Flera av dessa är internatskolor, vilket betyder att du både bor och studerar på skolan. Läs mer på folkhogskola.nu </a:t>
            </a:r>
          </a:p>
          <a:p>
            <a:r>
              <a:rPr lang="sv-SE" b="0" i="0" u="none" strike="noStrike" dirty="0">
                <a:solidFill>
                  <a:srgbClr val="000000"/>
                </a:solidFill>
                <a:latin typeface="Georgia" panose="02040502050405020303" pitchFamily="18" charset="0"/>
              </a:rPr>
              <a:t>Det finns kortare och längre kurser vid folkhögskolorna som är anpassade för personer med olika funktionsnedsättningar. De vänder sig till dem som till exempel vill få behörighet till vidare studier eller förbättra sina baskunskaper i olika gymnasiegemensamma ämnen. Studietakt och studienivå kan anpassas efter behov. Eleven väljer själv vilka ämnen hen vill studera och utarbetar en egen studieplan. </a:t>
            </a:r>
          </a:p>
          <a:p>
            <a:r>
              <a:rPr lang="sv-SE" b="0" i="0" u="none" strike="noStrike" dirty="0">
                <a:solidFill>
                  <a:srgbClr val="000000"/>
                </a:solidFill>
                <a:latin typeface="Georgia" panose="02040502050405020303" pitchFamily="18" charset="0"/>
              </a:rPr>
              <a:t>Vissa folkhögskolor erbjuder även studier på distans.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YRKESHÖGSKOLA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Yrkeshögskolorna ger utbildningar inom branscher där det saknas arbetskraft. Minst en tredjedel av tiden är du ute i arbetslivet och får undervisning på plats. Läs mer på yhmyndigheten.se </a:t>
            </a:r>
          </a:p>
          <a:p>
            <a:r>
              <a:rPr lang="sv-SE" b="0" i="0" u="none" strike="noStrike" dirty="0">
                <a:solidFill>
                  <a:srgbClr val="000000"/>
                </a:solidFill>
                <a:latin typeface="Georgia" panose="02040502050405020303" pitchFamily="18" charset="0"/>
              </a:rPr>
              <a:t>Du som har en funktionsnedsättning kan få stödåtgärder under utbildningen, så kallat särskilt pedagogiskt stöd. </a:t>
            </a:r>
          </a:p>
          <a:p>
            <a:r>
              <a:rPr lang="sv-SE" b="0" i="0" u="none" strike="noStrike" dirty="0">
                <a:solidFill>
                  <a:srgbClr val="000000"/>
                </a:solidFill>
                <a:latin typeface="Georgia" panose="02040502050405020303" pitchFamily="18" charset="0"/>
              </a:rPr>
              <a:t>Särskilt pedagogiskt stöd kan innebära olika former av insatser och åtgärder för att kompensera svårigheter som kan uppkomma i studiesituationen på grund av en funktionsnedsättning. http://www.studeramedfunktionshinder.nu/studentinfo.htm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PRIVATA SKOLOR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I Sverige är de flesta utbildningar gratis eftersom de är skattefinansierade, men det finns även privata kurser och skolor som kostar pengar. De kallas för »fristående skolor«. Det gäller till exempel konstnärliga utbildningar och skolor som ger kurser i hud- och friskvård. Vissa är studiemedelsberättigade, andra måste man finansiera på egen hand.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INTERNUTBILDNING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Många företag ger sina medarbetare möjlighet att gå internutbildningar där de kan utveckla sina färdigheter och lära sig nya saker. Om du har jobb, kolla om den chansen finns för dig.</a:t>
            </a:r>
          </a:p>
          <a:p>
            <a:r>
              <a:rPr lang="sv-SE" b="0" i="0" u="none" strike="noStrike" dirty="0">
                <a:solidFill>
                  <a:srgbClr val="000000"/>
                </a:solidFill>
                <a:latin typeface="Georgia" panose="02040502050405020303" pitchFamily="18" charset="0"/>
              </a:rPr>
              <a:t> </a:t>
            </a:r>
          </a:p>
          <a:p>
            <a:r>
              <a:rPr lang="sv-SE" b="1" i="0" u="none" strike="noStrike" dirty="0">
                <a:solidFill>
                  <a:srgbClr val="000000"/>
                </a:solidFill>
                <a:latin typeface="Georgia" panose="02040502050405020303" pitchFamily="18" charset="0"/>
              </a:rPr>
              <a:t>ARBETSMARKNADSUTBILDNING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händer mycket på arbetsmarknaden i dag, och det kan vara svårt för både jobbsökanden och arbetsgivare att hänga med. Genom Arbetsförmedlingen kan du ibland få möjlighet att gå en yrkesinriktad arbetsmarknadsutbildning inom yrken som det råder brist på. Utbildningen stärker enskilda arbetssökandes möjligheter att få jobb och underlättar samtidigt för arbetsgivarna att hitta bra arbetskraft. </a:t>
            </a:r>
          </a:p>
        </p:txBody>
      </p:sp>
      <p:sp>
        <p:nvSpPr>
          <p:cNvPr id="4" name="Platshållare för bildnummer 3"/>
          <p:cNvSpPr>
            <a:spLocks noGrp="1"/>
          </p:cNvSpPr>
          <p:nvPr>
            <p:ph type="sldNum" sz="quarter" idx="5"/>
          </p:nvPr>
        </p:nvSpPr>
        <p:spPr/>
        <p:txBody>
          <a:bodyPr/>
          <a:lstStyle/>
          <a:p>
            <a:fld id="{75D8B1DC-9BF4-45C3-B391-8E5619E2ED41}" type="slidenum">
              <a:rPr lang="sv-SE" smtClean="0"/>
              <a:t>5</a:t>
            </a:fld>
            <a:endParaRPr lang="sv-SE"/>
          </a:p>
        </p:txBody>
      </p:sp>
    </p:spTree>
    <p:extLst>
      <p:ext uri="{BB962C8B-B14F-4D97-AF65-F5344CB8AC3E}">
        <p14:creationId xmlns:p14="http://schemas.microsoft.com/office/powerpoint/2010/main" val="413321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rPr>
              <a:t>Bild 7 </a:t>
            </a:r>
            <a:endParaRPr lang="sv-SE" b="0" i="0" u="none" strike="noStrike" dirty="0">
              <a:solidFill>
                <a:srgbClr val="000000"/>
              </a:solidFill>
            </a:endParaRPr>
          </a:p>
          <a:p>
            <a:r>
              <a:rPr lang="sv-SE" b="1" i="0" u="none" strike="noStrike" dirty="0">
                <a:solidFill>
                  <a:srgbClr val="000000"/>
                </a:solidFill>
              </a:rPr>
              <a:t>Hitta din utbildning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6</a:t>
            </a:fld>
            <a:endParaRPr lang="sv-SE"/>
          </a:p>
        </p:txBody>
      </p:sp>
    </p:spTree>
    <p:extLst>
      <p:ext uri="{BB962C8B-B14F-4D97-AF65-F5344CB8AC3E}">
        <p14:creationId xmlns:p14="http://schemas.microsoft.com/office/powerpoint/2010/main" val="23054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Bra info om studieval</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arbetsformedlingen.se finns yrkesprognoser som har koll på framtidsutsikterna för 200 yrken. Under sidan Utbildningar och studier finns även en sida om utbildningar med tips om hur du väljer utbildning, utbildningsvägar, studiefinansiering och en </a:t>
            </a:r>
            <a:r>
              <a:rPr lang="sv-SE" b="0" i="0" u="none" strike="noStrike" dirty="0" err="1">
                <a:solidFill>
                  <a:srgbClr val="000000"/>
                </a:solidFill>
                <a:latin typeface="Georgia" panose="02040502050405020303" pitchFamily="18" charset="0"/>
              </a:rPr>
              <a:t>peppsida</a:t>
            </a:r>
            <a:r>
              <a:rPr lang="sv-SE" b="0" i="0" u="none" strike="noStrike" dirty="0">
                <a:solidFill>
                  <a:srgbClr val="000000"/>
                </a:solidFill>
                <a:latin typeface="Georgia" panose="02040502050405020303" pitchFamily="18" charset="0"/>
              </a:rPr>
              <a:t> för att våga ta steget att studera. </a:t>
            </a:r>
          </a:p>
          <a:p>
            <a:endParaRPr lang="sv-SE" dirty="0">
              <a:solidFill>
                <a:srgbClr val="000000"/>
              </a:solidFill>
              <a:latin typeface="Georgia" panose="02040502050405020303" pitchFamily="18" charset="0"/>
            </a:endParaRPr>
          </a:p>
          <a:p>
            <a:r>
              <a:rPr lang="sv-SE" b="0" i="0" u="none" strike="noStrike" dirty="0" err="1">
                <a:solidFill>
                  <a:srgbClr val="0000FF"/>
                </a:solidFill>
                <a:latin typeface="Georgia" panose="02040502050405020303" pitchFamily="18" charset="0"/>
              </a:rPr>
              <a:t>https</a:t>
            </a:r>
            <a:r>
              <a:rPr lang="sv-SE" b="0" i="0" u="none" strike="noStrike" dirty="0">
                <a:solidFill>
                  <a:srgbClr val="0000FF"/>
                </a:solidFill>
                <a:latin typeface="Georgia" panose="02040502050405020303" pitchFamily="18" charset="0"/>
              </a:rPr>
              <a:t>://</a:t>
            </a:r>
            <a:r>
              <a:rPr lang="sv-SE" b="0" i="0" u="none" strike="noStrike" dirty="0" err="1">
                <a:solidFill>
                  <a:srgbClr val="0000FF"/>
                </a:solidFill>
                <a:latin typeface="Georgia" panose="02040502050405020303" pitchFamily="18" charset="0"/>
              </a:rPr>
              <a:t>arbetsformedlingen.se</a:t>
            </a:r>
            <a:r>
              <a:rPr lang="sv-SE" b="0" i="0" u="none" strike="noStrike" dirty="0">
                <a:solidFill>
                  <a:srgbClr val="0000FF"/>
                </a:solidFill>
                <a:latin typeface="Georgia" panose="02040502050405020303" pitchFamily="18" charset="0"/>
              </a:rPr>
              <a:t>/for-</a:t>
            </a:r>
            <a:r>
              <a:rPr lang="sv-SE" b="0" i="0" u="none" strike="noStrike" dirty="0" err="1">
                <a:solidFill>
                  <a:srgbClr val="0000FF"/>
                </a:solidFill>
                <a:latin typeface="Georgia" panose="02040502050405020303" pitchFamily="18" charset="0"/>
              </a:rPr>
              <a:t>arbetssokande</a:t>
            </a:r>
            <a:r>
              <a:rPr lang="sv-SE" b="0" i="0" u="none" strike="noStrike" dirty="0">
                <a:solidFill>
                  <a:srgbClr val="0000FF"/>
                </a:solidFill>
                <a:latin typeface="Georgia" panose="02040502050405020303" pitchFamily="18" charset="0"/>
              </a:rPr>
              <a:t>/utbildning-och-studier</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Högskoleverkets sajt studera.nu finns information om högskole- och universitetsstudier samt tips på hur du hittar studentbostad.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skolverkets sajt </a:t>
            </a:r>
            <a:r>
              <a:rPr lang="sv-SE" b="0" i="0" u="none" strike="noStrike" dirty="0" err="1">
                <a:solidFill>
                  <a:srgbClr val="000000"/>
                </a:solidFill>
                <a:latin typeface="Georgia" panose="02040502050405020303" pitchFamily="18" charset="0"/>
              </a:rPr>
              <a:t>https</a:t>
            </a:r>
            <a:r>
              <a:rPr lang="sv-SE" b="0" i="0" u="none" strike="noStrike" dirty="0">
                <a:solidFill>
                  <a:srgbClr val="000000"/>
                </a:solidFill>
                <a:latin typeface="Georgia" panose="02040502050405020303" pitchFamily="18" charset="0"/>
              </a:rPr>
              <a:t>://</a:t>
            </a:r>
            <a:r>
              <a:rPr lang="sv-SE" b="0" i="0" u="none" strike="noStrike" dirty="0" err="1">
                <a:solidFill>
                  <a:srgbClr val="000000"/>
                </a:solidFill>
                <a:latin typeface="Georgia" panose="02040502050405020303" pitchFamily="18" charset="0"/>
              </a:rPr>
              <a:t>utbildningsguiden.skolverket.se</a:t>
            </a:r>
            <a:r>
              <a:rPr lang="sv-SE" b="0" i="0" u="none" strike="noStrike" dirty="0">
                <a:solidFill>
                  <a:srgbClr val="000000"/>
                </a:solidFill>
                <a:latin typeface="Georgia" panose="02040502050405020303" pitchFamily="18" charset="0"/>
              </a:rPr>
              <a:t>/gymnasieskolan/gymnasievalet .se hittar du information om yrken, skolor och program och allt annat som kan hjälpa dig på vägen inför utbildningsval.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sajten studeramedfunktionshinder.nu hittar du övergripande information om frågor som rör studier på högskolan och funktionshinder i studiesituationen.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7</a:t>
            </a:fld>
            <a:endParaRPr lang="sv-SE"/>
          </a:p>
        </p:txBody>
      </p:sp>
    </p:spTree>
    <p:extLst>
      <p:ext uri="{BB962C8B-B14F-4D97-AF65-F5344CB8AC3E}">
        <p14:creationId xmlns:p14="http://schemas.microsoft.com/office/powerpoint/2010/main" val="393053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Vanligaste valen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Juridik, företagsekonomi och medicin är de populäraste valen till universitet och högskola.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8</a:t>
            </a:fld>
            <a:endParaRPr lang="sv-SE"/>
          </a:p>
        </p:txBody>
      </p:sp>
    </p:spTree>
    <p:extLst>
      <p:ext uri="{BB962C8B-B14F-4D97-AF65-F5344CB8AC3E}">
        <p14:creationId xmlns:p14="http://schemas.microsoft.com/office/powerpoint/2010/main" val="141259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Svenskar tar examen sent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Svenskar är sena med att ta ut sin första examen från universitet eller högskola. Genomsnittsåldern är 30 år, vilket är sex år äldre än genomsnittet i Storbritannien. Svenska studenter påbörjar ofta sina studier sent efter ett flerårigt uppehåll efter gymnasiet. </a:t>
            </a:r>
          </a:p>
          <a:p>
            <a:endParaRPr lang="sv-SE" b="0" i="0" u="none" strike="noStrike" baseline="0" dirty="0">
              <a:solidFill>
                <a:srgbClr val="000000"/>
              </a:solidFill>
              <a:latin typeface="Calibri" panose="020F0502020204030204" pitchFamily="34" charset="0"/>
            </a:endParaRPr>
          </a:p>
          <a:p>
            <a:r>
              <a:rPr lang="sv-SE" b="1" i="0" u="none" strike="noStrike" baseline="0" dirty="0">
                <a:solidFill>
                  <a:srgbClr val="000000"/>
                </a:solidFill>
                <a:latin typeface="Calibri" panose="020F0502020204030204" pitchFamily="34" charset="0"/>
              </a:rPr>
              <a:t>Men äldst var en Amerikan </a:t>
            </a:r>
            <a:endParaRPr lang="sv-SE" b="0" i="0" u="none" strike="noStrike" baseline="0" dirty="0">
              <a:solidFill>
                <a:srgbClr val="000000"/>
              </a:solidFill>
              <a:latin typeface="Calibri" panose="020F0502020204030204" pitchFamily="34" charset="0"/>
            </a:endParaRPr>
          </a:p>
          <a:p>
            <a:r>
              <a:rPr lang="sv-SE" b="0" i="0" u="none" strike="noStrike" baseline="0" dirty="0" err="1">
                <a:solidFill>
                  <a:srgbClr val="000000"/>
                </a:solidFill>
                <a:latin typeface="Calibri" panose="020F0502020204030204" pitchFamily="34" charset="0"/>
              </a:rPr>
              <a:t>Nola</a:t>
            </a:r>
            <a:r>
              <a:rPr lang="sv-SE" b="0" i="0" u="none" strike="noStrike" baseline="0" dirty="0">
                <a:solidFill>
                  <a:srgbClr val="000000"/>
                </a:solidFill>
                <a:latin typeface="Calibri" panose="020F0502020204030204" pitchFamily="34" charset="0"/>
              </a:rPr>
              <a:t> </a:t>
            </a:r>
            <a:r>
              <a:rPr lang="sv-SE" b="0" i="0" u="none" strike="noStrike" baseline="0" dirty="0" err="1">
                <a:solidFill>
                  <a:srgbClr val="000000"/>
                </a:solidFill>
                <a:latin typeface="Calibri" panose="020F0502020204030204" pitchFamily="34" charset="0"/>
              </a:rPr>
              <a:t>Ochs</a:t>
            </a:r>
            <a:r>
              <a:rPr lang="sv-SE" b="0" i="0" u="none" strike="noStrike" baseline="0" dirty="0">
                <a:solidFill>
                  <a:srgbClr val="000000"/>
                </a:solidFill>
                <a:latin typeface="Calibri" panose="020F0502020204030204" pitchFamily="34" charset="0"/>
              </a:rPr>
              <a:t>, 95 i Kansas i US är den äldsta personen i världen som har tagit examen vid ett universitet. Hon kommer att få rekordet noterat i Guinness rekordbok.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9</a:t>
            </a:fld>
            <a:endParaRPr lang="sv-SE"/>
          </a:p>
        </p:txBody>
      </p:sp>
    </p:spTree>
    <p:extLst>
      <p:ext uri="{BB962C8B-B14F-4D97-AF65-F5344CB8AC3E}">
        <p14:creationId xmlns:p14="http://schemas.microsoft.com/office/powerpoint/2010/main" val="413332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422702-E67D-42D6-AB53-9016F9D313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618F829-7138-4D0C-805A-8675D94B4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FE2BD8-A3B8-42AD-B49D-3178EBD10C03}"/>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5" name="Platshållare för sidfot 4">
            <a:extLst>
              <a:ext uri="{FF2B5EF4-FFF2-40B4-BE49-F238E27FC236}">
                <a16:creationId xmlns:a16="http://schemas.microsoft.com/office/drawing/2014/main" id="{E7CCC37B-08FA-40E6-A800-404FA157CA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9163EE-2DEF-43F6-AF3B-671D76073CC6}"/>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52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134C0-C215-421C-ACF3-E501A055E41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9F07924-1B6C-4DBE-88A2-404B3D5E4FA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152F43-DC38-4CEA-934F-3F5318078759}"/>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5" name="Platshållare för sidfot 4">
            <a:extLst>
              <a:ext uri="{FF2B5EF4-FFF2-40B4-BE49-F238E27FC236}">
                <a16:creationId xmlns:a16="http://schemas.microsoft.com/office/drawing/2014/main" id="{A1424AF0-62AD-47AF-90BA-16A4C1DF3FC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8710F8-6ABF-4872-A73B-46A2C8968031}"/>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5400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9513F5D-E167-457A-922A-75808C29611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C67181-F026-466C-829A-7BE6989C7C2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60F149-D08B-4CDD-8CA2-B3922FFC3C2E}"/>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5" name="Platshållare för sidfot 4">
            <a:extLst>
              <a:ext uri="{FF2B5EF4-FFF2-40B4-BE49-F238E27FC236}">
                <a16:creationId xmlns:a16="http://schemas.microsoft.com/office/drawing/2014/main" id="{EE12DAA8-FA7F-42FF-82AB-69CC709530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C5ADC3-3184-4BF5-B33F-21BAAB80E98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43904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426547-A82A-421E-83B8-D80A573B04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D5CA4B-6E0B-4D40-A7C3-DAF187FA5E0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78407B-F34F-4DD9-8271-0C50CCC60D1F}"/>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5" name="Platshållare för sidfot 4">
            <a:extLst>
              <a:ext uri="{FF2B5EF4-FFF2-40B4-BE49-F238E27FC236}">
                <a16:creationId xmlns:a16="http://schemas.microsoft.com/office/drawing/2014/main" id="{521210C6-704A-4C35-891B-EFC64EE95D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D6B105-5870-4646-8400-CED0D049E14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6526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77FBF-9111-44E2-9F54-0E880E86C93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D2819E4-09C3-4011-A7DA-B0B3E638D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A9102EB-FE8E-40A8-8135-B74C686D702A}"/>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5" name="Platshållare för sidfot 4">
            <a:extLst>
              <a:ext uri="{FF2B5EF4-FFF2-40B4-BE49-F238E27FC236}">
                <a16:creationId xmlns:a16="http://schemas.microsoft.com/office/drawing/2014/main" id="{548823D1-B0A6-42B8-8731-01B32ACD56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6B07FE-D4E0-4604-B0A1-C0E163724D4D}"/>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47119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4574F-B6FA-435F-ADD1-3DA8658544F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A4B0FF-DA84-4DBE-943F-9CC896B3B34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6607C9C-A60C-4697-B745-871B1609FB1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2078AA6-4756-417B-8C96-806108AAE51F}"/>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6" name="Platshållare för sidfot 5">
            <a:extLst>
              <a:ext uri="{FF2B5EF4-FFF2-40B4-BE49-F238E27FC236}">
                <a16:creationId xmlns:a16="http://schemas.microsoft.com/office/drawing/2014/main" id="{BB31ECD6-057C-4AFB-8893-8007DAFB0C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D3FC40F-7CD5-4C82-86CE-58C49520B178}"/>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69551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3AC47-B4B6-42CB-A72E-9ED5295192C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10C0A8-9508-4108-930A-C319FE868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4CBDAB6-CB5E-466E-8927-692F7C1E5A9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C8D0EF-3A27-418B-A76B-357A0E945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ADAE2E7-F068-416D-A1DC-5B99B1A8A0D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1409AD-92A5-4E49-AEC4-368A47127CB1}"/>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8" name="Platshållare för sidfot 7">
            <a:extLst>
              <a:ext uri="{FF2B5EF4-FFF2-40B4-BE49-F238E27FC236}">
                <a16:creationId xmlns:a16="http://schemas.microsoft.com/office/drawing/2014/main" id="{2FE15868-2E81-40CE-ADA1-CF35AA55AC2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08EDD6F-CD53-4F4E-B69D-024C8B80271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9820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E7B1AD-5F0E-459C-AA93-D2BBC5B5903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E3C4076-A33C-48E7-B734-DCCAD0B28184}"/>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4" name="Platshållare för sidfot 3">
            <a:extLst>
              <a:ext uri="{FF2B5EF4-FFF2-40B4-BE49-F238E27FC236}">
                <a16:creationId xmlns:a16="http://schemas.microsoft.com/office/drawing/2014/main" id="{DD534135-CBC5-4881-BA10-3CDFA79945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B05E7F0-109C-4D4F-AA29-16B8D9C4FBA7}"/>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27653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353EDA9-00D6-40A1-B573-875834D8BAE0}"/>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3" name="Platshållare för sidfot 2">
            <a:extLst>
              <a:ext uri="{FF2B5EF4-FFF2-40B4-BE49-F238E27FC236}">
                <a16:creationId xmlns:a16="http://schemas.microsoft.com/office/drawing/2014/main" id="{ACFC54A2-39B9-4DA7-80C5-DAD322037E3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39EBB34-5F43-46C5-8D03-B14A384C8BC1}"/>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17997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D9E2F-E817-4440-955F-9B10DB5976F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E7E97A-3D45-4BAA-AB63-2BF3BF742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5DF0625-DD48-4319-BF7E-FB5DEF3F0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E336AB0-3A7D-4E59-A158-B800E9A223C3}"/>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6" name="Platshållare för sidfot 5">
            <a:extLst>
              <a:ext uri="{FF2B5EF4-FFF2-40B4-BE49-F238E27FC236}">
                <a16:creationId xmlns:a16="http://schemas.microsoft.com/office/drawing/2014/main" id="{B7588DA0-96C4-46D7-97F6-954336F72E5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7E122F-64D6-4386-A041-41F37EEF81C4}"/>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28334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FF4EAF-973C-4B8D-976B-9CEEE450C3E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99B349F-8241-45C2-9DF0-7645308D5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5389D03-3599-49D5-8C10-ACAB4DBB9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079B611-9D4D-4B90-AF17-B0F42F5A180F}"/>
              </a:ext>
            </a:extLst>
          </p:cNvPr>
          <p:cNvSpPr>
            <a:spLocks noGrp="1"/>
          </p:cNvSpPr>
          <p:nvPr>
            <p:ph type="dt" sz="half" idx="10"/>
          </p:nvPr>
        </p:nvSpPr>
        <p:spPr/>
        <p:txBody>
          <a:bodyPr/>
          <a:lstStyle/>
          <a:p>
            <a:fld id="{EAED4B37-1EC0-40EC-A3E9-E7DEB78E54C1}" type="datetimeFigureOut">
              <a:rPr lang="sv-SE" smtClean="0"/>
              <a:t>2021-10-29</a:t>
            </a:fld>
            <a:endParaRPr lang="sv-SE"/>
          </a:p>
        </p:txBody>
      </p:sp>
      <p:sp>
        <p:nvSpPr>
          <p:cNvPr id="6" name="Platshållare för sidfot 5">
            <a:extLst>
              <a:ext uri="{FF2B5EF4-FFF2-40B4-BE49-F238E27FC236}">
                <a16:creationId xmlns:a16="http://schemas.microsoft.com/office/drawing/2014/main" id="{11EB599C-366D-4BEA-AC46-A2C8B0C1BA6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A5C9AB-77C6-402A-A89F-1E17DF0C9EBC}"/>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17616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4204F13-2439-4CEF-83ED-31AD5B878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55D2EE4-877D-4B34-A4D2-3B3879D35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1BDBF9-88E2-4FD2-81E2-3364B15E1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D4B37-1EC0-40EC-A3E9-E7DEB78E54C1}" type="datetimeFigureOut">
              <a:rPr lang="sv-SE" smtClean="0"/>
              <a:t>2021-10-29</a:t>
            </a:fld>
            <a:endParaRPr lang="sv-SE"/>
          </a:p>
        </p:txBody>
      </p:sp>
      <p:sp>
        <p:nvSpPr>
          <p:cNvPr id="5" name="Platshållare för sidfot 4">
            <a:extLst>
              <a:ext uri="{FF2B5EF4-FFF2-40B4-BE49-F238E27FC236}">
                <a16:creationId xmlns:a16="http://schemas.microsoft.com/office/drawing/2014/main" id="{398BB63F-90FE-4CE3-83FC-B228722AA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6E60222-E3D5-41EE-8F16-28E22C88A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5CC57-A722-48F9-AF93-90E0B2900F6C}" type="slidenum">
              <a:rPr lang="sv-SE" smtClean="0"/>
              <a:t>‹#›</a:t>
            </a:fld>
            <a:endParaRPr lang="sv-SE"/>
          </a:p>
        </p:txBody>
      </p:sp>
    </p:spTree>
    <p:extLst>
      <p:ext uri="{BB962C8B-B14F-4D97-AF65-F5344CB8AC3E}">
        <p14:creationId xmlns:p14="http://schemas.microsoft.com/office/powerpoint/2010/main" val="120536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illustration av en stor bokhylla med skylten Plugga högst upp. Bredvid står en man och en kvinna som har olika symboler för yrken; målarroller, kamera, miniräknare, stetoskop som snurrar runt huvudet. Bilden ska illustrera att det är svårt att veta vad och hur man ska plugga. ">
            <a:extLst>
              <a:ext uri="{FF2B5EF4-FFF2-40B4-BE49-F238E27FC236}">
                <a16:creationId xmlns:a16="http://schemas.microsoft.com/office/drawing/2014/main" id="{00B7CF5E-E1A1-4CC9-9F87-FAE8F178CE8F}"/>
              </a:ext>
            </a:extLst>
          </p:cNvPr>
          <p:cNvPicPr>
            <a:picLocks noGrp="1" noChangeAspect="1"/>
          </p:cNvPicPr>
          <p:nvPr>
            <p:ph idx="1"/>
          </p:nvPr>
        </p:nvPicPr>
        <p:blipFill rotWithShape="1">
          <a:blip r:embed="rId3"/>
          <a:srcRect l="2344" r="2382" b="5208"/>
          <a:stretch/>
        </p:blipFill>
        <p:spPr>
          <a:xfrm>
            <a:off x="-352476" y="-162587"/>
            <a:ext cx="12544476" cy="7020587"/>
          </a:xfrm>
        </p:spPr>
      </p:pic>
    </p:spTree>
    <p:extLst>
      <p:ext uri="{BB962C8B-B14F-4D97-AF65-F5344CB8AC3E}">
        <p14:creationId xmlns:p14="http://schemas.microsoft.com/office/powerpoint/2010/main" val="18578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C94F09D-027B-EB4E-9E39-78C68319BB6C}"/>
              </a:ext>
            </a:extLst>
          </p:cNvPr>
          <p:cNvSpPr>
            <a:spLocks noGrp="1"/>
          </p:cNvSpPr>
          <p:nvPr>
            <p:ph idx="1"/>
          </p:nvPr>
        </p:nvSpPr>
        <p:spPr/>
        <p:txBody>
          <a:bodyPr/>
          <a:lstStyle/>
          <a:p>
            <a:endParaRPr lang="sv-SE"/>
          </a:p>
        </p:txBody>
      </p:sp>
      <p:pic>
        <p:nvPicPr>
          <p:cNvPr id="4" name="Bildobjekt 3" descr="Bilden innehåller texten Lönar det sig att plugga? En bild på två staplar med mynt där den ena är nästan dubbelt så hög. Till staplarna står texten: Snittinkomsten mellan en som gått bara gymnasium och en som studerat vidare kan skilja så mycket som upp till 42 procent. Beroende på yrke och ålder. ">
            <a:extLst>
              <a:ext uri="{FF2B5EF4-FFF2-40B4-BE49-F238E27FC236}">
                <a16:creationId xmlns:a16="http://schemas.microsoft.com/office/drawing/2014/main" id="{C1F2EA6F-6C01-354A-B5EB-3139C00DDA64}"/>
              </a:ext>
            </a:extLst>
          </p:cNvPr>
          <p:cNvPicPr>
            <a:picLocks noChangeAspect="1"/>
          </p:cNvPicPr>
          <p:nvPr/>
        </p:nvPicPr>
        <p:blipFill>
          <a:blip r:embed="rId3"/>
          <a:stretch>
            <a:fillRect/>
          </a:stretch>
        </p:blipFill>
        <p:spPr>
          <a:xfrm>
            <a:off x="-195943" y="-54749"/>
            <a:ext cx="12760251" cy="7065149"/>
          </a:xfrm>
          <a:prstGeom prst="rect">
            <a:avLst/>
          </a:prstGeom>
        </p:spPr>
      </p:pic>
    </p:spTree>
    <p:extLst>
      <p:ext uri="{BB962C8B-B14F-4D97-AF65-F5344CB8AC3E}">
        <p14:creationId xmlns:p14="http://schemas.microsoft.com/office/powerpoint/2010/main" val="11433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Bilden föreställer en karta och ett flygplan som flyger över världen. I bilden står &quot;25000 pluggar utomlands varje år&quot;">
            <a:extLst>
              <a:ext uri="{FF2B5EF4-FFF2-40B4-BE49-F238E27FC236}">
                <a16:creationId xmlns:a16="http://schemas.microsoft.com/office/drawing/2014/main" id="{EB77CA7E-33CC-464B-9B5E-E5F8A0EEF1F7}"/>
              </a:ext>
            </a:extLst>
          </p:cNvPr>
          <p:cNvPicPr>
            <a:picLocks noGrp="1" noChangeAspect="1"/>
          </p:cNvPicPr>
          <p:nvPr>
            <p:ph idx="1"/>
          </p:nvPr>
        </p:nvPicPr>
        <p:blipFill rotWithShape="1">
          <a:blip r:embed="rId3"/>
          <a:srcRect l="3216" r="4464" b="8254"/>
          <a:stretch/>
        </p:blipFill>
        <p:spPr>
          <a:xfrm>
            <a:off x="-620749" y="-1"/>
            <a:ext cx="12812749" cy="7162253"/>
          </a:xfrm>
        </p:spPr>
      </p:pic>
      <p:pic>
        <p:nvPicPr>
          <p:cNvPr id="3" name="Platshållare för innehåll 10" descr="I bilden räknas olika sätt att plugga och lära sig på utomlands upp: Universitet och högskolor, Praktik, Folkhögskolor, Språkresor, Yrkesutbildningar">
            <a:extLst>
              <a:ext uri="{FF2B5EF4-FFF2-40B4-BE49-F238E27FC236}">
                <a16:creationId xmlns:a16="http://schemas.microsoft.com/office/drawing/2014/main" id="{9171F5C1-4DB1-8642-83EF-73A6908C61DB}"/>
              </a:ext>
            </a:extLst>
          </p:cNvPr>
          <p:cNvPicPr>
            <a:picLocks noChangeAspect="1"/>
          </p:cNvPicPr>
          <p:nvPr/>
        </p:nvPicPr>
        <p:blipFill rotWithShape="1">
          <a:blip r:embed="rId4"/>
          <a:srcRect l="8392" t="40318" r="9107" b="9524"/>
          <a:stretch/>
        </p:blipFill>
        <p:spPr>
          <a:xfrm>
            <a:off x="1523998" y="3265714"/>
            <a:ext cx="10058400" cy="3439886"/>
          </a:xfrm>
          <a:prstGeom prst="rect">
            <a:avLst/>
          </a:prstGeom>
        </p:spPr>
      </p:pic>
    </p:spTree>
    <p:extLst>
      <p:ext uri="{BB962C8B-B14F-4D97-AF65-F5344CB8AC3E}">
        <p14:creationId xmlns:p14="http://schemas.microsoft.com/office/powerpoint/2010/main" val="413476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2A8E6-2E83-471F-ACFB-E27FBE326F49}"/>
              </a:ext>
            </a:extLst>
          </p:cNvPr>
          <p:cNvSpPr>
            <a:spLocks noGrp="1"/>
          </p:cNvSpPr>
          <p:nvPr>
            <p:ph type="title"/>
          </p:nvPr>
        </p:nvSpPr>
        <p:spPr/>
        <p:txBody>
          <a:bodyPr/>
          <a:lstStyle/>
          <a:p>
            <a:endParaRPr lang="sv-SE"/>
          </a:p>
        </p:txBody>
      </p:sp>
      <p:sp>
        <p:nvSpPr>
          <p:cNvPr id="7" name="Platshållare för innehåll 6">
            <a:extLst>
              <a:ext uri="{FF2B5EF4-FFF2-40B4-BE49-F238E27FC236}">
                <a16:creationId xmlns:a16="http://schemas.microsoft.com/office/drawing/2014/main" id="{02211449-FE43-4D2B-A89D-A4679F8BAAB0}"/>
              </a:ext>
            </a:extLst>
          </p:cNvPr>
          <p:cNvSpPr>
            <a:spLocks noGrp="1"/>
          </p:cNvSpPr>
          <p:nvPr>
            <p:ph idx="1"/>
          </p:nvPr>
        </p:nvSpPr>
        <p:spPr/>
        <p:txBody>
          <a:bodyPr/>
          <a:lstStyle/>
          <a:p>
            <a:endParaRPr lang="sv-SE"/>
          </a:p>
        </p:txBody>
      </p:sp>
      <p:pic>
        <p:nvPicPr>
          <p:cNvPr id="9" name="Bildobjekt 8" descr="Bilden innehåller instruktioner om en uppgift. 1. Vad ville du bli när du var liten?, 2 Vet du vad du vill jobba med i framtiden?, 3 Ta reda på vilka studievägar som finns till ditt drömjobb. ">
            <a:extLst>
              <a:ext uri="{FF2B5EF4-FFF2-40B4-BE49-F238E27FC236}">
                <a16:creationId xmlns:a16="http://schemas.microsoft.com/office/drawing/2014/main" id="{38A7F070-0D6B-4299-A6C3-380C3D13D3F8}"/>
              </a:ext>
            </a:extLst>
          </p:cNvPr>
          <p:cNvPicPr>
            <a:picLocks noChangeAspect="1"/>
          </p:cNvPicPr>
          <p:nvPr/>
        </p:nvPicPr>
        <p:blipFill rotWithShape="1">
          <a:blip r:embed="rId3"/>
          <a:srcRect l="3929" r="3393" b="9931"/>
          <a:stretch/>
        </p:blipFill>
        <p:spPr>
          <a:xfrm>
            <a:off x="-353179" y="-41801"/>
            <a:ext cx="12741121" cy="6965115"/>
          </a:xfrm>
          <a:prstGeom prst="rect">
            <a:avLst/>
          </a:prstGeom>
        </p:spPr>
      </p:pic>
    </p:spTree>
    <p:extLst>
      <p:ext uri="{BB962C8B-B14F-4D97-AF65-F5344CB8AC3E}">
        <p14:creationId xmlns:p14="http://schemas.microsoft.com/office/powerpoint/2010/main" val="348200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480C3F-D2EC-476C-842A-E659C03653F6}"/>
              </a:ext>
            </a:extLst>
          </p:cNvPr>
          <p:cNvSpPr>
            <a:spLocks noGrp="1"/>
          </p:cNvSpPr>
          <p:nvPr>
            <p:ph type="title"/>
          </p:nvPr>
        </p:nvSpPr>
        <p:spPr/>
        <p:txBody>
          <a:bodyPr/>
          <a:lstStyle/>
          <a:p>
            <a:endParaRPr lang="sv-SE"/>
          </a:p>
        </p:txBody>
      </p:sp>
      <p:sp>
        <p:nvSpPr>
          <p:cNvPr id="7" name="Platshållare för innehåll 6">
            <a:extLst>
              <a:ext uri="{FF2B5EF4-FFF2-40B4-BE49-F238E27FC236}">
                <a16:creationId xmlns:a16="http://schemas.microsoft.com/office/drawing/2014/main" id="{00A68F6C-3A92-4AF6-9745-B93586B5710F}"/>
              </a:ext>
            </a:extLst>
          </p:cNvPr>
          <p:cNvSpPr>
            <a:spLocks noGrp="1"/>
          </p:cNvSpPr>
          <p:nvPr>
            <p:ph idx="1"/>
          </p:nvPr>
        </p:nvSpPr>
        <p:spPr/>
        <p:txBody>
          <a:bodyPr/>
          <a:lstStyle/>
          <a:p>
            <a:endParaRPr lang="sv-SE"/>
          </a:p>
        </p:txBody>
      </p:sp>
      <p:pic>
        <p:nvPicPr>
          <p:cNvPr id="9" name="Bildobjekt 8" descr="Bilden innhåller text om Kom ihåg efter det här avsnittet. En bild på en bokhylla där en man och en kvinna väljer ut varsin bok. I bilden står det: Det finns många olika sätt att plugga - välj det som passar bäst, Utlandsstudier är roligt och kan ge ett minne för livet. Det är aldrig försent att byta yrkesbana. Välj med hjärna men också med hjärta. ">
            <a:extLst>
              <a:ext uri="{FF2B5EF4-FFF2-40B4-BE49-F238E27FC236}">
                <a16:creationId xmlns:a16="http://schemas.microsoft.com/office/drawing/2014/main" id="{5F15A0D8-60F2-4CD0-A3DC-3AB1A9F08A2D}"/>
              </a:ext>
            </a:extLst>
          </p:cNvPr>
          <p:cNvPicPr>
            <a:picLocks noChangeAspect="1"/>
          </p:cNvPicPr>
          <p:nvPr/>
        </p:nvPicPr>
        <p:blipFill rotWithShape="1">
          <a:blip r:embed="rId3"/>
          <a:srcRect l="3750" r="3750" b="7619"/>
          <a:stretch/>
        </p:blipFill>
        <p:spPr>
          <a:xfrm>
            <a:off x="0" y="681037"/>
            <a:ext cx="11927548" cy="6700611"/>
          </a:xfrm>
          <a:prstGeom prst="rect">
            <a:avLst/>
          </a:prstGeom>
        </p:spPr>
      </p:pic>
    </p:spTree>
    <p:extLst>
      <p:ext uri="{BB962C8B-B14F-4D97-AF65-F5344CB8AC3E}">
        <p14:creationId xmlns:p14="http://schemas.microsoft.com/office/powerpoint/2010/main" val="274827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CD309D-B1AE-4F1B-A18B-BD648D955CAB}"/>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FD83F225-FFC4-4F54-BC6C-9AAAB5EB480B}"/>
              </a:ext>
            </a:extLst>
          </p:cNvPr>
          <p:cNvSpPr>
            <a:spLocks noGrp="1"/>
          </p:cNvSpPr>
          <p:nvPr>
            <p:ph idx="1"/>
          </p:nvPr>
        </p:nvSpPr>
        <p:spPr/>
        <p:txBody>
          <a:bodyPr/>
          <a:lstStyle/>
          <a:p>
            <a:endParaRPr lang="sv-SE"/>
          </a:p>
        </p:txBody>
      </p:sp>
      <p:pic>
        <p:nvPicPr>
          <p:cNvPr id="5" name="Bildobjekt 4" descr="Bilden innehållet texten &quot;Visste du att det finns många kurser på universitetety och att det vanligaste valen på gymnasiet är SA och NA&quot;. Det finns också en bild av en fotboll och en trollstav. ">
            <a:extLst>
              <a:ext uri="{FF2B5EF4-FFF2-40B4-BE49-F238E27FC236}">
                <a16:creationId xmlns:a16="http://schemas.microsoft.com/office/drawing/2014/main" id="{9C5549E1-EB53-4025-B7CE-5FC0BB8E299E}"/>
              </a:ext>
            </a:extLst>
          </p:cNvPr>
          <p:cNvPicPr>
            <a:picLocks noChangeAspect="1"/>
          </p:cNvPicPr>
          <p:nvPr/>
        </p:nvPicPr>
        <p:blipFill rotWithShape="1">
          <a:blip r:embed="rId3"/>
          <a:srcRect l="1965" r="2678" b="5324"/>
          <a:stretch/>
        </p:blipFill>
        <p:spPr>
          <a:xfrm>
            <a:off x="-414296" y="-1"/>
            <a:ext cx="12780467" cy="7137655"/>
          </a:xfrm>
          <a:prstGeom prst="rect">
            <a:avLst/>
          </a:prstGeom>
        </p:spPr>
      </p:pic>
      <p:pic>
        <p:nvPicPr>
          <p:cNvPr id="6" name="Bildobjekt 5">
            <a:extLst>
              <a:ext uri="{FF2B5EF4-FFF2-40B4-BE49-F238E27FC236}">
                <a16:creationId xmlns:a16="http://schemas.microsoft.com/office/drawing/2014/main" id="{D3853172-ECA4-7942-9930-7340378F5331}"/>
              </a:ext>
            </a:extLst>
          </p:cNvPr>
          <p:cNvPicPr>
            <a:picLocks noChangeAspect="1"/>
          </p:cNvPicPr>
          <p:nvPr/>
        </p:nvPicPr>
        <p:blipFill rotWithShape="1">
          <a:blip r:embed="rId4"/>
          <a:srcRect l="5000" t="17460" r="22857" b="29524"/>
          <a:stretch/>
        </p:blipFill>
        <p:spPr>
          <a:xfrm>
            <a:off x="0" y="1611086"/>
            <a:ext cx="8795657" cy="3635828"/>
          </a:xfrm>
          <a:prstGeom prst="rect">
            <a:avLst/>
          </a:prstGeom>
        </p:spPr>
      </p:pic>
      <p:pic>
        <p:nvPicPr>
          <p:cNvPr id="7" name="Bildobjekt 6">
            <a:extLst>
              <a:ext uri="{FF2B5EF4-FFF2-40B4-BE49-F238E27FC236}">
                <a16:creationId xmlns:a16="http://schemas.microsoft.com/office/drawing/2014/main" id="{D0BE23F9-B494-1549-984F-4D014F01152A}"/>
              </a:ext>
            </a:extLst>
          </p:cNvPr>
          <p:cNvPicPr>
            <a:picLocks noChangeAspect="1"/>
          </p:cNvPicPr>
          <p:nvPr/>
        </p:nvPicPr>
        <p:blipFill rotWithShape="1">
          <a:blip r:embed="rId5"/>
          <a:srcRect l="34286" t="52523" r="5357" b="9931"/>
          <a:stretch/>
        </p:blipFill>
        <p:spPr>
          <a:xfrm>
            <a:off x="4180114" y="3602038"/>
            <a:ext cx="7358743" cy="2574925"/>
          </a:xfrm>
          <a:prstGeom prst="rect">
            <a:avLst/>
          </a:prstGeom>
        </p:spPr>
      </p:pic>
    </p:spTree>
    <p:extLst>
      <p:ext uri="{BB962C8B-B14F-4D97-AF65-F5344CB8AC3E}">
        <p14:creationId xmlns:p14="http://schemas.microsoft.com/office/powerpoint/2010/main" val="210076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innehåller texten &quot;Du kan alltid ändra ditt val. Var tjugonde gymnasieelev byter program. Alla kan plugga och lyckas.&quot;">
            <a:extLst>
              <a:ext uri="{FF2B5EF4-FFF2-40B4-BE49-F238E27FC236}">
                <a16:creationId xmlns:a16="http://schemas.microsoft.com/office/drawing/2014/main" id="{C5BE77E7-766B-4C8D-91A7-BFF6C64FF524}"/>
              </a:ext>
            </a:extLst>
          </p:cNvPr>
          <p:cNvPicPr>
            <a:picLocks noGrp="1" noChangeAspect="1"/>
          </p:cNvPicPr>
          <p:nvPr>
            <p:ph idx="1"/>
          </p:nvPr>
        </p:nvPicPr>
        <p:blipFill rotWithShape="1">
          <a:blip r:embed="rId3"/>
          <a:srcRect l="2704" r="3920" b="6103"/>
          <a:stretch/>
        </p:blipFill>
        <p:spPr>
          <a:xfrm>
            <a:off x="-520210" y="0"/>
            <a:ext cx="12712209" cy="7190498"/>
          </a:xfrm>
        </p:spPr>
      </p:pic>
      <p:sp>
        <p:nvSpPr>
          <p:cNvPr id="2" name="textruta 1">
            <a:extLst>
              <a:ext uri="{FF2B5EF4-FFF2-40B4-BE49-F238E27FC236}">
                <a16:creationId xmlns:a16="http://schemas.microsoft.com/office/drawing/2014/main" id="{668FC5AB-9417-704F-959D-7A834EFD5F69}"/>
              </a:ext>
            </a:extLst>
          </p:cNvPr>
          <p:cNvSpPr txBox="1"/>
          <p:nvPr/>
        </p:nvSpPr>
        <p:spPr>
          <a:xfrm>
            <a:off x="1558977" y="1164291"/>
            <a:ext cx="10163331" cy="1342584"/>
          </a:xfrm>
          <a:prstGeom prst="rect">
            <a:avLst/>
          </a:prstGeom>
          <a:solidFill>
            <a:srgbClr val="A9D54B"/>
          </a:solidFill>
        </p:spPr>
        <p:txBody>
          <a:bodyPr wrap="square" tIns="360000" bIns="360000" rtlCol="0" anchor="ctr">
            <a:spAutoFit/>
          </a:bodyPr>
          <a:lstStyle/>
          <a:p>
            <a:r>
              <a:rPr lang="sv-SE" sz="4000" b="1" dirty="0">
                <a:solidFill>
                  <a:srgbClr val="D33271"/>
                </a:solidFill>
                <a:latin typeface="Arial" panose="020B0604020202020204" pitchFamily="34" charset="0"/>
                <a:cs typeface="Arial" panose="020B0604020202020204" pitchFamily="34" charset="0"/>
              </a:rPr>
              <a:t>Känns det knas kan du få hjälp att byta. </a:t>
            </a:r>
          </a:p>
        </p:txBody>
      </p:sp>
    </p:spTree>
    <p:extLst>
      <p:ext uri="{BB962C8B-B14F-4D97-AF65-F5344CB8AC3E}">
        <p14:creationId xmlns:p14="http://schemas.microsoft.com/office/powerpoint/2010/main" val="254260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67B45F-6957-45C5-A4C4-B56B82D8C7D4}"/>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9DD343D5-4614-4FA2-9C28-ED11375F5B0C}"/>
              </a:ext>
            </a:extLst>
          </p:cNvPr>
          <p:cNvSpPr>
            <a:spLocks noGrp="1"/>
          </p:cNvSpPr>
          <p:nvPr>
            <p:ph idx="1"/>
          </p:nvPr>
        </p:nvSpPr>
        <p:spPr/>
        <p:txBody>
          <a:bodyPr/>
          <a:lstStyle/>
          <a:p>
            <a:endParaRPr lang="sv-SE"/>
          </a:p>
        </p:txBody>
      </p:sp>
      <p:pic>
        <p:nvPicPr>
          <p:cNvPr id="5" name="Bildobjekt 4" descr="Bilden innehåller texten: Diskussion. Vad gör egentligen en... som står i en pratbubbla intill en man som rycker på axlarna. ">
            <a:extLst>
              <a:ext uri="{FF2B5EF4-FFF2-40B4-BE49-F238E27FC236}">
                <a16:creationId xmlns:a16="http://schemas.microsoft.com/office/drawing/2014/main" id="{BD8A727A-C408-4AB5-83E8-C79261BCA147}"/>
              </a:ext>
            </a:extLst>
          </p:cNvPr>
          <p:cNvPicPr>
            <a:picLocks noChangeAspect="1"/>
          </p:cNvPicPr>
          <p:nvPr/>
        </p:nvPicPr>
        <p:blipFill rotWithShape="1">
          <a:blip r:embed="rId3"/>
          <a:srcRect l="3035" r="3035" b="5324"/>
          <a:stretch/>
        </p:blipFill>
        <p:spPr>
          <a:xfrm>
            <a:off x="-5079" y="0"/>
            <a:ext cx="12197079" cy="6915446"/>
          </a:xfrm>
          <a:prstGeom prst="rect">
            <a:avLst/>
          </a:prstGeom>
        </p:spPr>
      </p:pic>
      <p:pic>
        <p:nvPicPr>
          <p:cNvPr id="6" name="Platshållare för innehåll 4" descr="Bilden innehåller olika yrkesord: Concierge, Statsepidemiolog, Foensiker, Hundpsykolog, Hortonom, Dofttestare, Konservator. ">
            <a:extLst>
              <a:ext uri="{FF2B5EF4-FFF2-40B4-BE49-F238E27FC236}">
                <a16:creationId xmlns:a16="http://schemas.microsoft.com/office/drawing/2014/main" id="{05FC9651-C4D4-7540-B9F7-A00ECFA57971}"/>
              </a:ext>
            </a:extLst>
          </p:cNvPr>
          <p:cNvPicPr>
            <a:picLocks noChangeAspect="1"/>
          </p:cNvPicPr>
          <p:nvPr/>
        </p:nvPicPr>
        <p:blipFill rotWithShape="1">
          <a:blip r:embed="rId4"/>
          <a:srcRect l="40227" t="15335" r="8082" b="48446"/>
          <a:stretch/>
        </p:blipFill>
        <p:spPr>
          <a:xfrm>
            <a:off x="4669970" y="1087142"/>
            <a:ext cx="6683830" cy="2634343"/>
          </a:xfrm>
          <a:prstGeom prst="rect">
            <a:avLst/>
          </a:prstGeom>
        </p:spPr>
      </p:pic>
    </p:spTree>
    <p:extLst>
      <p:ext uri="{BB962C8B-B14F-4D97-AF65-F5344CB8AC3E}">
        <p14:creationId xmlns:p14="http://schemas.microsoft.com/office/powerpoint/2010/main" val="41334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visar en grönskande park med vägskyltar i fokus. På skyltarna står det Högskola och universitet, Folkhögskola, Yrkeshögskola, Privat skola, Internutbildning, Arbetsmarknadsutbildning. ">
            <a:extLst>
              <a:ext uri="{FF2B5EF4-FFF2-40B4-BE49-F238E27FC236}">
                <a16:creationId xmlns:a16="http://schemas.microsoft.com/office/drawing/2014/main" id="{5F8B88F4-A1C4-405F-82AD-D565148F89EB}"/>
              </a:ext>
            </a:extLst>
          </p:cNvPr>
          <p:cNvPicPr>
            <a:picLocks noGrp="1" noChangeAspect="1"/>
          </p:cNvPicPr>
          <p:nvPr>
            <p:ph idx="1"/>
          </p:nvPr>
        </p:nvPicPr>
        <p:blipFill rotWithShape="1">
          <a:blip r:embed="rId3"/>
          <a:srcRect l="3392" t="2222" r="3035" b="6031"/>
          <a:stretch/>
        </p:blipFill>
        <p:spPr>
          <a:xfrm>
            <a:off x="-336366" y="-326571"/>
            <a:ext cx="13549210" cy="7472751"/>
          </a:xfrm>
        </p:spPr>
      </p:pic>
    </p:spTree>
    <p:extLst>
      <p:ext uri="{BB962C8B-B14F-4D97-AF65-F5344CB8AC3E}">
        <p14:creationId xmlns:p14="http://schemas.microsoft.com/office/powerpoint/2010/main" val="44592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föreställer ett skrivbord med en laptop, jordglob, miniräknare, utspridda papper, en spargris och två vykort. På papprena står texten Hitta din utbildning. ">
            <a:extLst>
              <a:ext uri="{FF2B5EF4-FFF2-40B4-BE49-F238E27FC236}">
                <a16:creationId xmlns:a16="http://schemas.microsoft.com/office/drawing/2014/main" id="{614724F0-43C3-4BB9-856B-BE607093FCF9}"/>
              </a:ext>
            </a:extLst>
          </p:cNvPr>
          <p:cNvPicPr>
            <a:picLocks noGrp="1" noChangeAspect="1"/>
          </p:cNvPicPr>
          <p:nvPr>
            <p:ph idx="1"/>
          </p:nvPr>
        </p:nvPicPr>
        <p:blipFill rotWithShape="1">
          <a:blip r:embed="rId3"/>
          <a:srcRect l="2321" t="1" r="2679" b="4444"/>
          <a:stretch/>
        </p:blipFill>
        <p:spPr>
          <a:xfrm>
            <a:off x="-217207" y="-1"/>
            <a:ext cx="12621353" cy="7141029"/>
          </a:xfrm>
        </p:spPr>
      </p:pic>
    </p:spTree>
    <p:extLst>
      <p:ext uri="{BB962C8B-B14F-4D97-AF65-F5344CB8AC3E}">
        <p14:creationId xmlns:p14="http://schemas.microsoft.com/office/powerpoint/2010/main" val="283746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innehåller texten Bra info om stuideval och sedan exempel på webbplatser som har tips om studier: arbetsformedlingen.se, gymnasieinfo.se, www.studera.nu, www.studeramedfunktionshinder.nu">
            <a:extLst>
              <a:ext uri="{FF2B5EF4-FFF2-40B4-BE49-F238E27FC236}">
                <a16:creationId xmlns:a16="http://schemas.microsoft.com/office/drawing/2014/main" id="{101B853D-6FE1-4F21-AD4B-30894F1753CE}"/>
              </a:ext>
            </a:extLst>
          </p:cNvPr>
          <p:cNvPicPr>
            <a:picLocks noGrp="1" noChangeAspect="1"/>
          </p:cNvPicPr>
          <p:nvPr>
            <p:ph idx="1"/>
          </p:nvPr>
        </p:nvPicPr>
        <p:blipFill rotWithShape="1">
          <a:blip r:embed="rId3"/>
          <a:srcRect l="2857" r="4285" b="10476"/>
          <a:stretch/>
        </p:blipFill>
        <p:spPr>
          <a:xfrm>
            <a:off x="348343" y="0"/>
            <a:ext cx="11321144" cy="6139543"/>
          </a:xfrm>
        </p:spPr>
      </p:pic>
      <p:sp>
        <p:nvSpPr>
          <p:cNvPr id="2" name="textruta 1">
            <a:extLst>
              <a:ext uri="{FF2B5EF4-FFF2-40B4-BE49-F238E27FC236}">
                <a16:creationId xmlns:a16="http://schemas.microsoft.com/office/drawing/2014/main" id="{F66B5E06-1AA4-E94C-BCA1-9333479B1D79}"/>
              </a:ext>
            </a:extLst>
          </p:cNvPr>
          <p:cNvSpPr txBox="1"/>
          <p:nvPr/>
        </p:nvSpPr>
        <p:spPr>
          <a:xfrm>
            <a:off x="1045031" y="2590799"/>
            <a:ext cx="4942114" cy="577850"/>
          </a:xfrm>
          <a:prstGeom prst="rect">
            <a:avLst/>
          </a:prstGeom>
          <a:solidFill>
            <a:schemeClr val="bg1"/>
          </a:solidFill>
        </p:spPr>
        <p:txBody>
          <a:bodyPr wrap="square" rtlCol="0">
            <a:spAutoFit/>
          </a:bodyPr>
          <a:lstStyle/>
          <a:p>
            <a:pPr algn="ctr">
              <a:lnSpc>
                <a:spcPct val="150000"/>
              </a:lnSpc>
            </a:pPr>
            <a:r>
              <a:rPr lang="sv-SE" sz="2400" b="1" dirty="0">
                <a:solidFill>
                  <a:srgbClr val="1A81A0"/>
                </a:solidFill>
                <a:latin typeface="Arial" panose="020B0604020202020204" pitchFamily="34" charset="0"/>
                <a:cs typeface="Arial" panose="020B0604020202020204" pitchFamily="34" charset="0"/>
              </a:rPr>
              <a:t>Utbildningar och studier</a:t>
            </a:r>
          </a:p>
        </p:txBody>
      </p:sp>
      <p:sp>
        <p:nvSpPr>
          <p:cNvPr id="3" name="textruta 2">
            <a:extLst>
              <a:ext uri="{FF2B5EF4-FFF2-40B4-BE49-F238E27FC236}">
                <a16:creationId xmlns:a16="http://schemas.microsoft.com/office/drawing/2014/main" id="{99A0A097-3130-9549-8776-0ACAB17C3955}"/>
              </a:ext>
            </a:extLst>
          </p:cNvPr>
          <p:cNvSpPr txBox="1"/>
          <p:nvPr/>
        </p:nvSpPr>
        <p:spPr>
          <a:xfrm>
            <a:off x="5987146" y="2998033"/>
            <a:ext cx="5856512" cy="523220"/>
          </a:xfrm>
          <a:prstGeom prst="rect">
            <a:avLst/>
          </a:prstGeom>
          <a:solidFill>
            <a:schemeClr val="bg1"/>
          </a:solidFill>
        </p:spPr>
        <p:txBody>
          <a:bodyPr wrap="square" rtlCol="0">
            <a:spAutoFit/>
          </a:bodyPr>
          <a:lstStyle/>
          <a:p>
            <a:pPr algn="ctr"/>
            <a:r>
              <a:rPr lang="sv-SE" sz="2800" b="1" dirty="0" err="1">
                <a:solidFill>
                  <a:srgbClr val="83C100"/>
                </a:solidFill>
                <a:latin typeface="Arial" panose="020B0604020202020204" pitchFamily="34" charset="0"/>
                <a:cs typeface="Arial" panose="020B0604020202020204" pitchFamily="34" charset="0"/>
              </a:rPr>
              <a:t>utbildningsguiden.skolverket.se</a:t>
            </a:r>
            <a:endParaRPr lang="sv-SE" sz="2800" b="1" dirty="0">
              <a:solidFill>
                <a:srgbClr val="83C1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79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FE992B1-F621-434B-A7AF-DF14BAFC51F7}"/>
              </a:ext>
            </a:extLst>
          </p:cNvPr>
          <p:cNvSpPr>
            <a:spLocks noGrp="1"/>
          </p:cNvSpPr>
          <p:nvPr>
            <p:ph idx="1"/>
          </p:nvPr>
        </p:nvSpPr>
        <p:spPr/>
        <p:txBody>
          <a:bodyPr/>
          <a:lstStyle/>
          <a:p>
            <a:endParaRPr lang="sv-SE"/>
          </a:p>
        </p:txBody>
      </p:sp>
      <p:pic>
        <p:nvPicPr>
          <p:cNvPr id="4" name="Bildobjekt 3" descr="Bilden föreställer en miniräknare i närbild. I displayen på miniräknare finns symboler för en domarklubba, mynt och ett stetoskop. Under displayen står texten Vanligaste valen till universitet och högskola. ">
            <a:extLst>
              <a:ext uri="{FF2B5EF4-FFF2-40B4-BE49-F238E27FC236}">
                <a16:creationId xmlns:a16="http://schemas.microsoft.com/office/drawing/2014/main" id="{A8715C61-8601-194B-97CC-90EAE7CF6174}"/>
              </a:ext>
            </a:extLst>
          </p:cNvPr>
          <p:cNvPicPr>
            <a:picLocks noChangeAspect="1"/>
          </p:cNvPicPr>
          <p:nvPr/>
        </p:nvPicPr>
        <p:blipFill>
          <a:blip r:embed="rId3"/>
          <a:stretch>
            <a:fillRect/>
          </a:stretch>
        </p:blipFill>
        <p:spPr>
          <a:xfrm>
            <a:off x="-477407" y="0"/>
            <a:ext cx="13146814" cy="6858000"/>
          </a:xfrm>
          <a:prstGeom prst="rect">
            <a:avLst/>
          </a:prstGeom>
        </p:spPr>
      </p:pic>
    </p:spTree>
    <p:extLst>
      <p:ext uri="{BB962C8B-B14F-4D97-AF65-F5344CB8AC3E}">
        <p14:creationId xmlns:p14="http://schemas.microsoft.com/office/powerpoint/2010/main" val="306257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A1F6E9F-4F15-FC48-B018-04B9A258A9D5}"/>
              </a:ext>
            </a:extLst>
          </p:cNvPr>
          <p:cNvSpPr>
            <a:spLocks noGrp="1"/>
          </p:cNvSpPr>
          <p:nvPr>
            <p:ph idx="1"/>
          </p:nvPr>
        </p:nvSpPr>
        <p:spPr/>
        <p:txBody>
          <a:bodyPr/>
          <a:lstStyle/>
          <a:p>
            <a:endParaRPr lang="sv-SE"/>
          </a:p>
        </p:txBody>
      </p:sp>
      <p:pic>
        <p:nvPicPr>
          <p:cNvPr id="4" name="Bildobjekt 3" descr="Bilden föreställer en miniräknare i närbild men i displayen visas nu två studenthattar. I den ena står det &quot;30&quot; och i den andra &quot;95&quot; som ska illustrera att det finns både unga och gamla studerande. I bilden står också &quot;Svenskar tar examen sent, men äldst var en amerikan&quot;. ">
            <a:extLst>
              <a:ext uri="{FF2B5EF4-FFF2-40B4-BE49-F238E27FC236}">
                <a16:creationId xmlns:a16="http://schemas.microsoft.com/office/drawing/2014/main" id="{01463025-5112-3144-B9FB-234A7D46ABA4}"/>
              </a:ext>
            </a:extLst>
          </p:cNvPr>
          <p:cNvPicPr>
            <a:picLocks noChangeAspect="1"/>
          </p:cNvPicPr>
          <p:nvPr/>
        </p:nvPicPr>
        <p:blipFill>
          <a:blip r:embed="rId3"/>
          <a:stretch>
            <a:fillRect/>
          </a:stretch>
        </p:blipFill>
        <p:spPr>
          <a:xfrm>
            <a:off x="-152400" y="-35784"/>
            <a:ext cx="12707106" cy="7046184"/>
          </a:xfrm>
          <a:prstGeom prst="rect">
            <a:avLst/>
          </a:prstGeom>
        </p:spPr>
      </p:pic>
    </p:spTree>
    <p:extLst>
      <p:ext uri="{BB962C8B-B14F-4D97-AF65-F5344CB8AC3E}">
        <p14:creationId xmlns:p14="http://schemas.microsoft.com/office/powerpoint/2010/main" val="30393757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2032</Words>
  <Application>Microsoft Macintosh PowerPoint</Application>
  <PresentationFormat>Bredbild</PresentationFormat>
  <Paragraphs>131</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Calibri Light</vt:lpstr>
      <vt:lpstr>Georgia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Plugga - vägledningsmaterial för skolor, yrkes- och studievägledare</dc:title>
  <dc:subject>vägledning</dc:subject>
  <dc:creator>Arbetsförmedlingen och Skolverket</dc:creator>
  <cp:keywords/>
  <dc:description/>
  <cp:lastModifiedBy>Camilla Veide</cp:lastModifiedBy>
  <cp:revision>19</cp:revision>
  <dcterms:created xsi:type="dcterms:W3CDTF">2021-04-06T11:34:44Z</dcterms:created>
  <dcterms:modified xsi:type="dcterms:W3CDTF">2021-10-29T08:56:12Z</dcterms:modified>
  <cp:category/>
</cp:coreProperties>
</file>