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5"/>
    <p:sldMasterId id="2147483700" r:id="rId6"/>
    <p:sldMasterId id="2147483719" r:id="rId7"/>
  </p:sldMasterIdLst>
  <p:notesMasterIdLst>
    <p:notesMasterId r:id="rId49"/>
  </p:notesMasterIdLst>
  <p:handoutMasterIdLst>
    <p:handoutMasterId r:id="rId50"/>
  </p:handoutMasterIdLst>
  <p:sldIdLst>
    <p:sldId id="285" r:id="rId8"/>
    <p:sldId id="338" r:id="rId9"/>
    <p:sldId id="319" r:id="rId10"/>
    <p:sldId id="267" r:id="rId11"/>
    <p:sldId id="311" r:id="rId12"/>
    <p:sldId id="286" r:id="rId13"/>
    <p:sldId id="333" r:id="rId14"/>
    <p:sldId id="289" r:id="rId15"/>
    <p:sldId id="332" r:id="rId16"/>
    <p:sldId id="300" r:id="rId17"/>
    <p:sldId id="290" r:id="rId18"/>
    <p:sldId id="336" r:id="rId19"/>
    <p:sldId id="343" r:id="rId20"/>
    <p:sldId id="291" r:id="rId21"/>
    <p:sldId id="292" r:id="rId22"/>
    <p:sldId id="331" r:id="rId23"/>
    <p:sldId id="323" r:id="rId24"/>
    <p:sldId id="293" r:id="rId25"/>
    <p:sldId id="330" r:id="rId26"/>
    <p:sldId id="312" r:id="rId27"/>
    <p:sldId id="294" r:id="rId28"/>
    <p:sldId id="345" r:id="rId29"/>
    <p:sldId id="317" r:id="rId30"/>
    <p:sldId id="318" r:id="rId31"/>
    <p:sldId id="295" r:id="rId32"/>
    <p:sldId id="296" r:id="rId33"/>
    <p:sldId id="329" r:id="rId34"/>
    <p:sldId id="313" r:id="rId35"/>
    <p:sldId id="328" r:id="rId36"/>
    <p:sldId id="325" r:id="rId37"/>
    <p:sldId id="303" r:id="rId38"/>
    <p:sldId id="298" r:id="rId39"/>
    <p:sldId id="340" r:id="rId40"/>
    <p:sldId id="304" r:id="rId41"/>
    <p:sldId id="301" r:id="rId42"/>
    <p:sldId id="299" r:id="rId43"/>
    <p:sldId id="327" r:id="rId44"/>
    <p:sldId id="309" r:id="rId45"/>
    <p:sldId id="306" r:id="rId46"/>
    <p:sldId id="271" r:id="rId47"/>
    <p:sldId id="344" r:id="rId48"/>
  </p:sldIdLst>
  <p:sldSz cx="9144000" cy="5143500" type="screen16x9"/>
  <p:notesSz cx="6858000" cy="2724150"/>
  <p:custDataLst>
    <p:tags r:id="rId51"/>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551F278D-32AE-F34B-8CB4-AB661233724E}">
          <p14:sldIdLst>
            <p14:sldId id="285"/>
            <p14:sldId id="338"/>
          </p14:sldIdLst>
        </p14:section>
        <p14:section name="Huvudinnehåll" id="{1B1DF51E-18D9-684B-A7C5-6E8250A1F17E}">
          <p14:sldIdLst>
            <p14:sldId id="319"/>
            <p14:sldId id="267"/>
          </p14:sldIdLst>
        </p14:section>
        <p14:section name="Min framtid" id="{3E15434B-5F49-6642-A76A-C10666B17C57}">
          <p14:sldIdLst>
            <p14:sldId id="311"/>
            <p14:sldId id="286"/>
            <p14:sldId id="333"/>
            <p14:sldId id="289"/>
            <p14:sldId id="332"/>
            <p14:sldId id="300"/>
            <p14:sldId id="290"/>
            <p14:sldId id="336"/>
          </p14:sldIdLst>
        </p14:section>
        <p14:section name="Vägar till jobb" id="{73F04B24-95BA-DE4A-89C0-57B22BC05513}">
          <p14:sldIdLst>
            <p14:sldId id="343"/>
            <p14:sldId id="291"/>
            <p14:sldId id="292"/>
            <p14:sldId id="331"/>
            <p14:sldId id="323"/>
            <p14:sldId id="293"/>
            <p14:sldId id="330"/>
          </p14:sldIdLst>
        </p14:section>
        <p14:section name="Att jobba" id="{8DC75DA9-D76C-7445-B9C2-24457A47814E}">
          <p14:sldIdLst>
            <p14:sldId id="312"/>
            <p14:sldId id="294"/>
            <p14:sldId id="345"/>
            <p14:sldId id="317"/>
            <p14:sldId id="318"/>
            <p14:sldId id="295"/>
            <p14:sldId id="296"/>
            <p14:sldId id="329"/>
          </p14:sldIdLst>
        </p14:section>
        <p14:section name="Vuxenlivet" id="{70BD6A7A-8CDF-F048-A7DC-C1BB940A014D}">
          <p14:sldIdLst>
            <p14:sldId id="313"/>
            <p14:sldId id="328"/>
            <p14:sldId id="325"/>
            <p14:sldId id="303"/>
            <p14:sldId id="298"/>
            <p14:sldId id="340"/>
            <p14:sldId id="304"/>
            <p14:sldId id="301"/>
            <p14:sldId id="299"/>
            <p14:sldId id="327"/>
            <p14:sldId id="309"/>
            <p14:sldId id="306"/>
            <p14:sldId id="271"/>
            <p14:sldId id="344"/>
          </p14:sldIdLst>
        </p14:section>
      </p14:sectionLst>
    </p:ext>
    <p:ext uri="{EFAFB233-063F-42B5-8137-9DF3F51BA10A}">
      <p15:sldGuideLst xmlns:p15="http://schemas.microsoft.com/office/powerpoint/2012/main">
        <p15:guide id="1" orient="horz" pos="1098" userDrawn="1">
          <p15:clr>
            <a:srgbClr val="A4A3A4"/>
          </p15:clr>
        </p15:guide>
        <p15:guide id="2" pos="3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51E82-E037-25B2-9F4D-A43B417A0F83}" name="Camilla Veide" initials="CV" userId="896bbf229537a56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3" end="4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2060"/>
    <a:srgbClr val="02005A"/>
    <a:srgbClr val="FFDEF0"/>
    <a:srgbClr val="CEE6FF"/>
    <a:srgbClr val="F39C12"/>
    <a:srgbClr val="F8B499"/>
    <a:srgbClr val="EAF2D8"/>
    <a:srgbClr val="F1C410"/>
    <a:srgbClr val="01C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8" autoAdjust="0"/>
    <p:restoredTop sz="66644"/>
  </p:normalViewPr>
  <p:slideViewPr>
    <p:cSldViewPr snapToGrid="0">
      <p:cViewPr varScale="1">
        <p:scale>
          <a:sx n="104" d="100"/>
          <a:sy n="104" d="100"/>
        </p:scale>
        <p:origin x="1664" y="184"/>
      </p:cViewPr>
      <p:guideLst>
        <p:guide orient="horz" pos="1098"/>
        <p:guide pos="363"/>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2025-06-12</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2025-06-12</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120640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09F0C-C70D-C4E8-0E39-FAFE0AB5D5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30E9831-7AC0-0AF2-63F9-57C037AD224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0CF7E2D-182B-860B-3B92-1C3DFED7880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C711AA4-ACF7-BCAB-2446-FC6E8776384F}"/>
              </a:ext>
            </a:extLst>
          </p:cNvPr>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5689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utbildning kan öppna dörrar till många olika yrken och karriärmöjligheter. Gymnasieutbildning är i stort sett ett krav för alla typer av jobb men också eftergymnasial utbildning, som yrkeshögskola och högskole- eller universitetsstudier är en bra grund för att lyckas på arbetsmarknaden.</a:t>
            </a:r>
          </a:p>
          <a:p>
            <a:endParaRPr lang="sv-SE" dirty="0"/>
          </a:p>
          <a:p>
            <a:r>
              <a:rPr lang="sv-SE" dirty="0"/>
              <a:t>Ta reda på vilka utbildningar som är bra och passar dig bäst. Det många olika former att utbilda sig på. Du kan studera på distans eller i klassrum, heltid eller deltid, du kan varva teori och praktik och du kan få olika typer av stöd under tiden du studerar. Alternativen är fler än du tror och det finns stor chans att hitta det som passar just dig. Vissa utbildning är kortare och göra det lättare att snabbt få ett jobb medan andra är mer långsiktiga men som kan ge dig en stabilare och bredare utbildningsgrund för framtiden.</a:t>
            </a:r>
          </a:p>
          <a:p>
            <a:endParaRPr lang="sv-SE" dirty="0"/>
          </a:p>
          <a:p>
            <a:r>
              <a:rPr lang="sv-SE" dirty="0">
                <a:effectLst/>
              </a:rPr>
              <a:t>Du hittar massor av information om utbildningar och studier på exempelvis Skolverkets utbildningsguide och på </a:t>
            </a:r>
            <a:r>
              <a:rPr lang="sv-SE" dirty="0" err="1">
                <a:effectLst/>
              </a:rPr>
              <a:t>arbetsformedlingen.se</a:t>
            </a:r>
            <a:r>
              <a:rPr lang="sv-SE" dirty="0">
                <a:effectLst/>
              </a:rPr>
              <a:t>. Du kan också ta hjälp av en studie- och yrkesvägledare som finns i de flesta skolor, inom alla olika skolformer. Kolla vad som gäller på din skola. Du kan också få hjälp med vägledning och studieinformation av kommunen du bor i.</a:t>
            </a:r>
            <a:endParaRPr lang="sv-SE" dirty="0"/>
          </a:p>
          <a:p>
            <a:endParaRPr lang="sv-SE" dirty="0"/>
          </a:p>
          <a:p>
            <a:r>
              <a:rPr lang="sv-SE" b="0" i="0" dirty="0">
                <a:solidFill>
                  <a:srgbClr val="000000"/>
                </a:solidFill>
                <a:effectLst/>
                <a:latin typeface="Roboto" panose="02000000000000000000" pitchFamily="2" charset="0"/>
              </a:rPr>
              <a:t>Oavsett vilken slags skola eller studieform du väljer behöver du planera lite för hur det ska gå till, till exempel hur du lägger upp din studieteknik och hur du får ihop din ekonomi. Ska du ta studielån och ha ett extrajobb, behöver du extra hjälpmedel och var ska du sitta och plugga om du studerar på distans är exempel på saker du behöver planera i förväg. </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Här kan du ta upp </a:t>
            </a:r>
            <a:r>
              <a:rPr lang="sv-SE" b="0" i="0" dirty="0" err="1">
                <a:solidFill>
                  <a:srgbClr val="000000"/>
                </a:solidFill>
                <a:effectLst/>
                <a:latin typeface="Roboto" panose="02000000000000000000" pitchFamily="2" charset="0"/>
              </a:rPr>
              <a:t>arbetsformedlingen.se</a:t>
            </a:r>
            <a:r>
              <a:rPr lang="sv-SE" b="0" i="0" dirty="0">
                <a:solidFill>
                  <a:srgbClr val="000000"/>
                </a:solidFill>
                <a:effectLst/>
                <a:latin typeface="Roboto" panose="02000000000000000000" pitchFamily="2" charset="0"/>
              </a:rPr>
              <a:t> och visa var man hittar information om studier och utbildningar. Det finns information om olika utbildningsformer, studievägar, var man hittar och kan söka bland olika utbildningar och mycket annat.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210802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som betyder allra mest för att få ett jobb är din tidigare erfarenhet. Det blir ett slags kvitto på att du kan klara av ett jobb som innehåller de arbetsuppgifterna du har gjort tidigare.</a:t>
            </a:r>
          </a:p>
          <a:p>
            <a:endParaRPr lang="sv-SE" dirty="0"/>
          </a:p>
          <a:p>
            <a:r>
              <a:rPr lang="sv-SE" dirty="0"/>
              <a:t>När du studerat har du fyllt på med många nya kunskaper men för att få jobb frågar ofta arbetsgivare också efter erfarenhet. Erfarenhet behöver inte bara handla om att du arbetat med exakt det du söker jobb som. Det kan vara av mer vardagliga saker, arbetsliv, sociala färdigheter och liknande.</a:t>
            </a:r>
          </a:p>
          <a:p>
            <a:endParaRPr lang="sv-SE" dirty="0"/>
          </a:p>
          <a:p>
            <a:r>
              <a:rPr lang="sv-SE" dirty="0"/>
              <a:t>Extrajobb eller praktik är ett smart sätt att få in en fot på arbetsmarknaden. Du får värdefulla kontakter och erfarenhet som kan fylla på ditt cv. Att ta ett annat jobb på vägen mot ditt drömjobb är också ett effektivt sätt att skaffa dig nödvändig erfarenhet.</a:t>
            </a:r>
          </a:p>
          <a:p>
            <a:endParaRPr lang="sv-SE" dirty="0"/>
          </a:p>
          <a:p>
            <a:r>
              <a:rPr lang="sv-SE" dirty="0"/>
              <a:t>Om du inte haft något riktigt jobb än kanske du kan komma på andra saker du gjort som du kan räkna som erfarenheter. Till exempel erfarenheter från prao i skolan eller om du varit ledare för en </a:t>
            </a:r>
            <a:r>
              <a:rPr lang="sv-SE" dirty="0" err="1"/>
              <a:t>gymnastikgrupp</a:t>
            </a:r>
            <a:r>
              <a:rPr lang="sv-SE" dirty="0"/>
              <a:t> eller annat sportlag, varit barnvakt till småsyskon, drivit en </a:t>
            </a:r>
            <a:r>
              <a:rPr lang="sv-SE" dirty="0" err="1"/>
              <a:t>podd</a:t>
            </a:r>
            <a:r>
              <a:rPr lang="sv-SE" dirty="0"/>
              <a:t> eller </a:t>
            </a:r>
            <a:r>
              <a:rPr lang="sv-SE" dirty="0" err="1"/>
              <a:t>youtube</a:t>
            </a:r>
            <a:r>
              <a:rPr lang="sv-SE" dirty="0"/>
              <a:t>-kanal med kompisar, hjälpt dina föräldrar med någon särskild uppgift som kan vara till din fördel att ta upp som en erfarenhet.</a:t>
            </a:r>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257934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i grupper med 2 - 4 i varje grupp. </a:t>
            </a:r>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317235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Det finns många smarta metoder för att leta rätt på de lediga jobben. Alla jobb annonseras heller inte ut, så lär dig leta på rätt ställen. Det enklaste sättet att leta jobb är på olika jobbsajter. Många företag och organisationer annonserar till exempel på Platsbanken som är en del av Arbetsförmedlingens hemsida. Det kan alltså vara smart att börja leta där.</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Registrera sig på olika jobbsajter och företagens rekryteringsverktyg. </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Gör dig synlig så att arbetsgivarna vet att du finns och är tillgänglig för jobb. Det finns många olika så kallade </a:t>
            </a:r>
            <a:r>
              <a:rPr lang="sv-SE" b="0" i="0" dirty="0" err="1">
                <a:solidFill>
                  <a:srgbClr val="000000"/>
                </a:solidFill>
                <a:effectLst/>
                <a:latin typeface="Roboto" panose="02000000000000000000" pitchFamily="2" charset="0"/>
              </a:rPr>
              <a:t>cv-databaser</a:t>
            </a:r>
            <a:r>
              <a:rPr lang="sv-SE" b="0" i="0" dirty="0">
                <a:solidFill>
                  <a:srgbClr val="000000"/>
                </a:solidFill>
                <a:effectLst/>
                <a:latin typeface="Roboto" panose="02000000000000000000" pitchFamily="2" charset="0"/>
              </a:rPr>
              <a:t> där du kan skapa en profil och matchas mot arbetsgivare som söker just din kompetens. Intresserade arbetsgivare kan då ta kontakt med dig direkt. Arbetsförmedlingen och Linkedin är två exempel.</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Söka genom annonser</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Det vanligaste sättet att söka jobb är att du ser en intressant jobbannons och skickar in din ansökan. Annonser kan du som sagt hitta på olika jobbsajter på nätet. När du hittat en intressant annons finns det en beskrivning för hur du söker jobbet. Det är ofta länk till ett webbformulär där du ska fylla i alla dina uppgifter, skriva en kort text och bifoga ett cv.</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Spontanansökan</a:t>
            </a:r>
            <a:r>
              <a:rPr lang="sv-SE" b="0" i="0" dirty="0">
                <a:solidFill>
                  <a:srgbClr val="000000"/>
                </a:solidFill>
                <a:effectLst/>
                <a:latin typeface="Roboto" panose="02000000000000000000" pitchFamily="2" charset="0"/>
              </a:rPr>
              <a:t> </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Alla lediga jobb annonseras inte ut. Många arbetsgivare väljer istället att leta direkt i sitt nätverk. Prova att kontakta företaget direkt – kanske dyker du upp precis när arbetsgivaren behöver en person som du. Ofta kan du registrera dig eller skicka en intresseanmälan via företagets webbplats.</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LinkedIn</a:t>
            </a:r>
            <a:br>
              <a:rPr lang="sv-SE" b="0" i="0" dirty="0">
                <a:solidFill>
                  <a:srgbClr val="000000"/>
                </a:solidFill>
                <a:effectLst/>
                <a:latin typeface="Roboto" panose="02000000000000000000" pitchFamily="2" charset="0"/>
              </a:rPr>
            </a:br>
            <a:r>
              <a:rPr lang="sv-SE" b="0" i="0" dirty="0" err="1">
                <a:solidFill>
                  <a:srgbClr val="000000"/>
                </a:solidFill>
                <a:effectLst/>
                <a:latin typeface="Roboto" panose="02000000000000000000" pitchFamily="2" charset="0"/>
              </a:rPr>
              <a:t>Linkedin</a:t>
            </a:r>
            <a:r>
              <a:rPr lang="sv-SE" b="0" i="0" dirty="0">
                <a:solidFill>
                  <a:srgbClr val="000000"/>
                </a:solidFill>
                <a:effectLst/>
                <a:latin typeface="Roboto" panose="02000000000000000000" pitchFamily="2" charset="0"/>
              </a:rPr>
              <a:t> är en privat webbtjänst och ett socialt nätverk, som liknar exempelvis Facebook och </a:t>
            </a:r>
            <a:r>
              <a:rPr lang="sv-SE" b="0" i="0" dirty="0" err="1">
                <a:solidFill>
                  <a:srgbClr val="000000"/>
                </a:solidFill>
                <a:effectLst/>
                <a:latin typeface="Roboto" panose="02000000000000000000" pitchFamily="2" charset="0"/>
              </a:rPr>
              <a:t>Instagram</a:t>
            </a:r>
            <a:r>
              <a:rPr lang="sv-SE" b="0" i="0" dirty="0">
                <a:solidFill>
                  <a:srgbClr val="000000"/>
                </a:solidFill>
                <a:effectLst/>
                <a:latin typeface="Roboto" panose="02000000000000000000" pitchFamily="2" charset="0"/>
              </a:rPr>
              <a:t>. Till skillnad från andra sociala medier har LinkedIn bara fokus på yrkesliv och karriär. Du kan exempelvis använda LinkedIn för att visa din kompetens, erfarenheter och utbildning, knyta kontakter och söka jobb men också bli uppsökt av företag som söker personal.</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Kontakter</a:t>
            </a:r>
            <a:r>
              <a:rPr lang="sv-SE" b="0" i="0" dirty="0">
                <a:solidFill>
                  <a:srgbClr val="000000"/>
                </a:solidFill>
                <a:effectLst/>
                <a:latin typeface="Roboto" panose="02000000000000000000" pitchFamily="2" charset="0"/>
              </a:rPr>
              <a:t> </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Ditt kontaktnätverk är säkert större än du tror, och det är guld värt när du är ute efter jobb. Använd det som din genväg till drömjobbet. Var öppen med att du söker jobb och vad du kan och är intresserad av i dina kontakter med andra. Till exempel i sociala medier, för att få största möjliga spridning. Dina vänner och kontakter jobbar kanske någonstans där de behöver just dig och många anställningar kommer till på det sättet. Det är lättare för en arbetsgivare att anställa någon där de har fått ett personligt tips från någon som de litar på.</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90552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Nästan alla företag och arbetsgivare vill ha en sammanfattning av vad du kan och vad du har gjort tidigare, som visar att du passar för det jobb du söker. Det vanligaste är att du skriver ett cv, som är en slags lista över vad du gjort tidigare och en beskrivning över dina kunskaper och egenskaper.</a:t>
            </a:r>
          </a:p>
          <a:p>
            <a:endParaRPr lang="sv-SE" dirty="0"/>
          </a:p>
          <a:p>
            <a:r>
              <a:rPr lang="sv-SE" b="1" dirty="0"/>
              <a:t>Cv och personligt brev</a:t>
            </a:r>
            <a:br>
              <a:rPr lang="sv-SE" dirty="0"/>
            </a:br>
            <a:r>
              <a:rPr lang="sv-SE" dirty="0"/>
              <a:t>I ditt cv ska du beskriva dina erfarenheter, kunskaper och personliga egenskaper som du vill lyfta fram. Anpassa gärna ditt cv till varje jobb du söker. Lyft upp erfarenheter som är viktiga för just det jobbet. Du behöver inte ta med precis allt du har gjort. En, eller max två sidor är en bra längd för ett cv. Det finns en hel del hemsidor som har snygga och moderna cv-mallar som du kan använda gratis. Om du till exempel googlar på snygg cv-mall eller cv-mall gratis kommer du att få många bra förslag. Det brukar också finnas färdiga mallar i skrivprogram som till exempel Word. </a:t>
            </a:r>
          </a:p>
          <a:p>
            <a:endParaRPr lang="sv-SE" dirty="0"/>
          </a:p>
          <a:p>
            <a:r>
              <a:rPr lang="sv-SE" dirty="0"/>
              <a:t>Ett personligt brev är en kortare beskrivning av hur du är som person och varför du söker just det här jobbet. Det kompletterar ditt cv och ska inte vara längre än en A4-sida. </a:t>
            </a:r>
          </a:p>
          <a:p>
            <a:endParaRPr lang="sv-SE" dirty="0"/>
          </a:p>
          <a:p>
            <a:r>
              <a:rPr lang="sv-SE" b="1" dirty="0"/>
              <a:t>Referenser</a:t>
            </a:r>
            <a:br>
              <a:rPr lang="sv-SE" dirty="0"/>
            </a:br>
            <a:r>
              <a:rPr lang="sv-SE" dirty="0"/>
              <a:t>När du söker ett jobb vill arbetsgivaren gärna ha uppgift om referenser. En referens ska kunna berätta om hur du fungerar i ett team, hanterar utmaningar och vad du är bra på. </a:t>
            </a:r>
          </a:p>
          <a:p>
            <a:r>
              <a:rPr lang="sv-SE" dirty="0"/>
              <a:t>Var noga när du väljer dina referenser. De ska känna dig väl, helst från en arbetsrelaterad situation. Om du inte har arbetat innan kan det vara någon från skolan, en fritidsaktivitet eller liknande.</a:t>
            </a:r>
          </a:p>
          <a:p>
            <a:endParaRPr lang="sv-SE" dirty="0"/>
          </a:p>
          <a:p>
            <a:r>
              <a:rPr lang="sv-SE" b="1" dirty="0"/>
              <a:t>Jobbintervju</a:t>
            </a:r>
            <a:br>
              <a:rPr lang="sv-SE" dirty="0"/>
            </a:br>
            <a:r>
              <a:rPr lang="sv-SE" dirty="0"/>
              <a:t>Intervjun är ett möte och arbetsgivarens sätt att se om du passar för jobbet. Och ditt sätt att se om jobbet passar dig. </a:t>
            </a:r>
            <a:br>
              <a:rPr lang="sv-SE" dirty="0"/>
            </a:br>
            <a:r>
              <a:rPr lang="sv-SE" dirty="0"/>
              <a:t>Idag är det ganska vanligt att en första jobbintervju är via ett videomöte. Ofta börjar arbetsgivaren med att berätta om verksamheten, eller ber dig berätta vad du känner till om dem. Därefter brukar du få berätta om dig själv och varför du har sökt jobbet, och sedan svara på arbetsgivarens specifika frågor.</a:t>
            </a:r>
            <a:br>
              <a:rPr lang="sv-SE" dirty="0"/>
            </a:br>
            <a:r>
              <a:rPr lang="sv-SE" dirty="0"/>
              <a:t>För att du ska känna dig mer avslappnad och förberedd kan du träna för dig själv innan intervjutillfället.</a:t>
            </a:r>
          </a:p>
          <a:p>
            <a:endParaRPr lang="sv-SE" dirty="0"/>
          </a:p>
          <a:p>
            <a:r>
              <a:rPr lang="sv-SE" dirty="0"/>
              <a:t>Om du googlar på “träna på intervjufrågor” eller “intervju simulator” kan du få många olika förslag på hemsidor som listar vanliga frågor eller har verktyg för att simulera en intervjusituation. Du kan också prova att filma dig när du berättar om dig själv för att titta och se om du tycker att du behöver justera något av vad du tar upp.</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101400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övningen kan fungera med tre också, två som låtsas vara från företaget som ska anställa och en som söker jobbet. Turas om så att alla får pröva att vara den som svarar på frågor. </a:t>
            </a:r>
          </a:p>
          <a:p>
            <a:endParaRPr lang="sv-SE" dirty="0"/>
          </a:p>
          <a:p>
            <a:r>
              <a:rPr lang="sv-SE" dirty="0"/>
              <a:t>Googla eller använd ett AI-verktyg för att få förslag på frågor att ställa på intervjun. </a:t>
            </a:r>
          </a:p>
          <a:p>
            <a:endParaRPr lang="sv-SE" dirty="0"/>
          </a:p>
          <a:p>
            <a:r>
              <a:rPr lang="sv-SE" dirty="0"/>
              <a:t>Om man hellre vill jobba en och en kan man använda frågorna att svara på bara och spela in sig själv med mobilkameran och sedan titta på resultatet och bedöma om det gick bra eller inte och fundera på vad man eventuellt kunde gjort bättre. </a:t>
            </a:r>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102186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När du har fått ett jobb behöver du känna till dina rättigheter och skyldigheter som anställd. I Sverige har vi lagar och regler för vad som gäller när du jobbar. Både det du är skyldig att göra och sådant som finns för att ge dig trygghet.</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Kollektivavtal</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Kollektivavtalet är ett avtal mellan företaget och en facklig organisation, där företaget förbinder sig att följa villkoren i avtalet. Villkoren finns för att göra din anställning tryggare och förhindra företaget att till exempel sätta för låga löner eller ha orimliga anställningsvillkor. Det är frivilligt för företag att teckna kollektivavtal men de allra flesta svenska företag har det. Om ett företag inte har kollektivavtal behöver du se till att du bra villkor och till exempel är försäkrad om det händer något på arbetsplatsen. Med kollektivavtal finns de sakerna inkluderat. </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Facket</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Facket är en organisation som representerar dig och dina arbetskamrater gentemot arbetsgivaren. Facket arbetar för att våra intressen och rättigheter ska skyddas och förhandlar exempelvis fram lön, försäkringar, semesterdagar och pension för alla centralt. De kan också vara stöd till dig i enskilda frågor runt just din anställning. Facket kan till exempel gå igenom ditt anställningsavtal för att se så att det ser rätt ut. Fackförbunden organiserar sig utifrån olika branscher och för att veta vilket du borde vara med i kan du fråga på arbetsplatsen eller söka information på nätet. De flesta fackförbund har också en a-kassa som du kan vara med i och betala avgift, som gör att du kan ansöka om ersättning från a-kassa om du blir arbetslös. </a:t>
            </a:r>
          </a:p>
          <a:p>
            <a:endParaRPr lang="sv-SE" b="0" i="0" dirty="0">
              <a:solidFill>
                <a:srgbClr val="000000"/>
              </a:solidFill>
              <a:effectLst/>
              <a:latin typeface="Roboto" panose="02000000000000000000" pitchFamily="2" charset="0"/>
            </a:endParaRPr>
          </a:p>
          <a:p>
            <a:r>
              <a:rPr lang="sv-SE" b="1" dirty="0"/>
              <a:t>Anställningsavtal</a:t>
            </a:r>
            <a:br>
              <a:rPr lang="sv-SE" dirty="0"/>
            </a:br>
            <a:r>
              <a:rPr lang="sv-SE" dirty="0"/>
              <a:t>Innan du börjar jobba på ditt nya jobb är det viktigt att du skrivit under ett anställningsavtal. Det är en juridisk handling som innehåller information om att du är anställd på företaget, vilken lön du har och andra viktiga saker. </a:t>
            </a:r>
            <a:endParaRPr lang="sv-SE" b="0" i="0" dirty="0">
              <a:solidFill>
                <a:srgbClr val="000000"/>
              </a:solidFill>
              <a:effectLst/>
              <a:latin typeface="Roboto" panose="02000000000000000000" pitchFamily="2" charset="0"/>
            </a:endParaRP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Lön</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Börjar du på ditt första jobb kan du inte förvänta dig att få en superlön på en gång. Oftast behöver du jobba några år och få arbetslivserfarenhet för att öka din lön. Det beror också på vilket sorts jobb du har. I ditt anställningsavtal ska det stå vilken lön du får och när den betalas ut. I vissa jobb är det bestämda lönenivåer för olika roller medan det i andra jobb finns en så kallad individuell lönesättning. På </a:t>
            </a:r>
            <a:r>
              <a:rPr lang="sv-SE" b="0" i="0" dirty="0" err="1">
                <a:solidFill>
                  <a:srgbClr val="000000"/>
                </a:solidFill>
                <a:effectLst/>
                <a:latin typeface="Roboto" panose="02000000000000000000" pitchFamily="2" charset="0"/>
              </a:rPr>
              <a:t>arbetsformedlingen.se</a:t>
            </a:r>
            <a:r>
              <a:rPr lang="sv-SE" b="0" i="0" dirty="0">
                <a:solidFill>
                  <a:srgbClr val="000000"/>
                </a:solidFill>
                <a:effectLst/>
                <a:latin typeface="Roboto" panose="02000000000000000000" pitchFamily="2" charset="0"/>
              </a:rPr>
              <a:t> och sidan Hitta yrken kan du hitta uppgifter om genomsnittslöner för olika yrken. Du kan också googla på yrkets namn och lön för att få en uppfattning av vad som är en rimlig lön för olika slags arbeten. </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Arbetstid</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Du behöver veta vad du har för arbetstid och din ordinarie arbetstid ska inte vara mer än 40 timmar i veckan. Blir det mer räknas det som övertid och ligger den på vissa obekväma tider har du oftast rätt till högre ersättning för de tiderna. Det finns en arbetsmiljölag som bestämmer hur mycket du får jobba på ett dygn. </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Semester</a:t>
            </a:r>
          </a:p>
          <a:p>
            <a:r>
              <a:rPr lang="sv-SE" b="0" i="0" dirty="0">
                <a:solidFill>
                  <a:srgbClr val="000000"/>
                </a:solidFill>
                <a:effectLst/>
                <a:latin typeface="Roboto" panose="02000000000000000000" pitchFamily="2" charset="0"/>
              </a:rPr>
              <a:t>Du har rätt till fyra veckor semester enligt lag om du jobbar heltid. Ibland bestämmer arbetsgivaren under vilken period du kan ta ut din semester. </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Avsked och uppsägning</a:t>
            </a:r>
          </a:p>
          <a:p>
            <a:r>
              <a:rPr lang="sv-SE" b="0" i="0" dirty="0">
                <a:solidFill>
                  <a:srgbClr val="000000"/>
                </a:solidFill>
                <a:effectLst/>
                <a:latin typeface="Roboto" panose="02000000000000000000" pitchFamily="2" charset="0"/>
              </a:rPr>
              <a:t>Blir du av någon anledning uppsagd från ditt jobb eller själv väljer </a:t>
            </a:r>
            <a:r>
              <a:rPr lang="sv-SE" b="0" i="0" dirty="0" err="1">
                <a:solidFill>
                  <a:srgbClr val="000000"/>
                </a:solidFill>
                <a:effectLst/>
                <a:latin typeface="Roboto" panose="02000000000000000000" pitchFamily="2" charset="0"/>
              </a:rPr>
              <a:t>Pubba</a:t>
            </a:r>
            <a:r>
              <a:rPr lang="sv-SE" b="0" i="0" dirty="0">
                <a:solidFill>
                  <a:srgbClr val="000000"/>
                </a:solidFill>
                <a:effectLst/>
                <a:latin typeface="Roboto" panose="02000000000000000000" pitchFamily="2" charset="0"/>
              </a:rPr>
              <a:t> </a:t>
            </a:r>
            <a:r>
              <a:rPr lang="sv-SE" b="0" i="0" dirty="0" err="1">
                <a:solidFill>
                  <a:srgbClr val="000000"/>
                </a:solidFill>
                <a:effectLst/>
                <a:latin typeface="Roboto" panose="02000000000000000000" pitchFamily="2" charset="0"/>
              </a:rPr>
              <a:t>sidanatt</a:t>
            </a:r>
            <a:r>
              <a:rPr lang="sv-SE" b="0" i="0" dirty="0">
                <a:solidFill>
                  <a:srgbClr val="000000"/>
                </a:solidFill>
                <a:effectLst/>
                <a:latin typeface="Roboto" panose="02000000000000000000" pitchFamily="2" charset="0"/>
              </a:rPr>
              <a:t> sluta, har du en uppsägningstid. Det vill säga att du får jobba kvar på jobbet en tid innan du avslutar din anställning. Skälen till uppsägning kan vara arbetsbrist eller personliga skäl. Uppsägningstiden brukar vara olika lång beroende på vilket jobb du har och hur länge du har jobbat där. Det är ovanligt men kan förekomma att någon blir avskedad och måste gå på en gång, till exempel om någon har misskött sig grovt på jobbet.</a:t>
            </a:r>
          </a:p>
          <a:p>
            <a:endParaRPr lang="sv-SE" b="0" i="0" dirty="0">
              <a:solidFill>
                <a:srgbClr val="000000"/>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279641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01522-6EF4-EC7F-1ED9-411B9CF0F7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8EB2CB2-4A7F-3B7E-083C-6072B64CA1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98AC95-7EBD-85E0-24B1-4B85615022E5}"/>
              </a:ext>
            </a:extLst>
          </p:cNvPr>
          <p:cNvSpPr>
            <a:spLocks noGrp="1"/>
          </p:cNvSpPr>
          <p:nvPr>
            <p:ph type="body" idx="1"/>
          </p:nvPr>
        </p:nvSpPr>
        <p:spPr/>
        <p:txBody>
          <a:bodyPr/>
          <a:lstStyle/>
          <a:p>
            <a:r>
              <a:rPr lang="sv-SE" b="0" i="0" dirty="0">
                <a:solidFill>
                  <a:srgbClr val="4D4D4D"/>
                </a:solidFill>
                <a:effectLst/>
                <a:latin typeface="Lato" panose="020F0502020204030204" pitchFamily="34" charset="0"/>
              </a:rPr>
              <a:t>Det är olagligt att jobba svart och du kan bli åtalad för skattebrott. Om du inte betalar skatt på det du tjänar, får du inga pensionsinbetalningar, ingen sjuklön och är inte försäkrad på ditt arbete. Det betyder att du kan få betala mycket pengar om det skulle hända en olycka eller om du skadar dig på jobbet. Du kan inte heller få a-kassa om du blir arbetslös eller sjukpenning om du blir sjukskriven. </a:t>
            </a:r>
          </a:p>
          <a:p>
            <a:endParaRPr lang="sv-SE" b="0" i="0" dirty="0">
              <a:solidFill>
                <a:srgbClr val="4D4D4D"/>
              </a:solidFill>
              <a:effectLst/>
              <a:latin typeface="Lato" panose="020F0502020204030204" pitchFamily="34" charset="0"/>
            </a:endParaRPr>
          </a:p>
          <a:p>
            <a:r>
              <a:rPr lang="sv-SE" b="0" i="0" dirty="0">
                <a:solidFill>
                  <a:srgbClr val="4D4D4D"/>
                </a:solidFill>
                <a:effectLst/>
                <a:latin typeface="Lato" panose="020F0502020204030204" pitchFamily="34" charset="0"/>
              </a:rPr>
              <a:t>Om du tjänar lite drygt 20000 kronor eller mindre under ett år behöver du inte skatta för din inkomst och då räknas det inte som svartjobb. </a:t>
            </a:r>
            <a:endParaRPr lang="sv-SE" dirty="0">
              <a:latin typeface="Roboto"/>
            </a:endParaRPr>
          </a:p>
        </p:txBody>
      </p:sp>
      <p:sp>
        <p:nvSpPr>
          <p:cNvPr id="4" name="Platshållare för bildnummer 3">
            <a:extLst>
              <a:ext uri="{FF2B5EF4-FFF2-40B4-BE49-F238E27FC236}">
                <a16:creationId xmlns:a16="http://schemas.microsoft.com/office/drawing/2014/main" id="{1C237602-EFA9-266F-E79C-B267BCB6725E}"/>
              </a:ext>
            </a:extLst>
          </p:cNvPr>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93425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38B5-AC30-A73D-6D6C-2508B2E413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F7CDC8-8035-4122-8A1A-850EB8F994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FCF6BF7-4C1C-62D2-50D4-DBB101B7F00D}"/>
              </a:ext>
            </a:extLst>
          </p:cNvPr>
          <p:cNvSpPr>
            <a:spLocks noGrp="1"/>
          </p:cNvSpPr>
          <p:nvPr>
            <p:ph type="body" idx="1"/>
          </p:nvPr>
        </p:nvSpPr>
        <p:spPr/>
        <p:txBody>
          <a:bodyPr/>
          <a:lstStyle/>
          <a:p>
            <a:r>
              <a:rPr lang="sv-SE" b="0" i="0" dirty="0">
                <a:solidFill>
                  <a:srgbClr val="000000"/>
                </a:solidFill>
                <a:effectLst/>
                <a:latin typeface="Roboto" panose="02000000000000000000" pitchFamily="2" charset="0"/>
              </a:rPr>
              <a:t>Egentligen finns bara två anställningsformer i Sverige, tillsvidareanställning och visstidsanställning, även ibland kallad tidsbegränsad anställning. Men det finns många olika begrepp du kan stöta på.</a:t>
            </a:r>
          </a:p>
          <a:p>
            <a:endParaRPr lang="sv-SE" b="0" i="0" dirty="0">
              <a:solidFill>
                <a:srgbClr val="000000"/>
              </a:solidFill>
              <a:effectLst/>
              <a:latin typeface="Roboto" panose="02000000000000000000" pitchFamily="2" charset="0"/>
            </a:endParaRPr>
          </a:p>
          <a:p>
            <a:r>
              <a:rPr lang="sv-SE" dirty="0"/>
              <a:t>Tillsvidareanställning</a:t>
            </a:r>
          </a:p>
          <a:p>
            <a:r>
              <a:rPr lang="sv-SE" dirty="0"/>
              <a:t>En tillsvidareanställning kallas även för fast anställning och det betyder att anställningen fortsätter tills du själv vill slut</a:t>
            </a:r>
          </a:p>
          <a:p>
            <a:endParaRPr lang="sv-SE" dirty="0"/>
          </a:p>
          <a:p>
            <a:r>
              <a:rPr lang="sv-SE" dirty="0"/>
              <a:t>Provanställning</a:t>
            </a:r>
          </a:p>
          <a:p>
            <a:r>
              <a:rPr lang="sv-SE" dirty="0"/>
              <a:t>Provanställning är, som det låter, ett prov av dig som anställd för att arbetsgivaren ska kunna se om du passar för jobbet. Provanställningen får vara max sex månader lång och övergår automatiskt i en tillsvidareanställning, om både du och arbetsgivaren är </a:t>
            </a:r>
            <a:r>
              <a:rPr lang="sv-SE" dirty="0" err="1"/>
              <a:t>nöjda.a</a:t>
            </a:r>
            <a:r>
              <a:rPr lang="sv-SE" dirty="0"/>
              <a:t>, blir uppsagd eller går i pension.</a:t>
            </a:r>
          </a:p>
          <a:p>
            <a:endParaRPr lang="sv-SE" dirty="0"/>
          </a:p>
          <a:p>
            <a:r>
              <a:rPr lang="sv-SE" dirty="0"/>
              <a:t>Visstid eller vikariat </a:t>
            </a:r>
            <a:br>
              <a:rPr lang="sv-SE" dirty="0"/>
            </a:br>
            <a:r>
              <a:rPr lang="sv-SE" dirty="0"/>
              <a:t>En visstidsanställning eller vikariat är en tidsbegränsad anställning där arbetsgivaren anställer dig för att det behövs en begränsad tid, till exempel om du ska ersätta en viss person medan denna till exempel har semester eller är föräldraledig. Det brukar då kallas att du är vikarie och din anställning varar så länge som personen du ersätter är borta.</a:t>
            </a:r>
          </a:p>
          <a:p>
            <a:pPr algn="l"/>
            <a:endParaRPr lang="sv-SE" b="0" i="0" dirty="0">
              <a:solidFill>
                <a:srgbClr val="000000"/>
              </a:solidFill>
              <a:effectLst/>
              <a:latin typeface="Roboto" panose="02000000000000000000" pitchFamily="2" charset="0"/>
            </a:endParaRPr>
          </a:p>
          <a:p>
            <a:pPr algn="l">
              <a:buNone/>
            </a:pPr>
            <a:r>
              <a:rPr lang="sv-SE" b="0" i="0" dirty="0">
                <a:solidFill>
                  <a:srgbClr val="000000"/>
                </a:solidFill>
                <a:effectLst/>
                <a:latin typeface="Roboto Slab" pitchFamily="2" charset="0"/>
              </a:rPr>
              <a:t>Feriejobb</a:t>
            </a:r>
          </a:p>
          <a:p>
            <a:pPr algn="l"/>
            <a:r>
              <a:rPr lang="sv-SE" b="0" i="0" dirty="0">
                <a:solidFill>
                  <a:srgbClr val="000000"/>
                </a:solidFill>
                <a:effectLst/>
                <a:latin typeface="Roboto" panose="02000000000000000000" pitchFamily="2" charset="0"/>
              </a:rPr>
              <a:t>Att jobba under sommarlovet, julhelgerna och andra lov medan du annars går i skolan kallas för feriejobb. Det betyder att du har en kortare tidsbestämd anställning under den period du kan jobba när du har lov från skolan, till exempel på en camping under några veckor på sommarlovet. På Arbetsförmedlingens hemsida kan du söka och filtrera annonser på ferie/sommarjobb utan att vara inloggad eller inskriven som arbetssökande.</a:t>
            </a:r>
          </a:p>
          <a:p>
            <a:pPr algn="l"/>
            <a:endParaRPr lang="sv-SE" b="0" i="0" dirty="0">
              <a:solidFill>
                <a:srgbClr val="000000"/>
              </a:solidFill>
              <a:effectLst/>
              <a:latin typeface="Roboto" panose="02000000000000000000" pitchFamily="2" charset="0"/>
            </a:endParaRPr>
          </a:p>
          <a:p>
            <a:pPr algn="l">
              <a:buNone/>
            </a:pPr>
            <a:r>
              <a:rPr lang="sv-SE" dirty="0"/>
              <a:t>Konsult eller frilans</a:t>
            </a:r>
            <a:br>
              <a:rPr lang="sv-SE" dirty="0"/>
            </a:br>
            <a:r>
              <a:rPr lang="sv-SE" b="0" i="0" dirty="0">
                <a:solidFill>
                  <a:srgbClr val="000000"/>
                </a:solidFill>
                <a:effectLst/>
                <a:latin typeface="Roboto" panose="02000000000000000000" pitchFamily="2" charset="0"/>
              </a:rPr>
              <a:t>En konsult är ofta specialist inom ett visst område och kan hyras in av en arbetsgivare som saknar just den kompetensen. Som konsult är du antingen anställd av ett bemanningsföretag eller egen företagare och jobbar på uppdrag av en eller flera arbetsgivare. Uppdragen är oftast tidsbestämda och kan vara allt från en timme långt till flera månader. </a:t>
            </a:r>
            <a:br>
              <a:rPr lang="sv-SE" b="0" i="0" dirty="0">
                <a:solidFill>
                  <a:srgbClr val="000000"/>
                </a:solidFill>
                <a:effectLst/>
                <a:latin typeface="Roboto" panose="02000000000000000000" pitchFamily="2" charset="0"/>
              </a:rPr>
            </a:br>
            <a:r>
              <a:rPr lang="sv-SE" b="0" i="0" dirty="0">
                <a:solidFill>
                  <a:srgbClr val="000000"/>
                </a:solidFill>
                <a:effectLst/>
                <a:latin typeface="Roboto" panose="02000000000000000000" pitchFamily="2" charset="0"/>
              </a:rPr>
              <a:t>En så kallad frilansare är någon som har ett eget företag och som erbjuder en tjänst eller en kompetens som organisationer eller privatpersoner kan anlita vid behov. Det kan till exempel vara att du har ett företag som fotograf. Då kan du anlitas för olika fotouppdrag, som att fotografera ett bröllop.</a:t>
            </a:r>
          </a:p>
          <a:p>
            <a:pPr algn="l"/>
            <a:r>
              <a:rPr lang="sv-SE" b="0" i="0" dirty="0">
                <a:solidFill>
                  <a:srgbClr val="000000"/>
                </a:solidFill>
                <a:effectLst/>
                <a:latin typeface="Roboto" panose="02000000000000000000" pitchFamily="2" charset="0"/>
              </a:rPr>
              <a:t>En typ av frilans är </a:t>
            </a:r>
            <a:r>
              <a:rPr lang="sv-SE" b="0" i="0" dirty="0" err="1">
                <a:solidFill>
                  <a:srgbClr val="000000"/>
                </a:solidFill>
                <a:effectLst/>
                <a:latin typeface="Roboto" panose="02000000000000000000" pitchFamily="2" charset="0"/>
              </a:rPr>
              <a:t>gigjobb</a:t>
            </a:r>
            <a:r>
              <a:rPr lang="sv-SE" b="0" i="0" dirty="0">
                <a:solidFill>
                  <a:srgbClr val="000000"/>
                </a:solidFill>
                <a:effectLst/>
                <a:latin typeface="Roboto" panose="02000000000000000000" pitchFamily="2" charset="0"/>
              </a:rPr>
              <a:t>. Det är korta och tillfälliga jobb som du kan bli anlitad att göra. Ordet gig kommer från musikbranschen där man ofta blir anlitad för att göra ett specifikt jobb, ett gig, och får betalt direkt efteråt.</a:t>
            </a:r>
          </a:p>
          <a:p>
            <a:pPr algn="l"/>
            <a:endParaRPr lang="sv-SE" b="0" i="0" dirty="0">
              <a:solidFill>
                <a:srgbClr val="000000"/>
              </a:solidFill>
              <a:effectLst/>
              <a:latin typeface="Roboto" panose="02000000000000000000" pitchFamily="2" charset="0"/>
            </a:endParaRPr>
          </a:p>
          <a:p>
            <a:pPr algn="l"/>
            <a:r>
              <a:rPr lang="sv-SE" b="0" i="0" dirty="0">
                <a:solidFill>
                  <a:srgbClr val="000000"/>
                </a:solidFill>
                <a:effectLst/>
                <a:latin typeface="Roboto" panose="02000000000000000000" pitchFamily="2" charset="0"/>
              </a:rPr>
              <a:t>Eget företag</a:t>
            </a:r>
          </a:p>
          <a:p>
            <a:pPr algn="l"/>
            <a:r>
              <a:rPr lang="sv-SE" b="0" i="0" dirty="0">
                <a:solidFill>
                  <a:srgbClr val="000000"/>
                </a:solidFill>
                <a:effectLst/>
                <a:latin typeface="Roboto" panose="02000000000000000000" pitchFamily="2" charset="0"/>
              </a:rPr>
              <a:t>Att starta ett eget företag kan vara vägen till jobb, om du har en idé som du kan tjäna pengar på. Det kan vara varor som exempelvis en </a:t>
            </a:r>
            <a:r>
              <a:rPr lang="sv-SE" b="0" i="0" dirty="0" err="1">
                <a:solidFill>
                  <a:srgbClr val="000000"/>
                </a:solidFill>
                <a:effectLst/>
                <a:latin typeface="Roboto" panose="02000000000000000000" pitchFamily="2" charset="0"/>
              </a:rPr>
              <a:t>app</a:t>
            </a:r>
            <a:r>
              <a:rPr lang="sv-SE" b="0" i="0" dirty="0">
                <a:solidFill>
                  <a:srgbClr val="000000"/>
                </a:solidFill>
                <a:effectLst/>
                <a:latin typeface="Roboto" panose="02000000000000000000" pitchFamily="2" charset="0"/>
              </a:rPr>
              <a:t> eller tröja, och tjänster som städning, programmering eller liknande. Att formulera en affärsidé är första steget mot att bli företagare. I den beskriver du företaget du vill starta, vad det ska göra och hur du ska tjäna pengar på företaget. Du behöver fundera på budget och finansiering. </a:t>
            </a:r>
          </a:p>
          <a:p>
            <a:pPr algn="l"/>
            <a:r>
              <a:rPr lang="sv-SE" b="0" i="0" dirty="0" err="1">
                <a:solidFill>
                  <a:srgbClr val="000000"/>
                </a:solidFill>
                <a:effectLst/>
                <a:latin typeface="Roboto" panose="02000000000000000000" pitchFamily="2" charset="0"/>
              </a:rPr>
              <a:t>Verksamt.se</a:t>
            </a:r>
            <a:r>
              <a:rPr lang="sv-SE" b="0" i="0" dirty="0">
                <a:solidFill>
                  <a:srgbClr val="000000"/>
                </a:solidFill>
                <a:effectLst/>
                <a:latin typeface="Roboto" panose="02000000000000000000" pitchFamily="2" charset="0"/>
              </a:rPr>
              <a:t> är en webbplats från svenska myndigheter. Där finns massor av tips och tjänster för dig som ska starta företag.</a:t>
            </a:r>
          </a:p>
          <a:p>
            <a:endParaRPr lang="sv-SE" dirty="0"/>
          </a:p>
        </p:txBody>
      </p:sp>
      <p:sp>
        <p:nvSpPr>
          <p:cNvPr id="4" name="Platshållare för bildnummer 3">
            <a:extLst>
              <a:ext uri="{FF2B5EF4-FFF2-40B4-BE49-F238E27FC236}">
                <a16:creationId xmlns:a16="http://schemas.microsoft.com/office/drawing/2014/main" id="{5FD2CE26-E8B0-FD5E-1B45-0223520D3FC5}"/>
              </a:ext>
            </a:extLst>
          </p:cNvPr>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91782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75715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075D-9551-6DF1-D7DB-79473AC14F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34F94E-AB9E-30B5-E0D6-35D9493E2DB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0A8C7A-8B5E-8461-197E-ADDC7C7BE57E}"/>
              </a:ext>
            </a:extLst>
          </p:cNvPr>
          <p:cNvSpPr>
            <a:spLocks noGrp="1"/>
          </p:cNvSpPr>
          <p:nvPr>
            <p:ph type="body" idx="1"/>
          </p:nvPr>
        </p:nvSpPr>
        <p:spPr/>
        <p:txBody>
          <a:bodyPr/>
          <a:lstStyle/>
          <a:p>
            <a:r>
              <a:rPr lang="sv-SE" dirty="0"/>
              <a:t>Att vara ny på jobbet kan kännas både roligt och läskigt på samma gång. Ett nytt jobb innebär ofta många nya namn att komma ihåg, nya uppgifter att göra och en oro för att göra fel. </a:t>
            </a:r>
            <a:r>
              <a:rPr lang="sv-SE" b="0" i="0" dirty="0">
                <a:solidFill>
                  <a:srgbClr val="000000"/>
                </a:solidFill>
                <a:effectLst/>
                <a:latin typeface="Roboto" panose="02000000000000000000" pitchFamily="2" charset="0"/>
              </a:rPr>
              <a:t>Som de flesta nya situationer så kan det kännas lite läskigt första dagen på nya jobbet, men du är inte ensam om att känna så. Med en bra introduktion kommer du ganska snabbt och smidigt in i jobbet.</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När du börjar på ett nytt jobb är det viktigt att du får en introduktion på arbetsplatsen och till dina arbetsuppgifter. Be om att få en plan för din introduktion och en speciellt utsedd arbetskamrat som du kan vända dig till med frågor och hjälp. En så kallad mentor. Det är naturligt att vara nervös precis när du har börjat på ett nytt jobb. Det bästa sättet att göra ett bra intryck är att slappna av och vara dig själv. </a:t>
            </a:r>
          </a:p>
          <a:p>
            <a:r>
              <a:rPr lang="sv-SE" b="0" i="0" dirty="0">
                <a:solidFill>
                  <a:srgbClr val="000000"/>
                </a:solidFill>
                <a:effectLst/>
                <a:latin typeface="Roboto" panose="02000000000000000000" pitchFamily="2" charset="0"/>
              </a:rPr>
              <a:t>Lägg gärna energi på det sociala småpratet. Fika och luncha med olika kollegor så får du en bild av vilka sociala regler som gäller.</a:t>
            </a:r>
          </a:p>
          <a:p>
            <a:r>
              <a:rPr lang="sv-SE" b="0" i="0" dirty="0">
                <a:solidFill>
                  <a:srgbClr val="000000"/>
                </a:solidFill>
                <a:effectLst/>
                <a:latin typeface="Roboto" panose="02000000000000000000" pitchFamily="2" charset="0"/>
              </a:rPr>
              <a:t>Var inte rädd för att be om hjälp och att fråga hur saker och ting går till. Att ställa frågor visar samtidigt att du är intresserad och vill göra ett så bra jobb som möjligt. Det brukar vara enkelt, alla gillar att känna sig behövda.</a:t>
            </a:r>
          </a:p>
          <a:p>
            <a:endParaRPr lang="sv-SE" dirty="0"/>
          </a:p>
        </p:txBody>
      </p:sp>
      <p:sp>
        <p:nvSpPr>
          <p:cNvPr id="4" name="Platshållare för bildnummer 3">
            <a:extLst>
              <a:ext uri="{FF2B5EF4-FFF2-40B4-BE49-F238E27FC236}">
                <a16:creationId xmlns:a16="http://schemas.microsoft.com/office/drawing/2014/main" id="{B37BD186-4542-08FC-DC2D-868173A50CD1}"/>
              </a:ext>
            </a:extLst>
          </p:cNvPr>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66380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Det finns oskrivna regler på alla arbetsplatser, precis som det finns i skolan eller i kompisgänget. Här följer några tips om saker du kan göra och inte göra, för att få en bra start på nya jobbet.</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Var lyhörd och lyssna på dina kollegor. </a:t>
            </a:r>
          </a:p>
          <a:p>
            <a:r>
              <a:rPr lang="sv-SE" b="0" i="0" dirty="0">
                <a:solidFill>
                  <a:srgbClr val="000000"/>
                </a:solidFill>
                <a:effectLst/>
                <a:latin typeface="Roboto" panose="02000000000000000000" pitchFamily="2" charset="0"/>
              </a:rPr>
              <a:t>Tala tydligt, många har dålig hörsel och vill kunna höra vad du säger.</a:t>
            </a:r>
          </a:p>
          <a:p>
            <a:r>
              <a:rPr lang="sv-SE" b="0" i="0" dirty="0">
                <a:solidFill>
                  <a:srgbClr val="000000"/>
                </a:solidFill>
                <a:effectLst/>
                <a:latin typeface="Roboto" panose="02000000000000000000" pitchFamily="2" charset="0"/>
              </a:rPr>
              <a:t>Erbjud hjälp</a:t>
            </a:r>
          </a:p>
          <a:p>
            <a:r>
              <a:rPr lang="sv-SE" b="0" i="0" dirty="0">
                <a:solidFill>
                  <a:srgbClr val="000000"/>
                </a:solidFill>
                <a:effectLst/>
                <a:latin typeface="Roboto" panose="02000000000000000000" pitchFamily="2" charset="0"/>
              </a:rPr>
              <a:t>Kom och gå i tid</a:t>
            </a:r>
          </a:p>
          <a:p>
            <a:r>
              <a:rPr lang="sv-SE" b="0" i="0" dirty="0">
                <a:solidFill>
                  <a:srgbClr val="000000"/>
                </a:solidFill>
                <a:effectLst/>
                <a:latin typeface="Roboto" panose="02000000000000000000" pitchFamily="2" charset="0"/>
              </a:rPr>
              <a:t>Lär dig kollegornas namn</a:t>
            </a:r>
          </a:p>
          <a:p>
            <a:r>
              <a:rPr lang="sv-SE" b="0" i="0" dirty="0">
                <a:solidFill>
                  <a:srgbClr val="000000"/>
                </a:solidFill>
                <a:effectLst/>
                <a:latin typeface="Roboto" panose="02000000000000000000" pitchFamily="2" charset="0"/>
              </a:rPr>
              <a:t>Diska efter dig</a:t>
            </a:r>
          </a:p>
          <a:p>
            <a:r>
              <a:rPr lang="sv-SE" b="0" i="0" dirty="0">
                <a:solidFill>
                  <a:srgbClr val="000000"/>
                </a:solidFill>
                <a:effectLst/>
                <a:latin typeface="Roboto" panose="02000000000000000000" pitchFamily="2" charset="0"/>
              </a:rPr>
              <a:t>Sitt inte med mobilen eller missa viktiga tider</a:t>
            </a:r>
          </a:p>
          <a:p>
            <a:r>
              <a:rPr lang="sv-SE" b="0" i="0" dirty="0">
                <a:solidFill>
                  <a:srgbClr val="000000"/>
                </a:solidFill>
                <a:effectLst/>
                <a:latin typeface="Roboto" panose="02000000000000000000" pitchFamily="2" charset="0"/>
              </a:rPr>
              <a:t>Säg till om du gjort misstag eller inte hinner klart med det du fått som uppgift. </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Må bra på jobbet</a:t>
            </a:r>
          </a:p>
          <a:p>
            <a:pPr algn="l">
              <a:buNone/>
            </a:pPr>
            <a:r>
              <a:rPr lang="sv-SE" b="0" i="0" dirty="0">
                <a:solidFill>
                  <a:srgbClr val="000000"/>
                </a:solidFill>
                <a:effectLst/>
                <a:latin typeface="Roboto" panose="02000000000000000000" pitchFamily="2" charset="0"/>
              </a:rPr>
              <a:t>Det finns mycket som påverkar vår hälsa och säkerhet på jobbet. Det finns saker som vi kan se, känna eller höra som till exempel högt ljud, farliga kemikalier och hur vi sitter eller står när vi jobbar. Men det finns också sådant som vi inte kan se, som till exempel stress och psykisk ohälsa. Det är arbetsgivarens ansvar att jobba för en bra arbetsmiljö där ingen mår dåligt eller skadar sig.</a:t>
            </a:r>
            <a:br>
              <a:rPr lang="sv-SE" b="0" i="0" dirty="0">
                <a:solidFill>
                  <a:srgbClr val="000000"/>
                </a:solidFill>
                <a:effectLst/>
                <a:latin typeface="Roboto" panose="02000000000000000000" pitchFamily="2" charset="0"/>
              </a:rPr>
            </a:br>
            <a:br>
              <a:rPr lang="sv-SE" b="0" i="0" dirty="0">
                <a:solidFill>
                  <a:srgbClr val="000000"/>
                </a:solidFill>
                <a:effectLst/>
                <a:latin typeface="Roboto" panose="02000000000000000000" pitchFamily="2" charset="0"/>
              </a:rPr>
            </a:br>
            <a:r>
              <a:rPr lang="sv-SE" b="0" i="0" dirty="0">
                <a:solidFill>
                  <a:srgbClr val="000000"/>
                </a:solidFill>
                <a:effectLst/>
                <a:latin typeface="Roboto Slab" pitchFamily="2" charset="0"/>
              </a:rPr>
              <a:t>Arbetsmiljö</a:t>
            </a:r>
          </a:p>
          <a:p>
            <a:pPr algn="l">
              <a:buNone/>
            </a:pPr>
            <a:r>
              <a:rPr lang="sv-SE" b="0" i="0" dirty="0">
                <a:solidFill>
                  <a:srgbClr val="000000"/>
                </a:solidFill>
                <a:effectLst/>
                <a:latin typeface="Roboto" panose="02000000000000000000" pitchFamily="2" charset="0"/>
              </a:rPr>
              <a:t>Din arbetsmiljö är där du jobbar. På en restaurang, ett kontor eller ute i naturen. Du ska ha det bra fysiskt och exempelvis inte utsättas för överdrivet mycket buller, ha rätt arbetsredskap och bra luft. Det gäller också din psykiska arbetsmiljö, att du mår bra och trivs på jobbet och bland dina arbetskamrater.</a:t>
            </a:r>
          </a:p>
          <a:p>
            <a:pPr algn="l"/>
            <a:r>
              <a:rPr lang="sv-SE" b="0" i="0" dirty="0">
                <a:solidFill>
                  <a:srgbClr val="000000"/>
                </a:solidFill>
                <a:effectLst/>
                <a:latin typeface="Roboto" panose="02000000000000000000" pitchFamily="2" charset="0"/>
              </a:rPr>
              <a:t>Om du behöver speciella arbetshjälpmedel, på grund av en funktionsnedsättning eller sjukdom, kan du eller din arbetsgivare söka bidrag från Försäkringskassan och Arbetsförmedlingen.</a:t>
            </a:r>
          </a:p>
          <a:p>
            <a:endParaRPr lang="sv-SE" b="0" i="0" dirty="0">
              <a:solidFill>
                <a:srgbClr val="000000"/>
              </a:solidFill>
              <a:effectLst/>
              <a:latin typeface="Roboto" panose="02000000000000000000" pitchFamily="2" charset="0"/>
            </a:endParaRPr>
          </a:p>
          <a:p>
            <a:pPr algn="l">
              <a:buNone/>
            </a:pPr>
            <a:r>
              <a:rPr lang="sv-SE" b="0" i="0" dirty="0">
                <a:solidFill>
                  <a:srgbClr val="000000"/>
                </a:solidFill>
                <a:effectLst/>
                <a:latin typeface="Roboto Slab" pitchFamily="2" charset="0"/>
              </a:rPr>
              <a:t>Friskvård</a:t>
            </a:r>
          </a:p>
          <a:p>
            <a:pPr algn="l"/>
            <a:r>
              <a:rPr lang="sv-SE" b="0" i="0" dirty="0">
                <a:solidFill>
                  <a:srgbClr val="000000"/>
                </a:solidFill>
                <a:effectLst/>
                <a:latin typeface="Roboto" panose="02000000000000000000" pitchFamily="2" charset="0"/>
              </a:rPr>
              <a:t>De flesta arbetsgivare erbjuder ett bidrag för massage, träning eller andra hälsorelaterade aktiviteter till sina anställda. Det är en insats för din hälsa och vissa arbetsgivare har ordnat så att du har rätt till friskvård på arbetstid.</a:t>
            </a:r>
          </a:p>
          <a:p>
            <a:endParaRPr lang="sv-SE" b="0" i="0" dirty="0">
              <a:solidFill>
                <a:srgbClr val="000000"/>
              </a:solidFill>
              <a:effectLst/>
              <a:latin typeface="Roboto" panose="02000000000000000000" pitchFamily="2" charset="0"/>
            </a:endParaRPr>
          </a:p>
          <a:p>
            <a:pPr algn="l">
              <a:buNone/>
            </a:pPr>
            <a:r>
              <a:rPr lang="sv-SE" b="0" i="0" dirty="0">
                <a:solidFill>
                  <a:srgbClr val="000000"/>
                </a:solidFill>
                <a:effectLst/>
                <a:latin typeface="Roboto Slab" pitchFamily="2" charset="0"/>
              </a:rPr>
              <a:t>Om du blir sjuk</a:t>
            </a:r>
          </a:p>
          <a:p>
            <a:pPr algn="l"/>
            <a:r>
              <a:rPr lang="sv-SE" b="0" i="0" dirty="0">
                <a:solidFill>
                  <a:srgbClr val="000000"/>
                </a:solidFill>
                <a:effectLst/>
                <a:latin typeface="Roboto" panose="02000000000000000000" pitchFamily="2" charset="0"/>
              </a:rPr>
              <a:t>Tala om för din närmaste chef eller arbetsledare så fort du blir sjuk. De kanske behöver hitta en ersättare till dig. Som anställd är du försäkrad och kan få ersättning när du är sjuk, utom för den första dagen som kallas karensdag. Läs mer om sjuklön, ersättning och hur du sjukanmäler dig på </a:t>
            </a:r>
            <a:r>
              <a:rPr lang="sv-SE" b="0" i="0" dirty="0" err="1">
                <a:solidFill>
                  <a:srgbClr val="000000"/>
                </a:solidFill>
                <a:effectLst/>
                <a:latin typeface="Roboto" panose="02000000000000000000" pitchFamily="2" charset="0"/>
              </a:rPr>
              <a:t>Försakringskassans</a:t>
            </a:r>
            <a:r>
              <a:rPr lang="sv-SE" b="0" i="0" dirty="0">
                <a:solidFill>
                  <a:srgbClr val="000000"/>
                </a:solidFill>
                <a:effectLst/>
                <a:latin typeface="Roboto" panose="02000000000000000000" pitchFamily="2" charset="0"/>
              </a:rPr>
              <a:t> hemsida.</a:t>
            </a:r>
          </a:p>
          <a:p>
            <a:endParaRPr lang="sv-SE" b="0" i="0" dirty="0">
              <a:solidFill>
                <a:srgbClr val="000000"/>
              </a:solidFill>
              <a:effectLst/>
              <a:latin typeface="Roboto" panose="02000000000000000000" pitchFamily="2" charset="0"/>
            </a:endParaRPr>
          </a:p>
          <a:p>
            <a:pPr algn="l">
              <a:buNone/>
            </a:pPr>
            <a:r>
              <a:rPr lang="sv-SE" b="0" i="0" dirty="0">
                <a:solidFill>
                  <a:srgbClr val="000000"/>
                </a:solidFill>
                <a:effectLst/>
                <a:latin typeface="Roboto Slab" pitchFamily="2" charset="0"/>
              </a:rPr>
              <a:t>Diskriminering i arbetet </a:t>
            </a:r>
          </a:p>
          <a:p>
            <a:pPr algn="l"/>
            <a:r>
              <a:rPr lang="sv-SE" b="0" i="0" dirty="0">
                <a:solidFill>
                  <a:srgbClr val="000000"/>
                </a:solidFill>
                <a:effectLst/>
                <a:latin typeface="Roboto" panose="02000000000000000000" pitchFamily="2" charset="0"/>
              </a:rPr>
              <a:t>Om du märker att arbetsgivaren bryter mot lagen eller diskriminerar dig eller någon annan på arbetsplatsen, kan du anmäla det. Arbetsgivaren får inte utsätta dig för någon sorts bestraffning för att du anmäler det. Anmälan gör du till ditt fackförbund om du är medlem eller direkt till myndigheten DO, Diskrimineringsombudsmannen.</a:t>
            </a:r>
          </a:p>
          <a:p>
            <a:endParaRPr lang="sv-SE" b="0" i="0" dirty="0">
              <a:solidFill>
                <a:srgbClr val="000000"/>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26184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Att vara öppen för att lära sig nya saker och anpassa sig till förändringar är viktigt för att kunna få och behålla ett jobb. Livslångt lärande innebär att varje vecka, varje månad, varje år – ja, hela livet – aktivt lära sig nya saker. Och det behöver inte vara en formell utbildning som pågår i flera år, utan lärande kan ske på många sätt i vardagen.</a:t>
            </a:r>
          </a:p>
          <a:p>
            <a:endParaRPr lang="sv-SE" b="0" i="0" dirty="0">
              <a:solidFill>
                <a:srgbClr val="000000"/>
              </a:solidFill>
              <a:effectLst/>
              <a:latin typeface="Roboto" panose="02000000000000000000" pitchFamily="2" charset="0"/>
            </a:endParaRPr>
          </a:p>
          <a:p>
            <a:pPr algn="l">
              <a:buNone/>
            </a:pPr>
            <a:r>
              <a:rPr lang="sv-SE" b="0" i="0" dirty="0">
                <a:solidFill>
                  <a:srgbClr val="000000"/>
                </a:solidFill>
                <a:effectLst/>
                <a:latin typeface="Roboto" panose="02000000000000000000" pitchFamily="2" charset="0"/>
              </a:rPr>
              <a:t>Det finns mängder av sätt att lära sig nya saker på nätet. Du kan gå en kortare eller längre kurs online. En del kurser sker vid en viss tidpunkt, andra kan du ta i din egen takt, vissa är lärarledda och andra bygger på självstudier. Börja i liten skala för att i första hand få till en rutin för att lära dig nya saker till vardags, något som är realistiskt för dig att få till, vecka efter vecka. När rutinen sitter kan du långsamt öka antalet timmar och tillfällen som du ägnar åt lärande.</a:t>
            </a:r>
          </a:p>
          <a:p>
            <a:endParaRPr lang="sv-SE" dirty="0"/>
          </a:p>
          <a:p>
            <a:pPr algn="l">
              <a:buNone/>
            </a:pPr>
            <a:r>
              <a:rPr lang="sv-SE" b="1" i="0" dirty="0">
                <a:solidFill>
                  <a:srgbClr val="000000"/>
                </a:solidFill>
                <a:effectLst/>
                <a:latin typeface="Roboto Slab" pitchFamily="2" charset="0"/>
              </a:rPr>
              <a:t>Osäker på vad du kan lära dig?</a:t>
            </a:r>
          </a:p>
          <a:p>
            <a:pPr algn="l"/>
            <a:r>
              <a:rPr lang="sv-SE" b="0" i="0" dirty="0">
                <a:solidFill>
                  <a:srgbClr val="000000"/>
                </a:solidFill>
                <a:effectLst/>
                <a:latin typeface="Roboto" panose="02000000000000000000" pitchFamily="2" charset="0"/>
              </a:rPr>
              <a:t>Det finns några kompetenser som i stort sett alla har nytta av att träna på. Förmågor som du kan träna på själv för att fylla på din kompetens under hela livet. I jobbguiden för unga finns ett snurrhjul för att slumpa fram förslag på förmågor som efterfrågas i arbetslivet. När du valt eller slumpat en kompetens att lära dig mer om kan du söka på nätet efter mer information.</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073399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A17A-9F03-6BB4-2C60-193378F6EE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7B70BC-E2EC-05C6-96AD-2C5FCA24C3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424A46-AEC8-2F07-D096-A23759259CA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98687EC-F29A-27C7-5D08-0B6D7C44C550}"/>
              </a:ext>
            </a:extLst>
          </p:cNvPr>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100536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i grupper om 3-4 stycken </a:t>
            </a:r>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a:p>
        </p:txBody>
      </p:sp>
    </p:spTree>
    <p:extLst>
      <p:ext uri="{BB962C8B-B14F-4D97-AF65-F5344CB8AC3E}">
        <p14:creationId xmlns:p14="http://schemas.microsoft.com/office/powerpoint/2010/main" val="115912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None/>
            </a:pPr>
            <a:r>
              <a:rPr lang="sv-SE" b="1" i="0" dirty="0">
                <a:solidFill>
                  <a:srgbClr val="000000"/>
                </a:solidFill>
                <a:effectLst/>
                <a:latin typeface="Roboto Slab" pitchFamily="2" charset="0"/>
              </a:rPr>
              <a:t>Lönen</a:t>
            </a:r>
          </a:p>
          <a:p>
            <a:pPr algn="l"/>
            <a:r>
              <a:rPr lang="sv-SE" b="0" i="0" dirty="0">
                <a:solidFill>
                  <a:srgbClr val="000000"/>
                </a:solidFill>
                <a:effectLst/>
                <a:latin typeface="Roboto" panose="02000000000000000000" pitchFamily="2" charset="0"/>
              </a:rPr>
              <a:t>När du arbetar får du lön. Du som är anställd har antingen månadslön, timlön eller rörlig lön. De flesta arbetsplatser betalar ut lönen den 25:e varje månad. Den blir ofta insatt på det bankkonto som du ger arbetsgivaren information om när du blir anställd.</a:t>
            </a:r>
          </a:p>
          <a:p>
            <a:endParaRPr lang="sv-SE" dirty="0"/>
          </a:p>
          <a:p>
            <a:endParaRPr lang="sv-SE" dirty="0"/>
          </a:p>
          <a:p>
            <a:pPr algn="l">
              <a:buNone/>
            </a:pPr>
            <a:r>
              <a:rPr lang="sv-SE" b="1" i="0" dirty="0">
                <a:solidFill>
                  <a:srgbClr val="000000"/>
                </a:solidFill>
                <a:effectLst/>
                <a:latin typeface="Roboto Slab" pitchFamily="2" charset="0"/>
              </a:rPr>
              <a:t>Skatt</a:t>
            </a:r>
          </a:p>
          <a:p>
            <a:pPr algn="l">
              <a:buNone/>
            </a:pPr>
            <a:r>
              <a:rPr lang="sv-SE" b="0" i="0" dirty="0">
                <a:solidFill>
                  <a:srgbClr val="000000"/>
                </a:solidFill>
                <a:effectLst/>
                <a:latin typeface="Roboto" panose="02000000000000000000" pitchFamily="2" charset="0"/>
              </a:rPr>
              <a:t>När du tjänar pengar ska du också betala skatt. Din arbetsgivare ansvarar för att dra av skatten från din lön och betala in den till Skatteverket. Om du inte betalar skatt kallas det att arbeta svart, och det är olagligt. Om du inte betalar skatt tjänar du inte heller ihop pengar till din pension eller får ersättning om du blir sjuk eller arbetslös.</a:t>
            </a:r>
          </a:p>
          <a:p>
            <a:pPr algn="l">
              <a:buNone/>
            </a:pPr>
            <a:r>
              <a:rPr lang="sv-SE" b="0" i="0" dirty="0">
                <a:solidFill>
                  <a:srgbClr val="000000"/>
                </a:solidFill>
                <a:effectLst/>
                <a:latin typeface="Roboto" panose="02000000000000000000" pitchFamily="2" charset="0"/>
              </a:rPr>
              <a:t>Det är inte bara på lön som det dras skatt. Företag betalar också skatt på den vinst de gör och vi betalar skatt som en del av priset på de produkter och tjänster som vi köper. Det kallas moms.</a:t>
            </a:r>
          </a:p>
          <a:p>
            <a:pPr algn="l"/>
            <a:r>
              <a:rPr lang="sv-SE" b="0" i="0" dirty="0">
                <a:solidFill>
                  <a:srgbClr val="000000"/>
                </a:solidFill>
                <a:effectLst/>
                <a:latin typeface="Roboto" panose="02000000000000000000" pitchFamily="2" charset="0"/>
              </a:rPr>
              <a:t>Utöver skatt på lön, kapital och varor finns det punktskatter på vissa särskilda produkter, till exempel alkohol, tobak, bensin och plastpåsar.</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30</a:t>
            </a:fld>
            <a:endParaRPr lang="sv-SE"/>
          </a:p>
        </p:txBody>
      </p:sp>
    </p:spTree>
    <p:extLst>
      <p:ext uri="{BB962C8B-B14F-4D97-AF65-F5344CB8AC3E}">
        <p14:creationId xmlns:p14="http://schemas.microsoft.com/office/powerpoint/2010/main" val="2562410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Sparande</a:t>
            </a:r>
            <a:br>
              <a:rPr lang="sv-SE" dirty="0"/>
            </a:br>
            <a:r>
              <a:rPr lang="sv-SE" dirty="0"/>
              <a:t>Spara för framtiden på kort eller lång sikt. Kanske något du vill köpa som tar några månader att spara till eller du vill spara under lång tid för att till exempel ha råd till insatsen till en egen bostad. </a:t>
            </a:r>
          </a:p>
          <a:p>
            <a:endParaRPr lang="sv-SE" dirty="0"/>
          </a:p>
          <a:p>
            <a:r>
              <a:rPr lang="sv-SE" b="1" dirty="0"/>
              <a:t>Bidrag</a:t>
            </a:r>
          </a:p>
          <a:p>
            <a:r>
              <a:rPr lang="sv-SE" b="0" i="0" dirty="0">
                <a:solidFill>
                  <a:srgbClr val="000000"/>
                </a:solidFill>
                <a:effectLst/>
                <a:latin typeface="Roboto" panose="02000000000000000000" pitchFamily="2" charset="0"/>
              </a:rPr>
              <a:t>Det finns olika bidrag att söka, till exempel om din lön inte räcker till för alla fasta utgifter du har. Om du har en hög hyresavgift för din bostad och din inkomst inte räcker till, kan du ansöka om att få bostadsbidrag från Försäkringskassan. Du kan också få bidrag för att studera, studiestöd från CSN. Det kanske du har nu? </a:t>
            </a:r>
          </a:p>
          <a:p>
            <a:endParaRPr lang="sv-SE" b="0"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Lån</a:t>
            </a:r>
          </a:p>
          <a:p>
            <a:r>
              <a:rPr lang="sv-SE" b="0" i="0" dirty="0">
                <a:solidFill>
                  <a:srgbClr val="000000"/>
                </a:solidFill>
                <a:effectLst/>
                <a:latin typeface="Roboto" panose="02000000000000000000" pitchFamily="2" charset="0"/>
              </a:rPr>
              <a:t>Det kan vara lockande att låna pengar för att köpa saker du ännu inte har råd med. Men det kan bli en kostsam historia. Du behöver betala ränta på pengar som du lånar och även ett litet lån kan i slutändan kosta mycket. Särskilt dyra blir så kallade blancolån, som inte kräver någon säkerhet. Det är vanligt att ta lån för att köpa en bostad, och då är bostaden i sig en säkerhet för lånet. Det är också vanligt med studielån från CSN, pengar du lånar för att kunna gå en utbildning.</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31</a:t>
            </a:fld>
            <a:endParaRPr lang="sv-SE"/>
          </a:p>
        </p:txBody>
      </p:sp>
    </p:spTree>
    <p:extLst>
      <p:ext uri="{BB962C8B-B14F-4D97-AF65-F5344CB8AC3E}">
        <p14:creationId xmlns:p14="http://schemas.microsoft.com/office/powerpoint/2010/main" val="163411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Vet du hur mycket pengar du lägger på olika saker varje månad? För att få koll på din vardagsekonomi är det en god idé att göra en månadsbudget.</a:t>
            </a:r>
          </a:p>
          <a:p>
            <a:endParaRPr lang="sv-SE" b="0" i="0" dirty="0">
              <a:solidFill>
                <a:srgbClr val="000000"/>
              </a:solidFill>
              <a:effectLst/>
              <a:latin typeface="Roboto" panose="02000000000000000000" pitchFamily="2" charset="0"/>
            </a:endParaRPr>
          </a:p>
          <a:p>
            <a:r>
              <a:rPr lang="sv-SE" dirty="0"/>
              <a:t>Gör en enkel budget genom att skriva ner hur mycket pengar du får per månad och sedan listar vilka utgifter du har. En del utgifter kommer du aldrig ifrån, till exempel hyra medan andra kanske går att skjuta upp eller dra in på, till exempel nöjen, för att pengarna ska räcka till. Glöm inte ta med sparande. </a:t>
            </a:r>
          </a:p>
          <a:p>
            <a:r>
              <a:rPr lang="sv-SE" dirty="0"/>
              <a:t>På Konsumentverkets hemsida finns en mall för en enkel budgetkalkyl.  </a:t>
            </a:r>
          </a:p>
        </p:txBody>
      </p:sp>
      <p:sp>
        <p:nvSpPr>
          <p:cNvPr id="4" name="Platshållare för bildnummer 3"/>
          <p:cNvSpPr>
            <a:spLocks noGrp="1"/>
          </p:cNvSpPr>
          <p:nvPr>
            <p:ph type="sldNum" sz="quarter" idx="5"/>
          </p:nvPr>
        </p:nvSpPr>
        <p:spPr/>
        <p:txBody>
          <a:bodyPr/>
          <a:lstStyle/>
          <a:p>
            <a:fld id="{0763CAE6-3546-4A01-BBE9-044D7CD2D89D}" type="slidenum">
              <a:rPr lang="sv-SE" smtClean="0"/>
              <a:t>32</a:t>
            </a:fld>
            <a:endParaRPr lang="sv-SE"/>
          </a:p>
        </p:txBody>
      </p:sp>
    </p:spTree>
    <p:extLst>
      <p:ext uri="{BB962C8B-B14F-4D97-AF65-F5344CB8AC3E}">
        <p14:creationId xmlns:p14="http://schemas.microsoft.com/office/powerpoint/2010/main" val="103140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762B-392E-8D83-4991-C2977E5235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16BB41-3682-7AB9-967A-7D69A8FCD6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C8ED1FB-F81E-AC0B-1C65-1C8C87F9464C}"/>
              </a:ext>
            </a:extLst>
          </p:cNvPr>
          <p:cNvSpPr>
            <a:spLocks noGrp="1"/>
          </p:cNvSpPr>
          <p:nvPr>
            <p:ph type="body" idx="1"/>
          </p:nvPr>
        </p:nvSpPr>
        <p:spPr/>
        <p:txBody>
          <a:bodyPr/>
          <a:lstStyle/>
          <a:p>
            <a:r>
              <a:rPr lang="sv-SE" b="0" i="0" dirty="0">
                <a:solidFill>
                  <a:srgbClr val="000000"/>
                </a:solidFill>
                <a:effectLst/>
                <a:latin typeface="Roboto" panose="02000000000000000000" pitchFamily="2" charset="0"/>
              </a:rPr>
              <a:t>Man kan också gå in på Konsumentverkets hemsida och leta upp deras budgetkalkyl och fylla i den. Den innehåller många fler uppgifter. </a:t>
            </a:r>
            <a:endParaRPr lang="sv-SE" dirty="0"/>
          </a:p>
        </p:txBody>
      </p:sp>
      <p:sp>
        <p:nvSpPr>
          <p:cNvPr id="4" name="Platshållare för bildnummer 3">
            <a:extLst>
              <a:ext uri="{FF2B5EF4-FFF2-40B4-BE49-F238E27FC236}">
                <a16:creationId xmlns:a16="http://schemas.microsoft.com/office/drawing/2014/main" id="{6E622F9B-55B1-6F63-4CB1-74E4297FE82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94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Roboto" panose="02000000000000000000" pitchFamily="2" charset="0"/>
              </a:rPr>
              <a:t>När du ska betala räkningar eller fakturor måste du se till att betala dem i tid. Det finns olika sätt att betala räkningar på men det allra vanligaste är via din internetbank.</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Logga in på din internetbank med e-legitimation och betala fakturan genom att fylla i betalningsuppgifterna. Var noga med att kontrollera att all information stämmer överens med fakturan. Den brukar ofta innehålla ett OCR-nummer som är ett identifikationsnummer för just din faktura, datum för betalning, summa och från vilket konto pengarna för räkningen ska dras ifrån. </a:t>
            </a:r>
          </a:p>
          <a:p>
            <a:endParaRPr lang="sv-SE" b="0" i="0" dirty="0">
              <a:solidFill>
                <a:srgbClr val="000000"/>
              </a:solidFill>
              <a:effectLst/>
              <a:latin typeface="Roboto" panose="02000000000000000000" pitchFamily="2" charset="0"/>
            </a:endParaRPr>
          </a:p>
          <a:p>
            <a:r>
              <a:rPr lang="sv-SE" b="0" i="0" dirty="0">
                <a:solidFill>
                  <a:srgbClr val="000000"/>
                </a:solidFill>
                <a:effectLst/>
                <a:latin typeface="Roboto" panose="02000000000000000000" pitchFamily="2" charset="0"/>
              </a:rPr>
              <a:t>Autogiro är också ett sätt att betala räkningar på. Det kan du ordna med din bank och det företag som skickar dig räkningen. Beloppet dras från ditt konto en fast dag varje månad och det är därför viktigt att du har pengar på ditt konto som täcker summan för det som dras av med autogiro. Autogiro är vanligt att använda till återkommande räkningar, som till exempel hyra, lån eller försäkring.</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a:p>
        </p:txBody>
      </p:sp>
    </p:spTree>
    <p:extLst>
      <p:ext uri="{BB962C8B-B14F-4D97-AF65-F5344CB8AC3E}">
        <p14:creationId xmlns:p14="http://schemas.microsoft.com/office/powerpoint/2010/main" val="140930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Roboto" panose="02000000000000000000" pitchFamily="2" charset="0"/>
              </a:rPr>
              <a:t>Drömmar</a:t>
            </a:r>
          </a:p>
          <a:p>
            <a:pPr algn="l"/>
            <a:r>
              <a:rPr lang="sv-SE" b="0" i="0" dirty="0">
                <a:solidFill>
                  <a:srgbClr val="000000"/>
                </a:solidFill>
                <a:effectLst/>
                <a:latin typeface="Roboto" panose="02000000000000000000" pitchFamily="2" charset="0"/>
              </a:rPr>
              <a:t>Många andra jobbar med yrken som ligger nära det yrke de drömde om.</a:t>
            </a:r>
          </a:p>
          <a:p>
            <a:pPr algn="l"/>
            <a:r>
              <a:rPr lang="sv-SE" b="0" i="0" dirty="0">
                <a:solidFill>
                  <a:srgbClr val="000000"/>
                </a:solidFill>
                <a:effectLst/>
                <a:latin typeface="Roboto" panose="02000000000000000000" pitchFamily="2" charset="0"/>
              </a:rPr>
              <a:t>Hur då? Jo, så här till exempel: Om du alltid drömt om att bli musiker kanske du blir musiklärare eller fritidspedagog för att få utöva ditt musikintresse och samtidigt kunna försörja dig på det.</a:t>
            </a:r>
          </a:p>
          <a:p>
            <a:pPr algn="l"/>
            <a:r>
              <a:rPr lang="sv-SE" b="0" i="0" dirty="0">
                <a:solidFill>
                  <a:srgbClr val="000000"/>
                </a:solidFill>
                <a:effectLst/>
                <a:latin typeface="Roboto" panose="02000000000000000000" pitchFamily="2" charset="0"/>
              </a:rPr>
              <a:t>Har du alltid drömt om att bli veterinär, men kommer inte in på utbildningen? </a:t>
            </a:r>
          </a:p>
          <a:p>
            <a:pPr algn="l"/>
            <a:r>
              <a:rPr lang="sv-SE" b="0" i="0" dirty="0">
                <a:solidFill>
                  <a:srgbClr val="000000"/>
                </a:solidFill>
                <a:effectLst/>
                <a:latin typeface="Roboto" panose="02000000000000000000" pitchFamily="2" charset="0"/>
              </a:rPr>
              <a:t>Kanske väljer du då ett annat vårdyrke som till exempel sjuksköterska, djurvårdare eller startar ett hunddagis.</a:t>
            </a:r>
          </a:p>
          <a:p>
            <a:pPr algn="l"/>
            <a:endParaRPr lang="sv-SE" b="1" i="0" dirty="0">
              <a:solidFill>
                <a:srgbClr val="000000"/>
              </a:solidFill>
              <a:effectLst/>
              <a:latin typeface="Roboto" panose="02000000000000000000" pitchFamily="2" charset="0"/>
            </a:endParaRPr>
          </a:p>
          <a:p>
            <a:pPr algn="l"/>
            <a:r>
              <a:rPr lang="sv-SE" b="1" i="0" dirty="0">
                <a:solidFill>
                  <a:srgbClr val="000000"/>
                </a:solidFill>
                <a:effectLst/>
                <a:latin typeface="Roboto" panose="02000000000000000000" pitchFamily="2" charset="0"/>
              </a:rPr>
              <a:t>Intressen</a:t>
            </a:r>
          </a:p>
          <a:p>
            <a:pPr algn="l"/>
            <a:r>
              <a:rPr lang="sv-SE" b="0" i="0" dirty="0">
                <a:solidFill>
                  <a:srgbClr val="000000"/>
                </a:solidFill>
                <a:effectLst/>
                <a:latin typeface="Roboto" panose="02000000000000000000" pitchFamily="2" charset="0"/>
              </a:rPr>
              <a:t>Vad har du alltid tyckt varit roligt att göra? </a:t>
            </a:r>
          </a:p>
          <a:p>
            <a:pPr algn="l"/>
            <a:r>
              <a:rPr lang="sv-SE" b="0" i="0" dirty="0">
                <a:solidFill>
                  <a:srgbClr val="000000"/>
                </a:solidFill>
                <a:effectLst/>
                <a:latin typeface="Roboto" panose="02000000000000000000" pitchFamily="2" charset="0"/>
              </a:rPr>
              <a:t>När du håller på med något du brinner för som gör att du inte vet om du hållit på i tio minuter eller två timmar. </a:t>
            </a:r>
          </a:p>
          <a:p>
            <a:pPr algn="l"/>
            <a:r>
              <a:rPr lang="sv-SE" b="0" i="0" dirty="0">
                <a:solidFill>
                  <a:srgbClr val="000000"/>
                </a:solidFill>
                <a:effectLst/>
                <a:latin typeface="Roboto" panose="02000000000000000000" pitchFamily="2" charset="0"/>
              </a:rPr>
              <a:t>Vad är det du gör när du har sådant flyt och tiden bara rinner iväg? </a:t>
            </a:r>
          </a:p>
          <a:p>
            <a:pPr algn="l"/>
            <a:r>
              <a:rPr lang="sv-SE" b="0" i="0" dirty="0">
                <a:solidFill>
                  <a:srgbClr val="000000"/>
                </a:solidFill>
                <a:effectLst/>
                <a:latin typeface="Roboto" panose="02000000000000000000" pitchFamily="2" charset="0"/>
              </a:rPr>
              <a:t>Svaren på dessa frågor kan vara en smart utgångspunkt när du letar efter ett framtida yrke.</a:t>
            </a:r>
          </a:p>
          <a:p>
            <a:pPr algn="l"/>
            <a:endParaRPr lang="sv-SE" b="0" i="0" dirty="0">
              <a:solidFill>
                <a:srgbClr val="000000"/>
              </a:solidFill>
              <a:effectLst/>
              <a:latin typeface="Roboto" panose="02000000000000000000" pitchFamily="2" charset="0"/>
            </a:endParaRPr>
          </a:p>
          <a:p>
            <a:r>
              <a:rPr lang="sv-SE" sz="900" b="0" i="0" u="none" strike="noStrike" kern="1200" baseline="0" dirty="0">
                <a:solidFill>
                  <a:schemeClr val="tx1"/>
                </a:solidFill>
                <a:latin typeface="+mn-lt"/>
                <a:ea typeface="+mn-ea"/>
                <a:cs typeface="+mn-cs"/>
              </a:rPr>
              <a:t>Ett intresse du har är något du verkligen brinner för, som en hobby till exempel. När du håller på med den glömmer du bort tiden och vet inte om du hållit på i tio minuter eller två timmar. Vad är det du gör när du har flyt och tiden bara rinner iväg? Hur känns det? Svaren på dessa frågor är en bra utgångspunkt när du letar efter ett framtida yrke. Kan DU använda DITT intresse i ett jobb? </a:t>
            </a:r>
          </a:p>
          <a:p>
            <a:r>
              <a:rPr lang="sv-SE" sz="900" b="0" i="0" u="none" strike="noStrike" kern="1200" baseline="0" dirty="0">
                <a:solidFill>
                  <a:schemeClr val="tx1"/>
                </a:solidFill>
                <a:latin typeface="+mn-lt"/>
                <a:ea typeface="+mn-ea"/>
                <a:cs typeface="+mn-cs"/>
              </a:rPr>
              <a:t>Med motivation menas drivkraft. Vi har alla olika drivkrafter som påverkar våra yrkesval, orsaker till att vi går till jobbet och trivs med det. Det kan vara att tjäna mycket pengar, bestämma, ha roligt, bli känd, vårda djur, jobba utomhus, jobba natt, eller att få jobba med sin hobby. Ställ dig frågan: vad driver mig att vilja gå till jobbet varje dag? </a:t>
            </a:r>
            <a:endParaRPr lang="sv-SE" sz="900" b="0" i="0" u="none" strike="noStrike" kern="1200" baseline="0" dirty="0">
              <a:solidFill>
                <a:srgbClr val="000000"/>
              </a:solidFill>
              <a:effectLst/>
              <a:latin typeface="Roboto" panose="02000000000000000000" pitchFamily="2" charset="0"/>
              <a:ea typeface="+mn-ea"/>
              <a:cs typeface="+mn-cs"/>
            </a:endParaRPr>
          </a:p>
          <a:p>
            <a:endParaRPr lang="sv-SE" sz="900" b="0" i="0" u="none" strike="noStrike" kern="1200" baseline="0" dirty="0">
              <a:solidFill>
                <a:srgbClr val="000000"/>
              </a:solidFill>
              <a:effectLst/>
              <a:latin typeface="Roboto" panose="02000000000000000000" pitchFamily="2" charset="0"/>
              <a:ea typeface="+mn-ea"/>
              <a:cs typeface="+mn-cs"/>
            </a:endParaRPr>
          </a:p>
          <a:p>
            <a:r>
              <a:rPr lang="sv-SE" sz="900" b="1" i="0" u="none" strike="noStrike" kern="1200" baseline="0" dirty="0">
                <a:solidFill>
                  <a:schemeClr val="tx1"/>
                </a:solidFill>
                <a:latin typeface="+mn-lt"/>
                <a:ea typeface="+mn-ea"/>
                <a:cs typeface="+mn-cs"/>
              </a:rPr>
              <a:t>Dina val och mål kan påverkas av föräldrar, kompisar, tradition, förväntningar, media, med mera.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Personer runt omkring dig kan ha stort inflytande. Det kan kännas tryggt att välja samma skola som ett syskon eller bästa kompisen. Det kanske finns förväntningar från din omgivning på att du ska välja ett speciellt yrke. Det du ser runt omkring dig är det du känner till.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Baserat på gammal tradition anser vissa att somliga yrken är typiskt manliga eller kvinnliga. Men det stämmer inte längre. Kan en kille jobba som sjuksköterska, en tjej som maskinförare, på bilfabrik eller som IT-konsult? Självklart! Det kan till och med vara så att man har lättare att få jobb som tjej i en mansdominerad bransch, och tvärtom.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Vissa blir sugna på ett yrke som de ser i en tv-serie. Men tv-serier skildrar sällan hela verkligheten. </a:t>
            </a:r>
          </a:p>
          <a:p>
            <a:r>
              <a:rPr lang="sv-SE" sz="900" b="0" i="0" u="none" strike="noStrike" kern="1200" baseline="0" dirty="0">
                <a:solidFill>
                  <a:schemeClr val="tx1"/>
                </a:solidFill>
                <a:latin typeface="+mn-lt"/>
                <a:ea typeface="+mn-ea"/>
                <a:cs typeface="+mn-cs"/>
              </a:rPr>
              <a:t>Det är viktigt att det är du som väljer och inte låter dig påverkas för mycket av andra. Däremot kan det vara värdefullt att fråga föräldrar, kompisar och andra i din närhet om vad de tycker att du är bra på. Det kan vara stärkande och nyttigt. </a:t>
            </a:r>
            <a:endParaRPr lang="sv-SE" dirty="0"/>
          </a:p>
          <a:p>
            <a:endParaRPr lang="sv-SE" b="0" i="0" dirty="0">
              <a:solidFill>
                <a:srgbClr val="000000"/>
              </a:solidFill>
              <a:effectLst/>
              <a:latin typeface="Roboto" panose="02000000000000000000" pitchFamily="2" charset="0"/>
            </a:endParaRPr>
          </a:p>
          <a:p>
            <a:pPr algn="l"/>
            <a:endParaRPr lang="sv-SE" b="0" i="0" dirty="0">
              <a:solidFill>
                <a:srgbClr val="000000"/>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165490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fråga du kan ställa: Vilka av de här tjänsterna har du använt?</a:t>
            </a:r>
          </a:p>
          <a:p>
            <a:endParaRPr lang="sv-SE" dirty="0"/>
          </a:p>
          <a:p>
            <a:r>
              <a:rPr lang="sv-SE" dirty="0"/>
              <a:t>Prata lite runt de olika tjänsterna, vad man använder de till och hur de kan fungera. Till exempel Digital brevlåda, som används för att få viktig post som exempelvis från myndigheter, bank och företag som är anslutna och kvitton från butiker. Att man loggar in med e-legitimation, som man skaffar från sin bank. </a:t>
            </a:r>
          </a:p>
        </p:txBody>
      </p:sp>
      <p:sp>
        <p:nvSpPr>
          <p:cNvPr id="4" name="Platshållare för bildnummer 3"/>
          <p:cNvSpPr>
            <a:spLocks noGrp="1"/>
          </p:cNvSpPr>
          <p:nvPr>
            <p:ph type="sldNum" sz="quarter" idx="5"/>
          </p:nvPr>
        </p:nvSpPr>
        <p:spPr/>
        <p:txBody>
          <a:bodyPr/>
          <a:lstStyle/>
          <a:p>
            <a:fld id="{0763CAE6-3546-4A01-BBE9-044D7CD2D89D}" type="slidenum">
              <a:rPr lang="sv-SE" smtClean="0"/>
              <a:t>35</a:t>
            </a:fld>
            <a:endParaRPr lang="sv-SE"/>
          </a:p>
        </p:txBody>
      </p:sp>
    </p:spTree>
    <p:extLst>
      <p:ext uri="{BB962C8B-B14F-4D97-AF65-F5344CB8AC3E}">
        <p14:creationId xmlns:p14="http://schemas.microsoft.com/office/powerpoint/2010/main" val="1219957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inte går i skolan och inte jobbar kallas det att vara arbetslös. Då behöver du göra en plan för vilket jobb du kan och vill ha och hur du ska få det. Arbetsförmedlingen kan hjälpa dig att planera och lotsa dig rätt i djungeln bland yrken och utbildningar.</a:t>
            </a:r>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a:p>
        </p:txBody>
      </p:sp>
    </p:spTree>
    <p:extLst>
      <p:ext uri="{BB962C8B-B14F-4D97-AF65-F5344CB8AC3E}">
        <p14:creationId xmlns:p14="http://schemas.microsoft.com/office/powerpoint/2010/main" val="3310236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lönar sig att skriva in sig om du är arbetslös</a:t>
            </a:r>
          </a:p>
          <a:p>
            <a:r>
              <a:rPr lang="sv-SE" dirty="0"/>
              <a:t>Du kan skriva in dig som arbetssökande när du vill, men ju mer hjälp du behöver och kan få, desto viktigare är det att du skriver in dig så fort du blir arbetslös. Arbetsförmedlingen har olika insatser som ska underlätta för dig att få jobb, som praktik och utbildning till exempel, om du är eller riskerar att bli arbetslös länge. Om du ska söka arbetslöshetsersättning, a-kassa, måste du vara inskriven på Arbetsförmedlingen och redovisa vilka jobb du söker och att du följer din plan mot ett jobb. Mest hjälp från Arbetsförmedlingen kan du få om du loggar in på </a:t>
            </a:r>
            <a:r>
              <a:rPr lang="sv-SE" dirty="0" err="1"/>
              <a:t>Arbetsformedlingens</a:t>
            </a:r>
            <a:r>
              <a:rPr lang="sv-SE" dirty="0"/>
              <a:t> hemsida</a:t>
            </a:r>
          </a:p>
          <a:p>
            <a:endParaRPr lang="sv-SE" dirty="0"/>
          </a:p>
          <a:p>
            <a:r>
              <a:rPr lang="sv-SE" dirty="0"/>
              <a:t>Observera att du inte behöver skriva in dig som arbetssökande om du bara söker till exempel sommarjobb och ska fortsätta studera om ett par månader.</a:t>
            </a:r>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a:p>
        </p:txBody>
      </p:sp>
    </p:spTree>
    <p:extLst>
      <p:ext uri="{BB962C8B-B14F-4D97-AF65-F5344CB8AC3E}">
        <p14:creationId xmlns:p14="http://schemas.microsoft.com/office/powerpoint/2010/main" val="579237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Arbetsförmedlingen är en statlig myndighet som hjälper arbetssökande att få jobb och arbetsgivare att få anställda. Men det är ganska många saker Arbetsförmedlingen gör för att det ska fungera så bra som möjligt. </a:t>
            </a:r>
          </a:p>
          <a:p>
            <a:endParaRPr lang="sv-SE" dirty="0"/>
          </a:p>
          <a:p>
            <a:r>
              <a:rPr lang="sv-SE" dirty="0"/>
              <a:t>På Arbetsförmedlingen kan arbetssökande och arbetsgivare få stöd av en arbetsförmedlare via telefon, chatt eller ett bokat möte. Till exempel kan du som söker jobb få hjälp med planering, gå igenom din kompetens och hur arbetsmarknaden ser ut. Råd om hur du väljer yrke och hittar jobb. Ge extra stöd om du har en funktionsnedsättning, diagnos, sjukdom eller annan svårighet. Om du varit arbetslös en längre tid och har svårt att hitta ett jobb kan Arbetsförmedlingen till exempel ordna så du får utbilda dig till något som det är lättare att hitta jobb inom. </a:t>
            </a:r>
          </a:p>
          <a:p>
            <a:endParaRPr lang="sv-SE" dirty="0"/>
          </a:p>
          <a:p>
            <a:r>
              <a:rPr lang="sv-SE" dirty="0"/>
              <a:t>Arbetsförmedlingen kan hjälpa stora företag som behöver anställa många att hitta rätt personal men hjälper också små företag, som till exempel vill anställa någon som har en funktionsnedsättning och behöver extra stöd. </a:t>
            </a:r>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a:p>
        </p:txBody>
      </p:sp>
    </p:spTree>
    <p:extLst>
      <p:ext uri="{BB962C8B-B14F-4D97-AF65-F5344CB8AC3E}">
        <p14:creationId xmlns:p14="http://schemas.microsoft.com/office/powerpoint/2010/main" val="3189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Skriv in och fyll i uppgifter</a:t>
            </a:r>
          </a:p>
          <a:p>
            <a:r>
              <a:rPr lang="sv-SE" dirty="0"/>
              <a:t>Du skriver in dig på Arbetsförmedlingen din första arbetslösa dag. Det gör du på hemsidan med e-legitimation. Du fyller i uppgifter om dig själv, bland annat om vad du söker för jobb och har för utbildning och erfarenhet. Om du är medlem i en a-kassa behöver du också kontakta dem om du vill ansöka om ersättning.</a:t>
            </a:r>
          </a:p>
          <a:p>
            <a:endParaRPr lang="sv-SE" dirty="0"/>
          </a:p>
          <a:p>
            <a:r>
              <a:rPr lang="sv-SE" dirty="0"/>
              <a:t>Planeringssamtal</a:t>
            </a:r>
          </a:p>
          <a:p>
            <a:r>
              <a:rPr lang="sv-SE" dirty="0"/>
              <a:t>Under planeringssamtalet, som oftast är på telefon, får du veta mer om vad du måste göra och vad du kan få hjälp med. Det är viktigt att du förbereder dig inför mötet. Om du har en funktionsnedsättning, diagnos eller lider av ohälsa är det bra att du berättar det under mötet. Då kan du få rätt stöd och hjälp från början. Under mötet tar ni tillsammans fram en plan som ska hjälpa dig till jobb eller studier. Om du redan nu vet att du kommer att börja arbeta eller studera inom tre månader kommer du inte att ha ett planeringssamtal.</a:t>
            </a:r>
          </a:p>
          <a:p>
            <a:endParaRPr lang="sv-SE" dirty="0"/>
          </a:p>
          <a:p>
            <a:r>
              <a:rPr lang="sv-SE" dirty="0" err="1"/>
              <a:t>Aktivitetsrapportera</a:t>
            </a:r>
            <a:endParaRPr lang="sv-SE" dirty="0"/>
          </a:p>
          <a:p>
            <a:r>
              <a:rPr lang="sv-SE" dirty="0"/>
              <a:t>Varje månad ska du lämna in en aktivitetsrapport. I aktivitetsrapporten visar du hur aktiv du har varit genom att redovisa vilka jobb du har sökt och annat du har gjort för att komma närmare ett jobb. Alltså det som du kommit överens om att göra i din planering. Det är viktigt för att du ska fortsätta få hjälp att hitta jobb eller utbildning, och för att du ska få din ersättning från a-kassan eller Försäkringskassan.</a:t>
            </a:r>
          </a:p>
          <a:p>
            <a:endParaRPr lang="sv-SE" dirty="0"/>
          </a:p>
          <a:p>
            <a:r>
              <a:rPr lang="sv-SE" dirty="0"/>
              <a:t>A-kassa</a:t>
            </a:r>
          </a:p>
          <a:p>
            <a:r>
              <a:rPr lang="sv-SE" dirty="0"/>
              <a:t>A-kassa är pengar som du kan få när du är arbetslös. För att få ersättning måste du vara inskriven på Arbetsförmedlingen och aktivt söka jobb. För att ha rätt till ersättning måste du också ha jobbat tidigare. Har du frågor om a-kassan kontaktar du a-kassan direkt. Vilken a-kassa som passar dig styrs bland annat av vilken bransch du jobbar inom. Sök på nätet efter mer information om olika a-kassor. Om du inte är medlem i en a-kassa kan du ansöka om ersättning hos </a:t>
            </a:r>
            <a:r>
              <a:rPr lang="sv-SE" dirty="0" err="1"/>
              <a:t>Alfa-kassan</a:t>
            </a:r>
            <a:r>
              <a:rPr lang="sv-SE" dirty="0"/>
              <a:t>.</a:t>
            </a:r>
          </a:p>
          <a:p>
            <a:endParaRPr lang="sv-SE" dirty="0"/>
          </a:p>
          <a:p>
            <a:r>
              <a:rPr lang="sv-SE" dirty="0"/>
              <a:t>Få extra stöd och uppföljning</a:t>
            </a:r>
          </a:p>
          <a:p>
            <a:r>
              <a:rPr lang="sv-SE" dirty="0"/>
              <a:t>Har du varit arbetslös en längre tid, är under 25 år, är nyanländ i Sverige eller har en funktionsnedsättning, diagnos eller sjukdom kan du få extra stöd av Arbetsförmedlingen. Det kan till exempel vara extra mycket hjälp med att skriva en jobbansökan, få en utbildningsplats, vägledning, eller praktik. Du kan läsa mer om vem som kan få och vilka extra stöd som finns på Arbetsförmedlingens hemsida.</a:t>
            </a:r>
          </a:p>
          <a:p>
            <a:endParaRPr lang="sv-SE" dirty="0"/>
          </a:p>
          <a:p>
            <a:r>
              <a:rPr lang="sv-SE" dirty="0"/>
              <a:t>Meddela om du inte kan komma</a:t>
            </a:r>
          </a:p>
          <a:p>
            <a:r>
              <a:rPr lang="sv-SE" dirty="0"/>
              <a:t>Du måste vara noga med att meddela om du inte kan komma på en avtalad tid eller på din praktik eller utbildning på grund av till exempel sjukdom. Ibland både till Arbetsförmedlingen och din praktikplats eller utbildning och i vissa fall även till Försäkringskassan.</a:t>
            </a:r>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a:p>
        </p:txBody>
      </p:sp>
    </p:spTree>
    <p:extLst>
      <p:ext uri="{BB962C8B-B14F-4D97-AF65-F5344CB8AC3E}">
        <p14:creationId xmlns:p14="http://schemas.microsoft.com/office/powerpoint/2010/main" val="30706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På Arbetsförmedlingens hemsida finns massor av spännande att utforska. </a:t>
            </a:r>
          </a:p>
          <a:p>
            <a:endParaRPr lang="sv-SE" dirty="0"/>
          </a:p>
          <a:p>
            <a:r>
              <a:rPr lang="sv-SE" dirty="0"/>
              <a:t>Gör det som en övning att utforska sidan och skriva ner vad de hittar. </a:t>
            </a:r>
          </a:p>
          <a:p>
            <a:endParaRPr lang="sv-SE" dirty="0"/>
          </a:p>
          <a:p>
            <a:r>
              <a:rPr lang="sv-SE" dirty="0"/>
              <a:t>Till exempel: </a:t>
            </a:r>
          </a:p>
          <a:p>
            <a:r>
              <a:rPr lang="sv-SE" dirty="0"/>
              <a:t>Ett jobb att söka i Platsbanken</a:t>
            </a:r>
          </a:p>
          <a:p>
            <a:r>
              <a:rPr lang="sv-SE" dirty="0"/>
              <a:t>Förslag på ett yrke som passar genom Intresseguiden</a:t>
            </a:r>
          </a:p>
          <a:p>
            <a:r>
              <a:rPr lang="sv-SE" dirty="0"/>
              <a:t>Hitta hur mycket man tjänar i lön för det yrket i Hitta yrken</a:t>
            </a:r>
          </a:p>
          <a:p>
            <a:r>
              <a:rPr lang="sv-SE" dirty="0"/>
              <a:t>Det bästa tipset om hur man skriver ett cv</a:t>
            </a:r>
          </a:p>
          <a:p>
            <a:r>
              <a:rPr lang="sv-SE" dirty="0"/>
              <a:t>En </a:t>
            </a:r>
            <a:r>
              <a:rPr lang="sv-SE" dirty="0" err="1"/>
              <a:t>podd</a:t>
            </a:r>
            <a:r>
              <a:rPr lang="sv-SE" dirty="0"/>
              <a:t> eller </a:t>
            </a:r>
            <a:r>
              <a:rPr lang="sv-SE" dirty="0" err="1"/>
              <a:t>webbinarium</a:t>
            </a:r>
            <a:r>
              <a:rPr lang="sv-SE" dirty="0"/>
              <a:t> att lyssna eller se på</a:t>
            </a:r>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a:p>
        </p:txBody>
      </p:sp>
    </p:spTree>
    <p:extLst>
      <p:ext uri="{BB962C8B-B14F-4D97-AF65-F5344CB8AC3E}">
        <p14:creationId xmlns:p14="http://schemas.microsoft.com/office/powerpoint/2010/main" val="2165542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762B-392E-8D83-4991-C2977E5235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16BB41-3682-7AB9-967A-7D69A8FCD6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C8ED1FB-F81E-AC0B-1C65-1C8C87F9464C}"/>
              </a:ext>
            </a:extLst>
          </p:cNvPr>
          <p:cNvSpPr>
            <a:spLocks noGrp="1"/>
          </p:cNvSpPr>
          <p:nvPr>
            <p:ph type="body" idx="1"/>
          </p:nvPr>
        </p:nvSpPr>
        <p:spPr/>
        <p:txBody>
          <a:bodyPr/>
          <a:lstStyle/>
          <a:p>
            <a:r>
              <a:rPr lang="sv-SE" b="0" i="0" dirty="0">
                <a:solidFill>
                  <a:srgbClr val="000000"/>
                </a:solidFill>
                <a:effectLst/>
                <a:latin typeface="Roboto" panose="02000000000000000000" pitchFamily="2" charset="0"/>
              </a:rPr>
              <a:t>Intresseguiden ligger på </a:t>
            </a:r>
            <a:r>
              <a:rPr lang="sv-SE" b="0" i="0" dirty="0" err="1">
                <a:solidFill>
                  <a:srgbClr val="000000"/>
                </a:solidFill>
                <a:effectLst/>
                <a:latin typeface="Roboto" panose="02000000000000000000" pitchFamily="2" charset="0"/>
              </a:rPr>
              <a:t>arbetsformedlingen.se</a:t>
            </a:r>
            <a:r>
              <a:rPr lang="sv-SE" b="0" i="0" dirty="0">
                <a:solidFill>
                  <a:srgbClr val="000000"/>
                </a:solidFill>
                <a:effectLst/>
                <a:latin typeface="Roboto" panose="02000000000000000000" pitchFamily="2" charset="0"/>
              </a:rPr>
              <a:t> under den del som heter Yrke och framtid. Där finns mycket stödmaterial och verktyg för att bli säkrare i sitt yrkesval och hur man kommer dit. </a:t>
            </a:r>
            <a:endParaRPr lang="sv-SE" dirty="0"/>
          </a:p>
        </p:txBody>
      </p:sp>
      <p:sp>
        <p:nvSpPr>
          <p:cNvPr id="4" name="Platshållare för bildnummer 3">
            <a:extLst>
              <a:ext uri="{FF2B5EF4-FFF2-40B4-BE49-F238E27FC236}">
                <a16:creationId xmlns:a16="http://schemas.microsoft.com/office/drawing/2014/main" id="{6E622F9B-55B1-6F63-4CB1-74E4297FE82B}"/>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87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i grupper om 3-4 stycken </a:t>
            </a:r>
          </a:p>
          <a:p>
            <a:endParaRPr lang="sv-SE" dirty="0"/>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403338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dirty="0">
                <a:solidFill>
                  <a:srgbClr val="000000"/>
                </a:solidFill>
                <a:effectLst/>
                <a:latin typeface="Roboto" panose="02000000000000000000" pitchFamily="2" charset="0"/>
              </a:rPr>
              <a:t>Arbetsmarknaden</a:t>
            </a:r>
          </a:p>
          <a:p>
            <a:r>
              <a:rPr lang="sv-SE" b="0" i="0" dirty="0">
                <a:solidFill>
                  <a:srgbClr val="000000"/>
                </a:solidFill>
                <a:effectLst/>
                <a:latin typeface="Roboto" panose="02000000000000000000" pitchFamily="2" charset="0"/>
              </a:rPr>
              <a:t>Människor som arbetar och företag och organisationer som anställer människor är en del av det som kallas arbetsmarknaden. </a:t>
            </a:r>
          </a:p>
          <a:p>
            <a:r>
              <a:rPr lang="sv-SE" b="0" i="0" dirty="0">
                <a:solidFill>
                  <a:srgbClr val="000000"/>
                </a:solidFill>
                <a:effectLst/>
                <a:latin typeface="Roboto" panose="02000000000000000000" pitchFamily="2" charset="0"/>
              </a:rPr>
              <a:t>Arbetsgivare är en person, företag eller organisation som anställer och betalar för dem som arbetar.</a:t>
            </a:r>
          </a:p>
          <a:p>
            <a:r>
              <a:rPr lang="sv-SE" b="0" i="0" dirty="0">
                <a:solidFill>
                  <a:srgbClr val="000000"/>
                </a:solidFill>
                <a:effectLst/>
                <a:latin typeface="Roboto" panose="02000000000000000000" pitchFamily="2" charset="0"/>
              </a:rPr>
              <a:t>En arbetstagare är en person som arbetar i utbyte mot lön eller ersättning.</a:t>
            </a:r>
          </a:p>
          <a:p>
            <a:r>
              <a:rPr lang="sv-SE" b="0" i="0" dirty="0">
                <a:solidFill>
                  <a:srgbClr val="000000"/>
                </a:solidFill>
                <a:effectLst/>
                <a:latin typeface="Roboto" panose="02000000000000000000" pitchFamily="2" charset="0"/>
              </a:rPr>
              <a:t>Där finns också efterfrågan på arbetskraft, alltså arbetsgivare som vill anställa.</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Roboto" panose="02000000000000000000" pitchFamily="2" charset="0"/>
              </a:rPr>
              <a:t>Det är därför bra om de som söker jobb har den kompetens som de som vill anställa behöver.</a:t>
            </a:r>
            <a:endParaRPr lang="sv-SE" dirty="0"/>
          </a:p>
          <a:p>
            <a:endParaRPr lang="sv-SE" b="0" i="0" dirty="0">
              <a:solidFill>
                <a:srgbClr val="000000"/>
              </a:solidFill>
              <a:effectLst/>
              <a:latin typeface="Roboto" panose="02000000000000000000" pitchFamily="2" charset="0"/>
            </a:endParaRPr>
          </a:p>
          <a:p>
            <a:pPr algn="l"/>
            <a:endParaRPr lang="sv-SE" b="0" i="0" dirty="0">
              <a:solidFill>
                <a:srgbClr val="000000"/>
              </a:solidFill>
              <a:effectLst/>
              <a:latin typeface="Roboto Slab" pitchFamily="2" charset="0"/>
            </a:endParaRPr>
          </a:p>
          <a:p>
            <a:pPr algn="l"/>
            <a:r>
              <a:rPr lang="sv-SE" b="1" i="0" dirty="0">
                <a:solidFill>
                  <a:srgbClr val="000000"/>
                </a:solidFill>
                <a:effectLst/>
                <a:latin typeface="Roboto Slab" pitchFamily="2" charset="0"/>
              </a:rPr>
              <a:t>Privat eller offentlig sektor</a:t>
            </a:r>
          </a:p>
          <a:p>
            <a:pPr algn="l"/>
            <a:r>
              <a:rPr lang="sv-SE" b="0" i="0" dirty="0">
                <a:solidFill>
                  <a:srgbClr val="000000"/>
                </a:solidFill>
                <a:effectLst/>
                <a:latin typeface="Roboto" panose="02000000000000000000" pitchFamily="2" charset="0"/>
              </a:rPr>
              <a:t>Du kan vara anställd i privata företag som är vinstdrivande, i ideella eller sociala företag som drivs av att skapa lösningar på olika utmaningar i samhället eller så kan du jobba i den offentliga sektorn, som ägs av stat, region eller kommun. </a:t>
            </a:r>
          </a:p>
          <a:p>
            <a:pPr algn="l"/>
            <a:r>
              <a:rPr lang="sv-SE" b="0" i="0" dirty="0">
                <a:solidFill>
                  <a:srgbClr val="000000"/>
                </a:solidFill>
                <a:effectLst/>
                <a:latin typeface="Roboto" panose="02000000000000000000" pitchFamily="2" charset="0"/>
              </a:rPr>
              <a:t>Den offentliga sektorn har hand om olika samhällstjänster som finansieras av skattepengar.</a:t>
            </a:r>
          </a:p>
          <a:p>
            <a:pPr algn="l"/>
            <a:endParaRPr lang="sv-SE" b="0" i="0" dirty="0">
              <a:solidFill>
                <a:srgbClr val="000000"/>
              </a:solidFill>
              <a:effectLst/>
              <a:latin typeface="Roboto" panose="02000000000000000000" pitchFamily="2" charset="0"/>
            </a:endParaRPr>
          </a:p>
          <a:p>
            <a:pPr algn="l"/>
            <a:r>
              <a:rPr lang="sv-SE" b="1" i="0" dirty="0">
                <a:solidFill>
                  <a:srgbClr val="000000"/>
                </a:solidFill>
                <a:effectLst/>
                <a:latin typeface="Roboto" panose="02000000000000000000" pitchFamily="2" charset="0"/>
              </a:rPr>
              <a:t>Kompetens styr</a:t>
            </a:r>
          </a:p>
          <a:p>
            <a:pPr algn="l"/>
            <a:r>
              <a:rPr lang="sv-SE" b="0" i="0" dirty="0">
                <a:solidFill>
                  <a:srgbClr val="000000"/>
                </a:solidFill>
                <a:effectLst/>
                <a:latin typeface="Roboto" panose="02000000000000000000" pitchFamily="2" charset="0"/>
              </a:rPr>
              <a:t>Företag och organisationer behöver anställa människor med olika typer av förmågor, kunskaper och kompetenser. </a:t>
            </a:r>
          </a:p>
          <a:p>
            <a:pPr algn="l"/>
            <a:r>
              <a:rPr lang="sv-SE" b="0" i="0" dirty="0">
                <a:solidFill>
                  <a:srgbClr val="000000"/>
                </a:solidFill>
                <a:effectLst/>
                <a:latin typeface="Roboto" panose="02000000000000000000" pitchFamily="2" charset="0"/>
              </a:rPr>
              <a:t>I vissa yrkesområden är det brist på kompetens så att det är svårt att hitta rätt personal att anställa och på andra </a:t>
            </a:r>
          </a:p>
          <a:p>
            <a:pPr algn="l"/>
            <a:r>
              <a:rPr lang="sv-SE" b="0" i="0" dirty="0">
                <a:solidFill>
                  <a:srgbClr val="000000"/>
                </a:solidFill>
                <a:effectLst/>
                <a:latin typeface="Roboto" panose="02000000000000000000" pitchFamily="2" charset="0"/>
              </a:rPr>
              <a:t>kan det vara överskott av människor som har kompetens inom områden som inte så många företag och organisationer behöver.</a:t>
            </a:r>
            <a:endParaRPr lang="sv-SE" b="1" i="0" dirty="0">
              <a:solidFill>
                <a:srgbClr val="000000"/>
              </a:solidFill>
              <a:effectLst/>
              <a:latin typeface="Roboto" panose="02000000000000000000" pitchFamily="2"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3320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Förutom att kryssa för kompetenser kan man också fundera och skriva ner för sig själv: </a:t>
            </a:r>
            <a:br>
              <a:rPr lang="sv-SE" dirty="0"/>
            </a:br>
            <a:br>
              <a:rPr lang="sv-SE" dirty="0"/>
            </a:br>
            <a:r>
              <a:rPr lang="sv-SE" dirty="0"/>
              <a:t>Tre kompetenser</a:t>
            </a:r>
          </a:p>
          <a:p>
            <a:r>
              <a:rPr lang="sv-SE" dirty="0"/>
              <a:t>Tre egenskaper</a:t>
            </a:r>
          </a:p>
          <a:p>
            <a:r>
              <a:rPr lang="sv-SE" dirty="0"/>
              <a:t>Ett intresse</a:t>
            </a:r>
          </a:p>
          <a:p>
            <a:r>
              <a:rPr lang="sv-SE" dirty="0"/>
              <a:t>En motivation</a:t>
            </a:r>
          </a:p>
          <a:p>
            <a:endParaRPr lang="sv-SE" dirty="0"/>
          </a:p>
          <a:p>
            <a:r>
              <a:rPr lang="sv-SE" dirty="0"/>
              <a:t>På så sätt kan man få en klarare bild över vad för slags yrke som passar, när man själv satt sina egna ord på det. </a:t>
            </a:r>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40831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dirty="0">
                <a:solidFill>
                  <a:srgbClr val="000000"/>
                </a:solidFill>
                <a:effectLst/>
                <a:latin typeface="Roboto" panose="02000000000000000000" pitchFamily="2" charset="0"/>
              </a:rPr>
              <a:t>Man brukar tala om hårda och mjuka kompetenser</a:t>
            </a:r>
          </a:p>
          <a:p>
            <a:endParaRPr lang="sv-SE" b="1" i="0" dirty="0">
              <a:solidFill>
                <a:srgbClr val="000000"/>
              </a:solidFill>
              <a:effectLst/>
              <a:latin typeface="Roboto" panose="02000000000000000000" pitchFamily="2" charset="0"/>
            </a:endParaRPr>
          </a:p>
          <a:p>
            <a:r>
              <a:rPr lang="sv-SE" b="1" i="0" dirty="0">
                <a:solidFill>
                  <a:srgbClr val="000000"/>
                </a:solidFill>
                <a:effectLst/>
                <a:latin typeface="Roboto" panose="02000000000000000000" pitchFamily="2" charset="0"/>
              </a:rPr>
              <a:t>Hårda kompetenser</a:t>
            </a:r>
          </a:p>
          <a:p>
            <a:r>
              <a:rPr lang="sv-SE" b="0" i="0" dirty="0">
                <a:solidFill>
                  <a:srgbClr val="000000"/>
                </a:solidFill>
                <a:effectLst/>
                <a:latin typeface="Roboto" panose="02000000000000000000" pitchFamily="2" charset="0"/>
              </a:rPr>
              <a:t>Ett språk, programmering eller möbelsnickeri är alla exempel på hårda kompetenser. Det brukar vara sånt du lär dig i skolan eller hemifrån och som man kan lära ut till andra människor. Hårda kompetenser som nämns i jobbannonser är ren kunskap och sånt som du ska kunna för att klara </a:t>
            </a:r>
            <a:r>
              <a:rPr lang="sv-SE" b="0" i="0" dirty="0" err="1">
                <a:solidFill>
                  <a:srgbClr val="000000"/>
                </a:solidFill>
                <a:effectLst/>
                <a:latin typeface="Roboto" panose="02000000000000000000" pitchFamily="2" charset="0"/>
              </a:rPr>
              <a:t>jobbet.Du</a:t>
            </a:r>
            <a:r>
              <a:rPr lang="sv-SE" b="0" i="0" dirty="0">
                <a:solidFill>
                  <a:srgbClr val="000000"/>
                </a:solidFill>
                <a:effectLst/>
                <a:latin typeface="Roboto" panose="02000000000000000000" pitchFamily="2" charset="0"/>
              </a:rPr>
              <a:t> kan vara anställd i privata företag som är vinstdrivande, i ideella eller sociala företag som drivs av att skapa lösningar på olika utmaningar i samhället eller så kan du jobba i den offentliga sektorn, som ägs av stat, region eller kommun. </a:t>
            </a:r>
          </a:p>
          <a:p>
            <a:pPr algn="l"/>
            <a:r>
              <a:rPr lang="sv-SE" b="0" i="0" dirty="0">
                <a:solidFill>
                  <a:srgbClr val="000000"/>
                </a:solidFill>
                <a:effectLst/>
                <a:latin typeface="Roboto" panose="02000000000000000000" pitchFamily="2" charset="0"/>
              </a:rPr>
              <a:t>Den offentliga sektorn har hand om olika samhällstjänster som finansieras av skattepengar.</a:t>
            </a:r>
          </a:p>
          <a:p>
            <a:pPr algn="l"/>
            <a:endParaRPr lang="sv-SE" b="0" i="0" dirty="0">
              <a:solidFill>
                <a:srgbClr val="000000"/>
              </a:solidFill>
              <a:effectLst/>
              <a:latin typeface="Roboto" panose="02000000000000000000" pitchFamily="2" charset="0"/>
            </a:endParaRPr>
          </a:p>
          <a:p>
            <a:pPr marL="0" indent="0">
              <a:buNone/>
            </a:pPr>
            <a:r>
              <a:rPr lang="sv-SE" b="1" dirty="0">
                <a:solidFill>
                  <a:srgbClr val="000000"/>
                </a:solidFill>
                <a:latin typeface="+mj-lt"/>
              </a:rPr>
              <a:t>Mjuka kompetenser</a:t>
            </a:r>
          </a:p>
          <a:p>
            <a:pPr marL="0" indent="0">
              <a:buNone/>
            </a:pPr>
            <a:r>
              <a:rPr lang="sv-SE" b="0" i="0" dirty="0">
                <a:solidFill>
                  <a:srgbClr val="000000"/>
                </a:solidFill>
                <a:effectLst/>
                <a:latin typeface="Roboto" panose="02000000000000000000" pitchFamily="2" charset="0"/>
              </a:rPr>
              <a:t>Mjuka kompetenser däremot går inte att utbilda sig till utan handlar mer om personliga och sociala egenskaper och kan tränas upp. </a:t>
            </a:r>
            <a:endParaRPr lang="sv-SE" dirty="0">
              <a:solidFill>
                <a:srgbClr val="000000"/>
              </a:solidFill>
              <a:latin typeface="Roboto" panose="02000000000000000000" pitchFamily="2" charset="0"/>
            </a:endParaRPr>
          </a:p>
          <a:p>
            <a:pPr algn="l"/>
            <a:r>
              <a:rPr lang="sv-SE" b="0" i="0" dirty="0">
                <a:solidFill>
                  <a:srgbClr val="000000"/>
                </a:solidFill>
                <a:effectLst/>
                <a:latin typeface="Roboto" panose="02000000000000000000" pitchFamily="2" charset="0"/>
              </a:rPr>
              <a:t>Det kan vara att du är noggrann, strukturerad, kreativ, lyhörd, utåtriktad och initiativtagande. </a:t>
            </a:r>
          </a:p>
          <a:p>
            <a:pPr algn="l"/>
            <a:r>
              <a:rPr lang="sv-SE" b="0" i="0" dirty="0">
                <a:solidFill>
                  <a:srgbClr val="000000"/>
                </a:solidFill>
                <a:effectLst/>
                <a:latin typeface="Roboto" panose="02000000000000000000" pitchFamily="2" charset="0"/>
              </a:rPr>
              <a:t>Att vara duktig på att jobba i team är en typisk mjuk kompetens som du kanske fått genom att ha umgåtts eller jobbat mycket med andra och lärt dig lyssna och kompromissa i en grupp.</a:t>
            </a:r>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12781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Roboto Slab" pitchFamily="2" charset="0"/>
              </a:rPr>
              <a:t>Sätt mål</a:t>
            </a:r>
          </a:p>
          <a:p>
            <a:pPr algn="l"/>
            <a:r>
              <a:rPr lang="sv-SE" b="0" i="0" dirty="0">
                <a:solidFill>
                  <a:srgbClr val="000000"/>
                </a:solidFill>
                <a:effectLst/>
                <a:latin typeface="Roboto" panose="02000000000000000000" pitchFamily="2" charset="0"/>
              </a:rPr>
              <a:t>Att sätta mål och delmål kan hjälpa dig med en bra överblick över vart du är på väg och varför. </a:t>
            </a:r>
          </a:p>
          <a:p>
            <a:pPr algn="l"/>
            <a:r>
              <a:rPr lang="sv-SE" b="0" i="0" dirty="0">
                <a:solidFill>
                  <a:srgbClr val="000000"/>
                </a:solidFill>
                <a:effectLst/>
                <a:latin typeface="Roboto" panose="02000000000000000000" pitchFamily="2" charset="0"/>
              </a:rPr>
              <a:t>Ett mål kan också göra det tydligare för dig att du behöver genomgå eller uppnå vissa saker längs med vägen för att ta dig närmare målet.</a:t>
            </a:r>
          </a:p>
          <a:p>
            <a:pPr algn="l"/>
            <a:r>
              <a:rPr lang="sv-SE" b="0" i="0" dirty="0">
                <a:solidFill>
                  <a:srgbClr val="000000"/>
                </a:solidFill>
                <a:effectLst/>
                <a:latin typeface="Roboto" panose="02000000000000000000" pitchFamily="2" charset="0"/>
              </a:rPr>
              <a:t>Att sätta upp mål kan därför göra dig både mer motiverad och inspirerad.</a:t>
            </a:r>
          </a:p>
          <a:p>
            <a:pPr algn="l"/>
            <a:r>
              <a:rPr lang="sv-SE" b="0" i="0" dirty="0">
                <a:solidFill>
                  <a:srgbClr val="000000"/>
                </a:solidFill>
                <a:effectLst/>
                <a:latin typeface="Roboto" panose="02000000000000000000" pitchFamily="2" charset="0"/>
              </a:rPr>
              <a:t>Att formulera ett mål tvingar dig att fundera noga på vad du egentligen vill - något som du annars kanske inte skulle göra.</a:t>
            </a:r>
          </a:p>
          <a:p>
            <a:pPr algn="l"/>
            <a:endParaRPr lang="sv-SE" b="0" i="0" dirty="0">
              <a:solidFill>
                <a:srgbClr val="000000"/>
              </a:solidFill>
              <a:effectLst/>
              <a:latin typeface="Roboto Slab" pitchFamily="2" charset="0"/>
            </a:endParaRPr>
          </a:p>
          <a:p>
            <a:pPr algn="l"/>
            <a:r>
              <a:rPr lang="sv-SE" b="1" i="0" dirty="0">
                <a:solidFill>
                  <a:srgbClr val="000000"/>
                </a:solidFill>
                <a:effectLst/>
                <a:latin typeface="Roboto Slab" pitchFamily="2" charset="0"/>
              </a:rPr>
              <a:t>Olika sorters mål</a:t>
            </a:r>
          </a:p>
          <a:p>
            <a:pPr algn="l"/>
            <a:r>
              <a:rPr lang="sv-SE" b="0" i="0" dirty="0">
                <a:solidFill>
                  <a:srgbClr val="000000"/>
                </a:solidFill>
                <a:effectLst/>
                <a:latin typeface="Roboto" panose="02000000000000000000" pitchFamily="2" charset="0"/>
              </a:rPr>
              <a:t>Mål kan vara både långsiktiga och kortsiktiga. Ett kortsiktigt mål kan vara att skaffa körkort eller sommarjobb. </a:t>
            </a:r>
          </a:p>
          <a:p>
            <a:pPr algn="l"/>
            <a:r>
              <a:rPr lang="sv-SE" b="0" i="0" dirty="0">
                <a:solidFill>
                  <a:srgbClr val="000000"/>
                </a:solidFill>
                <a:effectLst/>
                <a:latin typeface="Roboto" panose="02000000000000000000" pitchFamily="2" charset="0"/>
              </a:rPr>
              <a:t>Långsiktiga mål kan vara att hitta jobb, bostad, skaffa familj och ta examen från högskolan. Du kan dela upp ett mål i delmål. </a:t>
            </a:r>
          </a:p>
          <a:p>
            <a:pPr algn="l"/>
            <a:r>
              <a:rPr lang="sv-SE" b="0" i="0" dirty="0">
                <a:solidFill>
                  <a:srgbClr val="000000"/>
                </a:solidFill>
                <a:effectLst/>
                <a:latin typeface="Roboto" panose="02000000000000000000" pitchFamily="2" charset="0"/>
              </a:rPr>
              <a:t>Det kan till exempel vara så att du först måste ta körkort för bil för att kunna ta körkort för lastbil. Ett delmål är då att skaffa körkort för bil.</a:t>
            </a:r>
          </a:p>
          <a:p>
            <a:pPr algn="l"/>
            <a:endParaRPr lang="sv-SE" b="0" i="0" dirty="0">
              <a:solidFill>
                <a:srgbClr val="000000"/>
              </a:solidFill>
              <a:effectLst/>
              <a:latin typeface="Roboto Slab" pitchFamily="2" charset="0"/>
            </a:endParaRPr>
          </a:p>
          <a:p>
            <a:pPr algn="l"/>
            <a:r>
              <a:rPr lang="sv-SE" b="1" i="0" dirty="0">
                <a:solidFill>
                  <a:srgbClr val="000000"/>
                </a:solidFill>
                <a:effectLst/>
                <a:latin typeface="Roboto Slab" pitchFamily="2" charset="0"/>
              </a:rPr>
              <a:t>Prova dig fram</a:t>
            </a:r>
          </a:p>
          <a:p>
            <a:pPr algn="l"/>
            <a:r>
              <a:rPr lang="sv-SE" b="0" i="0" dirty="0">
                <a:solidFill>
                  <a:srgbClr val="000000"/>
                </a:solidFill>
                <a:effectLst/>
                <a:latin typeface="Roboto" panose="02000000000000000000" pitchFamily="2" charset="0"/>
              </a:rPr>
              <a:t>Kom ihåg att du kan ändra dina mål. Det är inte säkert att det mål du sätter just idag ser likadant ut om några år. </a:t>
            </a:r>
          </a:p>
          <a:p>
            <a:pPr algn="l"/>
            <a:r>
              <a:rPr lang="sv-SE" b="0" i="0" dirty="0">
                <a:solidFill>
                  <a:srgbClr val="000000"/>
                </a:solidFill>
                <a:effectLst/>
                <a:latin typeface="Roboto" panose="02000000000000000000" pitchFamily="2" charset="0"/>
              </a:rPr>
              <a:t>Du kanske provar ett jobb som du har drömt om, och sedan visar det sig att du inte trivs. </a:t>
            </a:r>
          </a:p>
          <a:p>
            <a:pPr algn="l"/>
            <a:r>
              <a:rPr lang="sv-SE" b="0" i="0" dirty="0">
                <a:solidFill>
                  <a:srgbClr val="000000"/>
                </a:solidFill>
                <a:effectLst/>
                <a:latin typeface="Roboto" panose="02000000000000000000" pitchFamily="2" charset="0"/>
              </a:rPr>
              <a:t>Se inte det som ett misstag, ibland måste man pröva sig fram och välja nya vägar. </a:t>
            </a:r>
          </a:p>
          <a:p>
            <a:pPr algn="l"/>
            <a:r>
              <a:rPr lang="sv-SE" b="0" i="0" dirty="0">
                <a:solidFill>
                  <a:srgbClr val="000000"/>
                </a:solidFill>
                <a:effectLst/>
                <a:latin typeface="Roboto" panose="02000000000000000000" pitchFamily="2" charset="0"/>
              </a:rPr>
              <a:t>I takt med att omvärlden, drömmar och mål förändras byter de flesta bana flera gånger under sin yrkeskarriär.</a:t>
            </a:r>
          </a:p>
          <a:p>
            <a:pPr algn="l"/>
            <a:endParaRPr lang="sv-SE" b="0" i="0" dirty="0">
              <a:solidFill>
                <a:srgbClr val="000000"/>
              </a:solidFill>
              <a:effectLst/>
              <a:latin typeface="Roboto" panose="02000000000000000000" pitchFamily="2" charset="0"/>
            </a:endParaRPr>
          </a:p>
          <a:p>
            <a:pPr algn="l"/>
            <a:r>
              <a:rPr lang="sv-SE" b="0" i="0" dirty="0">
                <a:solidFill>
                  <a:srgbClr val="000000"/>
                </a:solidFill>
                <a:effectLst/>
                <a:latin typeface="Roboto" panose="02000000000000000000" pitchFamily="2" charset="0"/>
              </a:rPr>
              <a:t>Prova att göra en plan med små och stora steg som leder fram till ett slutmål. Till exempel ett särskilt jobb eller utbildning, ta körkort, lära sig ett språk.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367781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8A40-3F81-6894-CBB2-FA7898BBDA7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67EFC4-ABFE-43AA-9558-C765B926E72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7CF48EB-3A2E-A4D3-39E4-40823F3AB18F}"/>
              </a:ext>
            </a:extLst>
          </p:cNvPr>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pPr algn="l">
              <a:buNone/>
            </a:pPr>
            <a:r>
              <a:rPr lang="sv-SE" sz="900" b="0" i="0" u="none" strike="noStrike" kern="1200" baseline="0" dirty="0">
                <a:solidFill>
                  <a:schemeClr val="tx1"/>
                </a:solidFill>
                <a:latin typeface="+mn-lt"/>
                <a:ea typeface="+mn-ea"/>
                <a:cs typeface="+mn-cs"/>
              </a:rPr>
              <a:t>1. Formulera ett mål för dig. Stort eller litet, det spelar ingen roll, så länge det är SMART, det vill säga:  </a:t>
            </a:r>
            <a:br>
              <a:rPr lang="sv-SE" sz="900" b="0" i="0" u="none" strike="noStrike" kern="1200" baseline="0" dirty="0">
                <a:solidFill>
                  <a:schemeClr val="tx1"/>
                </a:solidFill>
                <a:latin typeface="+mn-lt"/>
                <a:ea typeface="+mn-ea"/>
                <a:cs typeface="+mn-cs"/>
              </a:rPr>
            </a:br>
            <a:r>
              <a:rPr lang="sv-SE" sz="900" b="0" i="0" u="none" strike="noStrike" kern="1200" baseline="0" dirty="0">
                <a:solidFill>
                  <a:schemeClr val="tx1"/>
                </a:solidFill>
                <a:latin typeface="+mn-lt"/>
                <a:ea typeface="+mn-ea"/>
                <a:cs typeface="+mn-cs"/>
              </a:rPr>
              <a:t>Specifikt - </a:t>
            </a:r>
            <a:r>
              <a:rPr lang="sv-SE" sz="900" b="0" i="0" u="none" strike="noStrike" kern="1200" baseline="0" dirty="0">
                <a:solidFill>
                  <a:srgbClr val="000000"/>
                </a:solidFill>
                <a:effectLst/>
                <a:latin typeface="Roboto" panose="02000000000000000000" pitchFamily="2" charset="0"/>
                <a:ea typeface="+mn-ea"/>
                <a:cs typeface="+mn-cs"/>
              </a:rPr>
              <a:t>d</a:t>
            </a:r>
            <a:r>
              <a:rPr lang="sv-SE" b="0" i="0" dirty="0">
                <a:solidFill>
                  <a:srgbClr val="000000"/>
                </a:solidFill>
                <a:effectLst/>
                <a:latin typeface="Roboto" panose="02000000000000000000" pitchFamily="2" charset="0"/>
              </a:rPr>
              <a:t>itt mål ska vara noga och konkret. Exempel: Ta körkort.</a:t>
            </a:r>
            <a:br>
              <a:rPr lang="sv-SE" sz="900" b="0" i="0" u="none" strike="noStrike" kern="1200" baseline="0" dirty="0">
                <a:solidFill>
                  <a:schemeClr val="tx1"/>
                </a:solidFill>
                <a:latin typeface="+mn-lt"/>
                <a:ea typeface="+mn-ea"/>
                <a:cs typeface="+mn-cs"/>
              </a:rPr>
            </a:br>
            <a:r>
              <a:rPr lang="sv-SE" sz="900" b="0" i="0" u="none" strike="noStrike" kern="1200" baseline="0" dirty="0">
                <a:solidFill>
                  <a:schemeClr val="tx1"/>
                </a:solidFill>
                <a:latin typeface="+mn-lt"/>
                <a:ea typeface="+mn-ea"/>
                <a:cs typeface="+mn-cs"/>
              </a:rPr>
              <a:t>Mätbart - d</a:t>
            </a:r>
            <a:r>
              <a:rPr lang="sv-SE" b="0" i="0" dirty="0">
                <a:solidFill>
                  <a:srgbClr val="000000"/>
                </a:solidFill>
                <a:effectLst/>
                <a:latin typeface="Roboto" panose="02000000000000000000" pitchFamily="2" charset="0"/>
              </a:rPr>
              <a:t>u ska kunna veta när du nått ditt mål. Exempel: Du har körkortet i din hand.</a:t>
            </a:r>
            <a:br>
              <a:rPr lang="sv-SE" sz="900" b="0" i="0" u="none" strike="noStrike" kern="1200" baseline="0" dirty="0">
                <a:solidFill>
                  <a:schemeClr val="tx1"/>
                </a:solidFill>
                <a:latin typeface="+mn-lt"/>
                <a:ea typeface="+mn-ea"/>
                <a:cs typeface="+mn-cs"/>
              </a:rPr>
            </a:br>
            <a:r>
              <a:rPr lang="sv-SE" sz="900" b="0" i="0" u="none" strike="noStrike" kern="1200" baseline="0" dirty="0">
                <a:solidFill>
                  <a:schemeClr val="tx1"/>
                </a:solidFill>
                <a:latin typeface="+mn-lt"/>
                <a:ea typeface="+mn-ea"/>
                <a:cs typeface="+mn-cs"/>
              </a:rPr>
              <a:t>Accepterat - d</a:t>
            </a:r>
            <a:r>
              <a:rPr lang="sv-SE" b="0" i="0" dirty="0">
                <a:solidFill>
                  <a:srgbClr val="000000"/>
                </a:solidFill>
                <a:effectLst/>
                <a:latin typeface="Roboto" panose="02000000000000000000" pitchFamily="2" charset="0"/>
              </a:rPr>
              <a:t>et måste vara något du verkligen vill, det vill säga målet är något du själv accepterar.</a:t>
            </a:r>
            <a:br>
              <a:rPr lang="sv-SE" sz="900" b="0" i="0" u="none" strike="noStrike" kern="1200" baseline="0" dirty="0">
                <a:solidFill>
                  <a:schemeClr val="tx1"/>
                </a:solidFill>
                <a:latin typeface="+mn-lt"/>
                <a:ea typeface="+mn-ea"/>
                <a:cs typeface="+mn-cs"/>
              </a:rPr>
            </a:br>
            <a:r>
              <a:rPr lang="sv-SE" sz="900" b="0" i="0" u="none" strike="noStrike" kern="1200" baseline="0" dirty="0">
                <a:solidFill>
                  <a:schemeClr val="tx1"/>
                </a:solidFill>
                <a:latin typeface="+mn-lt"/>
                <a:ea typeface="+mn-ea"/>
                <a:cs typeface="+mn-cs"/>
              </a:rPr>
              <a:t>Realistiskt - </a:t>
            </a:r>
            <a:r>
              <a:rPr lang="sv-SE" sz="900" b="0" i="0" u="none" strike="noStrike" kern="1200" baseline="0" dirty="0">
                <a:solidFill>
                  <a:srgbClr val="000000"/>
                </a:solidFill>
                <a:effectLst/>
                <a:latin typeface="Roboto" panose="02000000000000000000" pitchFamily="2" charset="0"/>
                <a:ea typeface="+mn-ea"/>
                <a:cs typeface="+mn-cs"/>
              </a:rPr>
              <a:t>m</a:t>
            </a:r>
            <a:r>
              <a:rPr lang="sv-SE" b="0" i="0" dirty="0">
                <a:solidFill>
                  <a:srgbClr val="000000"/>
                </a:solidFill>
                <a:effectLst/>
                <a:latin typeface="Roboto" panose="02000000000000000000" pitchFamily="2" charset="0"/>
              </a:rPr>
              <a:t>ålet måste gå att uppnå. Vill du bli pilot, men har dåligt färgseende, behöver du hitta ett annat mål som är realistiskt.</a:t>
            </a:r>
            <a:br>
              <a:rPr lang="sv-SE" sz="900" b="0" i="0" u="none" strike="noStrike" kern="1200" baseline="0" dirty="0">
                <a:solidFill>
                  <a:schemeClr val="tx1"/>
                </a:solidFill>
                <a:latin typeface="+mn-lt"/>
                <a:ea typeface="+mn-ea"/>
                <a:cs typeface="+mn-cs"/>
              </a:rPr>
            </a:br>
            <a:r>
              <a:rPr lang="sv-SE" sz="900" b="0" i="0" u="none" strike="noStrike" kern="1200" baseline="0" dirty="0">
                <a:solidFill>
                  <a:schemeClr val="tx1"/>
                </a:solidFill>
                <a:latin typeface="+mn-lt"/>
                <a:ea typeface="+mn-ea"/>
                <a:cs typeface="+mn-cs"/>
              </a:rPr>
              <a:t>Tidsatt - </a:t>
            </a:r>
            <a:r>
              <a:rPr lang="sv-SE" sz="900" b="0" i="0" u="none" strike="noStrike" kern="1200" baseline="0" dirty="0">
                <a:solidFill>
                  <a:srgbClr val="000000"/>
                </a:solidFill>
                <a:effectLst/>
                <a:latin typeface="Roboto" panose="02000000000000000000" pitchFamily="2" charset="0"/>
                <a:ea typeface="+mn-ea"/>
                <a:cs typeface="+mn-cs"/>
              </a:rPr>
              <a:t>n</a:t>
            </a:r>
            <a:r>
              <a:rPr lang="sv-SE" b="0" i="0" dirty="0">
                <a:solidFill>
                  <a:srgbClr val="000000"/>
                </a:solidFill>
                <a:effectLst/>
                <a:latin typeface="Roboto" panose="02000000000000000000" pitchFamily="2" charset="0"/>
              </a:rPr>
              <a:t>är ska målet vara uppnått? Genom att bestämma en tid i kalendern när ditt mål ska vara klart jobbar du mer koncentrerat mot det.</a:t>
            </a:r>
            <a:br>
              <a:rPr lang="sv-SE" sz="900" b="0" i="0" u="none" strike="noStrike" kern="1200" baseline="0" dirty="0">
                <a:solidFill>
                  <a:schemeClr val="tx1"/>
                </a:solidFill>
                <a:latin typeface="+mn-lt"/>
                <a:ea typeface="+mn-ea"/>
                <a:cs typeface="+mn-cs"/>
              </a:rPr>
            </a:b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2. Beskriv vilka steg du behöver för att komma närmare ditt mål. Stegen kan var hur små som helst, eller lite större.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Extra: Om du vill, kan du skriva ett brev till dig från framtiden, där du beskriver hur du gjorde. </a:t>
            </a:r>
          </a:p>
          <a:p>
            <a:r>
              <a:rPr lang="sv-SE" sz="900" b="0" i="0" u="none" strike="noStrike" kern="1200" baseline="0" dirty="0">
                <a:solidFill>
                  <a:schemeClr val="tx1"/>
                </a:solidFill>
                <a:latin typeface="+mn-lt"/>
                <a:ea typeface="+mn-ea"/>
                <a:cs typeface="+mn-cs"/>
              </a:rPr>
              <a:t>Du kan rita, göra ett kollage av bilder, eller på annat sätt illustrera ditt mål och vägen dit. Allt är tillåtet, så länge du själv förstår din målbild. </a:t>
            </a:r>
          </a:p>
        </p:txBody>
      </p:sp>
      <p:sp>
        <p:nvSpPr>
          <p:cNvPr id="4" name="Platshållare för bildnummer 3">
            <a:extLst>
              <a:ext uri="{FF2B5EF4-FFF2-40B4-BE49-F238E27FC236}">
                <a16:creationId xmlns:a16="http://schemas.microsoft.com/office/drawing/2014/main" id="{61420ED6-931C-8BA7-092D-4CFA607EAD8E}"/>
              </a:ext>
            </a:extLst>
          </p:cNvPr>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3898637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2025-06-12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2025-06-12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2025-06-12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2025-06-12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2025-06-12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2025-06-12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2025-06-12</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2025-06-12</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ajag.se/jobbguide/" TargetMode="External"/><Relationship Id="rId2" Type="http://schemas.openxmlformats.org/officeDocument/2006/relationships/hyperlink" Target="https://arbetsformedlingen.se/" TargetMode="External"/><Relationship Id="rId1" Type="http://schemas.openxmlformats.org/officeDocument/2006/relationships/slideLayout" Target="../slideLayouts/slideLayout18.xml"/><Relationship Id="rId4" Type="http://schemas.openxmlformats.org/officeDocument/2006/relationships/hyperlink" Target="https://digitalajag.se/jobbguide/arbetshaft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6.sv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BC7B4E-72F7-0610-7A3B-E17523459E57}"/>
              </a:ext>
            </a:extLst>
          </p:cNvPr>
          <p:cNvSpPr>
            <a:spLocks noGrp="1"/>
          </p:cNvSpPr>
          <p:nvPr>
            <p:ph type="title"/>
          </p:nvPr>
        </p:nvSpPr>
        <p:spPr>
          <a:xfrm>
            <a:off x="628650" y="510778"/>
            <a:ext cx="7886700" cy="994172"/>
          </a:xfrm>
        </p:spPr>
        <p:txBody>
          <a:bodyPr/>
          <a:lstStyle/>
          <a:p>
            <a:r>
              <a:rPr lang="sv-SE" dirty="0"/>
              <a:t>Vad vet ungdomar om </a:t>
            </a:r>
            <a:br>
              <a:rPr lang="sv-SE" dirty="0"/>
            </a:br>
            <a:r>
              <a:rPr lang="sv-SE" dirty="0"/>
              <a:t>arbetsmarknad och yrken?</a:t>
            </a:r>
          </a:p>
        </p:txBody>
      </p:sp>
      <p:sp>
        <p:nvSpPr>
          <p:cNvPr id="3" name="Platshållare för innehåll 2">
            <a:extLst>
              <a:ext uri="{FF2B5EF4-FFF2-40B4-BE49-F238E27FC236}">
                <a16:creationId xmlns:a16="http://schemas.microsoft.com/office/drawing/2014/main" id="{2F90C87D-8E46-2D6E-7B25-BE1EF47E960C}"/>
              </a:ext>
            </a:extLst>
          </p:cNvPr>
          <p:cNvSpPr>
            <a:spLocks noGrp="1"/>
          </p:cNvSpPr>
          <p:nvPr>
            <p:ph idx="1"/>
          </p:nvPr>
        </p:nvSpPr>
        <p:spPr>
          <a:xfrm>
            <a:off x="628650" y="2164814"/>
            <a:ext cx="5328598" cy="1735157"/>
          </a:xfrm>
        </p:spPr>
        <p:txBody>
          <a:bodyPr vert="horz" lIns="67500" tIns="0" rIns="0" bIns="0" rtlCol="0" anchor="t">
            <a:noAutofit/>
          </a:bodyPr>
          <a:lstStyle/>
          <a:p>
            <a:pPr marL="0" indent="0">
              <a:buNone/>
            </a:pPr>
            <a:r>
              <a:rPr lang="sv-SE" dirty="0"/>
              <a:t>Alldeles för lite, säger de själva i olika undersökningar som har gjorts. </a:t>
            </a:r>
          </a:p>
          <a:p>
            <a:pPr marL="0" indent="0">
              <a:buNone/>
            </a:pPr>
            <a:r>
              <a:rPr lang="sv-SE" dirty="0"/>
              <a:t>Med det här materialet ökar du kunskapen om arbetsmarknaden, yrken, studier och saker som är bra att känna till på väg ut vuxenlivet.</a:t>
            </a:r>
          </a:p>
          <a:p>
            <a:pPr marL="0" indent="0">
              <a:buNone/>
            </a:pPr>
            <a:r>
              <a:rPr lang="sv-SE" dirty="0"/>
              <a:t>Nästa sida innehåller förslag och instruktioner för att använda det här materialet.  </a:t>
            </a:r>
            <a:endParaRPr lang="sv-SE" dirty="0">
              <a:cs typeface="Arial"/>
            </a:endParaRPr>
          </a:p>
        </p:txBody>
      </p:sp>
      <p:pic>
        <p:nvPicPr>
          <p:cNvPr id="4" name="Bildobjekt 3" descr="En figur som ser fundersam ut och kliar sig i huvudet med ena handen och klappar en katt med andra handen. ">
            <a:extLst>
              <a:ext uri="{FF2B5EF4-FFF2-40B4-BE49-F238E27FC236}">
                <a16:creationId xmlns:a16="http://schemas.microsoft.com/office/drawing/2014/main" id="{F2ADA55C-15CC-CA62-35DE-F744BEE382C2}"/>
              </a:ext>
            </a:extLst>
          </p:cNvPr>
          <p:cNvPicPr>
            <a:picLocks noChangeAspect="1"/>
          </p:cNvPicPr>
          <p:nvPr/>
        </p:nvPicPr>
        <p:blipFill>
          <a:blip r:embed="rId2"/>
          <a:stretch>
            <a:fillRect/>
          </a:stretch>
        </p:blipFill>
        <p:spPr>
          <a:xfrm>
            <a:off x="6698974" y="1491754"/>
            <a:ext cx="1816376" cy="2856053"/>
          </a:xfrm>
          <a:prstGeom prst="rect">
            <a:avLst/>
          </a:prstGeom>
        </p:spPr>
      </p:pic>
    </p:spTree>
    <p:extLst>
      <p:ext uri="{BB962C8B-B14F-4D97-AF65-F5344CB8AC3E}">
        <p14:creationId xmlns:p14="http://schemas.microsoft.com/office/powerpoint/2010/main" val="21086371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id="{B1CFDFAC-0968-1626-5A39-06CEEA1F83AB}"/>
              </a:ext>
            </a:extLst>
          </p:cNvPr>
          <p:cNvSpPr>
            <a:spLocks noGrp="1"/>
          </p:cNvSpPr>
          <p:nvPr>
            <p:ph type="title"/>
          </p:nvPr>
        </p:nvSpPr>
        <p:spPr>
          <a:xfrm>
            <a:off x="576001" y="653438"/>
            <a:ext cx="5557169" cy="675000"/>
          </a:xfrm>
        </p:spPr>
        <p:txBody>
          <a:bodyPr vert="horz" lIns="0" tIns="0" rIns="0" bIns="0" rtlCol="0" anchor="t" anchorCtr="0">
            <a:noAutofit/>
          </a:bodyPr>
          <a:lstStyle/>
          <a:p>
            <a:r>
              <a:rPr lang="sv-SE" sz="3600" dirty="0"/>
              <a:t>Olika kompetenser</a:t>
            </a:r>
          </a:p>
        </p:txBody>
      </p:sp>
      <p:sp>
        <p:nvSpPr>
          <p:cNvPr id="5" name="Rektangel 4">
            <a:extLst>
              <a:ext uri="{FF2B5EF4-FFF2-40B4-BE49-F238E27FC236}">
                <a16:creationId xmlns:a16="http://schemas.microsoft.com/office/drawing/2014/main" id="{C7160410-889F-920E-605F-32052F0D3C1D}"/>
              </a:ext>
              <a:ext uri="{C183D7F6-B498-43B3-948B-1728B52AA6E4}">
                <adec:decorative xmlns:adec="http://schemas.microsoft.com/office/drawing/2017/decorative" val="1"/>
              </a:ext>
            </a:extLst>
          </p:cNvPr>
          <p:cNvSpPr/>
          <p:nvPr/>
        </p:nvSpPr>
        <p:spPr>
          <a:xfrm>
            <a:off x="4507107" y="1388203"/>
            <a:ext cx="3533714" cy="3066561"/>
          </a:xfrm>
          <a:prstGeom prst="rect">
            <a:avLst/>
          </a:prstGeom>
          <a:solidFill>
            <a:srgbClr val="EA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2DF5ADF-F7D3-7AF3-1B29-0278D56CE576}"/>
              </a:ext>
              <a:ext uri="{C183D7F6-B498-43B3-948B-1728B52AA6E4}">
                <adec:decorative xmlns:adec="http://schemas.microsoft.com/office/drawing/2017/decorative" val="1"/>
              </a:ext>
            </a:extLst>
          </p:cNvPr>
          <p:cNvSpPr/>
          <p:nvPr/>
        </p:nvSpPr>
        <p:spPr>
          <a:xfrm>
            <a:off x="576001" y="1388204"/>
            <a:ext cx="3533713" cy="3066560"/>
          </a:xfrm>
          <a:prstGeom prst="rect">
            <a:avLst/>
          </a:prstGeom>
          <a:solidFill>
            <a:srgbClr val="CE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a:extLst>
              <a:ext uri="{FF2B5EF4-FFF2-40B4-BE49-F238E27FC236}">
                <a16:creationId xmlns:a16="http://schemas.microsoft.com/office/drawing/2014/main" id="{363D207B-CD15-915D-5690-0C2F8C886F74}"/>
              </a:ext>
            </a:extLst>
          </p:cNvPr>
          <p:cNvSpPr>
            <a:spLocks noGrp="1"/>
          </p:cNvSpPr>
          <p:nvPr>
            <p:ph idx="1"/>
          </p:nvPr>
        </p:nvSpPr>
        <p:spPr>
          <a:xfrm>
            <a:off x="925944" y="1799889"/>
            <a:ext cx="2833825" cy="2266232"/>
          </a:xfrm>
        </p:spPr>
        <p:txBody>
          <a:bodyPr vert="horz" lIns="0" tIns="0" rIns="0" bIns="0" rtlCol="0" anchor="t">
            <a:noAutofit/>
          </a:bodyPr>
          <a:lstStyle/>
          <a:p>
            <a:pPr marL="0" indent="0">
              <a:spcBef>
                <a:spcPts val="0"/>
              </a:spcBef>
              <a:spcAft>
                <a:spcPts val="600"/>
              </a:spcAft>
              <a:buNone/>
            </a:pPr>
            <a:r>
              <a:rPr lang="sv-SE" b="1" dirty="0">
                <a:latin typeface="+mj-lt"/>
              </a:rPr>
              <a:t>Hårda kompetenser</a:t>
            </a:r>
          </a:p>
          <a:p>
            <a:pPr>
              <a:spcAft>
                <a:spcPts val="600"/>
              </a:spcAft>
            </a:pPr>
            <a:r>
              <a:rPr lang="sv-SE" sz="1600" dirty="0">
                <a:solidFill>
                  <a:srgbClr val="000000"/>
                </a:solidFill>
              </a:rPr>
              <a:t>Språk – kan flera olika språk.</a:t>
            </a:r>
          </a:p>
          <a:p>
            <a:pPr>
              <a:spcAft>
                <a:spcPts val="600"/>
              </a:spcAft>
            </a:pPr>
            <a:r>
              <a:rPr lang="sv-SE" sz="1600" dirty="0">
                <a:solidFill>
                  <a:srgbClr val="000000"/>
                </a:solidFill>
              </a:rPr>
              <a:t>Datorvana – kan många program och system.</a:t>
            </a:r>
          </a:p>
          <a:p>
            <a:pPr>
              <a:spcAft>
                <a:spcPts val="600"/>
              </a:spcAft>
            </a:pPr>
            <a:r>
              <a:rPr lang="sv-SE" sz="1600" dirty="0">
                <a:solidFill>
                  <a:srgbClr val="000000"/>
                </a:solidFill>
              </a:rPr>
              <a:t>Hantverkskunskaper – kan svetsa, snickra eller måla.</a:t>
            </a:r>
            <a:endParaRPr lang="sv-SE" dirty="0">
              <a:cs typeface="Arial"/>
            </a:endParaRPr>
          </a:p>
        </p:txBody>
      </p:sp>
      <p:sp>
        <p:nvSpPr>
          <p:cNvPr id="7" name="Platshållare för innehåll 5">
            <a:extLst>
              <a:ext uri="{FF2B5EF4-FFF2-40B4-BE49-F238E27FC236}">
                <a16:creationId xmlns:a16="http://schemas.microsoft.com/office/drawing/2014/main" id="{3DF9D877-3335-3005-7177-F9835F7F283B}"/>
              </a:ext>
            </a:extLst>
          </p:cNvPr>
          <p:cNvSpPr txBox="1">
            <a:spLocks/>
          </p:cNvSpPr>
          <p:nvPr/>
        </p:nvSpPr>
        <p:spPr>
          <a:xfrm>
            <a:off x="4905662" y="1799889"/>
            <a:ext cx="2833825" cy="2266232"/>
          </a:xfrm>
          <a:prstGeom prst="rect">
            <a:avLst/>
          </a:prstGeom>
        </p:spPr>
        <p:txBody>
          <a:bodyPr vert="horz" lIns="0" tIns="0" rIns="0" bIns="0" rtlCol="0" anchor="t">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sv-SE" b="1" dirty="0">
                <a:latin typeface="+mj-lt"/>
              </a:rPr>
              <a:t>Mjuka kompetenser</a:t>
            </a:r>
          </a:p>
          <a:p>
            <a:pPr>
              <a:spcAft>
                <a:spcPts val="600"/>
              </a:spcAft>
            </a:pPr>
            <a:r>
              <a:rPr lang="sv-SE" sz="1600" dirty="0">
                <a:solidFill>
                  <a:srgbClr val="000000"/>
                </a:solidFill>
              </a:rPr>
              <a:t>Samarbetsförmåga – </a:t>
            </a:r>
            <a:r>
              <a:rPr lang="sv-SE" sz="1600" dirty="0">
                <a:latin typeface="+mj-lt"/>
              </a:rPr>
              <a:t>bra på att jobba i team.</a:t>
            </a:r>
            <a:endParaRPr lang="sv-SE" sz="1600" dirty="0">
              <a:solidFill>
                <a:srgbClr val="000000"/>
              </a:solidFill>
            </a:endParaRPr>
          </a:p>
          <a:p>
            <a:pPr>
              <a:spcBef>
                <a:spcPts val="0"/>
              </a:spcBef>
              <a:spcAft>
                <a:spcPts val="600"/>
              </a:spcAft>
            </a:pPr>
            <a:r>
              <a:rPr lang="sv-SE" sz="1600" dirty="0">
                <a:latin typeface="+mj-lt"/>
              </a:rPr>
              <a:t>Noggrann – har koll på detaljer. </a:t>
            </a:r>
          </a:p>
          <a:p>
            <a:pPr>
              <a:spcBef>
                <a:spcPts val="0"/>
              </a:spcBef>
              <a:spcAft>
                <a:spcPts val="600"/>
              </a:spcAft>
            </a:pPr>
            <a:r>
              <a:rPr lang="sv-SE" sz="1600" dirty="0">
                <a:latin typeface="+mj-lt"/>
              </a:rPr>
              <a:t>Kreativ – bra på att hitta lösningar och har stor fantasi. </a:t>
            </a:r>
          </a:p>
        </p:txBody>
      </p:sp>
    </p:spTree>
    <p:extLst>
      <p:ext uri="{BB962C8B-B14F-4D97-AF65-F5344CB8AC3E}">
        <p14:creationId xmlns:p14="http://schemas.microsoft.com/office/powerpoint/2010/main" val="32588916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8D7B1-6B0B-044D-3DBA-44B474D48A6E}"/>
              </a:ext>
            </a:extLst>
          </p:cNvPr>
          <p:cNvSpPr>
            <a:spLocks noGrp="1"/>
          </p:cNvSpPr>
          <p:nvPr>
            <p:ph type="title"/>
          </p:nvPr>
        </p:nvSpPr>
        <p:spPr>
          <a:xfrm>
            <a:off x="575044" y="627063"/>
            <a:ext cx="7422784" cy="675000"/>
          </a:xfrm>
        </p:spPr>
        <p:txBody>
          <a:bodyPr vert="horz" lIns="0" tIns="0" rIns="0" bIns="0" rtlCol="0" anchor="t" anchorCtr="0">
            <a:noAutofit/>
          </a:bodyPr>
          <a:lstStyle/>
          <a:p>
            <a:r>
              <a:rPr lang="sv-SE" sz="3600" dirty="0"/>
              <a:t>Nå dina mål</a:t>
            </a:r>
          </a:p>
        </p:txBody>
      </p:sp>
      <p:sp>
        <p:nvSpPr>
          <p:cNvPr id="3" name="Platshållare för innehåll 2">
            <a:extLst>
              <a:ext uri="{FF2B5EF4-FFF2-40B4-BE49-F238E27FC236}">
                <a16:creationId xmlns:a16="http://schemas.microsoft.com/office/drawing/2014/main" id="{11FE9EB2-5739-D462-4E8B-85E7217899B3}"/>
              </a:ext>
            </a:extLst>
          </p:cNvPr>
          <p:cNvSpPr>
            <a:spLocks noGrp="1"/>
          </p:cNvSpPr>
          <p:nvPr>
            <p:ph idx="1"/>
          </p:nvPr>
        </p:nvSpPr>
        <p:spPr>
          <a:xfrm>
            <a:off x="575045" y="1671639"/>
            <a:ext cx="4140174" cy="1633422"/>
          </a:xfrm>
        </p:spPr>
        <p:txBody>
          <a:bodyPr/>
          <a:lstStyle/>
          <a:p>
            <a:pPr marL="0" indent="0">
              <a:spcBef>
                <a:spcPts val="0"/>
              </a:spcBef>
              <a:spcAft>
                <a:spcPts val="1200"/>
              </a:spcAft>
              <a:buNone/>
            </a:pPr>
            <a:r>
              <a:rPr lang="sv-SE" b="0" i="0" dirty="0">
                <a:solidFill>
                  <a:srgbClr val="000000"/>
                </a:solidFill>
                <a:effectLst/>
              </a:rPr>
              <a:t>Att sätta mål och delmål kan hjälpa dig att få bra överblick över vart du är på väg och varför.</a:t>
            </a:r>
          </a:p>
          <a:p>
            <a:pPr marL="0" indent="0">
              <a:spcBef>
                <a:spcPts val="0"/>
              </a:spcBef>
              <a:spcAft>
                <a:spcPts val="1200"/>
              </a:spcAft>
              <a:buNone/>
            </a:pPr>
            <a:r>
              <a:rPr lang="sv-SE" b="0" i="0" dirty="0">
                <a:solidFill>
                  <a:srgbClr val="000000"/>
                </a:solidFill>
                <a:effectLst/>
              </a:rPr>
              <a:t>Oavsett om ditt mål är stort eller litet så är det bra att formulera det. </a:t>
            </a:r>
            <a:endParaRPr lang="sv-SE" dirty="0"/>
          </a:p>
        </p:txBody>
      </p:sp>
      <p:pic>
        <p:nvPicPr>
          <p:cNvPr id="5" name="Bild 4" descr="En piltavla med en pil som sitter i mitten. ">
            <a:extLst>
              <a:ext uri="{FF2B5EF4-FFF2-40B4-BE49-F238E27FC236}">
                <a16:creationId xmlns:a16="http://schemas.microsoft.com/office/drawing/2014/main" id="{248BC63B-3A0E-5FEE-2E21-A1FCB84F7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7345" y="627112"/>
            <a:ext cx="2791611" cy="3850498"/>
          </a:xfrm>
          <a:prstGeom prst="rect">
            <a:avLst/>
          </a:prstGeom>
        </p:spPr>
      </p:pic>
    </p:spTree>
    <p:extLst>
      <p:ext uri="{BB962C8B-B14F-4D97-AF65-F5344CB8AC3E}">
        <p14:creationId xmlns:p14="http://schemas.microsoft.com/office/powerpoint/2010/main" val="148597924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4FC3-B587-BD50-DD35-7572E891B6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354E2F1-6966-D8E6-6A15-007C01E5950D}"/>
              </a:ext>
            </a:extLst>
          </p:cNvPr>
          <p:cNvSpPr>
            <a:spLocks noGrp="1"/>
          </p:cNvSpPr>
          <p:nvPr>
            <p:ph type="title"/>
          </p:nvPr>
        </p:nvSpPr>
        <p:spPr>
          <a:xfrm>
            <a:off x="663534" y="515931"/>
            <a:ext cx="7422784" cy="675000"/>
          </a:xfrm>
        </p:spPr>
        <p:txBody>
          <a:bodyPr/>
          <a:lstStyle/>
          <a:p>
            <a:pPr>
              <a:spcBef>
                <a:spcPts val="1200"/>
              </a:spcBef>
            </a:pPr>
            <a:r>
              <a:rPr lang="sv-SE" sz="4000" dirty="0"/>
              <a:t>Gör en plan! </a:t>
            </a:r>
            <a:br>
              <a:rPr lang="sv-SE" sz="4400" dirty="0"/>
            </a:br>
            <a:r>
              <a:rPr lang="sv-SE" sz="1400" b="0" dirty="0"/>
              <a:t>Gör uppgiften på egen hand </a:t>
            </a:r>
            <a:endParaRPr lang="sv-SE" sz="4400" b="0" dirty="0"/>
          </a:p>
        </p:txBody>
      </p:sp>
      <p:sp>
        <p:nvSpPr>
          <p:cNvPr id="3" name="Platshållare för innehåll 2">
            <a:extLst>
              <a:ext uri="{FF2B5EF4-FFF2-40B4-BE49-F238E27FC236}">
                <a16:creationId xmlns:a16="http://schemas.microsoft.com/office/drawing/2014/main" id="{966A026D-9AC1-07E9-E7E6-F2B41E4F0811}"/>
              </a:ext>
            </a:extLst>
          </p:cNvPr>
          <p:cNvSpPr>
            <a:spLocks noGrp="1"/>
          </p:cNvSpPr>
          <p:nvPr>
            <p:ph idx="1"/>
          </p:nvPr>
        </p:nvSpPr>
        <p:spPr>
          <a:xfrm>
            <a:off x="4572000" y="1669687"/>
            <a:ext cx="4141563" cy="2475478"/>
          </a:xfrm>
        </p:spPr>
        <p:txBody>
          <a:bodyPr/>
          <a:lstStyle/>
          <a:p>
            <a:pPr>
              <a:spcBef>
                <a:spcPts val="0"/>
              </a:spcBef>
              <a:spcAft>
                <a:spcPts val="1200"/>
              </a:spcAft>
            </a:pPr>
            <a:r>
              <a:rPr lang="sv-SE" dirty="0"/>
              <a:t>Formulera ett mål, stort eller litet.</a:t>
            </a:r>
          </a:p>
          <a:p>
            <a:pPr>
              <a:spcBef>
                <a:spcPts val="0"/>
              </a:spcBef>
              <a:spcAft>
                <a:spcPts val="1200"/>
              </a:spcAft>
            </a:pPr>
            <a:r>
              <a:rPr lang="sv-SE" dirty="0"/>
              <a:t>Kontrollera att målet är SMART – specifikt, mätbart, accepterat, realistiskt och </a:t>
            </a:r>
            <a:r>
              <a:rPr lang="sv-SE" dirty="0" err="1"/>
              <a:t>tidssatt</a:t>
            </a:r>
            <a:r>
              <a:rPr lang="sv-SE" dirty="0"/>
              <a:t>.</a:t>
            </a:r>
          </a:p>
          <a:p>
            <a:pPr>
              <a:spcBef>
                <a:spcPts val="0"/>
              </a:spcBef>
              <a:spcAft>
                <a:spcPts val="1200"/>
              </a:spcAft>
            </a:pPr>
            <a:r>
              <a:rPr lang="sv-SE" dirty="0"/>
              <a:t>Sätt ut steg mot målet och beskriv varje steg som tar dig närmare ditt mål. </a:t>
            </a:r>
          </a:p>
          <a:p>
            <a:pPr>
              <a:spcBef>
                <a:spcPts val="0"/>
              </a:spcBef>
              <a:spcAft>
                <a:spcPts val="1200"/>
              </a:spcAft>
            </a:pPr>
            <a:endParaRPr lang="sv-SE" dirty="0"/>
          </a:p>
        </p:txBody>
      </p:sp>
      <p:pic>
        <p:nvPicPr>
          <p:cNvPr id="5" name="Bild 4" descr="Ett anteckningsblock och en penna. ">
            <a:extLst>
              <a:ext uri="{FF2B5EF4-FFF2-40B4-BE49-F238E27FC236}">
                <a16:creationId xmlns:a16="http://schemas.microsoft.com/office/drawing/2014/main" id="{72404E65-5777-9642-832D-47E9D2230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8731">
            <a:off x="1473503" y="1957118"/>
            <a:ext cx="2015640" cy="2270491"/>
          </a:xfrm>
          <a:prstGeom prst="rect">
            <a:avLst/>
          </a:prstGeom>
        </p:spPr>
      </p:pic>
    </p:spTree>
    <p:extLst>
      <p:ext uri="{BB962C8B-B14F-4D97-AF65-F5344CB8AC3E}">
        <p14:creationId xmlns:p14="http://schemas.microsoft.com/office/powerpoint/2010/main" val="29658397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0563-DCF7-19AB-7279-84E2B59D5F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F6B102A-7432-6EE9-1B8F-4EEE72F67D42}"/>
              </a:ext>
            </a:extLst>
          </p:cNvPr>
          <p:cNvSpPr>
            <a:spLocks noGrp="1"/>
          </p:cNvSpPr>
          <p:nvPr>
            <p:ph type="title"/>
          </p:nvPr>
        </p:nvSpPr>
        <p:spPr>
          <a:xfrm>
            <a:off x="5364163" y="1239838"/>
            <a:ext cx="3045354" cy="579702"/>
          </a:xfrm>
        </p:spPr>
        <p:txBody>
          <a:bodyPr/>
          <a:lstStyle/>
          <a:p>
            <a:r>
              <a:rPr lang="sv-SE" sz="3600" dirty="0"/>
              <a:t>Vägar till jobb</a:t>
            </a:r>
          </a:p>
        </p:txBody>
      </p:sp>
      <p:sp>
        <p:nvSpPr>
          <p:cNvPr id="5" name="Rektangel 4">
            <a:extLst>
              <a:ext uri="{FF2B5EF4-FFF2-40B4-BE49-F238E27FC236}">
                <a16:creationId xmlns:a16="http://schemas.microsoft.com/office/drawing/2014/main" id="{9F5101D8-26D3-8890-06D3-84E46112ECF7}"/>
              </a:ext>
              <a:ext uri="{C183D7F6-B498-43B3-948B-1728B52AA6E4}">
                <adec:decorative xmlns:adec="http://schemas.microsoft.com/office/drawing/2017/decorative" val="1"/>
              </a:ext>
            </a:extLst>
          </p:cNvPr>
          <p:cNvSpPr/>
          <p:nvPr/>
        </p:nvSpPr>
        <p:spPr>
          <a:xfrm>
            <a:off x="-1" y="0"/>
            <a:ext cx="4572001" cy="5143500"/>
          </a:xfrm>
          <a:prstGeom prst="rect">
            <a:avLst/>
          </a:prstGeom>
          <a:solidFill>
            <a:srgbClr val="020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 3" descr="En kille som vinkar.">
            <a:extLst>
              <a:ext uri="{FF2B5EF4-FFF2-40B4-BE49-F238E27FC236}">
                <a16:creationId xmlns:a16="http://schemas.microsoft.com/office/drawing/2014/main" id="{35A90158-1024-0B72-4F5F-ACB1814764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749" y="1129706"/>
            <a:ext cx="3238500" cy="3048000"/>
          </a:xfrm>
          <a:prstGeom prst="rect">
            <a:avLst/>
          </a:prstGeom>
        </p:spPr>
      </p:pic>
      <p:sp>
        <p:nvSpPr>
          <p:cNvPr id="3" name="Platshållare för innehåll 2">
            <a:extLst>
              <a:ext uri="{FF2B5EF4-FFF2-40B4-BE49-F238E27FC236}">
                <a16:creationId xmlns:a16="http://schemas.microsoft.com/office/drawing/2014/main" id="{C455DB48-7B27-FF04-B290-396F57C400F3}"/>
              </a:ext>
            </a:extLst>
          </p:cNvPr>
          <p:cNvSpPr>
            <a:spLocks noGrp="1"/>
          </p:cNvSpPr>
          <p:nvPr>
            <p:ph idx="1"/>
          </p:nvPr>
        </p:nvSpPr>
        <p:spPr>
          <a:xfrm>
            <a:off x="5364163" y="2284413"/>
            <a:ext cx="2572893" cy="2755597"/>
          </a:xfrm>
        </p:spPr>
        <p:txBody>
          <a:bodyPr vert="horz" lIns="0" tIns="0" rIns="0" bIns="0" rtlCol="0">
            <a:noAutofit/>
          </a:bodyPr>
          <a:lstStyle/>
          <a:p>
            <a:pPr>
              <a:spcBef>
                <a:spcPts val="0"/>
              </a:spcBef>
              <a:spcAft>
                <a:spcPts val="1200"/>
              </a:spcAft>
            </a:pPr>
            <a:r>
              <a:rPr lang="sv-SE" sz="2400" dirty="0"/>
              <a:t>Studier</a:t>
            </a:r>
          </a:p>
          <a:p>
            <a:pPr>
              <a:spcBef>
                <a:spcPts val="0"/>
              </a:spcBef>
              <a:spcAft>
                <a:spcPts val="1200"/>
              </a:spcAft>
            </a:pPr>
            <a:r>
              <a:rPr lang="sv-SE" sz="2400" dirty="0"/>
              <a:t>Erfarenhet</a:t>
            </a:r>
          </a:p>
          <a:p>
            <a:pPr>
              <a:spcBef>
                <a:spcPts val="0"/>
              </a:spcBef>
              <a:spcAft>
                <a:spcPts val="1200"/>
              </a:spcAft>
            </a:pPr>
            <a:r>
              <a:rPr lang="sv-SE" sz="2400" dirty="0"/>
              <a:t>Hitta jobbet</a:t>
            </a:r>
          </a:p>
          <a:p>
            <a:pPr>
              <a:spcBef>
                <a:spcPts val="0"/>
              </a:spcBef>
              <a:spcAft>
                <a:spcPts val="1200"/>
              </a:spcAft>
            </a:pPr>
            <a:endParaRPr lang="sv-SE" sz="2400" dirty="0"/>
          </a:p>
          <a:p>
            <a:pPr>
              <a:spcBef>
                <a:spcPts val="0"/>
              </a:spcBef>
              <a:spcAft>
                <a:spcPts val="1200"/>
              </a:spcAft>
            </a:pPr>
            <a:endParaRPr lang="sv-SE" sz="2400" dirty="0"/>
          </a:p>
        </p:txBody>
      </p:sp>
    </p:spTree>
    <p:extLst>
      <p:ext uri="{BB962C8B-B14F-4D97-AF65-F5344CB8AC3E}">
        <p14:creationId xmlns:p14="http://schemas.microsoft.com/office/powerpoint/2010/main" val="23133410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578C7-50DF-D497-E445-30A2F44D2D0F}"/>
              </a:ext>
            </a:extLst>
          </p:cNvPr>
          <p:cNvSpPr>
            <a:spLocks noGrp="1"/>
          </p:cNvSpPr>
          <p:nvPr>
            <p:ph type="title"/>
          </p:nvPr>
        </p:nvSpPr>
        <p:spPr>
          <a:xfrm>
            <a:off x="589238" y="651077"/>
            <a:ext cx="7422784" cy="675000"/>
          </a:xfrm>
        </p:spPr>
        <p:txBody>
          <a:bodyPr vert="horz" lIns="0" tIns="0" rIns="0" bIns="0" rtlCol="0" anchor="t" anchorCtr="0">
            <a:noAutofit/>
          </a:bodyPr>
          <a:lstStyle/>
          <a:p>
            <a:r>
              <a:rPr lang="sv-SE" sz="3600" dirty="0"/>
              <a:t>Utbildning är nyckeln till jobb</a:t>
            </a:r>
          </a:p>
        </p:txBody>
      </p:sp>
      <p:sp>
        <p:nvSpPr>
          <p:cNvPr id="3" name="Platshållare för innehåll 2">
            <a:extLst>
              <a:ext uri="{FF2B5EF4-FFF2-40B4-BE49-F238E27FC236}">
                <a16:creationId xmlns:a16="http://schemas.microsoft.com/office/drawing/2014/main" id="{53DABC43-DD05-22A7-6C23-62196306D3A0}"/>
              </a:ext>
            </a:extLst>
          </p:cNvPr>
          <p:cNvSpPr>
            <a:spLocks noGrp="1"/>
          </p:cNvSpPr>
          <p:nvPr>
            <p:ph idx="1"/>
          </p:nvPr>
        </p:nvSpPr>
        <p:spPr>
          <a:xfrm>
            <a:off x="576002" y="1671639"/>
            <a:ext cx="3808711" cy="1380033"/>
          </a:xfrm>
        </p:spPr>
        <p:txBody>
          <a:bodyPr/>
          <a:lstStyle/>
          <a:p>
            <a:pPr>
              <a:spcBef>
                <a:spcPts val="0"/>
              </a:spcBef>
              <a:spcAft>
                <a:spcPts val="1200"/>
              </a:spcAft>
            </a:pPr>
            <a:r>
              <a:rPr lang="sv-SE" dirty="0"/>
              <a:t>Gör ett medvetet studieval.</a:t>
            </a:r>
          </a:p>
          <a:p>
            <a:pPr>
              <a:spcBef>
                <a:spcPts val="0"/>
              </a:spcBef>
              <a:spcAft>
                <a:spcPts val="1200"/>
              </a:spcAft>
            </a:pPr>
            <a:r>
              <a:rPr lang="sv-SE" dirty="0"/>
              <a:t>Ta hjälp av studie- och yrkesvägledning.</a:t>
            </a:r>
          </a:p>
          <a:p>
            <a:pPr>
              <a:spcBef>
                <a:spcPts val="0"/>
              </a:spcBef>
              <a:spcAft>
                <a:spcPts val="1200"/>
              </a:spcAft>
            </a:pPr>
            <a:r>
              <a:rPr lang="sv-SE" dirty="0"/>
              <a:t>Planera för din studietid.</a:t>
            </a:r>
          </a:p>
        </p:txBody>
      </p:sp>
      <p:pic>
        <p:nvPicPr>
          <p:cNvPr id="9" name="Bildobjekt 8" descr="En kille som läser en bok vid ett skrivbord. ">
            <a:extLst>
              <a:ext uri="{FF2B5EF4-FFF2-40B4-BE49-F238E27FC236}">
                <a16:creationId xmlns:a16="http://schemas.microsoft.com/office/drawing/2014/main" id="{F3101455-8828-CFCB-304E-BB5E17CB0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630" y="1518154"/>
            <a:ext cx="4843370" cy="3625346"/>
          </a:xfrm>
          <a:prstGeom prst="rect">
            <a:avLst/>
          </a:prstGeom>
        </p:spPr>
      </p:pic>
    </p:spTree>
    <p:extLst>
      <p:ext uri="{BB962C8B-B14F-4D97-AF65-F5344CB8AC3E}">
        <p14:creationId xmlns:p14="http://schemas.microsoft.com/office/powerpoint/2010/main" val="28843996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1B1ED-AEBB-6A27-00DA-6DB5B7DC1FAA}"/>
              </a:ext>
            </a:extLst>
          </p:cNvPr>
          <p:cNvSpPr>
            <a:spLocks noGrp="1"/>
          </p:cNvSpPr>
          <p:nvPr>
            <p:ph type="title"/>
          </p:nvPr>
        </p:nvSpPr>
        <p:spPr>
          <a:xfrm>
            <a:off x="1850571" y="661818"/>
            <a:ext cx="7045569" cy="675000"/>
          </a:xfrm>
        </p:spPr>
        <p:txBody>
          <a:bodyPr vert="horz" lIns="0" tIns="0" rIns="0" bIns="0" rtlCol="0" anchor="t" anchorCtr="0">
            <a:noAutofit/>
          </a:bodyPr>
          <a:lstStyle/>
          <a:p>
            <a:r>
              <a:rPr lang="sv-SE" sz="3600" dirty="0"/>
              <a:t>Erfarenheter betyder mycket</a:t>
            </a:r>
          </a:p>
        </p:txBody>
      </p:sp>
      <p:sp>
        <p:nvSpPr>
          <p:cNvPr id="3" name="Platshållare för innehåll 2">
            <a:extLst>
              <a:ext uri="{FF2B5EF4-FFF2-40B4-BE49-F238E27FC236}">
                <a16:creationId xmlns:a16="http://schemas.microsoft.com/office/drawing/2014/main" id="{5BC3404A-8FE2-4519-9E43-C3DD1E6752A0}"/>
              </a:ext>
            </a:extLst>
          </p:cNvPr>
          <p:cNvSpPr>
            <a:spLocks noGrp="1"/>
          </p:cNvSpPr>
          <p:nvPr>
            <p:ph idx="1"/>
          </p:nvPr>
        </p:nvSpPr>
        <p:spPr>
          <a:xfrm>
            <a:off x="4841630" y="1671639"/>
            <a:ext cx="3868615" cy="1776641"/>
          </a:xfrm>
        </p:spPr>
        <p:txBody>
          <a:bodyPr/>
          <a:lstStyle/>
          <a:p>
            <a:pPr>
              <a:spcBef>
                <a:spcPts val="0"/>
              </a:spcBef>
              <a:spcAft>
                <a:spcPts val="1200"/>
              </a:spcAft>
            </a:pPr>
            <a:r>
              <a:rPr lang="sv-SE" dirty="0"/>
              <a:t>Kompetens och färdigheter.</a:t>
            </a:r>
          </a:p>
          <a:p>
            <a:pPr>
              <a:spcBef>
                <a:spcPts val="0"/>
              </a:spcBef>
              <a:spcAft>
                <a:spcPts val="1200"/>
              </a:spcAft>
            </a:pPr>
            <a:r>
              <a:rPr lang="sv-SE" dirty="0"/>
              <a:t>Alla erfarenheter räknas.</a:t>
            </a:r>
          </a:p>
          <a:p>
            <a:pPr>
              <a:spcBef>
                <a:spcPts val="0"/>
              </a:spcBef>
              <a:spcAft>
                <a:spcPts val="1200"/>
              </a:spcAft>
            </a:pPr>
            <a:r>
              <a:rPr lang="sv-SE" dirty="0"/>
              <a:t>Ett inte så </a:t>
            </a:r>
            <a:r>
              <a:rPr lang="sv-SE" dirty="0" err="1"/>
              <a:t>drömmigt</a:t>
            </a:r>
            <a:r>
              <a:rPr lang="sv-SE" dirty="0"/>
              <a:t> jobb kan vara din väg mot drömjobbet.</a:t>
            </a:r>
          </a:p>
        </p:txBody>
      </p:sp>
      <p:pic>
        <p:nvPicPr>
          <p:cNvPr id="8" name="Bildobjekt 7" descr="En tjej som sitter vid sin laptop och har olika saker hon tänker på runt sig. ">
            <a:extLst>
              <a:ext uri="{FF2B5EF4-FFF2-40B4-BE49-F238E27FC236}">
                <a16:creationId xmlns:a16="http://schemas.microsoft.com/office/drawing/2014/main" id="{56E2039F-AF74-68DB-2D09-A3C379728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5" y="1336818"/>
            <a:ext cx="4737182" cy="3816714"/>
          </a:xfrm>
          <a:prstGeom prst="rect">
            <a:avLst/>
          </a:prstGeom>
        </p:spPr>
      </p:pic>
    </p:spTree>
    <p:extLst>
      <p:ext uri="{BB962C8B-B14F-4D97-AF65-F5344CB8AC3E}">
        <p14:creationId xmlns:p14="http://schemas.microsoft.com/office/powerpoint/2010/main" val="22964594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6C425-EC99-D3D0-1365-60145B4BD714}"/>
              </a:ext>
            </a:extLst>
          </p:cNvPr>
          <p:cNvSpPr>
            <a:spLocks noGrp="1"/>
          </p:cNvSpPr>
          <p:nvPr>
            <p:ph type="title"/>
          </p:nvPr>
        </p:nvSpPr>
        <p:spPr>
          <a:xfrm>
            <a:off x="576263" y="627063"/>
            <a:ext cx="7422784" cy="675000"/>
          </a:xfrm>
        </p:spPr>
        <p:txBody>
          <a:bodyPr/>
          <a:lstStyle/>
          <a:p>
            <a:r>
              <a:rPr lang="sv-SE" sz="4000" dirty="0"/>
              <a:t>Vad är du bra på?</a:t>
            </a:r>
            <a:br>
              <a:rPr lang="sv-SE" sz="4400" dirty="0"/>
            </a:br>
            <a:r>
              <a:rPr lang="sv-SE" sz="1400" b="0" i="0" dirty="0">
                <a:effectLst/>
                <a:latin typeface="+mj-lt"/>
              </a:rPr>
              <a:t>Diskutera tillsammans  </a:t>
            </a:r>
            <a:br>
              <a:rPr lang="sv-SE" sz="4400" b="1" i="0" dirty="0">
                <a:effectLst/>
                <a:latin typeface="+mj-lt"/>
              </a:rPr>
            </a:br>
            <a:r>
              <a:rPr lang="sv-SE" sz="4400" dirty="0"/>
              <a:t> </a:t>
            </a:r>
          </a:p>
        </p:txBody>
      </p:sp>
      <p:sp>
        <p:nvSpPr>
          <p:cNvPr id="3" name="Platshållare för innehåll 2">
            <a:extLst>
              <a:ext uri="{FF2B5EF4-FFF2-40B4-BE49-F238E27FC236}">
                <a16:creationId xmlns:a16="http://schemas.microsoft.com/office/drawing/2014/main" id="{6DFE589E-6226-1923-2885-74A04FF0D324}"/>
              </a:ext>
            </a:extLst>
          </p:cNvPr>
          <p:cNvSpPr>
            <a:spLocks noGrp="1"/>
          </p:cNvSpPr>
          <p:nvPr>
            <p:ph idx="1"/>
          </p:nvPr>
        </p:nvSpPr>
        <p:spPr>
          <a:xfrm>
            <a:off x="576263" y="2176464"/>
            <a:ext cx="3555062" cy="1106563"/>
          </a:xfrm>
        </p:spPr>
        <p:txBody>
          <a:bodyPr vert="horz" lIns="0" tIns="0" rIns="0" bIns="0" rtlCol="0" anchor="t">
            <a:noAutofit/>
          </a:bodyPr>
          <a:lstStyle/>
          <a:p>
            <a:pPr marL="0" indent="0">
              <a:spcBef>
                <a:spcPts val="0"/>
              </a:spcBef>
              <a:spcAft>
                <a:spcPts val="1200"/>
              </a:spcAft>
              <a:buNone/>
            </a:pPr>
            <a:r>
              <a:rPr lang="sv-SE" b="0" i="0" dirty="0">
                <a:effectLst/>
                <a:latin typeface="+mj-lt"/>
              </a:rPr>
              <a:t>Vad har du erfarenhet av som du inte fått genom ett jobb eller en utbildning?</a:t>
            </a:r>
          </a:p>
        </p:txBody>
      </p:sp>
      <p:pic>
        <p:nvPicPr>
          <p:cNvPr id="6" name="Bild 5" descr="Två pratbubblor. ">
            <a:extLst>
              <a:ext uri="{FF2B5EF4-FFF2-40B4-BE49-F238E27FC236}">
                <a16:creationId xmlns:a16="http://schemas.microsoft.com/office/drawing/2014/main" id="{39B0A742-EEB0-3074-252A-27914FA278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2113" y="1749189"/>
            <a:ext cx="2359152" cy="1645920"/>
          </a:xfrm>
          <a:prstGeom prst="rect">
            <a:avLst/>
          </a:prstGeom>
        </p:spPr>
      </p:pic>
    </p:spTree>
    <p:extLst>
      <p:ext uri="{BB962C8B-B14F-4D97-AF65-F5344CB8AC3E}">
        <p14:creationId xmlns:p14="http://schemas.microsoft.com/office/powerpoint/2010/main" val="33007239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01B1ED-AEBB-6A27-00DA-6DB5B7DC1FAA}"/>
              </a:ext>
            </a:extLst>
          </p:cNvPr>
          <p:cNvSpPr>
            <a:spLocks noGrp="1"/>
          </p:cNvSpPr>
          <p:nvPr>
            <p:ph type="title"/>
          </p:nvPr>
        </p:nvSpPr>
        <p:spPr>
          <a:xfrm>
            <a:off x="3959888" y="627331"/>
            <a:ext cx="4032738" cy="675000"/>
          </a:xfrm>
        </p:spPr>
        <p:txBody>
          <a:bodyPr vert="horz" lIns="0" tIns="0" rIns="0" bIns="0" rtlCol="0" anchor="t" anchorCtr="0">
            <a:noAutofit/>
          </a:bodyPr>
          <a:lstStyle/>
          <a:p>
            <a:r>
              <a:rPr lang="sv-SE" sz="3600" dirty="0"/>
              <a:t>Hitta jobb att söka</a:t>
            </a:r>
          </a:p>
        </p:txBody>
      </p:sp>
      <p:sp>
        <p:nvSpPr>
          <p:cNvPr id="3" name="Platshållare för innehåll 2">
            <a:extLst>
              <a:ext uri="{FF2B5EF4-FFF2-40B4-BE49-F238E27FC236}">
                <a16:creationId xmlns:a16="http://schemas.microsoft.com/office/drawing/2014/main" id="{5BC3404A-8FE2-4519-9E43-C3DD1E6752A0}"/>
              </a:ext>
            </a:extLst>
          </p:cNvPr>
          <p:cNvSpPr>
            <a:spLocks noGrp="1"/>
          </p:cNvSpPr>
          <p:nvPr>
            <p:ph idx="1"/>
          </p:nvPr>
        </p:nvSpPr>
        <p:spPr>
          <a:xfrm>
            <a:off x="4841631" y="1671638"/>
            <a:ext cx="2957317" cy="2844531"/>
          </a:xfrm>
        </p:spPr>
        <p:txBody>
          <a:bodyPr/>
          <a:lstStyle/>
          <a:p>
            <a:pPr>
              <a:spcAft>
                <a:spcPts val="1200"/>
              </a:spcAft>
            </a:pPr>
            <a:r>
              <a:rPr lang="sv-SE" dirty="0"/>
              <a:t>Annonser</a:t>
            </a:r>
          </a:p>
          <a:p>
            <a:pPr>
              <a:spcAft>
                <a:spcPts val="1200"/>
              </a:spcAft>
            </a:pPr>
            <a:r>
              <a:rPr lang="sv-SE" dirty="0"/>
              <a:t>Registrera en sökprofil</a:t>
            </a:r>
          </a:p>
          <a:p>
            <a:pPr>
              <a:spcBef>
                <a:spcPts val="0"/>
              </a:spcBef>
              <a:spcAft>
                <a:spcPts val="1200"/>
              </a:spcAft>
            </a:pPr>
            <a:r>
              <a:rPr lang="sv-SE" dirty="0"/>
              <a:t>Spontanansökan</a:t>
            </a:r>
          </a:p>
          <a:p>
            <a:pPr>
              <a:spcAft>
                <a:spcPts val="1200"/>
              </a:spcAft>
            </a:pPr>
            <a:r>
              <a:rPr lang="sv-SE" dirty="0"/>
              <a:t>Kontakter</a:t>
            </a:r>
          </a:p>
        </p:txBody>
      </p:sp>
      <p:pic>
        <p:nvPicPr>
          <p:cNvPr id="6" name="Bildobjekt 5" descr="En tjej som håller i en bygghjälm och en kille som sitter med en dator vid ett skrivbord. ">
            <a:extLst>
              <a:ext uri="{FF2B5EF4-FFF2-40B4-BE49-F238E27FC236}">
                <a16:creationId xmlns:a16="http://schemas.microsoft.com/office/drawing/2014/main" id="{9060A675-BC83-2344-CFE9-6275AE6F9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06" y="1769525"/>
            <a:ext cx="4363894" cy="3043330"/>
          </a:xfrm>
          <a:prstGeom prst="rect">
            <a:avLst/>
          </a:prstGeom>
        </p:spPr>
      </p:pic>
    </p:spTree>
    <p:extLst>
      <p:ext uri="{BB962C8B-B14F-4D97-AF65-F5344CB8AC3E}">
        <p14:creationId xmlns:p14="http://schemas.microsoft.com/office/powerpoint/2010/main" val="30167961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D5BBE3-F5A6-CB4B-01A6-5533B905E0F0}"/>
              </a:ext>
            </a:extLst>
          </p:cNvPr>
          <p:cNvSpPr>
            <a:spLocks noGrp="1"/>
          </p:cNvSpPr>
          <p:nvPr>
            <p:ph type="title"/>
          </p:nvPr>
        </p:nvSpPr>
        <p:spPr>
          <a:xfrm>
            <a:off x="576263" y="634949"/>
            <a:ext cx="7422784" cy="675000"/>
          </a:xfrm>
        </p:spPr>
        <p:txBody>
          <a:bodyPr vert="horz" lIns="0" tIns="0" rIns="0" bIns="0" rtlCol="0" anchor="t" anchorCtr="0">
            <a:noAutofit/>
          </a:bodyPr>
          <a:lstStyle/>
          <a:p>
            <a:r>
              <a:rPr lang="sv-SE" sz="3600" dirty="0"/>
              <a:t>Söka jobb och gå på intervju</a:t>
            </a:r>
          </a:p>
        </p:txBody>
      </p:sp>
      <p:sp>
        <p:nvSpPr>
          <p:cNvPr id="3" name="Platshållare för innehåll 2">
            <a:extLst>
              <a:ext uri="{FF2B5EF4-FFF2-40B4-BE49-F238E27FC236}">
                <a16:creationId xmlns:a16="http://schemas.microsoft.com/office/drawing/2014/main" id="{592A31DA-BFB5-AE16-455C-B4606E38AB41}"/>
              </a:ext>
            </a:extLst>
          </p:cNvPr>
          <p:cNvSpPr>
            <a:spLocks noGrp="1"/>
          </p:cNvSpPr>
          <p:nvPr>
            <p:ph idx="1"/>
          </p:nvPr>
        </p:nvSpPr>
        <p:spPr>
          <a:xfrm>
            <a:off x="576003" y="1671639"/>
            <a:ext cx="4271420" cy="1512236"/>
          </a:xfrm>
        </p:spPr>
        <p:txBody>
          <a:bodyPr/>
          <a:lstStyle/>
          <a:p>
            <a:pPr>
              <a:spcBef>
                <a:spcPts val="0"/>
              </a:spcBef>
              <a:spcAft>
                <a:spcPts val="1200"/>
              </a:spcAft>
            </a:pPr>
            <a:r>
              <a:rPr lang="sv-SE" dirty="0"/>
              <a:t>Skriva cv och personligt brev.</a:t>
            </a:r>
          </a:p>
          <a:p>
            <a:pPr>
              <a:spcBef>
                <a:spcPts val="0"/>
              </a:spcBef>
              <a:spcAft>
                <a:spcPts val="1200"/>
              </a:spcAft>
            </a:pPr>
            <a:r>
              <a:rPr lang="sv-SE" dirty="0"/>
              <a:t>Välj referenser med omsorg.</a:t>
            </a:r>
          </a:p>
          <a:p>
            <a:pPr>
              <a:spcBef>
                <a:spcPts val="0"/>
              </a:spcBef>
              <a:spcAft>
                <a:spcPts val="1200"/>
              </a:spcAft>
            </a:pPr>
            <a:r>
              <a:rPr lang="sv-SE" dirty="0"/>
              <a:t>Träna inför jobbintervjun.</a:t>
            </a:r>
          </a:p>
        </p:txBody>
      </p:sp>
      <p:grpSp>
        <p:nvGrpSpPr>
          <p:cNvPr id="4" name="Grupp 3" descr="Ett papper med en penna och en pratbubbla. ">
            <a:extLst>
              <a:ext uri="{FF2B5EF4-FFF2-40B4-BE49-F238E27FC236}">
                <a16:creationId xmlns:a16="http://schemas.microsoft.com/office/drawing/2014/main" id="{196C1505-80CC-FF73-B4FD-6FEE6D3E65A6}"/>
              </a:ext>
            </a:extLst>
          </p:cNvPr>
          <p:cNvGrpSpPr/>
          <p:nvPr/>
        </p:nvGrpSpPr>
        <p:grpSpPr>
          <a:xfrm>
            <a:off x="5387248" y="1309949"/>
            <a:ext cx="3034979" cy="3081786"/>
            <a:chOff x="5681306" y="1485899"/>
            <a:chExt cx="2575668" cy="2615391"/>
          </a:xfrm>
        </p:grpSpPr>
        <p:pic>
          <p:nvPicPr>
            <p:cNvPr id="5" name="Bild 4">
              <a:extLst>
                <a:ext uri="{FF2B5EF4-FFF2-40B4-BE49-F238E27FC236}">
                  <a16:creationId xmlns:a16="http://schemas.microsoft.com/office/drawing/2014/main" id="{2C17807F-E856-ABDB-6612-C46F8DA7B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681306" y="1932886"/>
              <a:ext cx="1655199" cy="2168404"/>
            </a:xfrm>
            <a:prstGeom prst="rect">
              <a:avLst/>
            </a:prstGeom>
          </p:spPr>
        </p:pic>
        <p:pic>
          <p:nvPicPr>
            <p:cNvPr id="8" name="Bildobjekt 7" descr="En bild som visar cirkel&#10;&#10;AI-genererat innehåll kan vara felaktigt.">
              <a:extLst>
                <a:ext uri="{FF2B5EF4-FFF2-40B4-BE49-F238E27FC236}">
                  <a16:creationId xmlns:a16="http://schemas.microsoft.com/office/drawing/2014/main" id="{7B9B240B-D826-179F-7CE6-A9D94B7F8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358" y="1485899"/>
              <a:ext cx="1179616" cy="1179616"/>
            </a:xfrm>
            <a:prstGeom prst="rect">
              <a:avLst/>
            </a:prstGeom>
          </p:spPr>
        </p:pic>
      </p:grpSp>
    </p:spTree>
    <p:extLst>
      <p:ext uri="{BB962C8B-B14F-4D97-AF65-F5344CB8AC3E}">
        <p14:creationId xmlns:p14="http://schemas.microsoft.com/office/powerpoint/2010/main" val="31062568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3AFC46-8E3B-302A-C829-097EB5FF9B66}"/>
              </a:ext>
            </a:extLst>
          </p:cNvPr>
          <p:cNvSpPr>
            <a:spLocks noGrp="1"/>
          </p:cNvSpPr>
          <p:nvPr>
            <p:ph type="title"/>
          </p:nvPr>
        </p:nvSpPr>
        <p:spPr>
          <a:xfrm>
            <a:off x="576003" y="627063"/>
            <a:ext cx="8301328" cy="675000"/>
          </a:xfrm>
        </p:spPr>
        <p:txBody>
          <a:bodyPr/>
          <a:lstStyle/>
          <a:p>
            <a:r>
              <a:rPr lang="sv-SE" sz="4000" b="1" dirty="0"/>
              <a:t>Vad säger du på intervjun?</a:t>
            </a:r>
            <a:br>
              <a:rPr lang="sv-SE" sz="2400" b="1" dirty="0"/>
            </a:br>
            <a:r>
              <a:rPr lang="sv-SE" sz="1400" b="0" dirty="0"/>
              <a:t>Gör uppgiften i par</a:t>
            </a:r>
            <a:endParaRPr lang="sv-SE" b="0" dirty="0"/>
          </a:p>
        </p:txBody>
      </p:sp>
      <p:sp>
        <p:nvSpPr>
          <p:cNvPr id="3" name="Platshållare för innehåll 2">
            <a:extLst>
              <a:ext uri="{FF2B5EF4-FFF2-40B4-BE49-F238E27FC236}">
                <a16:creationId xmlns:a16="http://schemas.microsoft.com/office/drawing/2014/main" id="{64E6C37F-7189-064C-766D-5C4315018AA7}"/>
              </a:ext>
            </a:extLst>
          </p:cNvPr>
          <p:cNvSpPr>
            <a:spLocks noGrp="1"/>
          </p:cNvSpPr>
          <p:nvPr>
            <p:ph idx="1"/>
          </p:nvPr>
        </p:nvSpPr>
        <p:spPr>
          <a:xfrm>
            <a:off x="576003" y="2176463"/>
            <a:ext cx="4698428" cy="2744586"/>
          </a:xfrm>
        </p:spPr>
        <p:txBody>
          <a:bodyPr>
            <a:noAutofit/>
          </a:bodyPr>
          <a:lstStyle/>
          <a:p>
            <a:pPr marL="0" indent="0">
              <a:buNone/>
            </a:pPr>
            <a:r>
              <a:rPr lang="sv-SE" dirty="0"/>
              <a:t>Jobba två och två och leta upp varsitt ledigt jobb i Platsbanken som verkar intressant. </a:t>
            </a:r>
          </a:p>
          <a:p>
            <a:pPr marL="0" indent="0">
              <a:spcBef>
                <a:spcPts val="0"/>
              </a:spcBef>
              <a:spcAft>
                <a:spcPts val="1200"/>
              </a:spcAft>
              <a:buNone/>
            </a:pPr>
            <a:r>
              <a:rPr lang="sv-SE" dirty="0"/>
              <a:t>Turas om att låtsas vara chef för det lediga jobbet, alltså den som intervjuar och sedan den som sökt jobbet och blir intervjuad. </a:t>
            </a:r>
          </a:p>
          <a:p>
            <a:pPr marL="0" indent="0">
              <a:buNone/>
            </a:pPr>
            <a:endParaRPr lang="sv-SE" dirty="0"/>
          </a:p>
          <a:p>
            <a:pPr marL="0" indent="0">
              <a:buNone/>
            </a:pPr>
            <a:r>
              <a:rPr lang="sv-SE" dirty="0"/>
              <a:t>Gick det bra? Fick du jobbet? </a:t>
            </a:r>
          </a:p>
        </p:txBody>
      </p:sp>
      <p:pic>
        <p:nvPicPr>
          <p:cNvPr id="6" name="Bildobjekt 5" descr="En tjej som funderar. ">
            <a:extLst>
              <a:ext uri="{FF2B5EF4-FFF2-40B4-BE49-F238E27FC236}">
                <a16:creationId xmlns:a16="http://schemas.microsoft.com/office/drawing/2014/main" id="{51A1A3FC-BBA5-6AAB-0322-65080C64FD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4430" y="1890720"/>
            <a:ext cx="3869570" cy="3361504"/>
          </a:xfrm>
          <a:prstGeom prst="rect">
            <a:avLst/>
          </a:prstGeom>
        </p:spPr>
      </p:pic>
    </p:spTree>
    <p:extLst>
      <p:ext uri="{BB962C8B-B14F-4D97-AF65-F5344CB8AC3E}">
        <p14:creationId xmlns:p14="http://schemas.microsoft.com/office/powerpoint/2010/main" val="5404375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E3343-184F-F816-9F08-83249116C677}"/>
              </a:ext>
            </a:extLst>
          </p:cNvPr>
          <p:cNvSpPr>
            <a:spLocks noGrp="1"/>
          </p:cNvSpPr>
          <p:nvPr>
            <p:ph type="title"/>
          </p:nvPr>
        </p:nvSpPr>
        <p:spPr>
          <a:xfrm>
            <a:off x="575043" y="384179"/>
            <a:ext cx="7422784" cy="675000"/>
          </a:xfrm>
        </p:spPr>
        <p:txBody>
          <a:bodyPr/>
          <a:lstStyle/>
          <a:p>
            <a:r>
              <a:rPr lang="sv-SE" dirty="0"/>
              <a:t>Till dig som ska presentera</a:t>
            </a:r>
          </a:p>
        </p:txBody>
      </p:sp>
      <p:sp>
        <p:nvSpPr>
          <p:cNvPr id="3" name="Platshållare för innehåll 2">
            <a:extLst>
              <a:ext uri="{FF2B5EF4-FFF2-40B4-BE49-F238E27FC236}">
                <a16:creationId xmlns:a16="http://schemas.microsoft.com/office/drawing/2014/main" id="{5434CA4D-6D8F-F6AC-BB90-D115BB60D307}"/>
              </a:ext>
            </a:extLst>
          </p:cNvPr>
          <p:cNvSpPr>
            <a:spLocks noGrp="1"/>
          </p:cNvSpPr>
          <p:nvPr>
            <p:ph idx="1"/>
          </p:nvPr>
        </p:nvSpPr>
        <p:spPr>
          <a:xfrm>
            <a:off x="575043" y="1059179"/>
            <a:ext cx="4591868" cy="3700141"/>
          </a:xfrm>
        </p:spPr>
        <p:txBody>
          <a:bodyPr/>
          <a:lstStyle/>
          <a:p>
            <a:pPr>
              <a:spcBef>
                <a:spcPts val="0"/>
              </a:spcBef>
              <a:spcAft>
                <a:spcPts val="1200"/>
              </a:spcAft>
            </a:pPr>
            <a:r>
              <a:rPr lang="sv-SE" sz="1200" dirty="0"/>
              <a:t>Gå igenom hela materialet på egen hand först, så att du får en uppfattning om vad det är du ska presentera. </a:t>
            </a:r>
          </a:p>
          <a:p>
            <a:pPr>
              <a:spcBef>
                <a:spcPts val="0"/>
              </a:spcBef>
              <a:spcAft>
                <a:spcPts val="1200"/>
              </a:spcAft>
            </a:pPr>
            <a:r>
              <a:rPr lang="sv-SE" sz="1200" dirty="0"/>
              <a:t>Till varje bild finns innehåll i anteckningsfältet. Anteckningarna kan du använda som stöd till vad du kan säga och prata om till respektive bild.</a:t>
            </a:r>
          </a:p>
          <a:p>
            <a:pPr>
              <a:spcBef>
                <a:spcPts val="0"/>
              </a:spcBef>
              <a:spcAft>
                <a:spcPts val="1200"/>
              </a:spcAft>
            </a:pPr>
            <a:r>
              <a:rPr lang="sv-SE" sz="1200" dirty="0"/>
              <a:t>Innehållet är indelat i fyra avsnitt och varje avsnitt tar ungefär 30-40 minuter att gå igenom. Bilder är varvat med övningar och diskussioner i grupp. Ett avsnitt kan ta mer eller mindre tid beroende på hur lång tid ni lägger på övningar och diskussioner. </a:t>
            </a:r>
          </a:p>
          <a:p>
            <a:pPr marL="0" indent="0">
              <a:spcBef>
                <a:spcPts val="0"/>
              </a:spcBef>
              <a:spcAft>
                <a:spcPts val="1200"/>
              </a:spcAft>
              <a:buNone/>
            </a:pPr>
            <a:endParaRPr lang="sv-SE" sz="1200" dirty="0"/>
          </a:p>
          <a:p>
            <a:pPr marL="0" indent="0">
              <a:spcBef>
                <a:spcPts val="0"/>
              </a:spcBef>
              <a:spcAft>
                <a:spcPts val="1200"/>
              </a:spcAft>
              <a:buNone/>
            </a:pPr>
            <a:endParaRPr lang="sv-SE" sz="1200" dirty="0"/>
          </a:p>
          <a:p>
            <a:pPr marL="0" indent="0">
              <a:spcBef>
                <a:spcPts val="0"/>
              </a:spcBef>
              <a:spcAft>
                <a:spcPts val="1200"/>
              </a:spcAft>
              <a:buNone/>
            </a:pPr>
            <a:r>
              <a:rPr lang="sv-SE" sz="1200" dirty="0"/>
              <a:t>Arbetsförmedlingen står för innehållet i den här presentationen. Om du har synpunkter eller frågor kan du mejla till (byt ut mot snabel-a)</a:t>
            </a:r>
            <a:br>
              <a:rPr lang="sv-SE" sz="1200" dirty="0"/>
            </a:br>
            <a:r>
              <a:rPr lang="sv-SE" sz="1200" dirty="0" err="1"/>
              <a:t>vo</a:t>
            </a:r>
            <a:r>
              <a:rPr lang="sv-SE" sz="1200" dirty="0"/>
              <a:t>-direkt-utvecklingsavdelningen(a)</a:t>
            </a:r>
            <a:r>
              <a:rPr lang="sv-SE" sz="1200" dirty="0" err="1"/>
              <a:t>arbetsformedlingen.se</a:t>
            </a:r>
            <a:r>
              <a:rPr lang="sv-SE" sz="1200" dirty="0"/>
              <a:t>.</a:t>
            </a:r>
          </a:p>
        </p:txBody>
      </p:sp>
      <p:sp>
        <p:nvSpPr>
          <p:cNvPr id="5" name="textruta 4">
            <a:extLst>
              <a:ext uri="{FF2B5EF4-FFF2-40B4-BE49-F238E27FC236}">
                <a16:creationId xmlns:a16="http://schemas.microsoft.com/office/drawing/2014/main" id="{B8E97473-CF2F-4F0C-04C1-CBA9737DB4DC}"/>
              </a:ext>
            </a:extLst>
          </p:cNvPr>
          <p:cNvSpPr txBox="1"/>
          <p:nvPr/>
        </p:nvSpPr>
        <p:spPr>
          <a:xfrm>
            <a:off x="5951213" y="826282"/>
            <a:ext cx="2520697" cy="3422322"/>
          </a:xfrm>
          <a:prstGeom prst="rect">
            <a:avLst/>
          </a:prstGeom>
          <a:solidFill>
            <a:srgbClr val="EAF2D8"/>
          </a:solidFill>
        </p:spPr>
        <p:txBody>
          <a:bodyPr wrap="square" lIns="180000" tIns="288000" rIns="180000" bIns="288000" anchor="t">
            <a:noAutofit/>
          </a:bodyPr>
          <a:lstStyle/>
          <a:p>
            <a:pPr>
              <a:spcBef>
                <a:spcPts val="0"/>
              </a:spcBef>
              <a:spcAft>
                <a:spcPts val="1200"/>
              </a:spcAft>
            </a:pPr>
            <a:r>
              <a:rPr lang="sv-SE" sz="1200" dirty="0"/>
              <a:t>I det här bildspelet hänvisar vi i flera bilder till jobbguiden för unga, sajten och arbetshäftet och till arbetsformedlingen.se.</a:t>
            </a:r>
          </a:p>
          <a:p>
            <a:pPr>
              <a:spcAft>
                <a:spcPts val="1200"/>
              </a:spcAft>
            </a:pPr>
            <a:r>
              <a:rPr lang="sv-SE" sz="1200" dirty="0"/>
              <a:t>Kika gärna på innehållet för de här sidorna på förhand, så du får en uppfattning om vad som finns.</a:t>
            </a:r>
            <a:endParaRPr lang="sv-SE" sz="1200" dirty="0">
              <a:cs typeface="Arial"/>
            </a:endParaRPr>
          </a:p>
          <a:p>
            <a:pPr marL="171450" indent="-171450">
              <a:spcBef>
                <a:spcPts val="0"/>
              </a:spcBef>
              <a:spcAft>
                <a:spcPts val="1200"/>
              </a:spcAft>
              <a:buFont typeface="Arial" panose="020B0604020202020204" pitchFamily="34" charset="0"/>
              <a:buChar char="•"/>
            </a:pPr>
            <a:r>
              <a:rPr lang="sv-SE" sz="1200" dirty="0">
                <a:hlinkClick r:id="rId2"/>
              </a:rPr>
              <a:t>arbetsformedlingen.se</a:t>
            </a:r>
            <a:endParaRPr lang="sv-SE" sz="1200" dirty="0"/>
          </a:p>
          <a:p>
            <a:pPr marL="171450" indent="-171450">
              <a:spcBef>
                <a:spcPts val="0"/>
              </a:spcBef>
              <a:spcAft>
                <a:spcPts val="1200"/>
              </a:spcAft>
              <a:buFont typeface="Arial" panose="020B0604020202020204" pitchFamily="34" charset="0"/>
              <a:buChar char="•"/>
            </a:pPr>
            <a:r>
              <a:rPr lang="sv-SE" sz="1200" dirty="0">
                <a:hlinkClick r:id="rId3"/>
              </a:rPr>
              <a:t>digitalajag.se/jobbguide</a:t>
            </a:r>
            <a:endParaRPr lang="sv-SE" sz="1200" dirty="0"/>
          </a:p>
          <a:p>
            <a:pPr marL="171450" indent="-171450">
              <a:spcBef>
                <a:spcPts val="0"/>
              </a:spcBef>
              <a:spcAft>
                <a:spcPts val="1200"/>
              </a:spcAft>
              <a:buFont typeface="Arial" panose="020B0604020202020204" pitchFamily="34" charset="0"/>
              <a:buChar char="•"/>
            </a:pPr>
            <a:r>
              <a:rPr lang="sv-SE" sz="1200" dirty="0">
                <a:hlinkClick r:id="rId4"/>
              </a:rPr>
              <a:t>digitalajag.se/jobbguide – arbetshäftet</a:t>
            </a:r>
            <a:endParaRPr lang="sv-SE" sz="1200" dirty="0"/>
          </a:p>
        </p:txBody>
      </p:sp>
    </p:spTree>
    <p:extLst>
      <p:ext uri="{BB962C8B-B14F-4D97-AF65-F5344CB8AC3E}">
        <p14:creationId xmlns:p14="http://schemas.microsoft.com/office/powerpoint/2010/main" val="419574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36C4B-68E5-D833-6395-A997FA890056}"/>
              </a:ext>
            </a:extLst>
          </p:cNvPr>
          <p:cNvSpPr>
            <a:spLocks noGrp="1"/>
          </p:cNvSpPr>
          <p:nvPr>
            <p:ph type="title"/>
          </p:nvPr>
        </p:nvSpPr>
        <p:spPr>
          <a:xfrm>
            <a:off x="5364163" y="1239837"/>
            <a:ext cx="2586947" cy="630699"/>
          </a:xfrm>
        </p:spPr>
        <p:txBody>
          <a:bodyPr/>
          <a:lstStyle/>
          <a:p>
            <a:r>
              <a:rPr lang="sv-SE" sz="3600" dirty="0">
                <a:solidFill>
                  <a:srgbClr val="002060"/>
                </a:solidFill>
              </a:rPr>
              <a:t>Att jobba</a:t>
            </a:r>
          </a:p>
        </p:txBody>
      </p:sp>
      <p:sp>
        <p:nvSpPr>
          <p:cNvPr id="5" name="Rektangel 4">
            <a:extLst>
              <a:ext uri="{FF2B5EF4-FFF2-40B4-BE49-F238E27FC236}">
                <a16:creationId xmlns:a16="http://schemas.microsoft.com/office/drawing/2014/main" id="{0B0AFC37-2B69-2F0D-D334-8B6BB9EEB3F4}"/>
              </a:ext>
              <a:ext uri="{C183D7F6-B498-43B3-948B-1728B52AA6E4}">
                <adec:decorative xmlns:adec="http://schemas.microsoft.com/office/drawing/2017/decorative" val="1"/>
              </a:ext>
            </a:extLst>
          </p:cNvPr>
          <p:cNvSpPr/>
          <p:nvPr/>
        </p:nvSpPr>
        <p:spPr>
          <a:xfrm>
            <a:off x="1" y="0"/>
            <a:ext cx="4572000"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814A7312-F932-816D-7B0D-C1085C3CA5F7}"/>
              </a:ext>
            </a:extLst>
          </p:cNvPr>
          <p:cNvSpPr>
            <a:spLocks noGrp="1"/>
          </p:cNvSpPr>
          <p:nvPr>
            <p:ph idx="1"/>
          </p:nvPr>
        </p:nvSpPr>
        <p:spPr>
          <a:xfrm>
            <a:off x="5378217" y="2284413"/>
            <a:ext cx="2572893" cy="1737616"/>
          </a:xfrm>
        </p:spPr>
        <p:txBody>
          <a:bodyPr vert="horz" lIns="0" tIns="0" rIns="0" bIns="0" rtlCol="0">
            <a:noAutofit/>
          </a:bodyPr>
          <a:lstStyle/>
          <a:p>
            <a:pPr>
              <a:spcBef>
                <a:spcPts val="0"/>
              </a:spcBef>
              <a:spcAft>
                <a:spcPts val="1200"/>
              </a:spcAft>
            </a:pPr>
            <a:r>
              <a:rPr lang="sv-SE" sz="2400" dirty="0"/>
              <a:t>Koll på jobbet</a:t>
            </a:r>
          </a:p>
          <a:p>
            <a:pPr>
              <a:spcBef>
                <a:spcPts val="0"/>
              </a:spcBef>
              <a:spcAft>
                <a:spcPts val="1200"/>
              </a:spcAft>
            </a:pPr>
            <a:r>
              <a:rPr lang="sv-SE" sz="2400" dirty="0"/>
              <a:t>På arbetsplatsen</a:t>
            </a:r>
          </a:p>
          <a:p>
            <a:pPr>
              <a:spcBef>
                <a:spcPts val="0"/>
              </a:spcBef>
              <a:spcAft>
                <a:spcPts val="1200"/>
              </a:spcAft>
            </a:pPr>
            <a:r>
              <a:rPr lang="sv-SE" sz="2400" dirty="0"/>
              <a:t>Livslångt lärande</a:t>
            </a:r>
          </a:p>
        </p:txBody>
      </p:sp>
      <p:pic>
        <p:nvPicPr>
          <p:cNvPr id="4" name="Bild 3" descr="En kille med bygghjälm och en mobil i handen. ">
            <a:extLst>
              <a:ext uri="{FF2B5EF4-FFF2-40B4-BE49-F238E27FC236}">
                <a16:creationId xmlns:a16="http://schemas.microsoft.com/office/drawing/2014/main" id="{3A692E21-63DA-322E-3D56-98416DAABB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4097" y="999994"/>
            <a:ext cx="3163117" cy="3143511"/>
          </a:xfrm>
          <a:prstGeom prst="rect">
            <a:avLst/>
          </a:prstGeom>
        </p:spPr>
      </p:pic>
    </p:spTree>
    <p:extLst>
      <p:ext uri="{BB962C8B-B14F-4D97-AF65-F5344CB8AC3E}">
        <p14:creationId xmlns:p14="http://schemas.microsoft.com/office/powerpoint/2010/main" val="21979929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4F294-6382-1F9E-0F00-99DAFEADC745}"/>
              </a:ext>
            </a:extLst>
          </p:cNvPr>
          <p:cNvSpPr>
            <a:spLocks noGrp="1"/>
          </p:cNvSpPr>
          <p:nvPr>
            <p:ph type="title"/>
          </p:nvPr>
        </p:nvSpPr>
        <p:spPr>
          <a:xfrm>
            <a:off x="576263" y="627063"/>
            <a:ext cx="7422784" cy="675000"/>
          </a:xfrm>
        </p:spPr>
        <p:txBody>
          <a:bodyPr vert="horz" lIns="0" tIns="0" rIns="0" bIns="0" rtlCol="0" anchor="t" anchorCtr="0">
            <a:noAutofit/>
          </a:bodyPr>
          <a:lstStyle/>
          <a:p>
            <a:r>
              <a:rPr lang="sv-SE" sz="3600" dirty="0"/>
              <a:t>En schysst anställning</a:t>
            </a:r>
          </a:p>
        </p:txBody>
      </p:sp>
      <p:sp>
        <p:nvSpPr>
          <p:cNvPr id="3" name="Platshållare för innehåll 2">
            <a:extLst>
              <a:ext uri="{FF2B5EF4-FFF2-40B4-BE49-F238E27FC236}">
                <a16:creationId xmlns:a16="http://schemas.microsoft.com/office/drawing/2014/main" id="{10DACA58-D029-38A2-CBD1-247598A25C2E}"/>
              </a:ext>
            </a:extLst>
          </p:cNvPr>
          <p:cNvSpPr>
            <a:spLocks noGrp="1"/>
          </p:cNvSpPr>
          <p:nvPr>
            <p:ph idx="1"/>
          </p:nvPr>
        </p:nvSpPr>
        <p:spPr>
          <a:xfrm>
            <a:off x="576003" y="1671639"/>
            <a:ext cx="3279902" cy="2658440"/>
          </a:xfrm>
        </p:spPr>
        <p:txBody>
          <a:bodyPr/>
          <a:lstStyle/>
          <a:p>
            <a:pPr>
              <a:spcBef>
                <a:spcPts val="0"/>
              </a:spcBef>
              <a:spcAft>
                <a:spcPts val="1200"/>
              </a:spcAft>
            </a:pPr>
            <a:r>
              <a:rPr lang="sv-SE" dirty="0"/>
              <a:t>Kollektivavtal</a:t>
            </a:r>
          </a:p>
          <a:p>
            <a:pPr>
              <a:spcBef>
                <a:spcPts val="0"/>
              </a:spcBef>
              <a:spcAft>
                <a:spcPts val="1200"/>
              </a:spcAft>
            </a:pPr>
            <a:r>
              <a:rPr lang="sv-SE" dirty="0"/>
              <a:t>Anställningsavtalet</a:t>
            </a:r>
          </a:p>
          <a:p>
            <a:pPr>
              <a:spcBef>
                <a:spcPts val="0"/>
              </a:spcBef>
              <a:spcAft>
                <a:spcPts val="1200"/>
              </a:spcAft>
            </a:pPr>
            <a:r>
              <a:rPr lang="sv-SE" dirty="0"/>
              <a:t>Lön</a:t>
            </a:r>
          </a:p>
          <a:p>
            <a:pPr>
              <a:spcBef>
                <a:spcPts val="0"/>
              </a:spcBef>
              <a:spcAft>
                <a:spcPts val="1200"/>
              </a:spcAft>
            </a:pPr>
            <a:r>
              <a:rPr lang="sv-SE" dirty="0"/>
              <a:t>Arbetstid</a:t>
            </a:r>
          </a:p>
          <a:p>
            <a:pPr>
              <a:spcBef>
                <a:spcPts val="0"/>
              </a:spcBef>
              <a:spcAft>
                <a:spcPts val="1200"/>
              </a:spcAft>
            </a:pPr>
            <a:r>
              <a:rPr lang="sv-SE" dirty="0"/>
              <a:t>Semester</a:t>
            </a:r>
          </a:p>
          <a:p>
            <a:pPr>
              <a:spcBef>
                <a:spcPts val="0"/>
              </a:spcBef>
              <a:spcAft>
                <a:spcPts val="1200"/>
              </a:spcAft>
            </a:pPr>
            <a:r>
              <a:rPr lang="sv-SE" dirty="0"/>
              <a:t>Uppsägning</a:t>
            </a:r>
          </a:p>
          <a:p>
            <a:pPr marL="0" indent="0">
              <a:spcBef>
                <a:spcPts val="0"/>
              </a:spcBef>
              <a:spcAft>
                <a:spcPts val="1200"/>
              </a:spcAft>
              <a:buNone/>
            </a:pPr>
            <a:endParaRPr lang="sv-SE" dirty="0"/>
          </a:p>
        </p:txBody>
      </p:sp>
      <p:pic>
        <p:nvPicPr>
          <p:cNvPr id="5" name="Bildobjekt 4" descr="En husvagn och en palm med en badboll bredvid. ">
            <a:extLst>
              <a:ext uri="{FF2B5EF4-FFF2-40B4-BE49-F238E27FC236}">
                <a16:creationId xmlns:a16="http://schemas.microsoft.com/office/drawing/2014/main" id="{74F6D7D2-EED4-2972-8409-2236ECE4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385" y="1808999"/>
            <a:ext cx="4775445" cy="2521080"/>
          </a:xfrm>
          <a:prstGeom prst="rect">
            <a:avLst/>
          </a:prstGeom>
        </p:spPr>
      </p:pic>
    </p:spTree>
    <p:extLst>
      <p:ext uri="{BB962C8B-B14F-4D97-AF65-F5344CB8AC3E}">
        <p14:creationId xmlns:p14="http://schemas.microsoft.com/office/powerpoint/2010/main" val="37081749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DCDFC-E42E-B048-83BC-68BDCDB5E4F2}"/>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12456AFC-C0E7-E5EE-B9F8-3AB53FB45D35}"/>
              </a:ext>
              <a:ext uri="{C183D7F6-B498-43B3-948B-1728B52AA6E4}">
                <adec:decorative xmlns:adec="http://schemas.microsoft.com/office/drawing/2017/decorative" val="1"/>
              </a:ext>
            </a:extLst>
          </p:cNvPr>
          <p:cNvSpPr/>
          <p:nvPr/>
        </p:nvSpPr>
        <p:spPr>
          <a:xfrm>
            <a:off x="148281" y="0"/>
            <a:ext cx="9010814" cy="4621427"/>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A6FCB71-D98F-782A-E4CF-A3E7298C03ED}"/>
              </a:ext>
            </a:extLst>
          </p:cNvPr>
          <p:cNvSpPr>
            <a:spLocks noGrp="1"/>
          </p:cNvSpPr>
          <p:nvPr>
            <p:ph type="title"/>
          </p:nvPr>
        </p:nvSpPr>
        <p:spPr>
          <a:xfrm>
            <a:off x="575043" y="635516"/>
            <a:ext cx="7422784" cy="675000"/>
          </a:xfrm>
        </p:spPr>
        <p:txBody>
          <a:bodyPr vert="horz" lIns="0" tIns="0" rIns="0" bIns="0" rtlCol="0" anchor="t" anchorCtr="0">
            <a:noAutofit/>
          </a:bodyPr>
          <a:lstStyle/>
          <a:p>
            <a:r>
              <a:rPr lang="sv-SE" sz="3600" dirty="0">
                <a:solidFill>
                  <a:schemeClr val="bg1"/>
                </a:solidFill>
              </a:rPr>
              <a:t>Jobba inte svart</a:t>
            </a:r>
          </a:p>
        </p:txBody>
      </p:sp>
      <p:sp>
        <p:nvSpPr>
          <p:cNvPr id="3" name="Platshållare för innehåll 2">
            <a:extLst>
              <a:ext uri="{FF2B5EF4-FFF2-40B4-BE49-F238E27FC236}">
                <a16:creationId xmlns:a16="http://schemas.microsoft.com/office/drawing/2014/main" id="{8825DEF9-9B6C-8833-C992-895A6A4A67D2}"/>
              </a:ext>
            </a:extLst>
          </p:cNvPr>
          <p:cNvSpPr>
            <a:spLocks noGrp="1"/>
          </p:cNvSpPr>
          <p:nvPr>
            <p:ph idx="1"/>
          </p:nvPr>
        </p:nvSpPr>
        <p:spPr>
          <a:xfrm>
            <a:off x="576003" y="1671639"/>
            <a:ext cx="4425656" cy="2503754"/>
          </a:xfrm>
        </p:spPr>
        <p:txBody>
          <a:bodyPr/>
          <a:lstStyle/>
          <a:p>
            <a:pPr>
              <a:spcBef>
                <a:spcPts val="0"/>
              </a:spcBef>
              <a:spcAft>
                <a:spcPts val="1200"/>
              </a:spcAft>
              <a:buClr>
                <a:schemeClr val="bg1"/>
              </a:buClr>
            </a:pPr>
            <a:r>
              <a:rPr lang="sv-SE" dirty="0">
                <a:solidFill>
                  <a:schemeClr val="bg1"/>
                </a:solidFill>
              </a:rPr>
              <a:t>Skattebrott</a:t>
            </a:r>
          </a:p>
          <a:p>
            <a:pPr>
              <a:spcBef>
                <a:spcPts val="0"/>
              </a:spcBef>
              <a:spcAft>
                <a:spcPts val="1200"/>
              </a:spcAft>
              <a:buClr>
                <a:schemeClr val="bg1"/>
              </a:buClr>
            </a:pPr>
            <a:r>
              <a:rPr lang="sv-SE" dirty="0">
                <a:solidFill>
                  <a:schemeClr val="bg1"/>
                </a:solidFill>
              </a:rPr>
              <a:t>Oförsäkrad</a:t>
            </a:r>
          </a:p>
          <a:p>
            <a:pPr>
              <a:spcBef>
                <a:spcPts val="0"/>
              </a:spcBef>
              <a:spcAft>
                <a:spcPts val="1200"/>
              </a:spcAft>
              <a:buClr>
                <a:schemeClr val="bg1"/>
              </a:buClr>
            </a:pPr>
            <a:r>
              <a:rPr lang="sv-SE" dirty="0">
                <a:solidFill>
                  <a:schemeClr val="bg1"/>
                </a:solidFill>
              </a:rPr>
              <a:t>Ingen pension eller arbetslöshetsersättning</a:t>
            </a:r>
          </a:p>
        </p:txBody>
      </p:sp>
      <p:pic>
        <p:nvPicPr>
          <p:cNvPr id="4" name="Bildobjekt 3">
            <a:extLst>
              <a:ext uri="{FF2B5EF4-FFF2-40B4-BE49-F238E27FC236}">
                <a16:creationId xmlns:a16="http://schemas.microsoft.com/office/drawing/2014/main" id="{4128E15F-6D14-BCDA-124C-776B88E97A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90568" y="522773"/>
            <a:ext cx="3667725" cy="3667725"/>
          </a:xfrm>
          <a:prstGeom prst="rect">
            <a:avLst/>
          </a:prstGeom>
        </p:spPr>
      </p:pic>
    </p:spTree>
    <p:extLst>
      <p:ext uri="{BB962C8B-B14F-4D97-AF65-F5344CB8AC3E}">
        <p14:creationId xmlns:p14="http://schemas.microsoft.com/office/powerpoint/2010/main" val="41207342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5039-1A3A-4EFA-6071-1CBB9E0825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84DE6BF-26A5-CFF9-FB05-930806655D62}"/>
              </a:ext>
            </a:extLst>
          </p:cNvPr>
          <p:cNvSpPr>
            <a:spLocks noGrp="1"/>
          </p:cNvSpPr>
          <p:nvPr>
            <p:ph type="title"/>
          </p:nvPr>
        </p:nvSpPr>
        <p:spPr>
          <a:xfrm>
            <a:off x="575043" y="635516"/>
            <a:ext cx="7422784" cy="675000"/>
          </a:xfrm>
        </p:spPr>
        <p:txBody>
          <a:bodyPr vert="horz" lIns="0" tIns="0" rIns="0" bIns="0" rtlCol="0" anchor="t" anchorCtr="0">
            <a:noAutofit/>
          </a:bodyPr>
          <a:lstStyle/>
          <a:p>
            <a:r>
              <a:rPr lang="sv-SE" sz="3600" dirty="0"/>
              <a:t>Olika former av anställning</a:t>
            </a:r>
          </a:p>
        </p:txBody>
      </p:sp>
      <p:sp>
        <p:nvSpPr>
          <p:cNvPr id="3" name="Platshållare för innehåll 2">
            <a:extLst>
              <a:ext uri="{FF2B5EF4-FFF2-40B4-BE49-F238E27FC236}">
                <a16:creationId xmlns:a16="http://schemas.microsoft.com/office/drawing/2014/main" id="{F6137F2F-27CF-210F-0DB9-7BF6CEAF14E2}"/>
              </a:ext>
            </a:extLst>
          </p:cNvPr>
          <p:cNvSpPr>
            <a:spLocks noGrp="1"/>
          </p:cNvSpPr>
          <p:nvPr>
            <p:ph idx="1"/>
          </p:nvPr>
        </p:nvSpPr>
        <p:spPr>
          <a:xfrm>
            <a:off x="576003" y="1671639"/>
            <a:ext cx="4425656" cy="2503754"/>
          </a:xfrm>
        </p:spPr>
        <p:txBody>
          <a:bodyPr/>
          <a:lstStyle/>
          <a:p>
            <a:pPr>
              <a:spcBef>
                <a:spcPts val="0"/>
              </a:spcBef>
              <a:spcAft>
                <a:spcPts val="1200"/>
              </a:spcAft>
            </a:pPr>
            <a:r>
              <a:rPr lang="sv-SE" dirty="0"/>
              <a:t>Tillsvidareanställning</a:t>
            </a:r>
          </a:p>
          <a:p>
            <a:pPr>
              <a:spcBef>
                <a:spcPts val="0"/>
              </a:spcBef>
              <a:spcAft>
                <a:spcPts val="1200"/>
              </a:spcAft>
            </a:pPr>
            <a:r>
              <a:rPr lang="sv-SE" dirty="0"/>
              <a:t>Prov- , visstidsanställning eller vikariat</a:t>
            </a:r>
          </a:p>
          <a:p>
            <a:pPr>
              <a:spcBef>
                <a:spcPts val="0"/>
              </a:spcBef>
              <a:spcAft>
                <a:spcPts val="1200"/>
              </a:spcAft>
            </a:pPr>
            <a:r>
              <a:rPr lang="sv-SE" dirty="0"/>
              <a:t>Feriejobb</a:t>
            </a:r>
          </a:p>
          <a:p>
            <a:pPr>
              <a:spcBef>
                <a:spcPts val="0"/>
              </a:spcBef>
              <a:spcAft>
                <a:spcPts val="1200"/>
              </a:spcAft>
            </a:pPr>
            <a:r>
              <a:rPr lang="sv-SE" dirty="0"/>
              <a:t>Konsult eller frilans</a:t>
            </a:r>
          </a:p>
          <a:p>
            <a:pPr>
              <a:spcBef>
                <a:spcPts val="0"/>
              </a:spcBef>
              <a:spcAft>
                <a:spcPts val="1200"/>
              </a:spcAft>
            </a:pPr>
            <a:r>
              <a:rPr lang="sv-SE" dirty="0"/>
              <a:t>Eget företag</a:t>
            </a:r>
          </a:p>
        </p:txBody>
      </p:sp>
      <p:pic>
        <p:nvPicPr>
          <p:cNvPr id="6" name="Bild 5" descr="En tjej och en kille som ser glada ut. ">
            <a:extLst>
              <a:ext uri="{FF2B5EF4-FFF2-40B4-BE49-F238E27FC236}">
                <a16:creationId xmlns:a16="http://schemas.microsoft.com/office/drawing/2014/main" id="{FACA4995-62D6-C472-FB05-E880D8330E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98571" y="1414482"/>
            <a:ext cx="4031302" cy="3071468"/>
          </a:xfrm>
          <a:prstGeom prst="rect">
            <a:avLst/>
          </a:prstGeom>
        </p:spPr>
      </p:pic>
    </p:spTree>
    <p:extLst>
      <p:ext uri="{BB962C8B-B14F-4D97-AF65-F5344CB8AC3E}">
        <p14:creationId xmlns:p14="http://schemas.microsoft.com/office/powerpoint/2010/main" val="2334088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D108-635C-E41E-B308-4973FCEC02B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7F92BF-8B9F-A1A2-E1C2-51DDFC0FA755}"/>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Ny på jobbet</a:t>
            </a:r>
          </a:p>
        </p:txBody>
      </p:sp>
      <p:sp>
        <p:nvSpPr>
          <p:cNvPr id="3" name="Platshållare för innehåll 2">
            <a:extLst>
              <a:ext uri="{FF2B5EF4-FFF2-40B4-BE49-F238E27FC236}">
                <a16:creationId xmlns:a16="http://schemas.microsoft.com/office/drawing/2014/main" id="{D4E97500-E5F6-77B6-EA07-2CC1DC8F42F5}"/>
              </a:ext>
            </a:extLst>
          </p:cNvPr>
          <p:cNvSpPr>
            <a:spLocks noGrp="1"/>
          </p:cNvSpPr>
          <p:nvPr>
            <p:ph idx="1"/>
          </p:nvPr>
        </p:nvSpPr>
        <p:spPr>
          <a:xfrm>
            <a:off x="576002" y="1671639"/>
            <a:ext cx="4875891" cy="2393585"/>
          </a:xfrm>
        </p:spPr>
        <p:txBody>
          <a:bodyPr/>
          <a:lstStyle/>
          <a:p>
            <a:pPr>
              <a:spcBef>
                <a:spcPts val="0"/>
              </a:spcBef>
              <a:spcAft>
                <a:spcPts val="1200"/>
              </a:spcAft>
            </a:pPr>
            <a:r>
              <a:rPr lang="sv-SE" dirty="0"/>
              <a:t>En bra introduktion.</a:t>
            </a:r>
          </a:p>
          <a:p>
            <a:pPr>
              <a:spcBef>
                <a:spcPts val="0"/>
              </a:spcBef>
              <a:spcAft>
                <a:spcPts val="1200"/>
              </a:spcAft>
            </a:pPr>
            <a:r>
              <a:rPr lang="sv-SE" dirty="0"/>
              <a:t>Småprata och fika dig in i gruppstämningen.</a:t>
            </a:r>
          </a:p>
          <a:p>
            <a:pPr>
              <a:spcBef>
                <a:spcPts val="0"/>
              </a:spcBef>
              <a:spcAft>
                <a:spcPts val="1200"/>
              </a:spcAft>
            </a:pPr>
            <a:r>
              <a:rPr lang="sv-SE" dirty="0"/>
              <a:t>Var dig själv.</a:t>
            </a:r>
          </a:p>
        </p:txBody>
      </p:sp>
      <p:pic>
        <p:nvPicPr>
          <p:cNvPr id="6" name="Bild 5" descr="En glad kille och två stjärnor. ">
            <a:extLst>
              <a:ext uri="{FF2B5EF4-FFF2-40B4-BE49-F238E27FC236}">
                <a16:creationId xmlns:a16="http://schemas.microsoft.com/office/drawing/2014/main" id="{4A5FBD22-F1B9-9565-4266-98E128B07F7E}"/>
              </a:ext>
            </a:extLst>
          </p:cNvPr>
          <p:cNvPicPr>
            <a:picLocks noChangeAspect="1"/>
          </p:cNvPicPr>
          <p:nvPr/>
        </p:nvPicPr>
        <p:blipFill>
          <a:blip r:embed="rId3">
            <a:extLst>
              <a:ext uri="{28A0092B-C50C-407E-A947-70E740481C1C}">
                <a14:useLocalDpi xmlns:a14="http://schemas.microsoft.com/office/drawing/2010/main" val="0"/>
              </a:ext>
            </a:extLst>
          </a:blip>
          <a:srcRect t="83" b="83"/>
          <a:stretch/>
        </p:blipFill>
        <p:spPr>
          <a:xfrm>
            <a:off x="5191432" y="1428319"/>
            <a:ext cx="3952568" cy="3715181"/>
          </a:xfrm>
          <a:prstGeom prst="rect">
            <a:avLst/>
          </a:prstGeom>
        </p:spPr>
      </p:pic>
    </p:spTree>
    <p:extLst>
      <p:ext uri="{BB962C8B-B14F-4D97-AF65-F5344CB8AC3E}">
        <p14:creationId xmlns:p14="http://schemas.microsoft.com/office/powerpoint/2010/main" val="26570043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2BEAF-939A-5A9B-4C7B-082BCFD33C4C}"/>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Hur är man på jobbet?</a:t>
            </a:r>
          </a:p>
        </p:txBody>
      </p:sp>
      <p:sp>
        <p:nvSpPr>
          <p:cNvPr id="3" name="Platshållare för innehåll 2">
            <a:extLst>
              <a:ext uri="{FF2B5EF4-FFF2-40B4-BE49-F238E27FC236}">
                <a16:creationId xmlns:a16="http://schemas.microsoft.com/office/drawing/2014/main" id="{42C773E1-94D0-90BA-7189-6BD47AECD7C9}"/>
              </a:ext>
            </a:extLst>
          </p:cNvPr>
          <p:cNvSpPr>
            <a:spLocks noGrp="1"/>
          </p:cNvSpPr>
          <p:nvPr>
            <p:ph idx="1"/>
          </p:nvPr>
        </p:nvSpPr>
        <p:spPr>
          <a:xfrm>
            <a:off x="576002" y="1671639"/>
            <a:ext cx="3753627" cy="1985963"/>
          </a:xfrm>
        </p:spPr>
        <p:txBody>
          <a:bodyPr vert="horz" lIns="0" tIns="0" rIns="0" bIns="0" rtlCol="0" anchor="t">
            <a:noAutofit/>
          </a:bodyPr>
          <a:lstStyle/>
          <a:p>
            <a:pPr>
              <a:spcBef>
                <a:spcPts val="0"/>
              </a:spcBef>
              <a:spcAft>
                <a:spcPts val="1200"/>
              </a:spcAft>
            </a:pPr>
            <a:r>
              <a:rPr lang="sv-SE" dirty="0"/>
              <a:t>De oskrivna reglerna på jobbet.</a:t>
            </a:r>
          </a:p>
          <a:p>
            <a:pPr>
              <a:spcBef>
                <a:spcPts val="0"/>
              </a:spcBef>
              <a:spcAft>
                <a:spcPts val="1200"/>
              </a:spcAft>
            </a:pPr>
            <a:r>
              <a:rPr lang="sv-SE" dirty="0"/>
              <a:t>Trivas och må bra på jobbet.</a:t>
            </a:r>
          </a:p>
        </p:txBody>
      </p:sp>
      <p:pic>
        <p:nvPicPr>
          <p:cNvPr id="6" name="Bildobjekt 5" descr="En postit-lapp med texten ”din mamma jobbar inte här”. ">
            <a:extLst>
              <a:ext uri="{FF2B5EF4-FFF2-40B4-BE49-F238E27FC236}">
                <a16:creationId xmlns:a16="http://schemas.microsoft.com/office/drawing/2014/main" id="{5F69A2E2-6AC9-09D7-AB52-FDB51574EA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490679">
            <a:off x="5663178" y="1649066"/>
            <a:ext cx="2469896" cy="2458720"/>
          </a:xfrm>
          <a:prstGeom prst="rect">
            <a:avLst/>
          </a:prstGeom>
          <a:effectLst>
            <a:outerShdw blurRad="448037" dist="309436" dir="2265681" sx="82660" sy="82660" algn="ctr" rotWithShape="0">
              <a:srgbClr val="000000">
                <a:alpha val="11266"/>
              </a:srgbClr>
            </a:outerShdw>
          </a:effectLst>
        </p:spPr>
      </p:pic>
    </p:spTree>
    <p:extLst>
      <p:ext uri="{BB962C8B-B14F-4D97-AF65-F5344CB8AC3E}">
        <p14:creationId xmlns:p14="http://schemas.microsoft.com/office/powerpoint/2010/main" val="41447009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B3B65D-04EA-AFAD-1903-50DC23DCDD4B}"/>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Livslångt lärande</a:t>
            </a:r>
          </a:p>
        </p:txBody>
      </p:sp>
      <p:sp>
        <p:nvSpPr>
          <p:cNvPr id="3" name="Platshållare för innehåll 2">
            <a:extLst>
              <a:ext uri="{FF2B5EF4-FFF2-40B4-BE49-F238E27FC236}">
                <a16:creationId xmlns:a16="http://schemas.microsoft.com/office/drawing/2014/main" id="{8EB60B6C-CDE7-4E84-1F95-739447DA94FF}"/>
              </a:ext>
            </a:extLst>
          </p:cNvPr>
          <p:cNvSpPr>
            <a:spLocks noGrp="1"/>
          </p:cNvSpPr>
          <p:nvPr>
            <p:ph idx="1"/>
          </p:nvPr>
        </p:nvSpPr>
        <p:spPr>
          <a:xfrm>
            <a:off x="576003" y="1671639"/>
            <a:ext cx="3588374" cy="1578337"/>
          </a:xfrm>
        </p:spPr>
        <p:txBody>
          <a:bodyPr>
            <a:normAutofit/>
          </a:bodyPr>
          <a:lstStyle/>
          <a:p>
            <a:pPr>
              <a:spcBef>
                <a:spcPts val="0"/>
              </a:spcBef>
              <a:spcAft>
                <a:spcPts val="1200"/>
              </a:spcAft>
            </a:pPr>
            <a:r>
              <a:rPr lang="sv-SE" dirty="0"/>
              <a:t>Fyll på din kompetens.</a:t>
            </a:r>
          </a:p>
          <a:p>
            <a:pPr>
              <a:spcBef>
                <a:spcPts val="0"/>
              </a:spcBef>
              <a:spcAft>
                <a:spcPts val="1200"/>
              </a:spcAft>
            </a:pPr>
            <a:r>
              <a:rPr lang="sv-SE" dirty="0"/>
              <a:t>Vilka förmågor behövs i arbetslivet? </a:t>
            </a:r>
          </a:p>
          <a:p>
            <a:pPr>
              <a:spcBef>
                <a:spcPts val="0"/>
              </a:spcBef>
              <a:spcAft>
                <a:spcPts val="1200"/>
              </a:spcAft>
            </a:pPr>
            <a:r>
              <a:rPr lang="sv-SE" dirty="0"/>
              <a:t>Olika sätt att lära sig mer.</a:t>
            </a:r>
          </a:p>
        </p:txBody>
      </p:sp>
      <p:pic>
        <p:nvPicPr>
          <p:cNvPr id="4" name="Bildobjekt 3" descr="En anteckningsbok och en mobil som låter.">
            <a:extLst>
              <a:ext uri="{FF2B5EF4-FFF2-40B4-BE49-F238E27FC236}">
                <a16:creationId xmlns:a16="http://schemas.microsoft.com/office/drawing/2014/main" id="{C0B09494-FB2A-315E-4FCB-898955B2A9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1485899"/>
            <a:ext cx="4087229" cy="2592164"/>
          </a:xfrm>
          <a:prstGeom prst="rect">
            <a:avLst/>
          </a:prstGeom>
        </p:spPr>
      </p:pic>
    </p:spTree>
    <p:extLst>
      <p:ext uri="{BB962C8B-B14F-4D97-AF65-F5344CB8AC3E}">
        <p14:creationId xmlns:p14="http://schemas.microsoft.com/office/powerpoint/2010/main" val="14129531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6EFE-02D9-2293-4DAD-7EDD0BAC601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DBDC4F-4D41-2893-FE3F-FE26BEA7ED9A}"/>
              </a:ext>
            </a:extLst>
          </p:cNvPr>
          <p:cNvSpPr>
            <a:spLocks noGrp="1"/>
          </p:cNvSpPr>
          <p:nvPr>
            <p:ph type="title"/>
          </p:nvPr>
        </p:nvSpPr>
        <p:spPr>
          <a:xfrm>
            <a:off x="576263" y="627063"/>
            <a:ext cx="7788373" cy="675000"/>
          </a:xfrm>
        </p:spPr>
        <p:txBody>
          <a:bodyPr/>
          <a:lstStyle/>
          <a:p>
            <a:r>
              <a:rPr lang="sv-SE" sz="4000" dirty="0"/>
              <a:t>Nyttiga förmågor att träna på</a:t>
            </a:r>
            <a:br>
              <a:rPr lang="sv-SE" dirty="0"/>
            </a:br>
            <a:r>
              <a:rPr lang="sv-SE" sz="1400" b="0" dirty="0"/>
              <a:t>Gör uppgiften på egen hand</a:t>
            </a:r>
            <a:endParaRPr lang="sv-SE" sz="1600" b="0" dirty="0"/>
          </a:p>
        </p:txBody>
      </p:sp>
      <p:sp>
        <p:nvSpPr>
          <p:cNvPr id="3" name="Platshållare för innehåll 2">
            <a:extLst>
              <a:ext uri="{FF2B5EF4-FFF2-40B4-BE49-F238E27FC236}">
                <a16:creationId xmlns:a16="http://schemas.microsoft.com/office/drawing/2014/main" id="{B8E5E537-B87F-018D-E4AC-FB6261E97C35}"/>
              </a:ext>
            </a:extLst>
          </p:cNvPr>
          <p:cNvSpPr>
            <a:spLocks noGrp="1"/>
          </p:cNvSpPr>
          <p:nvPr>
            <p:ph idx="1"/>
          </p:nvPr>
        </p:nvSpPr>
        <p:spPr>
          <a:xfrm>
            <a:off x="4572000" y="2176463"/>
            <a:ext cx="4074850" cy="1987913"/>
          </a:xfrm>
        </p:spPr>
        <p:txBody>
          <a:bodyPr/>
          <a:lstStyle/>
          <a:p>
            <a:pPr marL="0" indent="0">
              <a:spcBef>
                <a:spcPts val="0"/>
              </a:spcBef>
              <a:spcAft>
                <a:spcPts val="1200"/>
              </a:spcAft>
              <a:buNone/>
            </a:pPr>
            <a:r>
              <a:rPr lang="sv-SE" dirty="0"/>
              <a:t>I jobbguiden för unga finns en slumpgenerator där du kan snurra och få förslag på olika förmågor du kan träna upp.  </a:t>
            </a:r>
          </a:p>
        </p:txBody>
      </p:sp>
      <p:pic>
        <p:nvPicPr>
          <p:cNvPr id="4" name="Bild 3" descr="Ett anteckningsblock och en penna. ">
            <a:extLst>
              <a:ext uri="{FF2B5EF4-FFF2-40B4-BE49-F238E27FC236}">
                <a16:creationId xmlns:a16="http://schemas.microsoft.com/office/drawing/2014/main" id="{F68A72A5-4F30-154F-83E2-76995FD6C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8731">
            <a:off x="1473503" y="1957118"/>
            <a:ext cx="2015640" cy="2270491"/>
          </a:xfrm>
          <a:prstGeom prst="rect">
            <a:avLst/>
          </a:prstGeom>
        </p:spPr>
      </p:pic>
    </p:spTree>
    <p:extLst>
      <p:ext uri="{BB962C8B-B14F-4D97-AF65-F5344CB8AC3E}">
        <p14:creationId xmlns:p14="http://schemas.microsoft.com/office/powerpoint/2010/main" val="21864817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36C4B-68E5-D833-6395-A997FA890056}"/>
              </a:ext>
            </a:extLst>
          </p:cNvPr>
          <p:cNvSpPr>
            <a:spLocks noGrp="1"/>
          </p:cNvSpPr>
          <p:nvPr>
            <p:ph type="title"/>
          </p:nvPr>
        </p:nvSpPr>
        <p:spPr>
          <a:xfrm>
            <a:off x="5363694" y="1239837"/>
            <a:ext cx="2916771" cy="569739"/>
          </a:xfrm>
        </p:spPr>
        <p:txBody>
          <a:bodyPr/>
          <a:lstStyle/>
          <a:p>
            <a:r>
              <a:rPr lang="sv-SE" sz="3600" dirty="0">
                <a:solidFill>
                  <a:srgbClr val="002060"/>
                </a:solidFill>
              </a:rPr>
              <a:t>Vuxenlivet</a:t>
            </a:r>
          </a:p>
        </p:txBody>
      </p:sp>
      <p:sp>
        <p:nvSpPr>
          <p:cNvPr id="5" name="Rektangel 4">
            <a:extLst>
              <a:ext uri="{FF2B5EF4-FFF2-40B4-BE49-F238E27FC236}">
                <a16:creationId xmlns:a16="http://schemas.microsoft.com/office/drawing/2014/main" id="{0B0AFC37-2B69-2F0D-D334-8B6BB9EEB3F4}"/>
              </a:ext>
              <a:ext uri="{C183D7F6-B498-43B3-948B-1728B52AA6E4}">
                <adec:decorative xmlns:adec="http://schemas.microsoft.com/office/drawing/2017/decorative" val="1"/>
              </a:ext>
            </a:extLst>
          </p:cNvPr>
          <p:cNvSpPr/>
          <p:nvPr/>
        </p:nvSpPr>
        <p:spPr>
          <a:xfrm>
            <a:off x="1" y="0"/>
            <a:ext cx="4572000"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814A7312-F932-816D-7B0D-C1085C3CA5F7}"/>
              </a:ext>
            </a:extLst>
          </p:cNvPr>
          <p:cNvSpPr>
            <a:spLocks noGrp="1"/>
          </p:cNvSpPr>
          <p:nvPr>
            <p:ph idx="1"/>
          </p:nvPr>
        </p:nvSpPr>
        <p:spPr>
          <a:xfrm>
            <a:off x="5364163" y="2298007"/>
            <a:ext cx="2572893" cy="1737616"/>
          </a:xfrm>
        </p:spPr>
        <p:txBody>
          <a:bodyPr vert="horz" lIns="0" tIns="0" rIns="0" bIns="0" rtlCol="0">
            <a:noAutofit/>
          </a:bodyPr>
          <a:lstStyle/>
          <a:p>
            <a:pPr>
              <a:spcBef>
                <a:spcPts val="0"/>
              </a:spcBef>
              <a:spcAft>
                <a:spcPts val="1200"/>
              </a:spcAft>
            </a:pPr>
            <a:r>
              <a:rPr lang="sv-SE" sz="2400" dirty="0"/>
              <a:t>Del av samhället</a:t>
            </a:r>
          </a:p>
          <a:p>
            <a:pPr>
              <a:spcBef>
                <a:spcPts val="0"/>
              </a:spcBef>
              <a:spcAft>
                <a:spcPts val="1200"/>
              </a:spcAft>
            </a:pPr>
            <a:r>
              <a:rPr lang="sv-SE" sz="2400" dirty="0"/>
              <a:t>Vardagsekonomi</a:t>
            </a:r>
          </a:p>
          <a:p>
            <a:pPr>
              <a:spcBef>
                <a:spcPts val="0"/>
              </a:spcBef>
              <a:spcAft>
                <a:spcPts val="1200"/>
              </a:spcAft>
            </a:pPr>
            <a:r>
              <a:rPr lang="sv-SE" sz="2400" dirty="0"/>
              <a:t>Vara utan arbete</a:t>
            </a:r>
          </a:p>
        </p:txBody>
      </p:sp>
      <p:pic>
        <p:nvPicPr>
          <p:cNvPr id="6" name="Bild 5" descr="En tjej som gör segertecken med fingrarna. ">
            <a:extLst>
              <a:ext uri="{FF2B5EF4-FFF2-40B4-BE49-F238E27FC236}">
                <a16:creationId xmlns:a16="http://schemas.microsoft.com/office/drawing/2014/main" id="{832E8FCF-D9A0-524D-DA9E-9E6FE213DE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1694" y="1107876"/>
            <a:ext cx="2988614" cy="2927747"/>
          </a:xfrm>
          <a:prstGeom prst="rect">
            <a:avLst/>
          </a:prstGeom>
        </p:spPr>
      </p:pic>
    </p:spTree>
    <p:extLst>
      <p:ext uri="{BB962C8B-B14F-4D97-AF65-F5344CB8AC3E}">
        <p14:creationId xmlns:p14="http://schemas.microsoft.com/office/powerpoint/2010/main" val="12974950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6C425-EC99-D3D0-1365-60145B4BD714}"/>
              </a:ext>
            </a:extLst>
          </p:cNvPr>
          <p:cNvSpPr>
            <a:spLocks noGrp="1"/>
          </p:cNvSpPr>
          <p:nvPr>
            <p:ph type="title"/>
          </p:nvPr>
        </p:nvSpPr>
        <p:spPr>
          <a:xfrm>
            <a:off x="575043" y="627063"/>
            <a:ext cx="7422784" cy="675000"/>
          </a:xfrm>
        </p:spPr>
        <p:txBody>
          <a:bodyPr vert="horz" lIns="0" tIns="0" rIns="0" bIns="0" rtlCol="0" anchor="t" anchorCtr="0">
            <a:noAutofit/>
          </a:bodyPr>
          <a:lstStyle/>
          <a:p>
            <a:r>
              <a:rPr lang="sv-SE" sz="4000" dirty="0"/>
              <a:t>Vara en del av samhället</a:t>
            </a:r>
            <a:br>
              <a:rPr lang="sv-SE" sz="4400" dirty="0"/>
            </a:br>
            <a:r>
              <a:rPr lang="sv-SE" sz="1400" b="0" dirty="0"/>
              <a:t>Diskutera i grupp</a:t>
            </a:r>
            <a:endParaRPr lang="sv-SE" sz="4400" b="0" dirty="0"/>
          </a:p>
        </p:txBody>
      </p:sp>
      <p:sp>
        <p:nvSpPr>
          <p:cNvPr id="3" name="Platshållare för innehåll 2">
            <a:extLst>
              <a:ext uri="{FF2B5EF4-FFF2-40B4-BE49-F238E27FC236}">
                <a16:creationId xmlns:a16="http://schemas.microsoft.com/office/drawing/2014/main" id="{6DFE589E-6226-1923-2885-74A04FF0D324}"/>
              </a:ext>
            </a:extLst>
          </p:cNvPr>
          <p:cNvSpPr>
            <a:spLocks noGrp="1"/>
          </p:cNvSpPr>
          <p:nvPr>
            <p:ph idx="1"/>
          </p:nvPr>
        </p:nvSpPr>
        <p:spPr>
          <a:xfrm>
            <a:off x="575043" y="2176463"/>
            <a:ext cx="4148398" cy="515031"/>
          </a:xfrm>
        </p:spPr>
        <p:txBody>
          <a:bodyPr/>
          <a:lstStyle/>
          <a:p>
            <a:pPr marL="0" indent="0">
              <a:spcBef>
                <a:spcPts val="0"/>
              </a:spcBef>
              <a:spcAft>
                <a:spcPts val="1200"/>
              </a:spcAft>
              <a:buNone/>
            </a:pPr>
            <a:r>
              <a:rPr lang="sv-SE" b="0" i="0" dirty="0">
                <a:effectLst/>
                <a:latin typeface="+mj-lt"/>
              </a:rPr>
              <a:t>Vad menas med välfärdssamhälle?</a:t>
            </a:r>
          </a:p>
        </p:txBody>
      </p:sp>
      <p:pic>
        <p:nvPicPr>
          <p:cNvPr id="6" name="Bild 5" descr="Två pratbubblor. ">
            <a:extLst>
              <a:ext uri="{FF2B5EF4-FFF2-40B4-BE49-F238E27FC236}">
                <a16:creationId xmlns:a16="http://schemas.microsoft.com/office/drawing/2014/main" id="{39B0A742-EEB0-3074-252A-27914FA278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2113" y="1749189"/>
            <a:ext cx="2359152" cy="1645920"/>
          </a:xfrm>
          <a:prstGeom prst="rect">
            <a:avLst/>
          </a:prstGeom>
        </p:spPr>
      </p:pic>
    </p:spTree>
    <p:extLst>
      <p:ext uri="{BB962C8B-B14F-4D97-AF65-F5344CB8AC3E}">
        <p14:creationId xmlns:p14="http://schemas.microsoft.com/office/powerpoint/2010/main" val="17350971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2A6FC-691C-007B-D879-76E8BE5BA117}"/>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EDB6518-2C48-7CBB-64E7-80B128DD5E1E}"/>
              </a:ext>
              <a:ext uri="{C183D7F6-B498-43B3-948B-1728B52AA6E4}">
                <adec:decorative xmlns:adec="http://schemas.microsoft.com/office/drawing/2017/decorative" val="1"/>
              </a:ext>
            </a:extLst>
          </p:cNvPr>
          <p:cNvSpPr/>
          <p:nvPr/>
        </p:nvSpPr>
        <p:spPr>
          <a:xfrm>
            <a:off x="141859" y="0"/>
            <a:ext cx="9002141" cy="4630493"/>
          </a:xfrm>
          <a:prstGeom prst="rect">
            <a:avLst/>
          </a:prstGeom>
          <a:solidFill>
            <a:srgbClr val="CE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bakgrund">
            <a:extLst>
              <a:ext uri="{FF2B5EF4-FFF2-40B4-BE49-F238E27FC236}">
                <a16:creationId xmlns:a16="http://schemas.microsoft.com/office/drawing/2014/main" id="{3B4466A5-EF6D-4084-5020-3F2F5B7BBF02}"/>
              </a:ext>
            </a:extLst>
          </p:cNvPr>
          <p:cNvSpPr>
            <a:spLocks noGrp="1"/>
          </p:cNvSpPr>
          <p:nvPr>
            <p:ph type="ctrTitle"/>
          </p:nvPr>
        </p:nvSpPr>
        <p:spPr>
          <a:xfrm>
            <a:off x="141859" y="3117860"/>
            <a:ext cx="5784252" cy="1512633"/>
          </a:xfrm>
          <a:solidFill>
            <a:schemeClr val="accent1"/>
          </a:solidFill>
        </p:spPr>
        <p:txBody>
          <a:bodyPr tIns="0" anchor="ctr" anchorCtr="0"/>
          <a:lstStyle/>
          <a:p>
            <a:r>
              <a:rPr lang="sv-SE" dirty="0"/>
              <a:t>Vägledning för unga</a:t>
            </a:r>
          </a:p>
        </p:txBody>
      </p:sp>
      <p:grpSp>
        <p:nvGrpSpPr>
          <p:cNvPr id="4" name="Grupp 3" descr="En grupp med fyra ungdomar. ">
            <a:extLst>
              <a:ext uri="{FF2B5EF4-FFF2-40B4-BE49-F238E27FC236}">
                <a16:creationId xmlns:a16="http://schemas.microsoft.com/office/drawing/2014/main" id="{5EF60FBB-F382-7B55-187C-CBDED22BFA59}"/>
              </a:ext>
            </a:extLst>
          </p:cNvPr>
          <p:cNvGrpSpPr/>
          <p:nvPr/>
        </p:nvGrpSpPr>
        <p:grpSpPr>
          <a:xfrm>
            <a:off x="657980" y="335951"/>
            <a:ext cx="7601572" cy="4293309"/>
            <a:chOff x="657980" y="335951"/>
            <a:chExt cx="7601572" cy="4293309"/>
          </a:xfrm>
        </p:grpSpPr>
        <p:pic>
          <p:nvPicPr>
            <p:cNvPr id="16" name="Bild 15">
              <a:extLst>
                <a:ext uri="{FF2B5EF4-FFF2-40B4-BE49-F238E27FC236}">
                  <a16:creationId xmlns:a16="http://schemas.microsoft.com/office/drawing/2014/main" id="{25991263-518A-1D23-AA97-75B1F976BC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69967" y="335951"/>
              <a:ext cx="1504950" cy="4293309"/>
            </a:xfrm>
            <a:prstGeom prst="rect">
              <a:avLst/>
            </a:prstGeom>
          </p:spPr>
        </p:pic>
        <p:pic>
          <p:nvPicPr>
            <p:cNvPr id="10" name="Bild 9">
              <a:extLst>
                <a:ext uri="{FF2B5EF4-FFF2-40B4-BE49-F238E27FC236}">
                  <a16:creationId xmlns:a16="http://schemas.microsoft.com/office/drawing/2014/main" id="{5474175D-0D38-0F48-DF6F-4D3F51B21F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9277" y="368889"/>
              <a:ext cx="2200275" cy="4256007"/>
            </a:xfrm>
            <a:prstGeom prst="rect">
              <a:avLst/>
            </a:prstGeom>
          </p:spPr>
        </p:pic>
        <p:pic>
          <p:nvPicPr>
            <p:cNvPr id="8" name="Bild 7">
              <a:extLst>
                <a:ext uri="{FF2B5EF4-FFF2-40B4-BE49-F238E27FC236}">
                  <a16:creationId xmlns:a16="http://schemas.microsoft.com/office/drawing/2014/main" id="{041892D4-5E86-9908-D5F4-9C4C536873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7980" y="487872"/>
              <a:ext cx="1857375" cy="4084716"/>
            </a:xfrm>
            <a:prstGeom prst="rect">
              <a:avLst/>
            </a:prstGeom>
          </p:spPr>
        </p:pic>
        <p:pic>
          <p:nvPicPr>
            <p:cNvPr id="6" name="Bild 5">
              <a:extLst>
                <a:ext uri="{FF2B5EF4-FFF2-40B4-BE49-F238E27FC236}">
                  <a16:creationId xmlns:a16="http://schemas.microsoft.com/office/drawing/2014/main" id="{91447BB9-CC2C-425A-0479-A8311547C9C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03632" y="1130905"/>
              <a:ext cx="1951902" cy="3046870"/>
            </a:xfrm>
            <a:prstGeom prst="rect">
              <a:avLst/>
            </a:prstGeom>
          </p:spPr>
        </p:pic>
      </p:grpSp>
      <p:sp>
        <p:nvSpPr>
          <p:cNvPr id="5" name="Rubrik 1">
            <a:extLst>
              <a:ext uri="{FF2B5EF4-FFF2-40B4-BE49-F238E27FC236}">
                <a16:creationId xmlns:a16="http://schemas.microsoft.com/office/drawing/2014/main" id="{DEBD21B1-11EC-4601-A0FB-0697D5D620C0}"/>
              </a:ext>
            </a:extLst>
          </p:cNvPr>
          <p:cNvSpPr txBox="1">
            <a:spLocks/>
          </p:cNvSpPr>
          <p:nvPr/>
        </p:nvSpPr>
        <p:spPr>
          <a:xfrm>
            <a:off x="138116" y="3112263"/>
            <a:ext cx="4343732" cy="1512633"/>
          </a:xfrm>
          <a:prstGeom prst="rect">
            <a:avLst/>
          </a:prstGeom>
          <a:solidFill>
            <a:schemeClr val="accent1">
              <a:alpha val="90000"/>
            </a:schemeClr>
          </a:solidFill>
        </p:spPr>
        <p:txBody>
          <a:bodyPr vert="horz" lIns="0" tIns="0" rIns="0" bIns="0" rtlCol="0" anchor="ctr" anchorCtr="0">
            <a:noAutofit/>
          </a:bodyPr>
          <a:lstStyle>
            <a:lvl1pPr marL="360000" algn="l" defTabSz="685800" rtl="0" eaLnBrk="1" latinLnBrk="0" hangingPunct="1">
              <a:spcBef>
                <a:spcPct val="0"/>
              </a:spcBef>
              <a:buNone/>
              <a:defRPr sz="3200" b="1" kern="1200">
                <a:solidFill>
                  <a:schemeClr val="bg1"/>
                </a:solidFill>
                <a:latin typeface="+mj-lt"/>
                <a:ea typeface="+mj-ea"/>
                <a:cs typeface="+mj-cs"/>
              </a:defRPr>
            </a:lvl1pPr>
          </a:lstStyle>
          <a:p>
            <a:r>
              <a:rPr lang="sv-SE" dirty="0"/>
              <a:t>Vägledning för unga</a:t>
            </a:r>
          </a:p>
        </p:txBody>
      </p:sp>
    </p:spTree>
    <p:extLst>
      <p:ext uri="{BB962C8B-B14F-4D97-AF65-F5344CB8AC3E}">
        <p14:creationId xmlns:p14="http://schemas.microsoft.com/office/powerpoint/2010/main" val="120545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6000-32A0-3041-7A86-27C435A7A32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8C908DF-0DEC-72BA-E17E-85165A4DCFE0}"/>
              </a:ext>
            </a:extLst>
          </p:cNvPr>
          <p:cNvSpPr>
            <a:spLocks noGrp="1"/>
          </p:cNvSpPr>
          <p:nvPr>
            <p:ph type="title"/>
          </p:nvPr>
        </p:nvSpPr>
        <p:spPr>
          <a:xfrm>
            <a:off x="575043" y="627063"/>
            <a:ext cx="3660459" cy="858836"/>
          </a:xfrm>
        </p:spPr>
        <p:txBody>
          <a:bodyPr vert="horz" lIns="0" tIns="0" rIns="0" bIns="0" rtlCol="0" anchor="t" anchorCtr="0">
            <a:noAutofit/>
          </a:bodyPr>
          <a:lstStyle/>
          <a:p>
            <a:r>
              <a:rPr lang="sv-SE" sz="3600" dirty="0"/>
              <a:t>Lön och skatt</a:t>
            </a:r>
          </a:p>
        </p:txBody>
      </p:sp>
      <p:pic>
        <p:nvPicPr>
          <p:cNvPr id="10" name="Bild 9">
            <a:extLst>
              <a:ext uri="{FF2B5EF4-FFF2-40B4-BE49-F238E27FC236}">
                <a16:creationId xmlns:a16="http://schemas.microsoft.com/office/drawing/2014/main" id="{1DB39F4F-CAEF-8827-D75B-96CB972EAE2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36202">
            <a:off x="4268184" y="243565"/>
            <a:ext cx="3156548" cy="3156548"/>
          </a:xfrm>
          <a:prstGeom prst="rect">
            <a:avLst/>
          </a:prstGeom>
        </p:spPr>
      </p:pic>
      <p:sp>
        <p:nvSpPr>
          <p:cNvPr id="3" name="Platshållare för innehåll 2">
            <a:extLst>
              <a:ext uri="{FF2B5EF4-FFF2-40B4-BE49-F238E27FC236}">
                <a16:creationId xmlns:a16="http://schemas.microsoft.com/office/drawing/2014/main" id="{0CC06B09-54F4-2FC5-C23E-73C3A0D14B76}"/>
              </a:ext>
            </a:extLst>
          </p:cNvPr>
          <p:cNvSpPr>
            <a:spLocks noGrp="1"/>
          </p:cNvSpPr>
          <p:nvPr>
            <p:ph idx="1"/>
          </p:nvPr>
        </p:nvSpPr>
        <p:spPr>
          <a:xfrm>
            <a:off x="576003" y="1671639"/>
            <a:ext cx="3781770" cy="3009714"/>
          </a:xfrm>
        </p:spPr>
        <p:txBody>
          <a:bodyPr/>
          <a:lstStyle/>
          <a:p>
            <a:pPr>
              <a:spcBef>
                <a:spcPts val="0"/>
              </a:spcBef>
              <a:spcAft>
                <a:spcPts val="1200"/>
              </a:spcAft>
            </a:pPr>
            <a:r>
              <a:rPr lang="sv-SE" dirty="0"/>
              <a:t>Lön är pengar för arbete. </a:t>
            </a:r>
          </a:p>
          <a:p>
            <a:pPr>
              <a:spcBef>
                <a:spcPts val="0"/>
              </a:spcBef>
              <a:spcAft>
                <a:spcPts val="1200"/>
              </a:spcAft>
            </a:pPr>
            <a:r>
              <a:rPr lang="sv-SE" dirty="0"/>
              <a:t>Bruttolön är din lön innan skatt.</a:t>
            </a:r>
          </a:p>
          <a:p>
            <a:pPr>
              <a:spcBef>
                <a:spcPts val="0"/>
              </a:spcBef>
              <a:spcAft>
                <a:spcPts val="1200"/>
              </a:spcAft>
            </a:pPr>
            <a:r>
              <a:rPr lang="sv-SE" dirty="0"/>
              <a:t>Nettolön är det du får in på bankkontot.</a:t>
            </a:r>
          </a:p>
        </p:txBody>
      </p:sp>
      <p:sp>
        <p:nvSpPr>
          <p:cNvPr id="7" name="Ellips 6">
            <a:extLst>
              <a:ext uri="{FF2B5EF4-FFF2-40B4-BE49-F238E27FC236}">
                <a16:creationId xmlns:a16="http://schemas.microsoft.com/office/drawing/2014/main" id="{BCABCBFC-F496-C3C9-38C5-CD119A41104E}"/>
              </a:ext>
            </a:extLst>
          </p:cNvPr>
          <p:cNvSpPr/>
          <p:nvPr/>
        </p:nvSpPr>
        <p:spPr>
          <a:xfrm>
            <a:off x="5396843" y="1318730"/>
            <a:ext cx="1723783" cy="16777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b="1" dirty="0">
                <a:solidFill>
                  <a:schemeClr val="accent1"/>
                </a:solidFill>
              </a:rPr>
              <a:t>Skatt</a:t>
            </a:r>
            <a:r>
              <a:rPr lang="sv-SE" dirty="0">
                <a:solidFill>
                  <a:srgbClr val="00005A"/>
                </a:solidFill>
              </a:rPr>
              <a:t> </a:t>
            </a:r>
            <a:br>
              <a:rPr lang="sv-SE" dirty="0">
                <a:solidFill>
                  <a:srgbClr val="00005A"/>
                </a:solidFill>
              </a:rPr>
            </a:br>
            <a:r>
              <a:rPr lang="sv-SE" sz="1100" dirty="0">
                <a:solidFill>
                  <a:srgbClr val="00005A"/>
                </a:solidFill>
              </a:rPr>
              <a:t>går exempelvis till sjukvård, äldreomsorg, vägar, polis, skola, pensioner</a:t>
            </a:r>
          </a:p>
        </p:txBody>
      </p:sp>
      <p:pic>
        <p:nvPicPr>
          <p:cNvPr id="4" name="Bild 3" descr="En kille som håller ut sin hand">
            <a:extLst>
              <a:ext uri="{FF2B5EF4-FFF2-40B4-BE49-F238E27FC236}">
                <a16:creationId xmlns:a16="http://schemas.microsoft.com/office/drawing/2014/main" id="{3FA520C0-5738-F825-5970-25764EC3034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6956"/>
          <a:stretch/>
        </p:blipFill>
        <p:spPr>
          <a:xfrm flipH="1">
            <a:off x="6548085" y="2662487"/>
            <a:ext cx="2057400" cy="1878837"/>
          </a:xfrm>
          <a:prstGeom prst="rect">
            <a:avLst/>
          </a:prstGeom>
        </p:spPr>
      </p:pic>
      <p:sp>
        <p:nvSpPr>
          <p:cNvPr id="11" name="textruta 10">
            <a:extLst>
              <a:ext uri="{FF2B5EF4-FFF2-40B4-BE49-F238E27FC236}">
                <a16:creationId xmlns:a16="http://schemas.microsoft.com/office/drawing/2014/main" id="{BB243991-EFF7-7867-E892-D003ED692CAE}"/>
              </a:ext>
            </a:extLst>
          </p:cNvPr>
          <p:cNvSpPr txBox="1"/>
          <p:nvPr/>
        </p:nvSpPr>
        <p:spPr>
          <a:xfrm>
            <a:off x="4908499" y="821874"/>
            <a:ext cx="1350235" cy="507831"/>
          </a:xfrm>
          <a:prstGeom prst="rect">
            <a:avLst/>
          </a:prstGeom>
          <a:noFill/>
        </p:spPr>
        <p:txBody>
          <a:bodyPr wrap="square" rtlCol="0">
            <a:spAutoFit/>
          </a:bodyPr>
          <a:lstStyle/>
          <a:p>
            <a:r>
              <a:rPr lang="sv-SE" sz="2700" b="1" dirty="0">
                <a:solidFill>
                  <a:schemeClr val="accent1"/>
                </a:solidFill>
              </a:rPr>
              <a:t>Lön</a:t>
            </a:r>
          </a:p>
        </p:txBody>
      </p:sp>
    </p:spTree>
    <p:extLst>
      <p:ext uri="{BB962C8B-B14F-4D97-AF65-F5344CB8AC3E}">
        <p14:creationId xmlns:p14="http://schemas.microsoft.com/office/powerpoint/2010/main" val="37324863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8A2F-CA34-8FEC-E72A-B9CCDADAF60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0440BCF-C85E-8C3F-5ECF-C3770C667031}"/>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Sparande, bidrag och lån</a:t>
            </a:r>
          </a:p>
        </p:txBody>
      </p:sp>
      <p:sp>
        <p:nvSpPr>
          <p:cNvPr id="3" name="Platshållare för innehåll 2">
            <a:extLst>
              <a:ext uri="{FF2B5EF4-FFF2-40B4-BE49-F238E27FC236}">
                <a16:creationId xmlns:a16="http://schemas.microsoft.com/office/drawing/2014/main" id="{08E412AD-D3AA-5ADE-309A-17B11A9748F1}"/>
              </a:ext>
            </a:extLst>
          </p:cNvPr>
          <p:cNvSpPr>
            <a:spLocks noGrp="1"/>
          </p:cNvSpPr>
          <p:nvPr>
            <p:ph idx="1"/>
          </p:nvPr>
        </p:nvSpPr>
        <p:spPr>
          <a:xfrm>
            <a:off x="576002" y="1671639"/>
            <a:ext cx="3621425" cy="2844798"/>
          </a:xfrm>
        </p:spPr>
        <p:txBody>
          <a:bodyPr/>
          <a:lstStyle/>
          <a:p>
            <a:pPr>
              <a:spcBef>
                <a:spcPts val="0"/>
              </a:spcBef>
              <a:spcAft>
                <a:spcPts val="1200"/>
              </a:spcAft>
            </a:pPr>
            <a:r>
              <a:rPr lang="sv-SE" dirty="0"/>
              <a:t>Spara till något du vill köpa.</a:t>
            </a:r>
          </a:p>
          <a:p>
            <a:pPr>
              <a:spcBef>
                <a:spcPts val="0"/>
              </a:spcBef>
              <a:spcAft>
                <a:spcPts val="1200"/>
              </a:spcAft>
            </a:pPr>
            <a:r>
              <a:rPr lang="sv-SE" dirty="0"/>
              <a:t>Olika bidrag du kan söka.</a:t>
            </a:r>
          </a:p>
          <a:p>
            <a:pPr>
              <a:spcBef>
                <a:spcPts val="0"/>
              </a:spcBef>
              <a:spcAft>
                <a:spcPts val="1200"/>
              </a:spcAft>
            </a:pPr>
            <a:r>
              <a:rPr lang="sv-SE" dirty="0"/>
              <a:t>Låna till bostad eller studier.</a:t>
            </a:r>
          </a:p>
          <a:p>
            <a:pPr>
              <a:spcBef>
                <a:spcPts val="0"/>
              </a:spcBef>
              <a:spcAft>
                <a:spcPts val="1200"/>
              </a:spcAft>
            </a:pPr>
            <a:endParaRPr lang="sv-SE" dirty="0"/>
          </a:p>
          <a:p>
            <a:pPr marL="273050" indent="0">
              <a:spcAft>
                <a:spcPts val="1200"/>
              </a:spcAft>
              <a:buNone/>
            </a:pPr>
            <a:r>
              <a:rPr lang="sv-SE" dirty="0"/>
              <a:t>Hamna inte i lyxfällan!</a:t>
            </a:r>
          </a:p>
        </p:txBody>
      </p:sp>
      <p:pic>
        <p:nvPicPr>
          <p:cNvPr id="10" name="Bildobjekt 9" descr="En spargris. ">
            <a:extLst>
              <a:ext uri="{FF2B5EF4-FFF2-40B4-BE49-F238E27FC236}">
                <a16:creationId xmlns:a16="http://schemas.microsoft.com/office/drawing/2014/main" id="{BFEEE549-02CC-818D-4569-8C6D531D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809" y="1223757"/>
            <a:ext cx="3070581" cy="3108844"/>
          </a:xfrm>
          <a:prstGeom prst="rect">
            <a:avLst/>
          </a:prstGeom>
        </p:spPr>
      </p:pic>
    </p:spTree>
    <p:extLst>
      <p:ext uri="{BB962C8B-B14F-4D97-AF65-F5344CB8AC3E}">
        <p14:creationId xmlns:p14="http://schemas.microsoft.com/office/powerpoint/2010/main" val="40944158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F81655-0DE5-2C07-09B1-131C601D9313}"/>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Vardagsekonomi</a:t>
            </a:r>
          </a:p>
        </p:txBody>
      </p:sp>
      <p:sp>
        <p:nvSpPr>
          <p:cNvPr id="3" name="Platshållare för innehåll 2">
            <a:extLst>
              <a:ext uri="{FF2B5EF4-FFF2-40B4-BE49-F238E27FC236}">
                <a16:creationId xmlns:a16="http://schemas.microsoft.com/office/drawing/2014/main" id="{5C6C99D1-F059-3D72-65B1-FA2DB451DD39}"/>
              </a:ext>
            </a:extLst>
          </p:cNvPr>
          <p:cNvSpPr>
            <a:spLocks noGrp="1"/>
          </p:cNvSpPr>
          <p:nvPr>
            <p:ph idx="1"/>
          </p:nvPr>
        </p:nvSpPr>
        <p:spPr>
          <a:xfrm>
            <a:off x="576003" y="1671639"/>
            <a:ext cx="4403622" cy="2691156"/>
          </a:xfrm>
        </p:spPr>
        <p:txBody>
          <a:bodyPr/>
          <a:lstStyle/>
          <a:p>
            <a:pPr marL="0" indent="0">
              <a:spcAft>
                <a:spcPts val="1200"/>
              </a:spcAft>
              <a:buNone/>
            </a:pPr>
            <a:r>
              <a:rPr lang="sv-SE" dirty="0"/>
              <a:t>Balansen mellan inkomster och utgifter. </a:t>
            </a:r>
          </a:p>
          <a:p>
            <a:pPr marL="0" indent="0">
              <a:spcAft>
                <a:spcPts val="1200"/>
              </a:spcAft>
              <a:buNone/>
            </a:pPr>
            <a:endParaRPr lang="sv-SE" dirty="0"/>
          </a:p>
          <a:p>
            <a:pPr>
              <a:spcBef>
                <a:spcPts val="0"/>
              </a:spcBef>
              <a:spcAft>
                <a:spcPts val="1200"/>
              </a:spcAft>
            </a:pPr>
            <a:r>
              <a:rPr lang="sv-SE" dirty="0"/>
              <a:t>Vad ska pengarna räcka till? </a:t>
            </a:r>
          </a:p>
          <a:p>
            <a:pPr>
              <a:spcBef>
                <a:spcPts val="0"/>
              </a:spcBef>
              <a:spcAft>
                <a:spcPts val="1200"/>
              </a:spcAft>
            </a:pPr>
            <a:r>
              <a:rPr lang="sv-SE" dirty="0"/>
              <a:t>Göra en budget.</a:t>
            </a:r>
          </a:p>
        </p:txBody>
      </p:sp>
      <p:grpSp>
        <p:nvGrpSpPr>
          <p:cNvPr id="4" name="Grupp 3" descr="En diamant och en bunt sedlar. ">
            <a:extLst>
              <a:ext uri="{FF2B5EF4-FFF2-40B4-BE49-F238E27FC236}">
                <a16:creationId xmlns:a16="http://schemas.microsoft.com/office/drawing/2014/main" id="{E7D32634-27EC-2637-F072-7319528C9B0C}"/>
              </a:ext>
            </a:extLst>
          </p:cNvPr>
          <p:cNvGrpSpPr/>
          <p:nvPr/>
        </p:nvGrpSpPr>
        <p:grpSpPr>
          <a:xfrm>
            <a:off x="5401659" y="1140673"/>
            <a:ext cx="2648479" cy="3116051"/>
            <a:chOff x="5401659" y="1140673"/>
            <a:chExt cx="2648479" cy="3116051"/>
          </a:xfrm>
        </p:grpSpPr>
        <p:pic>
          <p:nvPicPr>
            <p:cNvPr id="8" name="Bild 7">
              <a:extLst>
                <a:ext uri="{FF2B5EF4-FFF2-40B4-BE49-F238E27FC236}">
                  <a16:creationId xmlns:a16="http://schemas.microsoft.com/office/drawing/2014/main" id="{31BBFF1E-F742-2BBA-C21D-9B52A1273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1659" y="1140673"/>
              <a:ext cx="2478774" cy="2187154"/>
            </a:xfrm>
            <a:prstGeom prst="rect">
              <a:avLst/>
            </a:prstGeom>
          </p:spPr>
        </p:pic>
        <p:pic>
          <p:nvPicPr>
            <p:cNvPr id="10" name="Bild 9">
              <a:extLst>
                <a:ext uri="{FF2B5EF4-FFF2-40B4-BE49-F238E27FC236}">
                  <a16:creationId xmlns:a16="http://schemas.microsoft.com/office/drawing/2014/main" id="{3494FFBD-00D0-3CE2-9287-142DB459FD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230">
              <a:off x="6513338" y="2677820"/>
              <a:ext cx="1536800" cy="1578904"/>
            </a:xfrm>
            <a:prstGeom prst="rect">
              <a:avLst/>
            </a:prstGeom>
          </p:spPr>
        </p:pic>
      </p:grpSp>
    </p:spTree>
    <p:extLst>
      <p:ext uri="{BB962C8B-B14F-4D97-AF65-F5344CB8AC3E}">
        <p14:creationId xmlns:p14="http://schemas.microsoft.com/office/powerpoint/2010/main" val="10482421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D089A-BA2B-AFF2-6B1B-3410564D7E5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B2F8C0-5FA3-E0A5-F74E-38084DA010A0}"/>
              </a:ext>
            </a:extLst>
          </p:cNvPr>
          <p:cNvSpPr>
            <a:spLocks noGrp="1"/>
          </p:cNvSpPr>
          <p:nvPr>
            <p:ph type="title"/>
          </p:nvPr>
        </p:nvSpPr>
        <p:spPr>
          <a:xfrm>
            <a:off x="576003" y="627063"/>
            <a:ext cx="7422784" cy="917885"/>
          </a:xfrm>
        </p:spPr>
        <p:txBody>
          <a:bodyPr vert="horz" lIns="0" tIns="0" rIns="0" bIns="0" rtlCol="0" anchor="t" anchorCtr="0">
            <a:noAutofit/>
          </a:bodyPr>
          <a:lstStyle/>
          <a:p>
            <a:r>
              <a:rPr lang="sv-SE" sz="4000" dirty="0"/>
              <a:t>Gör en budget!</a:t>
            </a:r>
            <a:br>
              <a:rPr lang="sv-SE" sz="4000" dirty="0"/>
            </a:br>
            <a:r>
              <a:rPr lang="sv-SE" sz="1400" b="0" dirty="0"/>
              <a:t>Gör uppgiften på egen hand</a:t>
            </a:r>
            <a:endParaRPr lang="sv-SE" sz="4400" b="0" dirty="0"/>
          </a:p>
        </p:txBody>
      </p:sp>
      <p:sp>
        <p:nvSpPr>
          <p:cNvPr id="3" name="Platshållare för innehåll 2">
            <a:extLst>
              <a:ext uri="{FF2B5EF4-FFF2-40B4-BE49-F238E27FC236}">
                <a16:creationId xmlns:a16="http://schemas.microsoft.com/office/drawing/2014/main" id="{16AAA4C7-397A-8D76-0975-168B78759D28}"/>
              </a:ext>
            </a:extLst>
          </p:cNvPr>
          <p:cNvSpPr>
            <a:spLocks noGrp="1"/>
          </p:cNvSpPr>
          <p:nvPr>
            <p:ph idx="1"/>
          </p:nvPr>
        </p:nvSpPr>
        <p:spPr>
          <a:xfrm>
            <a:off x="576003" y="1808999"/>
            <a:ext cx="4680210" cy="2872353"/>
          </a:xfrm>
        </p:spPr>
        <p:txBody>
          <a:bodyPr/>
          <a:lstStyle/>
          <a:p>
            <a:pPr>
              <a:spcBef>
                <a:spcPts val="0"/>
              </a:spcBef>
              <a:spcAft>
                <a:spcPts val="1200"/>
              </a:spcAft>
            </a:pPr>
            <a:r>
              <a:rPr lang="sv-SE" b="0" i="0" dirty="0">
                <a:effectLst/>
                <a:latin typeface="+mj-lt"/>
              </a:rPr>
              <a:t>Rita upp två kolumner på ett linjerat papper.</a:t>
            </a:r>
          </a:p>
          <a:p>
            <a:pPr>
              <a:spcBef>
                <a:spcPts val="0"/>
              </a:spcBef>
              <a:spcAft>
                <a:spcPts val="1200"/>
              </a:spcAft>
            </a:pPr>
            <a:r>
              <a:rPr lang="sv-SE" b="0" i="0" dirty="0">
                <a:effectLst/>
                <a:latin typeface="+mj-lt"/>
              </a:rPr>
              <a:t>Skriv dina inkomster i första kolumnen.</a:t>
            </a:r>
            <a:br>
              <a:rPr lang="sv-SE" b="0" i="0" dirty="0">
                <a:effectLst/>
                <a:latin typeface="+mj-lt"/>
              </a:rPr>
            </a:br>
            <a:r>
              <a:rPr lang="sv-SE" sz="1400" b="0" i="0" dirty="0">
                <a:effectLst/>
                <a:latin typeface="+mj-lt"/>
              </a:rPr>
              <a:t>Exempelvis lön, studiebidrag.</a:t>
            </a:r>
          </a:p>
          <a:p>
            <a:pPr>
              <a:spcBef>
                <a:spcPts val="0"/>
              </a:spcBef>
              <a:spcAft>
                <a:spcPts val="1200"/>
              </a:spcAft>
            </a:pPr>
            <a:r>
              <a:rPr lang="sv-SE" b="0" i="0" dirty="0">
                <a:effectLst/>
                <a:latin typeface="+mj-lt"/>
              </a:rPr>
              <a:t>Skriv dina utgifter i den andra kolumnen.</a:t>
            </a:r>
            <a:br>
              <a:rPr lang="sv-SE" b="0" i="0" dirty="0">
                <a:effectLst/>
                <a:latin typeface="+mj-lt"/>
              </a:rPr>
            </a:br>
            <a:r>
              <a:rPr lang="sv-SE" sz="1400" b="0" i="0" dirty="0">
                <a:effectLst/>
                <a:latin typeface="+mj-lt"/>
              </a:rPr>
              <a:t>Exempelvis hyra, mat, kläder, mobil, sparande.</a:t>
            </a:r>
          </a:p>
          <a:p>
            <a:pPr>
              <a:spcBef>
                <a:spcPts val="0"/>
              </a:spcBef>
              <a:spcAft>
                <a:spcPts val="1200"/>
              </a:spcAft>
            </a:pPr>
            <a:r>
              <a:rPr lang="sv-SE" b="0" i="0" dirty="0">
                <a:effectLst/>
                <a:latin typeface="+mj-lt"/>
              </a:rPr>
              <a:t>Räkna ut summan i varje kolumn och se hur långt dina pengar räcker. </a:t>
            </a:r>
          </a:p>
          <a:p>
            <a:pPr marL="342900" indent="-342900">
              <a:spcBef>
                <a:spcPts val="0"/>
              </a:spcBef>
              <a:spcAft>
                <a:spcPts val="1200"/>
              </a:spcAft>
              <a:buFont typeface="+mj-lt"/>
              <a:buAutoNum type="arabicPeriod"/>
            </a:pPr>
            <a:endParaRPr lang="sv-SE" b="0" i="0" dirty="0">
              <a:effectLst/>
              <a:latin typeface="+mj-lt"/>
            </a:endParaRPr>
          </a:p>
        </p:txBody>
      </p:sp>
      <p:pic>
        <p:nvPicPr>
          <p:cNvPr id="5" name="Bild 4" descr="Ett anteckningsblock och en penna. ">
            <a:extLst>
              <a:ext uri="{FF2B5EF4-FFF2-40B4-BE49-F238E27FC236}">
                <a16:creationId xmlns:a16="http://schemas.microsoft.com/office/drawing/2014/main" id="{984CA4C3-34F1-9EDD-1F54-7DFD67508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8731">
            <a:off x="6276858" y="1905224"/>
            <a:ext cx="2015640" cy="2270491"/>
          </a:xfrm>
          <a:prstGeom prst="rect">
            <a:avLst/>
          </a:prstGeom>
        </p:spPr>
      </p:pic>
    </p:spTree>
    <p:extLst>
      <p:ext uri="{BB962C8B-B14F-4D97-AF65-F5344CB8AC3E}">
        <p14:creationId xmlns:p14="http://schemas.microsoft.com/office/powerpoint/2010/main" val="250920186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2469-B978-B796-95F3-775354DDAB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D87EF1A-BC10-2C71-4D53-12700EA70104}"/>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Betala räkningar</a:t>
            </a:r>
          </a:p>
        </p:txBody>
      </p:sp>
      <p:sp>
        <p:nvSpPr>
          <p:cNvPr id="3" name="Platshållare för innehåll 2">
            <a:extLst>
              <a:ext uri="{FF2B5EF4-FFF2-40B4-BE49-F238E27FC236}">
                <a16:creationId xmlns:a16="http://schemas.microsoft.com/office/drawing/2014/main" id="{DC2705DB-B0AB-39D4-E06D-C72F185CD56F}"/>
              </a:ext>
            </a:extLst>
          </p:cNvPr>
          <p:cNvSpPr>
            <a:spLocks noGrp="1"/>
          </p:cNvSpPr>
          <p:nvPr>
            <p:ph idx="1"/>
          </p:nvPr>
        </p:nvSpPr>
        <p:spPr>
          <a:xfrm>
            <a:off x="576002" y="1671638"/>
            <a:ext cx="4680211" cy="3471862"/>
          </a:xfrm>
        </p:spPr>
        <p:txBody>
          <a:bodyPr/>
          <a:lstStyle/>
          <a:p>
            <a:pPr>
              <a:spcBef>
                <a:spcPts val="0"/>
              </a:spcBef>
              <a:spcAft>
                <a:spcPts val="1200"/>
              </a:spcAft>
            </a:pPr>
            <a:r>
              <a:rPr lang="sv-SE" dirty="0"/>
              <a:t>Hyra, el, bredband, mobil och försäkringar är exempel på räkningar du betalar varje månad, kvartal eller år. </a:t>
            </a:r>
          </a:p>
          <a:p>
            <a:pPr>
              <a:spcBef>
                <a:spcPts val="0"/>
              </a:spcBef>
              <a:spcAft>
                <a:spcPts val="1200"/>
              </a:spcAft>
            </a:pPr>
            <a:r>
              <a:rPr lang="sv-SE" dirty="0"/>
              <a:t>Autogiro och internetbank är vanliga sätt att betala, men räkningar kan också dyka upp i </a:t>
            </a:r>
            <a:r>
              <a:rPr lang="sv-SE" dirty="0" err="1"/>
              <a:t>papperspost</a:t>
            </a:r>
            <a:r>
              <a:rPr lang="sv-SE" dirty="0"/>
              <a:t>, epost, digitalbrevlåda, i en internetbutik eller på </a:t>
            </a:r>
            <a:r>
              <a:rPr lang="sv-SE" dirty="0" err="1"/>
              <a:t>swish</a:t>
            </a:r>
            <a:r>
              <a:rPr lang="sv-SE" dirty="0"/>
              <a:t>. </a:t>
            </a:r>
          </a:p>
        </p:txBody>
      </p:sp>
      <p:pic>
        <p:nvPicPr>
          <p:cNvPr id="7" name="Bild 6" descr="En mobilskärm med symbolen för bankID på. ">
            <a:extLst>
              <a:ext uri="{FF2B5EF4-FFF2-40B4-BE49-F238E27FC236}">
                <a16:creationId xmlns:a16="http://schemas.microsoft.com/office/drawing/2014/main" id="{7F571F21-76F2-E8F1-5A68-253F288F5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64545">
            <a:off x="6496544" y="1245829"/>
            <a:ext cx="1264867" cy="2583943"/>
          </a:xfrm>
          <a:prstGeom prst="rect">
            <a:avLst/>
          </a:prstGeom>
        </p:spPr>
      </p:pic>
    </p:spTree>
    <p:extLst>
      <p:ext uri="{BB962C8B-B14F-4D97-AF65-F5344CB8AC3E}">
        <p14:creationId xmlns:p14="http://schemas.microsoft.com/office/powerpoint/2010/main" val="4080302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DFDA1-39ED-531C-39EF-05F65FF84F5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BBECD10-D5F2-9B71-5469-5545111393E0}"/>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Digitala samhällstjänster</a:t>
            </a:r>
          </a:p>
        </p:txBody>
      </p:sp>
      <p:sp>
        <p:nvSpPr>
          <p:cNvPr id="3" name="Platshållare för innehåll 2">
            <a:extLst>
              <a:ext uri="{FF2B5EF4-FFF2-40B4-BE49-F238E27FC236}">
                <a16:creationId xmlns:a16="http://schemas.microsoft.com/office/drawing/2014/main" id="{E5C68E45-9196-29E4-0F51-8F5B4A350A80}"/>
              </a:ext>
            </a:extLst>
          </p:cNvPr>
          <p:cNvSpPr>
            <a:spLocks noGrp="1"/>
          </p:cNvSpPr>
          <p:nvPr>
            <p:ph idx="1"/>
          </p:nvPr>
        </p:nvSpPr>
        <p:spPr>
          <a:xfrm>
            <a:off x="576003" y="1671639"/>
            <a:ext cx="4304470" cy="2986324"/>
          </a:xfrm>
        </p:spPr>
        <p:txBody>
          <a:bodyPr/>
          <a:lstStyle/>
          <a:p>
            <a:pPr marL="0" indent="0">
              <a:spcBef>
                <a:spcPts val="0"/>
              </a:spcBef>
              <a:spcAft>
                <a:spcPts val="1200"/>
              </a:spcAft>
              <a:buNone/>
            </a:pPr>
            <a:r>
              <a:rPr lang="sv-SE" dirty="0"/>
              <a:t>I dag sköter vi det mesta på nätet.</a:t>
            </a:r>
          </a:p>
          <a:p>
            <a:pPr>
              <a:spcBef>
                <a:spcPts val="0"/>
              </a:spcBef>
              <a:spcAft>
                <a:spcPts val="1200"/>
              </a:spcAft>
            </a:pPr>
            <a:r>
              <a:rPr lang="sv-SE" dirty="0"/>
              <a:t>Bank</a:t>
            </a:r>
          </a:p>
          <a:p>
            <a:pPr>
              <a:spcBef>
                <a:spcPts val="0"/>
              </a:spcBef>
              <a:spcAft>
                <a:spcPts val="1200"/>
              </a:spcAft>
            </a:pPr>
            <a:r>
              <a:rPr lang="sv-SE" dirty="0"/>
              <a:t>Försäkringar</a:t>
            </a:r>
          </a:p>
          <a:p>
            <a:pPr>
              <a:spcBef>
                <a:spcPts val="0"/>
              </a:spcBef>
              <a:spcAft>
                <a:spcPts val="1200"/>
              </a:spcAft>
            </a:pPr>
            <a:r>
              <a:rPr lang="sv-SE" dirty="0"/>
              <a:t>Deklarera</a:t>
            </a:r>
          </a:p>
          <a:p>
            <a:pPr>
              <a:spcBef>
                <a:spcPts val="0"/>
              </a:spcBef>
              <a:spcAft>
                <a:spcPts val="1200"/>
              </a:spcAft>
            </a:pPr>
            <a:r>
              <a:rPr lang="sv-SE" dirty="0"/>
              <a:t>Vård</a:t>
            </a:r>
          </a:p>
          <a:p>
            <a:pPr>
              <a:spcBef>
                <a:spcPts val="0"/>
              </a:spcBef>
              <a:spcAft>
                <a:spcPts val="1200"/>
              </a:spcAft>
            </a:pPr>
            <a:r>
              <a:rPr lang="sv-SE" dirty="0"/>
              <a:t>Digital brevlåda</a:t>
            </a:r>
          </a:p>
          <a:p>
            <a:pPr>
              <a:spcBef>
                <a:spcPts val="0"/>
              </a:spcBef>
              <a:spcAft>
                <a:spcPts val="1200"/>
              </a:spcAft>
            </a:pPr>
            <a:r>
              <a:rPr lang="sv-SE" dirty="0"/>
              <a:t>Arbetsförmedlingen</a:t>
            </a:r>
          </a:p>
        </p:txBody>
      </p:sp>
      <p:pic>
        <p:nvPicPr>
          <p:cNvPr id="4" name="Bildobjekt 3" descr="Ett hjärta och ett kors som symboliserar hälsa. ">
            <a:extLst>
              <a:ext uri="{FF2B5EF4-FFF2-40B4-BE49-F238E27FC236}">
                <a16:creationId xmlns:a16="http://schemas.microsoft.com/office/drawing/2014/main" id="{F9385E1F-5824-421A-4801-AD2FFA7452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08162" y="1460248"/>
            <a:ext cx="2817852" cy="2705587"/>
          </a:xfrm>
          <a:prstGeom prst="rect">
            <a:avLst/>
          </a:prstGeom>
        </p:spPr>
      </p:pic>
    </p:spTree>
    <p:extLst>
      <p:ext uri="{BB962C8B-B14F-4D97-AF65-F5344CB8AC3E}">
        <p14:creationId xmlns:p14="http://schemas.microsoft.com/office/powerpoint/2010/main" val="2608757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90BB2B-6568-9AA5-DDF6-B528DA0AB10F}"/>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Vara utan arbete</a:t>
            </a:r>
          </a:p>
        </p:txBody>
      </p:sp>
      <p:sp>
        <p:nvSpPr>
          <p:cNvPr id="3" name="Platshållare för innehåll 2">
            <a:extLst>
              <a:ext uri="{FF2B5EF4-FFF2-40B4-BE49-F238E27FC236}">
                <a16:creationId xmlns:a16="http://schemas.microsoft.com/office/drawing/2014/main" id="{C15A0FBA-2E21-73E9-F7F3-BA52A0A8AC87}"/>
              </a:ext>
            </a:extLst>
          </p:cNvPr>
          <p:cNvSpPr>
            <a:spLocks noGrp="1"/>
          </p:cNvSpPr>
          <p:nvPr>
            <p:ph idx="1"/>
          </p:nvPr>
        </p:nvSpPr>
        <p:spPr>
          <a:xfrm>
            <a:off x="576003" y="1808999"/>
            <a:ext cx="3820151" cy="1396909"/>
          </a:xfrm>
        </p:spPr>
        <p:txBody>
          <a:bodyPr/>
          <a:lstStyle/>
          <a:p>
            <a:pPr marL="0" indent="0">
              <a:spcAft>
                <a:spcPts val="1200"/>
              </a:spcAft>
              <a:buNone/>
            </a:pPr>
            <a:r>
              <a:rPr lang="sv-SE" dirty="0"/>
              <a:t>Arbetslös = när du inte går i skolan eller inte arbetar.</a:t>
            </a:r>
          </a:p>
          <a:p>
            <a:pPr marL="0" indent="0">
              <a:spcBef>
                <a:spcPts val="0"/>
              </a:spcBef>
              <a:spcAft>
                <a:spcPts val="1200"/>
              </a:spcAft>
              <a:buNone/>
            </a:pPr>
            <a:r>
              <a:rPr lang="sv-SE" dirty="0"/>
              <a:t>Det är viktigt att ha en plan som siktar mot studier eller arbete. </a:t>
            </a:r>
          </a:p>
        </p:txBody>
      </p:sp>
      <p:pic>
        <p:nvPicPr>
          <p:cNvPr id="4" name="Bildobjekt 3" descr="En fundersam kille kliar sig i huuvudet med ena handen och klappar en katt med den andra handen. ">
            <a:extLst>
              <a:ext uri="{FF2B5EF4-FFF2-40B4-BE49-F238E27FC236}">
                <a16:creationId xmlns:a16="http://schemas.microsoft.com/office/drawing/2014/main" id="{CF21F2B0-22AC-DB4A-8068-C90C81BDB0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5885" y="599246"/>
            <a:ext cx="2381942" cy="3733355"/>
          </a:xfrm>
          <a:prstGeom prst="rect">
            <a:avLst/>
          </a:prstGeom>
        </p:spPr>
      </p:pic>
    </p:spTree>
    <p:extLst>
      <p:ext uri="{BB962C8B-B14F-4D97-AF65-F5344CB8AC3E}">
        <p14:creationId xmlns:p14="http://schemas.microsoft.com/office/powerpoint/2010/main" val="39738314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1E58-D907-F331-1CE7-F6C74F060E2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B801C5-89D6-3AC1-2C7E-227164BB5F10}"/>
              </a:ext>
            </a:extLst>
          </p:cNvPr>
          <p:cNvSpPr>
            <a:spLocks noGrp="1"/>
          </p:cNvSpPr>
          <p:nvPr>
            <p:ph type="title"/>
          </p:nvPr>
        </p:nvSpPr>
        <p:spPr>
          <a:xfrm>
            <a:off x="575043" y="627063"/>
            <a:ext cx="7422784" cy="675000"/>
          </a:xfrm>
        </p:spPr>
        <p:txBody>
          <a:bodyPr/>
          <a:lstStyle/>
          <a:p>
            <a:r>
              <a:rPr lang="sv-SE" sz="4000" dirty="0">
                <a:solidFill>
                  <a:schemeClr val="bg1"/>
                </a:solidFill>
              </a:rPr>
              <a:t>Vad gör Arbetsförmedlingen?</a:t>
            </a:r>
            <a:br>
              <a:rPr lang="sv-SE" sz="4000" dirty="0">
                <a:solidFill>
                  <a:schemeClr val="bg1"/>
                </a:solidFill>
              </a:rPr>
            </a:br>
            <a:r>
              <a:rPr lang="sv-SE" sz="1400" b="0" dirty="0">
                <a:solidFill>
                  <a:schemeClr val="bg1"/>
                </a:solidFill>
              </a:rPr>
              <a:t>Diskutera i grupp</a:t>
            </a:r>
            <a:endParaRPr lang="sv-SE" sz="4000" b="0" dirty="0">
              <a:solidFill>
                <a:schemeClr val="bg1"/>
              </a:solidFill>
            </a:endParaRPr>
          </a:p>
        </p:txBody>
      </p:sp>
      <p:sp>
        <p:nvSpPr>
          <p:cNvPr id="3" name="Platshållare för innehåll 2">
            <a:extLst>
              <a:ext uri="{FF2B5EF4-FFF2-40B4-BE49-F238E27FC236}">
                <a16:creationId xmlns:a16="http://schemas.microsoft.com/office/drawing/2014/main" id="{6BB09589-30E3-CF65-BD03-2313F1D58390}"/>
              </a:ext>
            </a:extLst>
          </p:cNvPr>
          <p:cNvSpPr>
            <a:spLocks noGrp="1"/>
          </p:cNvSpPr>
          <p:nvPr>
            <p:ph idx="1"/>
          </p:nvPr>
        </p:nvSpPr>
        <p:spPr>
          <a:xfrm>
            <a:off x="575043" y="2176463"/>
            <a:ext cx="4250345" cy="1359951"/>
          </a:xfrm>
        </p:spPr>
        <p:txBody>
          <a:bodyPr/>
          <a:lstStyle/>
          <a:p>
            <a:pPr marL="0" indent="0">
              <a:buNone/>
            </a:pPr>
            <a:r>
              <a:rPr lang="sv-SE" dirty="0">
                <a:solidFill>
                  <a:schemeClr val="bg1"/>
                </a:solidFill>
              </a:rPr>
              <a:t>Varför ska du skriva in dig på Arbetsförmedlingen om du är arbetslös? </a:t>
            </a:r>
          </a:p>
          <a:p>
            <a:pPr marL="0" indent="0">
              <a:buNone/>
            </a:pPr>
            <a:endParaRPr lang="sv-SE" dirty="0">
              <a:solidFill>
                <a:schemeClr val="bg1"/>
              </a:solidFill>
            </a:endParaRPr>
          </a:p>
          <a:p>
            <a:pPr marL="0" indent="0">
              <a:buNone/>
            </a:pPr>
            <a:r>
              <a:rPr lang="sv-SE" dirty="0">
                <a:solidFill>
                  <a:schemeClr val="bg1"/>
                </a:solidFill>
              </a:rPr>
              <a:t>Kom på tre bra anledningar</a:t>
            </a:r>
            <a:r>
              <a:rPr lang="sv-SE" dirty="0"/>
              <a:t>!</a:t>
            </a:r>
          </a:p>
        </p:txBody>
      </p:sp>
      <p:pic>
        <p:nvPicPr>
          <p:cNvPr id="5" name="Bild 5" descr="Två pratbubblor. ">
            <a:extLst>
              <a:ext uri="{FF2B5EF4-FFF2-40B4-BE49-F238E27FC236}">
                <a16:creationId xmlns:a16="http://schemas.microsoft.com/office/drawing/2014/main" id="{5D7033AD-444A-BA2D-2255-A609279E1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72113" y="1749189"/>
            <a:ext cx="2359152" cy="1645920"/>
          </a:xfrm>
          <a:prstGeom prst="rect">
            <a:avLst/>
          </a:prstGeom>
        </p:spPr>
      </p:pic>
    </p:spTree>
    <p:extLst>
      <p:ext uri="{BB962C8B-B14F-4D97-AF65-F5344CB8AC3E}">
        <p14:creationId xmlns:p14="http://schemas.microsoft.com/office/powerpoint/2010/main" val="7298852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C8E7-DA0A-0D17-2B32-06389121D28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0248D17-9B4A-337C-13F3-991858EC4FC7}"/>
              </a:ext>
            </a:extLst>
          </p:cNvPr>
          <p:cNvSpPr>
            <a:spLocks noGrp="1"/>
          </p:cNvSpPr>
          <p:nvPr>
            <p:ph type="title"/>
          </p:nvPr>
        </p:nvSpPr>
        <p:spPr>
          <a:xfrm>
            <a:off x="575043" y="627063"/>
            <a:ext cx="7422784" cy="858836"/>
          </a:xfrm>
        </p:spPr>
        <p:txBody>
          <a:bodyPr vert="horz" lIns="0" tIns="0" rIns="0" bIns="0" rtlCol="0" anchor="t" anchorCtr="0">
            <a:noAutofit/>
          </a:bodyPr>
          <a:lstStyle/>
          <a:p>
            <a:r>
              <a:rPr lang="sv-SE" sz="3600" dirty="0"/>
              <a:t>Det här gör Arbetsförmedlingen</a:t>
            </a:r>
          </a:p>
        </p:txBody>
      </p:sp>
      <p:sp>
        <p:nvSpPr>
          <p:cNvPr id="3" name="Platshållare för innehåll 2">
            <a:extLst>
              <a:ext uri="{FF2B5EF4-FFF2-40B4-BE49-F238E27FC236}">
                <a16:creationId xmlns:a16="http://schemas.microsoft.com/office/drawing/2014/main" id="{17A84755-B38A-DB87-6865-81C45DCF4BB6}"/>
              </a:ext>
            </a:extLst>
          </p:cNvPr>
          <p:cNvSpPr>
            <a:spLocks noGrp="1"/>
          </p:cNvSpPr>
          <p:nvPr>
            <p:ph idx="1"/>
          </p:nvPr>
        </p:nvSpPr>
        <p:spPr>
          <a:xfrm>
            <a:off x="575043" y="1671639"/>
            <a:ext cx="4681170" cy="2992676"/>
          </a:xfrm>
        </p:spPr>
        <p:txBody>
          <a:bodyPr/>
          <a:lstStyle/>
          <a:p>
            <a:pPr>
              <a:spcAft>
                <a:spcPts val="1200"/>
              </a:spcAft>
            </a:pPr>
            <a:r>
              <a:rPr lang="sv-SE" dirty="0"/>
              <a:t>Delar kunskap om jobb och arbetsmarknaden.</a:t>
            </a:r>
          </a:p>
          <a:p>
            <a:pPr>
              <a:spcAft>
                <a:spcPts val="1200"/>
              </a:spcAft>
            </a:pPr>
            <a:r>
              <a:rPr lang="sv-SE" dirty="0"/>
              <a:t>Vägleder till jobb och skola.</a:t>
            </a:r>
          </a:p>
          <a:p>
            <a:pPr>
              <a:spcAft>
                <a:spcPts val="1200"/>
              </a:spcAft>
            </a:pPr>
            <a:r>
              <a:rPr lang="sv-SE" dirty="0"/>
              <a:t>Tar beslut om praktik och andra insatser som leder till jobb.</a:t>
            </a:r>
          </a:p>
          <a:p>
            <a:pPr>
              <a:spcBef>
                <a:spcPts val="0"/>
              </a:spcBef>
              <a:spcAft>
                <a:spcPts val="1200"/>
              </a:spcAft>
            </a:pPr>
            <a:r>
              <a:rPr lang="sv-SE" dirty="0"/>
              <a:t>Kontrollerar att du följer regler för a-kassa.</a:t>
            </a:r>
          </a:p>
        </p:txBody>
      </p:sp>
      <p:pic>
        <p:nvPicPr>
          <p:cNvPr id="4" name="Bildobjekt 3" descr="En kille står framför ett hus med Arbetsförmedlingens logotyp på. ">
            <a:extLst>
              <a:ext uri="{FF2B5EF4-FFF2-40B4-BE49-F238E27FC236}">
                <a16:creationId xmlns:a16="http://schemas.microsoft.com/office/drawing/2014/main" id="{B842BED6-CACF-7E6D-5249-011E85D5A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165" y="1406727"/>
            <a:ext cx="3034196" cy="2725302"/>
          </a:xfrm>
          <a:prstGeom prst="rect">
            <a:avLst/>
          </a:prstGeom>
        </p:spPr>
      </p:pic>
    </p:spTree>
    <p:extLst>
      <p:ext uri="{BB962C8B-B14F-4D97-AF65-F5344CB8AC3E}">
        <p14:creationId xmlns:p14="http://schemas.microsoft.com/office/powerpoint/2010/main" val="22203335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2461-F9AF-3DA5-C67D-F824B89C683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6C7F45-6ED7-7950-0EFB-F8119F5937BE}"/>
              </a:ext>
            </a:extLst>
          </p:cNvPr>
          <p:cNvSpPr>
            <a:spLocks noGrp="1"/>
          </p:cNvSpPr>
          <p:nvPr>
            <p:ph type="title"/>
          </p:nvPr>
        </p:nvSpPr>
        <p:spPr>
          <a:xfrm>
            <a:off x="575042" y="627063"/>
            <a:ext cx="8392687" cy="858836"/>
          </a:xfrm>
        </p:spPr>
        <p:txBody>
          <a:bodyPr vert="horz" lIns="0" tIns="0" rIns="0" bIns="0" rtlCol="0" anchor="t" anchorCtr="0">
            <a:noAutofit/>
          </a:bodyPr>
          <a:lstStyle/>
          <a:p>
            <a:r>
              <a:rPr lang="sv-SE" sz="3600" dirty="0"/>
              <a:t>Vara inskriven på Arbetsförmedlingen</a:t>
            </a:r>
          </a:p>
        </p:txBody>
      </p:sp>
      <p:sp>
        <p:nvSpPr>
          <p:cNvPr id="3" name="Platshållare för innehåll 2">
            <a:extLst>
              <a:ext uri="{FF2B5EF4-FFF2-40B4-BE49-F238E27FC236}">
                <a16:creationId xmlns:a16="http://schemas.microsoft.com/office/drawing/2014/main" id="{6EF1B525-E6E4-4066-35A2-FE4EDEF5E282}"/>
              </a:ext>
            </a:extLst>
          </p:cNvPr>
          <p:cNvSpPr>
            <a:spLocks noGrp="1"/>
          </p:cNvSpPr>
          <p:nvPr>
            <p:ph idx="1"/>
          </p:nvPr>
        </p:nvSpPr>
        <p:spPr>
          <a:xfrm>
            <a:off x="576002" y="1671639"/>
            <a:ext cx="4339569" cy="3009714"/>
          </a:xfrm>
        </p:spPr>
        <p:txBody>
          <a:bodyPr/>
          <a:lstStyle/>
          <a:p>
            <a:pPr>
              <a:spcBef>
                <a:spcPts val="0"/>
              </a:spcBef>
              <a:spcAft>
                <a:spcPts val="1200"/>
              </a:spcAft>
            </a:pPr>
            <a:r>
              <a:rPr lang="sv-SE" dirty="0"/>
              <a:t>Inskrivningsformulär på hemsidan</a:t>
            </a:r>
          </a:p>
          <a:p>
            <a:pPr>
              <a:spcBef>
                <a:spcPts val="0"/>
              </a:spcBef>
              <a:spcAft>
                <a:spcPts val="1200"/>
              </a:spcAft>
            </a:pPr>
            <a:r>
              <a:rPr lang="sv-SE" dirty="0"/>
              <a:t>Planeringssamtal</a:t>
            </a:r>
          </a:p>
          <a:p>
            <a:pPr>
              <a:spcBef>
                <a:spcPts val="0"/>
              </a:spcBef>
              <a:spcAft>
                <a:spcPts val="1200"/>
              </a:spcAft>
            </a:pPr>
            <a:r>
              <a:rPr lang="sv-SE" dirty="0" err="1"/>
              <a:t>Aktivitetsrapportera</a:t>
            </a:r>
            <a:endParaRPr lang="sv-SE" dirty="0"/>
          </a:p>
          <a:p>
            <a:pPr>
              <a:spcBef>
                <a:spcPts val="0"/>
              </a:spcBef>
              <a:spcAft>
                <a:spcPts val="1200"/>
              </a:spcAft>
            </a:pPr>
            <a:r>
              <a:rPr lang="sv-SE" dirty="0"/>
              <a:t>A-kassa</a:t>
            </a:r>
          </a:p>
          <a:p>
            <a:pPr>
              <a:spcBef>
                <a:spcPts val="0"/>
              </a:spcBef>
              <a:spcAft>
                <a:spcPts val="1200"/>
              </a:spcAft>
            </a:pPr>
            <a:r>
              <a:rPr lang="sv-SE" dirty="0"/>
              <a:t>Skyldigheter och villkor</a:t>
            </a:r>
          </a:p>
          <a:p>
            <a:pPr>
              <a:spcBef>
                <a:spcPts val="0"/>
              </a:spcBef>
              <a:spcAft>
                <a:spcPts val="1200"/>
              </a:spcAft>
            </a:pPr>
            <a:r>
              <a:rPr lang="sv-SE" dirty="0"/>
              <a:t>Extra stöd</a:t>
            </a:r>
          </a:p>
          <a:p>
            <a:pPr>
              <a:spcBef>
                <a:spcPts val="0"/>
              </a:spcBef>
              <a:spcAft>
                <a:spcPts val="1200"/>
              </a:spcAft>
            </a:pPr>
            <a:endParaRPr lang="sv-SE" dirty="0"/>
          </a:p>
        </p:txBody>
      </p:sp>
      <p:pic>
        <p:nvPicPr>
          <p:cNvPr id="4" name="Bildobjekt 3" descr="En laptop med en person som syns i bild på skärmen och en pratbubbla visas intill. ">
            <a:extLst>
              <a:ext uri="{FF2B5EF4-FFF2-40B4-BE49-F238E27FC236}">
                <a16:creationId xmlns:a16="http://schemas.microsoft.com/office/drawing/2014/main" id="{4B0C80BF-7313-919D-4C0E-94E1C6C331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15571" y="2244835"/>
            <a:ext cx="3413145" cy="1575801"/>
          </a:xfrm>
          <a:prstGeom prst="rect">
            <a:avLst/>
          </a:prstGeom>
        </p:spPr>
      </p:pic>
    </p:spTree>
    <p:extLst>
      <p:ext uri="{BB962C8B-B14F-4D97-AF65-F5344CB8AC3E}">
        <p14:creationId xmlns:p14="http://schemas.microsoft.com/office/powerpoint/2010/main" val="599855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F57654C-D72D-87EE-6066-A9282E2A6D7E}"/>
              </a:ext>
            </a:extLst>
          </p:cNvPr>
          <p:cNvSpPr txBox="1">
            <a:spLocks noGrp="1"/>
          </p:cNvSpPr>
          <p:nvPr>
            <p:ph type="title" idx="4294967295"/>
          </p:nvPr>
        </p:nvSpPr>
        <p:spPr>
          <a:xfrm>
            <a:off x="575043" y="610935"/>
            <a:ext cx="7422784" cy="675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Det här kommer vi att gå igenom</a:t>
            </a:r>
          </a:p>
        </p:txBody>
      </p:sp>
      <p:pic>
        <p:nvPicPr>
          <p:cNvPr id="5" name="Bildobjekt 4" descr="En tjej som funderar.">
            <a:extLst>
              <a:ext uri="{FF2B5EF4-FFF2-40B4-BE49-F238E27FC236}">
                <a16:creationId xmlns:a16="http://schemas.microsoft.com/office/drawing/2014/main" id="{B38BA0BB-1E0F-82A3-9057-BB50323876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352" y="1880773"/>
            <a:ext cx="1612337" cy="1582723"/>
          </a:xfrm>
          <a:prstGeom prst="rect">
            <a:avLst/>
          </a:prstGeom>
        </p:spPr>
      </p:pic>
      <p:pic>
        <p:nvPicPr>
          <p:cNvPr id="6" name="Bildobjekt 5" descr="En kille som vinkar. ">
            <a:extLst>
              <a:ext uri="{FF2B5EF4-FFF2-40B4-BE49-F238E27FC236}">
                <a16:creationId xmlns:a16="http://schemas.microsoft.com/office/drawing/2014/main" id="{D5AB9FE6-DE39-D5E0-67E1-30A4CAECD9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32550" y="1910197"/>
            <a:ext cx="1618919" cy="1523874"/>
          </a:xfrm>
          <a:prstGeom prst="rect">
            <a:avLst/>
          </a:prstGeom>
        </p:spPr>
      </p:pic>
      <p:pic>
        <p:nvPicPr>
          <p:cNvPr id="7" name="Bildobjekt 6" descr="En kille med bygghjälm och en mobil. ">
            <a:extLst>
              <a:ext uri="{FF2B5EF4-FFF2-40B4-BE49-F238E27FC236}">
                <a16:creationId xmlns:a16="http://schemas.microsoft.com/office/drawing/2014/main" id="{557CFCB7-82C6-8A50-9D56-6355EBBE3A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27202" y="1836323"/>
            <a:ext cx="1592594" cy="1582723"/>
          </a:xfrm>
          <a:prstGeom prst="rect">
            <a:avLst/>
          </a:prstGeom>
        </p:spPr>
      </p:pic>
      <p:pic>
        <p:nvPicPr>
          <p:cNvPr id="9" name="Bildobjekt 8" descr="En tjej som håller upp två fingrar som segertecken. ">
            <a:extLst>
              <a:ext uri="{FF2B5EF4-FFF2-40B4-BE49-F238E27FC236}">
                <a16:creationId xmlns:a16="http://schemas.microsoft.com/office/drawing/2014/main" id="{96951D3A-AB3E-E9EE-543D-90236BD64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528" y="1836323"/>
            <a:ext cx="1618919" cy="1582723"/>
          </a:xfrm>
          <a:prstGeom prst="rect">
            <a:avLst/>
          </a:prstGeom>
        </p:spPr>
      </p:pic>
      <p:sp>
        <p:nvSpPr>
          <p:cNvPr id="11" name="textruta 10">
            <a:extLst>
              <a:ext uri="{FF2B5EF4-FFF2-40B4-BE49-F238E27FC236}">
                <a16:creationId xmlns:a16="http://schemas.microsoft.com/office/drawing/2014/main" id="{03F34A5B-5F21-8373-9186-BA637CFC7F11}"/>
              </a:ext>
            </a:extLst>
          </p:cNvPr>
          <p:cNvSpPr txBox="1"/>
          <p:nvPr/>
        </p:nvSpPr>
        <p:spPr>
          <a:xfrm>
            <a:off x="943897" y="3651701"/>
            <a:ext cx="1227066" cy="300082"/>
          </a:xfrm>
          <a:prstGeom prst="rect">
            <a:avLst/>
          </a:prstGeom>
          <a:noFill/>
        </p:spPr>
        <p:txBody>
          <a:bodyPr wrap="square" rtlCol="0">
            <a:spAutoFit/>
          </a:bodyPr>
          <a:lstStyle/>
          <a:p>
            <a:r>
              <a:rPr lang="sv-SE" dirty="0"/>
              <a:t>Min framtid</a:t>
            </a:r>
          </a:p>
        </p:txBody>
      </p:sp>
      <p:sp>
        <p:nvSpPr>
          <p:cNvPr id="12" name="textruta 11">
            <a:extLst>
              <a:ext uri="{FF2B5EF4-FFF2-40B4-BE49-F238E27FC236}">
                <a16:creationId xmlns:a16="http://schemas.microsoft.com/office/drawing/2014/main" id="{5D471873-973B-97FB-37C0-B46C8492B516}"/>
              </a:ext>
            </a:extLst>
          </p:cNvPr>
          <p:cNvSpPr txBox="1"/>
          <p:nvPr/>
        </p:nvSpPr>
        <p:spPr>
          <a:xfrm>
            <a:off x="2928476" y="3651701"/>
            <a:ext cx="1227066" cy="300082"/>
          </a:xfrm>
          <a:prstGeom prst="rect">
            <a:avLst/>
          </a:prstGeom>
          <a:noFill/>
        </p:spPr>
        <p:txBody>
          <a:bodyPr wrap="square" rtlCol="0">
            <a:spAutoFit/>
          </a:bodyPr>
          <a:lstStyle/>
          <a:p>
            <a:r>
              <a:rPr lang="sv-SE" dirty="0"/>
              <a:t>Vägar till jobb</a:t>
            </a:r>
          </a:p>
        </p:txBody>
      </p:sp>
      <p:sp>
        <p:nvSpPr>
          <p:cNvPr id="13" name="textruta 12">
            <a:extLst>
              <a:ext uri="{FF2B5EF4-FFF2-40B4-BE49-F238E27FC236}">
                <a16:creationId xmlns:a16="http://schemas.microsoft.com/office/drawing/2014/main" id="{9F9F20B1-1017-35D1-F496-44C8D9047A60}"/>
              </a:ext>
            </a:extLst>
          </p:cNvPr>
          <p:cNvSpPr txBox="1"/>
          <p:nvPr/>
        </p:nvSpPr>
        <p:spPr>
          <a:xfrm>
            <a:off x="5192730" y="3651701"/>
            <a:ext cx="1227066" cy="300082"/>
          </a:xfrm>
          <a:prstGeom prst="rect">
            <a:avLst/>
          </a:prstGeom>
          <a:noFill/>
        </p:spPr>
        <p:txBody>
          <a:bodyPr wrap="square" rtlCol="0">
            <a:spAutoFit/>
          </a:bodyPr>
          <a:lstStyle/>
          <a:p>
            <a:r>
              <a:rPr lang="sv-SE" dirty="0"/>
              <a:t>Att jobba</a:t>
            </a:r>
          </a:p>
        </p:txBody>
      </p:sp>
      <p:sp>
        <p:nvSpPr>
          <p:cNvPr id="14" name="textruta 13">
            <a:extLst>
              <a:ext uri="{FF2B5EF4-FFF2-40B4-BE49-F238E27FC236}">
                <a16:creationId xmlns:a16="http://schemas.microsoft.com/office/drawing/2014/main" id="{0A2B863E-3796-6576-E9C4-3E92C81A7857}"/>
              </a:ext>
            </a:extLst>
          </p:cNvPr>
          <p:cNvSpPr txBox="1"/>
          <p:nvPr/>
        </p:nvSpPr>
        <p:spPr>
          <a:xfrm>
            <a:off x="7228248" y="3654258"/>
            <a:ext cx="1227066" cy="300082"/>
          </a:xfrm>
          <a:prstGeom prst="rect">
            <a:avLst/>
          </a:prstGeom>
          <a:noFill/>
        </p:spPr>
        <p:txBody>
          <a:bodyPr wrap="square" rtlCol="0">
            <a:spAutoFit/>
          </a:bodyPr>
          <a:lstStyle/>
          <a:p>
            <a:r>
              <a:rPr lang="sv-SE" dirty="0"/>
              <a:t>Vuxenlivet</a:t>
            </a:r>
          </a:p>
        </p:txBody>
      </p:sp>
    </p:spTree>
    <p:extLst>
      <p:ext uri="{BB962C8B-B14F-4D97-AF65-F5344CB8AC3E}">
        <p14:creationId xmlns:p14="http://schemas.microsoft.com/office/powerpoint/2010/main" val="5727748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AE3230-3631-2665-0AB7-92AFC64F3342}"/>
              </a:ext>
            </a:extLst>
          </p:cNvPr>
          <p:cNvSpPr>
            <a:spLocks noGrp="1"/>
          </p:cNvSpPr>
          <p:nvPr>
            <p:ph type="title"/>
          </p:nvPr>
        </p:nvSpPr>
        <p:spPr>
          <a:xfrm>
            <a:off x="576002" y="627063"/>
            <a:ext cx="7939348" cy="1049351"/>
          </a:xfrm>
        </p:spPr>
        <p:txBody>
          <a:bodyPr vert="horz" lIns="0" tIns="0" rIns="0" bIns="0" rtlCol="0" anchor="t" anchorCtr="0">
            <a:noAutofit/>
          </a:bodyPr>
          <a:lstStyle/>
          <a:p>
            <a:r>
              <a:rPr lang="sv-SE" sz="3600" dirty="0"/>
              <a:t>Utforska </a:t>
            </a:r>
            <a:r>
              <a:rPr lang="sv-SE" sz="3600" dirty="0" err="1"/>
              <a:t>arbetsformedlingen.se</a:t>
            </a:r>
            <a:endParaRPr lang="sv-SE" sz="3600" dirty="0"/>
          </a:p>
        </p:txBody>
      </p:sp>
      <p:sp>
        <p:nvSpPr>
          <p:cNvPr id="4" name="Platshållare för innehåll 2">
            <a:extLst>
              <a:ext uri="{FF2B5EF4-FFF2-40B4-BE49-F238E27FC236}">
                <a16:creationId xmlns:a16="http://schemas.microsoft.com/office/drawing/2014/main" id="{606AF7D0-A773-0722-8E2C-B49126C3EEE4}"/>
              </a:ext>
            </a:extLst>
          </p:cNvPr>
          <p:cNvSpPr>
            <a:spLocks noGrp="1"/>
          </p:cNvSpPr>
          <p:nvPr>
            <p:ph idx="1"/>
          </p:nvPr>
        </p:nvSpPr>
        <p:spPr>
          <a:xfrm>
            <a:off x="576003" y="1671638"/>
            <a:ext cx="4461800" cy="3009714"/>
          </a:xfrm>
        </p:spPr>
        <p:txBody>
          <a:bodyPr/>
          <a:lstStyle/>
          <a:p>
            <a:pPr marL="0" indent="0">
              <a:spcAft>
                <a:spcPts val="1200"/>
              </a:spcAft>
              <a:buNone/>
            </a:pPr>
            <a:r>
              <a:rPr lang="sv-SE" dirty="0"/>
              <a:t>Några exempel på saker du kan kolla på: </a:t>
            </a:r>
          </a:p>
          <a:p>
            <a:pPr>
              <a:spcAft>
                <a:spcPts val="1200"/>
              </a:spcAft>
            </a:pPr>
            <a:r>
              <a:rPr lang="sv-SE" dirty="0"/>
              <a:t>Hitta lediga jobb i Platsbanken.</a:t>
            </a:r>
          </a:p>
          <a:p>
            <a:pPr>
              <a:spcAft>
                <a:spcPts val="1200"/>
              </a:spcAft>
            </a:pPr>
            <a:r>
              <a:rPr lang="sv-SE" dirty="0"/>
              <a:t>Intresseguiden.</a:t>
            </a:r>
          </a:p>
          <a:p>
            <a:pPr>
              <a:spcAft>
                <a:spcPts val="1200"/>
              </a:spcAft>
            </a:pPr>
            <a:r>
              <a:rPr lang="sv-SE" dirty="0"/>
              <a:t>Hitta yrken.</a:t>
            </a:r>
          </a:p>
          <a:p>
            <a:pPr>
              <a:spcBef>
                <a:spcPts val="0"/>
              </a:spcBef>
              <a:spcAft>
                <a:spcPts val="1200"/>
              </a:spcAft>
            </a:pPr>
            <a:r>
              <a:rPr lang="sv-SE" dirty="0"/>
              <a:t>Tips om cv, ansökan och jobbintervjun.</a:t>
            </a:r>
          </a:p>
          <a:p>
            <a:pPr>
              <a:spcAft>
                <a:spcPts val="1200"/>
              </a:spcAft>
            </a:pPr>
            <a:r>
              <a:rPr lang="sv-SE" dirty="0" err="1"/>
              <a:t>Poddar</a:t>
            </a:r>
            <a:r>
              <a:rPr lang="sv-SE" dirty="0"/>
              <a:t> och </a:t>
            </a:r>
            <a:r>
              <a:rPr lang="sv-SE" dirty="0" err="1"/>
              <a:t>webbinarium</a:t>
            </a:r>
            <a:r>
              <a:rPr lang="sv-SE" dirty="0"/>
              <a:t>.</a:t>
            </a:r>
          </a:p>
        </p:txBody>
      </p:sp>
      <p:pic>
        <p:nvPicPr>
          <p:cNvPr id="5" name="Bildobjekt 4" descr="En glad tjej sitter i soffan och ser på sin mobil. ">
            <a:extLst>
              <a:ext uri="{FF2B5EF4-FFF2-40B4-BE49-F238E27FC236}">
                <a16:creationId xmlns:a16="http://schemas.microsoft.com/office/drawing/2014/main" id="{C904DCF5-D876-1DE6-E18F-947C47CAA5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46640" y="1534814"/>
            <a:ext cx="3059872" cy="2551982"/>
          </a:xfrm>
          <a:prstGeom prst="rect">
            <a:avLst/>
          </a:prstGeom>
        </p:spPr>
      </p:pic>
    </p:spTree>
    <p:extLst>
      <p:ext uri="{BB962C8B-B14F-4D97-AF65-F5344CB8AC3E}">
        <p14:creationId xmlns:p14="http://schemas.microsoft.com/office/powerpoint/2010/main" val="31882709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D089A-BA2B-AFF2-6B1B-3410564D7E5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B2F8C0-5FA3-E0A5-F74E-38084DA010A0}"/>
              </a:ext>
            </a:extLst>
          </p:cNvPr>
          <p:cNvSpPr>
            <a:spLocks noGrp="1"/>
          </p:cNvSpPr>
          <p:nvPr>
            <p:ph type="title"/>
          </p:nvPr>
        </p:nvSpPr>
        <p:spPr>
          <a:xfrm>
            <a:off x="576003" y="627063"/>
            <a:ext cx="7422784" cy="834091"/>
          </a:xfrm>
        </p:spPr>
        <p:txBody>
          <a:bodyPr/>
          <a:lstStyle/>
          <a:p>
            <a:pPr marL="7938" indent="-7938"/>
            <a:r>
              <a:rPr lang="sv-SE" sz="4000" dirty="0"/>
              <a:t>Vilket jobb passar dig?</a:t>
            </a:r>
            <a:br>
              <a:rPr lang="sv-SE" sz="4000" dirty="0"/>
            </a:br>
            <a:r>
              <a:rPr lang="sv-SE" sz="1400" b="0" i="0" dirty="0">
                <a:solidFill>
                  <a:schemeClr val="bg1"/>
                </a:solidFill>
                <a:effectLst/>
                <a:latin typeface="+mj-lt"/>
              </a:rPr>
              <a:t>Gör uppgiften på egen hand</a:t>
            </a:r>
            <a:endParaRPr lang="sv-SE" dirty="0"/>
          </a:p>
        </p:txBody>
      </p:sp>
      <p:sp>
        <p:nvSpPr>
          <p:cNvPr id="3" name="Platshållare för innehåll 2">
            <a:extLst>
              <a:ext uri="{FF2B5EF4-FFF2-40B4-BE49-F238E27FC236}">
                <a16:creationId xmlns:a16="http://schemas.microsoft.com/office/drawing/2014/main" id="{16AAA4C7-397A-8D76-0975-168B78759D28}"/>
              </a:ext>
            </a:extLst>
          </p:cNvPr>
          <p:cNvSpPr>
            <a:spLocks noGrp="1"/>
          </p:cNvSpPr>
          <p:nvPr>
            <p:ph idx="1"/>
          </p:nvPr>
        </p:nvSpPr>
        <p:spPr>
          <a:xfrm>
            <a:off x="576003" y="2176463"/>
            <a:ext cx="4680210" cy="2141865"/>
          </a:xfrm>
        </p:spPr>
        <p:txBody>
          <a:bodyPr/>
          <a:lstStyle/>
          <a:p>
            <a:pPr>
              <a:spcBef>
                <a:spcPts val="0"/>
              </a:spcBef>
              <a:spcAft>
                <a:spcPts val="1200"/>
              </a:spcAft>
            </a:pPr>
            <a:r>
              <a:rPr lang="sv-SE" b="0" i="0" dirty="0">
                <a:effectLst/>
                <a:latin typeface="+mj-lt"/>
              </a:rPr>
              <a:t>Gå in på arbetsformedlingen.se och leta upp intresseguiden. Du svarar på tolv frågor och får sedan en jobbprofil, det vill säga en beskrivning av dig själv tillsammans med olika yrkesförslag. </a:t>
            </a:r>
          </a:p>
          <a:p>
            <a:pPr>
              <a:spcBef>
                <a:spcPts val="0"/>
              </a:spcBef>
              <a:spcAft>
                <a:spcPts val="1200"/>
              </a:spcAft>
            </a:pPr>
            <a:r>
              <a:rPr lang="sv-SE" dirty="0">
                <a:latin typeface="+mj-lt"/>
              </a:rPr>
              <a:t>Gå in på jobbförslagen du tycker låter mest intressant och läs vidare.  </a:t>
            </a:r>
            <a:endParaRPr lang="sv-SE" b="0" i="0" dirty="0">
              <a:effectLst/>
              <a:latin typeface="+mj-lt"/>
            </a:endParaRPr>
          </a:p>
          <a:p>
            <a:pPr marL="0" indent="0">
              <a:spcBef>
                <a:spcPts val="0"/>
              </a:spcBef>
              <a:spcAft>
                <a:spcPts val="1200"/>
              </a:spcAft>
              <a:buNone/>
            </a:pPr>
            <a:endParaRPr lang="sv-SE" b="0" i="0" dirty="0">
              <a:effectLst/>
              <a:latin typeface="+mj-lt"/>
            </a:endParaRPr>
          </a:p>
          <a:p>
            <a:pPr marL="342900" indent="-342900">
              <a:spcBef>
                <a:spcPts val="0"/>
              </a:spcBef>
              <a:spcAft>
                <a:spcPts val="1200"/>
              </a:spcAft>
              <a:buFont typeface="+mj-lt"/>
              <a:buAutoNum type="arabicPeriod"/>
            </a:pPr>
            <a:endParaRPr lang="sv-SE" b="0" i="0" dirty="0">
              <a:effectLst/>
              <a:latin typeface="+mj-lt"/>
            </a:endParaRPr>
          </a:p>
        </p:txBody>
      </p:sp>
      <p:pic>
        <p:nvPicPr>
          <p:cNvPr id="5" name="Bild 4" descr="Ett anteckningsblock och en penna. ">
            <a:extLst>
              <a:ext uri="{FF2B5EF4-FFF2-40B4-BE49-F238E27FC236}">
                <a16:creationId xmlns:a16="http://schemas.microsoft.com/office/drawing/2014/main" id="{868B82E8-EE09-C6B4-4818-DC5CC5F1B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8731">
            <a:off x="6276858" y="1905224"/>
            <a:ext cx="2015640" cy="2270491"/>
          </a:xfrm>
          <a:prstGeom prst="rect">
            <a:avLst/>
          </a:prstGeom>
        </p:spPr>
      </p:pic>
    </p:spTree>
    <p:extLst>
      <p:ext uri="{BB962C8B-B14F-4D97-AF65-F5344CB8AC3E}">
        <p14:creationId xmlns:p14="http://schemas.microsoft.com/office/powerpoint/2010/main" val="29316811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B0AFC37-2B69-2F0D-D334-8B6BB9EEB3F4}"/>
              </a:ext>
              <a:ext uri="{C183D7F6-B498-43B3-948B-1728B52AA6E4}">
                <adec:decorative xmlns:adec="http://schemas.microsoft.com/office/drawing/2017/decorative" val="1"/>
              </a:ext>
            </a:extLst>
          </p:cNvPr>
          <p:cNvSpPr/>
          <p:nvPr/>
        </p:nvSpPr>
        <p:spPr>
          <a:xfrm>
            <a:off x="1" y="0"/>
            <a:ext cx="4572000"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9736C4B-68E5-D833-6395-A997FA890056}"/>
              </a:ext>
            </a:extLst>
          </p:cNvPr>
          <p:cNvSpPr>
            <a:spLocks noGrp="1"/>
          </p:cNvSpPr>
          <p:nvPr>
            <p:ph type="title"/>
          </p:nvPr>
        </p:nvSpPr>
        <p:spPr>
          <a:xfrm>
            <a:off x="5368031" y="1241175"/>
            <a:ext cx="3005274" cy="675000"/>
          </a:xfrm>
        </p:spPr>
        <p:txBody>
          <a:bodyPr/>
          <a:lstStyle/>
          <a:p>
            <a:r>
              <a:rPr lang="sv-SE" sz="3600" dirty="0">
                <a:solidFill>
                  <a:srgbClr val="002060"/>
                </a:solidFill>
              </a:rPr>
              <a:t>Min framtid</a:t>
            </a:r>
          </a:p>
        </p:txBody>
      </p:sp>
      <p:pic>
        <p:nvPicPr>
          <p:cNvPr id="4" name="Bild 3" descr="En tjej som funderar">
            <a:extLst>
              <a:ext uri="{FF2B5EF4-FFF2-40B4-BE49-F238E27FC236}">
                <a16:creationId xmlns:a16="http://schemas.microsoft.com/office/drawing/2014/main" id="{AEF71DC1-0A4A-08F1-D58A-D721E333D5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695" y="1096712"/>
            <a:ext cx="3005273" cy="2950075"/>
          </a:xfrm>
          <a:prstGeom prst="rect">
            <a:avLst/>
          </a:prstGeom>
        </p:spPr>
      </p:pic>
      <p:sp>
        <p:nvSpPr>
          <p:cNvPr id="3" name="Platshållare för innehåll 2">
            <a:extLst>
              <a:ext uri="{FF2B5EF4-FFF2-40B4-BE49-F238E27FC236}">
                <a16:creationId xmlns:a16="http://schemas.microsoft.com/office/drawing/2014/main" id="{814A7312-F932-816D-7B0D-C1085C3CA5F7}"/>
              </a:ext>
            </a:extLst>
          </p:cNvPr>
          <p:cNvSpPr>
            <a:spLocks noGrp="1"/>
          </p:cNvSpPr>
          <p:nvPr>
            <p:ph idx="1"/>
          </p:nvPr>
        </p:nvSpPr>
        <p:spPr>
          <a:xfrm>
            <a:off x="5368031" y="2286000"/>
            <a:ext cx="2572893" cy="1513114"/>
          </a:xfrm>
        </p:spPr>
        <p:txBody>
          <a:bodyPr/>
          <a:lstStyle/>
          <a:p>
            <a:pPr>
              <a:spcBef>
                <a:spcPts val="0"/>
              </a:spcBef>
              <a:spcAft>
                <a:spcPts val="1200"/>
              </a:spcAft>
            </a:pPr>
            <a:r>
              <a:rPr lang="sv-SE" sz="2400" dirty="0"/>
              <a:t>Jobbdrömmar</a:t>
            </a:r>
          </a:p>
          <a:p>
            <a:pPr>
              <a:spcBef>
                <a:spcPts val="0"/>
              </a:spcBef>
              <a:spcAft>
                <a:spcPts val="1200"/>
              </a:spcAft>
            </a:pPr>
            <a:r>
              <a:rPr lang="sv-SE" sz="2400" dirty="0"/>
              <a:t>Kompetens</a:t>
            </a:r>
          </a:p>
          <a:p>
            <a:pPr>
              <a:spcBef>
                <a:spcPts val="0"/>
              </a:spcBef>
              <a:spcAft>
                <a:spcPts val="1200"/>
              </a:spcAft>
            </a:pPr>
            <a:r>
              <a:rPr lang="sv-SE" sz="2400" dirty="0"/>
              <a:t>Mål för framtiden</a:t>
            </a:r>
          </a:p>
        </p:txBody>
      </p:sp>
    </p:spTree>
    <p:extLst>
      <p:ext uri="{BB962C8B-B14F-4D97-AF65-F5344CB8AC3E}">
        <p14:creationId xmlns:p14="http://schemas.microsoft.com/office/powerpoint/2010/main" val="21256955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B5F914-97AE-729D-75EA-EC1589DCDDE8}"/>
              </a:ext>
            </a:extLst>
          </p:cNvPr>
          <p:cNvSpPr>
            <a:spLocks noGrp="1"/>
          </p:cNvSpPr>
          <p:nvPr>
            <p:ph type="title"/>
          </p:nvPr>
        </p:nvSpPr>
        <p:spPr>
          <a:xfrm>
            <a:off x="576002" y="622462"/>
            <a:ext cx="5047544" cy="675000"/>
          </a:xfrm>
        </p:spPr>
        <p:txBody>
          <a:bodyPr/>
          <a:lstStyle/>
          <a:p>
            <a:r>
              <a:rPr lang="sv-SE" sz="3600" dirty="0"/>
              <a:t>Mina jobbdrömmar</a:t>
            </a:r>
          </a:p>
        </p:txBody>
      </p:sp>
      <p:sp>
        <p:nvSpPr>
          <p:cNvPr id="3" name="Platshållare för innehåll 2">
            <a:extLst>
              <a:ext uri="{FF2B5EF4-FFF2-40B4-BE49-F238E27FC236}">
                <a16:creationId xmlns:a16="http://schemas.microsoft.com/office/drawing/2014/main" id="{AC8D6124-61CD-8E0E-693B-BD98AC27EF2B}"/>
              </a:ext>
            </a:extLst>
          </p:cNvPr>
          <p:cNvSpPr>
            <a:spLocks noGrp="1"/>
          </p:cNvSpPr>
          <p:nvPr>
            <p:ph idx="1"/>
          </p:nvPr>
        </p:nvSpPr>
        <p:spPr>
          <a:xfrm>
            <a:off x="576003" y="1670719"/>
            <a:ext cx="4680210" cy="1283701"/>
          </a:xfrm>
        </p:spPr>
        <p:txBody>
          <a:bodyPr vert="horz" lIns="0" tIns="0" rIns="0" bIns="0" rtlCol="0" anchor="t">
            <a:noAutofit/>
          </a:bodyPr>
          <a:lstStyle/>
          <a:p>
            <a:pPr marL="0" indent="0">
              <a:spcBef>
                <a:spcPts val="0"/>
              </a:spcBef>
              <a:spcAft>
                <a:spcPts val="1200"/>
              </a:spcAft>
              <a:buNone/>
            </a:pPr>
            <a:r>
              <a:rPr lang="sv-SE" b="0" i="0" dirty="0">
                <a:solidFill>
                  <a:srgbClr val="000000"/>
                </a:solidFill>
                <a:effectLst/>
              </a:rPr>
              <a:t>Många jobbar med </a:t>
            </a:r>
            <a:r>
              <a:rPr lang="sv-SE" dirty="0">
                <a:solidFill>
                  <a:srgbClr val="000000"/>
                </a:solidFill>
              </a:rPr>
              <a:t>det som de drömde om att bli som barn. </a:t>
            </a:r>
            <a:endParaRPr lang="sv-SE" b="0" i="0" dirty="0">
              <a:solidFill>
                <a:srgbClr val="000000"/>
              </a:solidFill>
              <a:effectLst/>
            </a:endParaRPr>
          </a:p>
          <a:p>
            <a:pPr marL="0" indent="0">
              <a:spcBef>
                <a:spcPts val="0"/>
              </a:spcBef>
              <a:spcAft>
                <a:spcPts val="1200"/>
              </a:spcAft>
              <a:buNone/>
            </a:pPr>
            <a:r>
              <a:rPr lang="sv-SE" b="0" i="0" dirty="0">
                <a:solidFill>
                  <a:srgbClr val="000000"/>
                </a:solidFill>
                <a:effectLst/>
              </a:rPr>
              <a:t>Ju mer du vet om dig själv desto lättare har du att välja något som passar dig. </a:t>
            </a:r>
            <a:endParaRPr lang="sv-SE" dirty="0"/>
          </a:p>
        </p:txBody>
      </p:sp>
      <p:pic>
        <p:nvPicPr>
          <p:cNvPr id="5" name="Bild 4" descr="Ett träd med äpplen i. ">
            <a:extLst>
              <a:ext uri="{FF2B5EF4-FFF2-40B4-BE49-F238E27FC236}">
                <a16:creationId xmlns:a16="http://schemas.microsoft.com/office/drawing/2014/main" id="{3E8C13F6-AF9F-37A6-DCC7-721C379CB8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0500" y="1748849"/>
            <a:ext cx="3669399" cy="3394651"/>
          </a:xfrm>
          <a:prstGeom prst="rect">
            <a:avLst/>
          </a:prstGeom>
        </p:spPr>
      </p:pic>
    </p:spTree>
    <p:extLst>
      <p:ext uri="{BB962C8B-B14F-4D97-AF65-F5344CB8AC3E}">
        <p14:creationId xmlns:p14="http://schemas.microsoft.com/office/powerpoint/2010/main" val="27338847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6C425-EC99-D3D0-1365-60145B4BD714}"/>
              </a:ext>
            </a:extLst>
          </p:cNvPr>
          <p:cNvSpPr>
            <a:spLocks noGrp="1"/>
          </p:cNvSpPr>
          <p:nvPr>
            <p:ph type="title"/>
          </p:nvPr>
        </p:nvSpPr>
        <p:spPr>
          <a:xfrm>
            <a:off x="576263" y="627063"/>
            <a:ext cx="7422524" cy="675000"/>
          </a:xfrm>
        </p:spPr>
        <p:txBody>
          <a:bodyPr/>
          <a:lstStyle/>
          <a:p>
            <a:pPr marL="133350" indent="-133350"/>
            <a:r>
              <a:rPr lang="sv-SE" sz="4000" dirty="0"/>
              <a:t>Vad är ditt drömyrke?</a:t>
            </a:r>
            <a:br>
              <a:rPr lang="sv-SE" sz="4400" dirty="0"/>
            </a:br>
            <a:r>
              <a:rPr lang="sv-SE" sz="1600" b="0" i="0" dirty="0">
                <a:solidFill>
                  <a:schemeClr val="bg1"/>
                </a:solidFill>
                <a:effectLst/>
                <a:latin typeface="+mj-lt"/>
              </a:rPr>
              <a:t>Diskutera i grupper</a:t>
            </a:r>
            <a:endParaRPr lang="sv-SE" dirty="0"/>
          </a:p>
        </p:txBody>
      </p:sp>
      <p:sp>
        <p:nvSpPr>
          <p:cNvPr id="3" name="Platshållare för innehåll 2">
            <a:extLst>
              <a:ext uri="{FF2B5EF4-FFF2-40B4-BE49-F238E27FC236}">
                <a16:creationId xmlns:a16="http://schemas.microsoft.com/office/drawing/2014/main" id="{6DFE589E-6226-1923-2885-74A04FF0D324}"/>
              </a:ext>
            </a:extLst>
          </p:cNvPr>
          <p:cNvSpPr>
            <a:spLocks noGrp="1"/>
          </p:cNvSpPr>
          <p:nvPr>
            <p:ph idx="1"/>
          </p:nvPr>
        </p:nvSpPr>
        <p:spPr>
          <a:xfrm>
            <a:off x="576263" y="2176463"/>
            <a:ext cx="3782934" cy="1363859"/>
          </a:xfrm>
        </p:spPr>
        <p:txBody>
          <a:bodyPr/>
          <a:lstStyle/>
          <a:p>
            <a:pPr>
              <a:spcBef>
                <a:spcPts val="0"/>
              </a:spcBef>
              <a:spcAft>
                <a:spcPts val="1200"/>
              </a:spcAft>
            </a:pPr>
            <a:r>
              <a:rPr lang="sv-SE" b="0" i="0" dirty="0">
                <a:effectLst/>
                <a:latin typeface="+mj-lt"/>
              </a:rPr>
              <a:t>Har du ett drömyrke som du har haft sedan du var liten?</a:t>
            </a:r>
          </a:p>
          <a:p>
            <a:pPr>
              <a:spcBef>
                <a:spcPts val="0"/>
              </a:spcBef>
              <a:spcAft>
                <a:spcPts val="1200"/>
              </a:spcAft>
            </a:pPr>
            <a:r>
              <a:rPr lang="sv-SE" b="0" i="0" dirty="0">
                <a:effectLst/>
                <a:latin typeface="+mj-lt"/>
              </a:rPr>
              <a:t>Vad tycker du är så roligt att göra, så att du glömmer bort tiden?</a:t>
            </a:r>
          </a:p>
        </p:txBody>
      </p:sp>
      <p:pic>
        <p:nvPicPr>
          <p:cNvPr id="6" name="Bild 5" descr="Två pratbubblor.">
            <a:extLst>
              <a:ext uri="{FF2B5EF4-FFF2-40B4-BE49-F238E27FC236}">
                <a16:creationId xmlns:a16="http://schemas.microsoft.com/office/drawing/2014/main" id="{39B0A742-EEB0-3074-252A-27914FA278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1819" y="1749189"/>
            <a:ext cx="2359152" cy="1645920"/>
          </a:xfrm>
          <a:prstGeom prst="rect">
            <a:avLst/>
          </a:prstGeom>
        </p:spPr>
      </p:pic>
    </p:spTree>
    <p:extLst>
      <p:ext uri="{BB962C8B-B14F-4D97-AF65-F5344CB8AC3E}">
        <p14:creationId xmlns:p14="http://schemas.microsoft.com/office/powerpoint/2010/main" val="10373416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F72539A1-FF84-EB32-FF6F-6C2B63076F7C}"/>
              </a:ext>
            </a:extLst>
          </p:cNvPr>
          <p:cNvSpPr>
            <a:spLocks noGrp="1"/>
          </p:cNvSpPr>
          <p:nvPr>
            <p:ph type="title"/>
          </p:nvPr>
        </p:nvSpPr>
        <p:spPr>
          <a:xfrm>
            <a:off x="576001" y="627063"/>
            <a:ext cx="6238455" cy="675000"/>
          </a:xfrm>
        </p:spPr>
        <p:txBody>
          <a:bodyPr/>
          <a:lstStyle/>
          <a:p>
            <a:r>
              <a:rPr lang="sv-SE" sz="3600" dirty="0"/>
              <a:t>Vad är arbetsmarknaden?</a:t>
            </a:r>
          </a:p>
        </p:txBody>
      </p:sp>
      <p:sp>
        <p:nvSpPr>
          <p:cNvPr id="3" name="Platshållare för innehåll 2">
            <a:extLst>
              <a:ext uri="{FF2B5EF4-FFF2-40B4-BE49-F238E27FC236}">
                <a16:creationId xmlns:a16="http://schemas.microsoft.com/office/drawing/2014/main" id="{3C55DA40-CE7F-2081-52F0-5EF43EFB592B}"/>
              </a:ext>
            </a:extLst>
          </p:cNvPr>
          <p:cNvSpPr>
            <a:spLocks noGrp="1"/>
          </p:cNvSpPr>
          <p:nvPr>
            <p:ph idx="1"/>
          </p:nvPr>
        </p:nvSpPr>
        <p:spPr>
          <a:xfrm>
            <a:off x="576002" y="1671638"/>
            <a:ext cx="4268141" cy="1984681"/>
          </a:xfrm>
        </p:spPr>
        <p:txBody>
          <a:bodyPr/>
          <a:lstStyle/>
          <a:p>
            <a:pPr marL="0" indent="0">
              <a:spcBef>
                <a:spcPts val="0"/>
              </a:spcBef>
              <a:spcAft>
                <a:spcPts val="1200"/>
              </a:spcAft>
              <a:buNone/>
            </a:pPr>
            <a:r>
              <a:rPr lang="sv-SE" b="0" i="0" dirty="0">
                <a:solidFill>
                  <a:srgbClr val="000000"/>
                </a:solidFill>
                <a:effectLst/>
              </a:rPr>
              <a:t>Arbetsmarknaden handlar om arbeten, människor som arbetar eller vill arbeta och företagen som anställer.</a:t>
            </a:r>
          </a:p>
          <a:p>
            <a:pPr marL="0" indent="0">
              <a:spcBef>
                <a:spcPts val="0"/>
              </a:spcBef>
              <a:spcAft>
                <a:spcPts val="1200"/>
              </a:spcAft>
              <a:buNone/>
            </a:pPr>
            <a:r>
              <a:rPr lang="sv-SE" b="0" i="0" dirty="0">
                <a:solidFill>
                  <a:srgbClr val="000000"/>
                </a:solidFill>
                <a:effectLst/>
              </a:rPr>
              <a:t>En slags marknad där arbetsgivare erbjuder anställning och köper arbetskraft av de som vill jobba.</a:t>
            </a:r>
          </a:p>
        </p:txBody>
      </p:sp>
      <p:pic>
        <p:nvPicPr>
          <p:cNvPr id="5" name="Bildobjekt 4" descr="Ett företagshus och en hand som håller en portfölj. ">
            <a:extLst>
              <a:ext uri="{FF2B5EF4-FFF2-40B4-BE49-F238E27FC236}">
                <a16:creationId xmlns:a16="http://schemas.microsoft.com/office/drawing/2014/main" id="{A722D74B-D6A1-94DE-8100-4F3576B152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97911" y="1580912"/>
            <a:ext cx="3278004" cy="2618003"/>
          </a:xfrm>
          <a:prstGeom prst="rect">
            <a:avLst/>
          </a:prstGeom>
        </p:spPr>
      </p:pic>
    </p:spTree>
    <p:extLst>
      <p:ext uri="{BB962C8B-B14F-4D97-AF65-F5344CB8AC3E}">
        <p14:creationId xmlns:p14="http://schemas.microsoft.com/office/powerpoint/2010/main" val="40019683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6C425-EC99-D3D0-1365-60145B4BD714}"/>
              </a:ext>
            </a:extLst>
          </p:cNvPr>
          <p:cNvSpPr>
            <a:spLocks noGrp="1"/>
          </p:cNvSpPr>
          <p:nvPr>
            <p:ph type="title"/>
          </p:nvPr>
        </p:nvSpPr>
        <p:spPr>
          <a:xfrm>
            <a:off x="575043" y="627063"/>
            <a:ext cx="7422784" cy="537240"/>
          </a:xfrm>
        </p:spPr>
        <p:txBody>
          <a:bodyPr/>
          <a:lstStyle/>
          <a:p>
            <a:r>
              <a:rPr lang="sv-SE" sz="4000" dirty="0"/>
              <a:t>Vilka är dina kompetenser?</a:t>
            </a:r>
            <a:br>
              <a:rPr lang="sv-SE" sz="4400" dirty="0"/>
            </a:br>
            <a:r>
              <a:rPr lang="sv-SE" sz="1600" b="0" dirty="0"/>
              <a:t>Gör uppgiften på egen hand </a:t>
            </a:r>
            <a:endParaRPr lang="sv-SE" b="0" dirty="0"/>
          </a:p>
        </p:txBody>
      </p:sp>
      <p:sp>
        <p:nvSpPr>
          <p:cNvPr id="3" name="Platshållare för innehåll 2">
            <a:extLst>
              <a:ext uri="{FF2B5EF4-FFF2-40B4-BE49-F238E27FC236}">
                <a16:creationId xmlns:a16="http://schemas.microsoft.com/office/drawing/2014/main" id="{6DFE589E-6226-1923-2885-74A04FF0D324}"/>
              </a:ext>
            </a:extLst>
          </p:cNvPr>
          <p:cNvSpPr>
            <a:spLocks noGrp="1"/>
          </p:cNvSpPr>
          <p:nvPr>
            <p:ph idx="1"/>
          </p:nvPr>
        </p:nvSpPr>
        <p:spPr>
          <a:xfrm>
            <a:off x="4620696" y="2176463"/>
            <a:ext cx="4141563" cy="1404019"/>
          </a:xfrm>
        </p:spPr>
        <p:txBody>
          <a:bodyPr/>
          <a:lstStyle/>
          <a:p>
            <a:pPr marL="0" indent="0">
              <a:spcBef>
                <a:spcPts val="0"/>
              </a:spcBef>
              <a:spcAft>
                <a:spcPts val="1200"/>
              </a:spcAft>
              <a:buNone/>
            </a:pPr>
            <a:r>
              <a:rPr lang="sv-SE" dirty="0"/>
              <a:t>Kolla i arbetshäftet och kryssa för de kompetenser du har. </a:t>
            </a:r>
          </a:p>
          <a:p>
            <a:pPr marL="0" indent="0">
              <a:spcBef>
                <a:spcPts val="0"/>
              </a:spcBef>
              <a:spcAft>
                <a:spcPts val="1200"/>
              </a:spcAft>
              <a:buNone/>
            </a:pPr>
            <a:r>
              <a:rPr lang="sv-SE" dirty="0"/>
              <a:t>Fundera sen på vilka kompetenser som behövs för ditt drömjobb.</a:t>
            </a:r>
          </a:p>
        </p:txBody>
      </p:sp>
      <p:pic>
        <p:nvPicPr>
          <p:cNvPr id="6" name="Bild 5" descr="Ett anteckningsblock och en penna. ">
            <a:extLst>
              <a:ext uri="{FF2B5EF4-FFF2-40B4-BE49-F238E27FC236}">
                <a16:creationId xmlns:a16="http://schemas.microsoft.com/office/drawing/2014/main" id="{1EB0811B-5C68-A113-41C5-F0863E3100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8731">
            <a:off x="1473503" y="1957118"/>
            <a:ext cx="2015640" cy="2270491"/>
          </a:xfrm>
          <a:prstGeom prst="rect">
            <a:avLst/>
          </a:prstGeom>
        </p:spPr>
      </p:pic>
    </p:spTree>
    <p:extLst>
      <p:ext uri="{BB962C8B-B14F-4D97-AF65-F5344CB8AC3E}">
        <p14:creationId xmlns:p14="http://schemas.microsoft.com/office/powerpoint/2010/main" val="32569186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3b5fa16-33f7-4e0d-9c60-e37e052098b6" ContentTypeId="0x0101009665C37552F545438D398A588F7D7C6C03"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 Anpassade kolumner" ma:contentTypeID="0x0101009665C37552F545438D398A588F7D7C6C0300C0ACA2AC86116744836F118A7A6345B0" ma:contentTypeVersion="45" ma:contentTypeDescription="För att lägga in egna kolumner i ett dokumentbibliotek på en Gruppwebbplats." ma:contentTypeScope="" ma:versionID="703975b0c066e7cf0c7fb0ff7d9b989e">
  <xsd:schema xmlns:xsd="http://www.w3.org/2001/XMLSchema" xmlns:xs="http://www.w3.org/2001/XMLSchema" xmlns:p="http://schemas.microsoft.com/office/2006/metadata/properties" xmlns:ns2="64ff80c1-9ace-4c38-8df9-3ad566590b52" xmlns:ns3="8b5d4a1f-7f15-4b26-ba71-b2de11c3d5fc" targetNamespace="http://schemas.microsoft.com/office/2006/metadata/properties" ma:root="true" ma:fieldsID="4999fe18a5cc101425d48d4c06cd8edd" ns2:_="" ns3:_="">
    <xsd:import namespace="64ff80c1-9ace-4c38-8df9-3ad566590b52"/>
    <xsd:import namespace="8b5d4a1f-7f15-4b26-ba71-b2de11c3d5fc"/>
    <xsd:element name="properties">
      <xsd:complexType>
        <xsd:sequence>
          <xsd:element name="documentManagement">
            <xsd:complexType>
              <xsd:all>
                <xsd:element ref="ns2:k4eb6666226a499bb3482dfb03b56f4a" minOccurs="0"/>
                <xsd:element ref="ns2:TaxCatchAll" minOccurs="0"/>
                <xsd:element ref="ns2:TaxCatchAllLabel" minOccurs="0"/>
                <xsd:element ref="ns2:ae4cfb0d27af4136bbbe4628abcc9837" minOccurs="0"/>
                <xsd:element ref="ns2:Mapp" minOccurs="0"/>
                <xsd:element ref="ns2:Skyddsvarde" minOccurs="0"/>
                <xsd:element ref="ns2:Gallringsbarfil" minOccurs="0"/>
                <xsd:element ref="ns3:Event" minOccurs="0"/>
                <xsd:element ref="ns3:_x00c4_mne" minOccurs="0"/>
                <xsd:element ref="ns3:Digitala_x0020_coacher" minOccurs="0"/>
                <xsd:element ref="ns3:Googlesamarbetet" minOccurs="0"/>
                <xsd:element ref="ns3: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f80c1-9ace-4c38-8df9-3ad566590b52" elementFormDefault="qualified">
    <xsd:import namespace="http://schemas.microsoft.com/office/2006/documentManagement/types"/>
    <xsd:import namespace="http://schemas.microsoft.com/office/infopath/2007/PartnerControls"/>
    <xsd:element name="k4eb6666226a499bb3482dfb03b56f4a" ma:index="8" nillable="true" ma:taxonomy="true" ma:internalName="k4eb6666226a499bb3482dfb03b56f4a" ma:taxonomyFieldName="Dokumentstatus" ma:displayName="Dokumentstatus" ma:default="1;#Utkast|4fd34bca-3b4e-4a5b-88f2-24ba8985d36d" ma:fieldId="{44eb6666-226a-499b-b348-2dfb03b56f4a}"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5b055054-33ca-498f-aca2-c963fa8774ce}" ma:internalName="TaxCatchAll" ma:showField="CatchAllData" ma:web="b43445fa-5f49-4656-b587-8eaf38b3f90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055054-33ca-498f-aca2-c963fa8774ce}" ma:internalName="TaxCatchAllLabel" ma:readOnly="true" ma:showField="CatchAllDataLabel" ma:web="b43445fa-5f49-4656-b587-8eaf38b3f90a">
      <xsd:complexType>
        <xsd:complexContent>
          <xsd:extension base="dms:MultiChoiceLookup">
            <xsd:sequence>
              <xsd:element name="Value" type="dms:Lookup" maxOccurs="unbounded" minOccurs="0" nillable="true"/>
            </xsd:sequence>
          </xsd:extension>
        </xsd:complexContent>
      </xsd:complexType>
    </xsd:element>
    <xsd:element name="ae4cfb0d27af4136bbbe4628abcc9837" ma:index="12" nillable="true" ma:taxonomy="true" ma:internalName="ae4cfb0d27af4136bbbe4628abcc9837" ma:taxonomyFieldName="Dokumenttyp" ma:displayName="Dokumenttyp" ma:default="" ma:fieldId="{ae4cfb0d-27af-4136-bbbe-4628abcc9837}" ma:sspId="93b5fa16-33f7-4e0d-9c60-e37e052098b6" ma:termSetId="14e69df6-a121-49a7-8e68-a24ae41f9958" ma:anchorId="22ec812e-7164-4d62-9f91-57cc795cda64" ma:open="false" ma:isKeyword="false">
      <xsd:complexType>
        <xsd:sequence>
          <xsd:element ref="pc:Terms" minOccurs="0" maxOccurs="1"/>
        </xsd:sequence>
      </xsd:complexType>
    </xsd:element>
    <xsd:element name="Mapp" ma:index="14" nillable="true" ma:displayName="Mapp" ma:description="Motsvarar Mappar. Använd detta fält för att ange en etikett du kan gruppera på, likt mappar, men med fördelar vad gäller tex sökbarhet." ma:internalName="Mapp">
      <xsd:simpleType>
        <xsd:restriction base="dms:Text">
          <xsd:maxLength value="255"/>
        </xsd:restriction>
      </xsd:simpleType>
    </xsd:element>
    <xsd:element name="Skyddsvarde" ma:index="15" nillable="true" ma:displayName="Skyddsvärde" ma:description="Vilken typ av tillfällig hantering innehåller dokumentet?" ma:format="Dropdown" ma:internalName="Skyddsvarde" ma:readOnly="false">
      <xsd:simpleType>
        <xsd:restriction base="dms:Choice">
          <xsd:enumeration value="LÅG, publik info, inga personuppgifter"/>
          <xsd:enumeration value="MEDEL, inga personuppgifter"/>
          <xsd:enumeration value="MEDEL, icke känsliga personuppgifter"/>
        </xsd:restriction>
      </xsd:simpleType>
    </xsd:element>
    <xsd:element name="Gallringsbarfil" ma:index="16" nillable="true" ma:displayName="Gallringsbar" ma:default="Ja" ma:description="Om filen kan raderas utan behov av arkivering." ma:format="Dropdown" ma:internalName="Gallringsbarfil" ma:readOnly="false">
      <xsd:simpleType>
        <xsd:restriction base="dms:Choice">
          <xsd:enumeration value="Ja"/>
          <xsd:enumeration value="Nej"/>
        </xsd:restriction>
      </xsd:simpleType>
    </xsd:element>
  </xsd:schema>
  <xsd:schema xmlns:xsd="http://www.w3.org/2001/XMLSchema" xmlns:xs="http://www.w3.org/2001/XMLSchema" xmlns:dms="http://schemas.microsoft.com/office/2006/documentManagement/types" xmlns:pc="http://schemas.microsoft.com/office/infopath/2007/PartnerControls" targetNamespace="8b5d4a1f-7f15-4b26-ba71-b2de11c3d5fc" elementFormDefault="qualified">
    <xsd:import namespace="http://schemas.microsoft.com/office/2006/documentManagement/types"/>
    <xsd:import namespace="http://schemas.microsoft.com/office/infopath/2007/PartnerControls"/>
    <xsd:element name="Event" ma:index="17" nillable="true" ma:displayName="Event" ma:format="Dropdown" ma:internalName="Event">
      <xsd:simpleType>
        <xsd:restriction base="dms:Choice">
          <xsd:enumeration value="Hackaton"/>
          <xsd:enumeration value="Workshop Beteendelab"/>
        </xsd:restriction>
      </xsd:simpleType>
    </xsd:element>
    <xsd:element name="_x00c4_mne" ma:index="18" nillable="true" ma:displayName="Ämne" ma:format="Dropdown" ma:internalName="_x00c4_mne">
      <xsd:simpleType>
        <xsd:restriction base="dms:Choice">
          <xsd:enumeration value="Digitala coacher"/>
          <xsd:enumeration value="Digitala jag"/>
          <xsd:enumeration value="Digitalportalen"/>
          <xsd:enumeration value="Googlesamarbetet"/>
          <xsd:enumeration value="Hackaton"/>
        </xsd:restriction>
      </xsd:simpleType>
    </xsd:element>
    <xsd:element name="Digitala_x0020_coacher" ma:index="19" nillable="true" ma:displayName="Digitala coacher" ma:internalName="Digitala_x0020_coacher">
      <xsd:simpleType>
        <xsd:restriction base="dms:Choice">
          <xsd:enumeration value="Demo"/>
          <xsd:enumeration value="Inspirationsdag"/>
          <xsd:enumeration value="Gruppen"/>
          <xsd:enumeration value="Introduktion"/>
          <xsd:enumeration value="Rollen"/>
          <xsd:enumeration value="Verktygslådan"/>
        </xsd:restriction>
      </xsd:simpleType>
    </xsd:element>
    <xsd:element name="Googlesamarbetet" ma:index="20" nillable="true" ma:displayName="Googlesamarbetet" ma:format="Dropdown" ma:internalName="Googlesamarbetet">
      <xsd:simpleType>
        <xsd:restriction base="dms:Choice">
          <xsd:enumeration value="Avtal med google"/>
          <xsd:enumeration value="Learnways"/>
          <xsd:enumeration value="Statistik"/>
          <xsd:enumeration value="Säkerhetsresan"/>
          <xsd:enumeration value="Tillgänglighet"/>
          <xsd:enumeration value="Undersökningar"/>
          <xsd:enumeration value="Uppstartsfasen"/>
          <xsd:enumeration value="Utvärderingar och insikter"/>
        </xsd:restriction>
      </xsd:simpleType>
    </xsd:element>
    <xsd:element name="Datum" ma:index="21" nillable="true" ma:displayName="Datum" ma:format="DateOnly" ma:internalNam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4ff80c1-9ace-4c38-8df9-3ad566590b52">
      <Value>1</Value>
    </TaxCatchAll>
    <k4eb6666226a499bb3482dfb03b56f4a xmlns="64ff80c1-9ace-4c38-8df9-3ad566590b52">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k4eb6666226a499bb3482dfb03b56f4a>
    <Datum xmlns="8b5d4a1f-7f15-4b26-ba71-b2de11c3d5fc" xsi:nil="true"/>
    <Digitala_x0020_coacher xmlns="8b5d4a1f-7f15-4b26-ba71-b2de11c3d5fc" xsi:nil="true"/>
    <Googlesamarbetet xmlns="8b5d4a1f-7f15-4b26-ba71-b2de11c3d5fc" xsi:nil="true"/>
    <Gallringsbarfil xmlns="64ff80c1-9ace-4c38-8df9-3ad566590b52">Ja</Gallringsbarfil>
    <ae4cfb0d27af4136bbbe4628abcc9837 xmlns="64ff80c1-9ace-4c38-8df9-3ad566590b52">
      <Terms xmlns="http://schemas.microsoft.com/office/infopath/2007/PartnerControls"/>
    </ae4cfb0d27af4136bbbe4628abcc9837>
    <Mapp xmlns="64ff80c1-9ace-4c38-8df9-3ad566590b52" xsi:nil="true"/>
    <_x00c4_mne xmlns="8b5d4a1f-7f15-4b26-ba71-b2de11c3d5fc" xsi:nil="true"/>
    <Skyddsvarde xmlns="64ff80c1-9ace-4c38-8df9-3ad566590b52" xsi:nil="true"/>
    <Event xmlns="8b5d4a1f-7f15-4b26-ba71-b2de11c3d5fc" xsi:nil="true"/>
  </documentManagement>
</p:properties>
</file>

<file path=customXml/itemProps1.xml><?xml version="1.0" encoding="utf-8"?>
<ds:datastoreItem xmlns:ds="http://schemas.openxmlformats.org/officeDocument/2006/customXml" ds:itemID="{A9C7D667-9342-4C94-B120-641B71EA72AC}">
  <ds:schemaRefs>
    <ds:schemaRef ds:uri="Microsoft.SharePoint.Taxonomy.ContentTypeSync"/>
  </ds:schemaRefs>
</ds:datastoreItem>
</file>

<file path=customXml/itemProps2.xml><?xml version="1.0" encoding="utf-8"?>
<ds:datastoreItem xmlns:ds="http://schemas.openxmlformats.org/officeDocument/2006/customXml" ds:itemID="{CA7FF6E3-1E10-4CDF-AD93-AB55D1155737}">
  <ds:schemaRefs>
    <ds:schemaRef ds:uri="http://schemas.microsoft.com/sharepoint/v3/contenttype/forms"/>
  </ds:schemaRefs>
</ds:datastoreItem>
</file>

<file path=customXml/itemProps3.xml><?xml version="1.0" encoding="utf-8"?>
<ds:datastoreItem xmlns:ds="http://schemas.openxmlformats.org/officeDocument/2006/customXml" ds:itemID="{50495D28-391B-4CA5-B818-01218C5A6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ff80c1-9ace-4c38-8df9-3ad566590b52"/>
    <ds:schemaRef ds:uri="8b5d4a1f-7f15-4b26-ba71-b2de11c3d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AE9632-DB08-408A-B716-DDB5FABAE8FB}">
  <ds:schemaRefs>
    <ds:schemaRef ds:uri="http://purl.org/dc/elements/1.1/"/>
    <ds:schemaRef ds:uri="http://purl.org/dc/terms/"/>
    <ds:schemaRef ds:uri="http://schemas.openxmlformats.org/package/2006/metadata/core-properties"/>
    <ds:schemaRef ds:uri="64ff80c1-9ace-4c38-8df9-3ad566590b52"/>
    <ds:schemaRef ds:uri="http://schemas.microsoft.com/office/2006/metadata/properties"/>
    <ds:schemaRef ds:uri="8b5d4a1f-7f15-4b26-ba71-b2de11c3d5fc"/>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12438</TotalTime>
  <Words>8367</Words>
  <Application>Microsoft Macintosh PowerPoint</Application>
  <PresentationFormat>Bildspel på skärmen (16:9)</PresentationFormat>
  <Paragraphs>488</Paragraphs>
  <Slides>41</Slides>
  <Notes>36</Notes>
  <HiddenSlides>2</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41</vt:i4>
      </vt:variant>
    </vt:vector>
  </HeadingPairs>
  <TitlesOfParts>
    <vt:vector size="51" baseType="lpstr">
      <vt:lpstr>Arial</vt:lpstr>
      <vt:lpstr>Calibri</vt:lpstr>
      <vt:lpstr>Courier New</vt:lpstr>
      <vt:lpstr>Helvetica Neue Medium</vt:lpstr>
      <vt:lpstr>Lato</vt:lpstr>
      <vt:lpstr>Roboto</vt:lpstr>
      <vt:lpstr>Roboto Slab</vt:lpstr>
      <vt:lpstr>Arbetsförmedlingen, vit utan punkter</vt:lpstr>
      <vt:lpstr>Arbetsförmedlingen, vit</vt:lpstr>
      <vt:lpstr>Arbetsförmedlingen, blå</vt:lpstr>
      <vt:lpstr>Vad vet ungdomar om  arbetsmarknad och yrken?</vt:lpstr>
      <vt:lpstr>Till dig som ska presentera</vt:lpstr>
      <vt:lpstr>Vägledning för unga</vt:lpstr>
      <vt:lpstr>Det här kommer vi att gå igenom</vt:lpstr>
      <vt:lpstr>Min framtid</vt:lpstr>
      <vt:lpstr>Mina jobbdrömmar</vt:lpstr>
      <vt:lpstr>Vad är ditt drömyrke? Diskutera i grupper</vt:lpstr>
      <vt:lpstr>Vad är arbetsmarknaden?</vt:lpstr>
      <vt:lpstr>Vilka är dina kompetenser? Gör uppgiften på egen hand </vt:lpstr>
      <vt:lpstr>Olika kompetenser</vt:lpstr>
      <vt:lpstr>Nå dina mål</vt:lpstr>
      <vt:lpstr>Gör en plan!  Gör uppgiften på egen hand </vt:lpstr>
      <vt:lpstr>Vägar till jobb</vt:lpstr>
      <vt:lpstr>Utbildning är nyckeln till jobb</vt:lpstr>
      <vt:lpstr>Erfarenheter betyder mycket</vt:lpstr>
      <vt:lpstr>Vad är du bra på? Diskutera tillsammans    </vt:lpstr>
      <vt:lpstr>Hitta jobb att söka</vt:lpstr>
      <vt:lpstr>Söka jobb och gå på intervju</vt:lpstr>
      <vt:lpstr>Vad säger du på intervjun? Gör uppgiften i par</vt:lpstr>
      <vt:lpstr>Att jobba</vt:lpstr>
      <vt:lpstr>En schysst anställning</vt:lpstr>
      <vt:lpstr>Jobba inte svart</vt:lpstr>
      <vt:lpstr>Olika former av anställning</vt:lpstr>
      <vt:lpstr>Ny på jobbet</vt:lpstr>
      <vt:lpstr>Hur är man på jobbet?</vt:lpstr>
      <vt:lpstr>Livslångt lärande</vt:lpstr>
      <vt:lpstr>Nyttiga förmågor att träna på Gör uppgiften på egen hand</vt:lpstr>
      <vt:lpstr>Vuxenlivet</vt:lpstr>
      <vt:lpstr>Vara en del av samhället Diskutera i grupp</vt:lpstr>
      <vt:lpstr>Lön och skatt</vt:lpstr>
      <vt:lpstr>Sparande, bidrag och lån</vt:lpstr>
      <vt:lpstr>Vardagsekonomi</vt:lpstr>
      <vt:lpstr>Gör en budget! Gör uppgiften på egen hand</vt:lpstr>
      <vt:lpstr>Betala räkningar</vt:lpstr>
      <vt:lpstr>Digitala samhällstjänster</vt:lpstr>
      <vt:lpstr>Vara utan arbete</vt:lpstr>
      <vt:lpstr>Vad gör Arbetsförmedlingen? Diskutera i grupp</vt:lpstr>
      <vt:lpstr>Det här gör Arbetsförmedlingen</vt:lpstr>
      <vt:lpstr>Vara inskriven på Arbetsförmedlingen</vt:lpstr>
      <vt:lpstr>Utforska arbetsformedlingen.se</vt:lpstr>
      <vt:lpstr>Vilket jobb passar dig? Gör uppgiften på egen hand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Vägledning för unga</dc:title>
  <dc:subject>vägledning för unga</dc:subject>
  <dc:creator>Arbetsförmedlingen</dc:creator>
  <cp:keywords/>
  <dc:description>Ett material att använda i skolor och andra sammanhang där målgruppen är unga som är på väg ut i vuxenlivet. </dc:description>
  <cp:lastModifiedBy>Camilla Veide</cp:lastModifiedBy>
  <cp:revision>21</cp:revision>
  <dcterms:created xsi:type="dcterms:W3CDTF">2025-04-02T07:35:00Z</dcterms:created>
  <dcterms:modified xsi:type="dcterms:W3CDTF">2025-06-12T09:13:57Z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0x0101009665C37552F545438D398A588F7D7C6C0300C0ACA2AC86116744836F118A7A6345B0</vt:lpwstr>
  </property>
  <property fmtid="{D5CDD505-2E9C-101B-9397-08002B2CF9AE}" pid="4" name="Dokumentstatus">
    <vt:lpwstr>1;#Utkast|4fd34bca-3b4e-4a5b-88f2-24ba8985d36d</vt:lpwstr>
  </property>
  <property fmtid="{D5CDD505-2E9C-101B-9397-08002B2CF9AE}" pid="5" name="Dokumenttyp">
    <vt:lpwstr/>
  </property>
  <property fmtid="{D5CDD505-2E9C-101B-9397-08002B2CF9AE}" pid="6" name="SharedWithUsers">
    <vt:lpwstr>121;#Ida Hogman</vt:lpwstr>
  </property>
  <property fmtid="{D5CDD505-2E9C-101B-9397-08002B2CF9AE}" pid="7" name="språk">
    <vt:lpwstr>svenska</vt:lpwstr>
  </property>
</Properties>
</file>