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26"/>
  </p:notesMasterIdLst>
  <p:handoutMasterIdLst>
    <p:handoutMasterId r:id="rId27"/>
  </p:handoutMasterIdLst>
  <p:sldIdLst>
    <p:sldId id="2147481006" r:id="rId7"/>
    <p:sldId id="2147481110" r:id="rId8"/>
    <p:sldId id="2147480961" r:id="rId9"/>
    <p:sldId id="2147480958" r:id="rId10"/>
    <p:sldId id="2147482056" r:id="rId11"/>
    <p:sldId id="2147481107" r:id="rId12"/>
    <p:sldId id="2147482058" r:id="rId13"/>
    <p:sldId id="2147482059" r:id="rId14"/>
    <p:sldId id="2147482060" r:id="rId15"/>
    <p:sldId id="2147482069" r:id="rId16"/>
    <p:sldId id="2147482061" r:id="rId17"/>
    <p:sldId id="2147482068" r:id="rId18"/>
    <p:sldId id="2147482062" r:id="rId19"/>
    <p:sldId id="2147482063" r:id="rId20"/>
    <p:sldId id="2147482072" r:id="rId21"/>
    <p:sldId id="2147480967" r:id="rId22"/>
    <p:sldId id="2147482064" r:id="rId23"/>
    <p:sldId id="2147482065" r:id="rId24"/>
    <p:sldId id="2147482066" r:id="rId25"/>
  </p:sldIdLst>
  <p:sldSz cx="9144000" cy="5143500" type="screen16x9"/>
  <p:notesSz cx="6858000" cy="9144000"/>
  <p:custDataLst>
    <p:tags r:id="rId28"/>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E2E021-C0F7-0189-E84D-AF575AEF6AB8}" name="Josefine Salomonson Graneld" initials="JS" userId="S::josefine.graneld@arbetsformedlingen.se::0ec8be30-8688-4c43-89f6-d37eab84ae71" providerId="AD"/>
  <p188:author id="{7830AC41-4EE9-C87B-3738-4475243FC2A9}" name="David Fleischhacker" initials="DF" userId="S::david.fleischhacker@arbetsformedlingen.se::28843bfe-8208-4a7d-ae77-f74701652e27" providerId="AD"/>
  <p188:author id="{C4F70B52-8A95-0695-4D41-0DC0F2B539A4}" name="Christina Carlsmeden" initials="CC" userId="S::christina.carlsmeden@arbetsformedlingen.se::f550ecb7-5971-4d0f-b154-78ab342c84a0" providerId="AD"/>
  <p188:author id="{A7405C53-F5A5-C4EF-D707-6B537B5CB79D}" name="Demet Kocabiyikoglu Assali" initials="DK" userId="S::demet.assali@arbetsformedlingen.se::a0ebfb08-98e7-4399-acf4-fcce9dc3af02" providerId="AD"/>
  <p188:author id="{7439E162-D894-9023-8945-B438368E6E57}" name="Catrin Deden Marcelius" initials="CD" userId="S::catrin.deden-marcelius@arbetsformedlingen.se::fe007058-0223-48a5-b01e-0b6547bdfe34" providerId="AD"/>
  <p188:author id="{12C830C4-71A8-3987-C12C-8F8F5518CF07}" name="Soledad Grafeuille" initials="SG" userId="S::soledad.grafeuille@arbetsformedlingen.se::460540bd-04bd-4f7a-881b-731397a89f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A"/>
    <a:srgbClr val="D43372"/>
    <a:srgbClr val="95C23D"/>
    <a:srgbClr val="EAF2D8"/>
    <a:srgbClr val="DA5187"/>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38" autoAdjust="0"/>
  </p:normalViewPr>
  <p:slideViewPr>
    <p:cSldViewPr snapToGrid="0">
      <p:cViewPr varScale="1">
        <p:scale>
          <a:sx n="111" d="100"/>
          <a:sy n="111" d="100"/>
        </p:scale>
        <p:origin x="200" y="744"/>
      </p:cViewPr>
      <p:guideLst>
        <p:guide orient="horz" pos="1711"/>
        <p:guide pos="3311"/>
      </p:guideLst>
    </p:cSldViewPr>
  </p:slideViewPr>
  <p:outlineViewPr>
    <p:cViewPr>
      <p:scale>
        <a:sx n="33" d="100"/>
        <a:sy n="33" d="100"/>
      </p:scale>
      <p:origin x="0" y="-17760"/>
    </p:cViewPr>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2026-07-01</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2026-07-01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rbetsformedlingen.se/for-kommuner/aktivitetskrav-for-mottagare-av-forsorjningssto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rbetsformedlingen.se/for-kommuner/aktivitetskrav-for-mottagare-av-forsorjningssto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rbetsformedlingen.se/for-kommuner/aktivitetskrav-for-mottagare-av-forsorjningssto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rbetsformedlingen.se/for-kommuner/aktivitetskrav-for-mottagare-av-forsorjningssto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sz="800"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60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80F48-FC41-2882-E0DC-A578CB831EC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93C91EE-5116-D99F-F159-58614A0E6F2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B3BA123-D8DB-EC0C-9108-3AB8421123CD}"/>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Rubrik och text på vit bakgrund</a:t>
            </a:r>
          </a:p>
        </p:txBody>
      </p:sp>
      <p:sp>
        <p:nvSpPr>
          <p:cNvPr id="4" name="Platshållare för bildnummer 3">
            <a:extLst>
              <a:ext uri="{FF2B5EF4-FFF2-40B4-BE49-F238E27FC236}">
                <a16:creationId xmlns:a16="http://schemas.microsoft.com/office/drawing/2014/main" id="{C5A09C72-B684-FBAB-DBEE-0D3B97B36EE0}"/>
              </a:ext>
            </a:extLst>
          </p:cNvPr>
          <p:cNvSpPr>
            <a:spLocks noGrp="1"/>
          </p:cNvSpPr>
          <p:nvPr>
            <p:ph type="sldNum" sz="quarter" idx="5"/>
          </p:nvPr>
        </p:nvSpPr>
        <p:spPr/>
        <p:txBody>
          <a:bodyPr/>
          <a:lstStyle/>
          <a:p>
            <a:fld id="{0763CAE6-3546-4A01-BBE9-044D7CD2D89D}" type="slidenum">
              <a:rPr lang="sv-SE" smtClean="0"/>
              <a:t>10</a:t>
            </a:fld>
            <a:endParaRPr lang="sv-SE"/>
          </a:p>
        </p:txBody>
      </p:sp>
    </p:spTree>
    <p:extLst>
      <p:ext uri="{BB962C8B-B14F-4D97-AF65-F5344CB8AC3E}">
        <p14:creationId xmlns:p14="http://schemas.microsoft.com/office/powerpoint/2010/main" val="52387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1AAB-60B4-5360-B3DB-782950FFBD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CFC94F-4B5B-BFC7-B61B-AB14300DE80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3C0DB6-839D-B279-6DCE-28CDED4B60B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dirty="0"/>
              <a:t>Rubrik och text på vit bakgrund</a:t>
            </a:r>
          </a:p>
        </p:txBody>
      </p:sp>
      <p:sp>
        <p:nvSpPr>
          <p:cNvPr id="4" name="Platshållare för bildnummer 3">
            <a:extLst>
              <a:ext uri="{FF2B5EF4-FFF2-40B4-BE49-F238E27FC236}">
                <a16:creationId xmlns:a16="http://schemas.microsoft.com/office/drawing/2014/main" id="{68D6D492-A020-E09C-9608-7977D488BD53}"/>
              </a:ext>
            </a:extLst>
          </p:cNvPr>
          <p:cNvSpPr>
            <a:spLocks noGrp="1"/>
          </p:cNvSpPr>
          <p:nvPr>
            <p:ph type="sldNum" sz="quarter" idx="5"/>
          </p:nvPr>
        </p:nvSpPr>
        <p:spPr/>
        <p:txBody>
          <a:bodyPr/>
          <a:lstStyle/>
          <a:p>
            <a:fld id="{0763CAE6-3546-4A01-BBE9-044D7CD2D89D}" type="slidenum">
              <a:rPr lang="sv-SE" smtClean="0"/>
              <a:t>11</a:t>
            </a:fld>
            <a:endParaRPr lang="sv-SE"/>
          </a:p>
        </p:txBody>
      </p:sp>
    </p:spTree>
    <p:extLst>
      <p:ext uri="{BB962C8B-B14F-4D97-AF65-F5344CB8AC3E}">
        <p14:creationId xmlns:p14="http://schemas.microsoft.com/office/powerpoint/2010/main" val="1338044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4410E-4790-216C-22ED-F25537B57AD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376A091-31C1-90F7-52F4-84C2B889CDC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FEAACFE-D948-846A-6CF0-C63769220C0E}"/>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Rubrik och text på vit bakgrund</a:t>
            </a:r>
          </a:p>
        </p:txBody>
      </p:sp>
      <p:sp>
        <p:nvSpPr>
          <p:cNvPr id="4" name="Platshållare för bildnummer 3">
            <a:extLst>
              <a:ext uri="{FF2B5EF4-FFF2-40B4-BE49-F238E27FC236}">
                <a16:creationId xmlns:a16="http://schemas.microsoft.com/office/drawing/2014/main" id="{073C04F3-638B-6E02-CFC5-90FECE9D3DE4}"/>
              </a:ext>
            </a:extLst>
          </p:cNvPr>
          <p:cNvSpPr>
            <a:spLocks noGrp="1"/>
          </p:cNvSpPr>
          <p:nvPr>
            <p:ph type="sldNum" sz="quarter" idx="5"/>
          </p:nvPr>
        </p:nvSpPr>
        <p:spPr/>
        <p:txBody>
          <a:bodyPr/>
          <a:lstStyle/>
          <a:p>
            <a:fld id="{0763CAE6-3546-4A01-BBE9-044D7CD2D89D}" type="slidenum">
              <a:rPr lang="sv-SE" smtClean="0"/>
              <a:t>12</a:t>
            </a:fld>
            <a:endParaRPr lang="sv-SE"/>
          </a:p>
        </p:txBody>
      </p:sp>
    </p:spTree>
    <p:extLst>
      <p:ext uri="{BB962C8B-B14F-4D97-AF65-F5344CB8AC3E}">
        <p14:creationId xmlns:p14="http://schemas.microsoft.com/office/powerpoint/2010/main" val="1489619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1AAB-60B4-5360-B3DB-782950FFBD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CFC94F-4B5B-BFC7-B61B-AB14300DE80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3C0DB6-839D-B279-6DCE-28CDED4B60B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Rubrik och text på vit bakgrund</a:t>
            </a:r>
          </a:p>
        </p:txBody>
      </p:sp>
      <p:sp>
        <p:nvSpPr>
          <p:cNvPr id="4" name="Platshållare för bildnummer 3">
            <a:extLst>
              <a:ext uri="{FF2B5EF4-FFF2-40B4-BE49-F238E27FC236}">
                <a16:creationId xmlns:a16="http://schemas.microsoft.com/office/drawing/2014/main" id="{68D6D492-A020-E09C-9608-7977D488BD53}"/>
              </a:ext>
            </a:extLst>
          </p:cNvPr>
          <p:cNvSpPr>
            <a:spLocks noGrp="1"/>
          </p:cNvSpPr>
          <p:nvPr>
            <p:ph type="sldNum" sz="quarter" idx="5"/>
          </p:nvPr>
        </p:nvSpPr>
        <p:spPr/>
        <p:txBody>
          <a:bodyPr/>
          <a:lstStyle/>
          <a:p>
            <a:fld id="{0763CAE6-3546-4A01-BBE9-044D7CD2D89D}" type="slidenum">
              <a:rPr lang="sv-SE" smtClean="0"/>
              <a:t>13</a:t>
            </a:fld>
            <a:endParaRPr lang="sv-SE"/>
          </a:p>
        </p:txBody>
      </p:sp>
    </p:spTree>
    <p:extLst>
      <p:ext uri="{BB962C8B-B14F-4D97-AF65-F5344CB8AC3E}">
        <p14:creationId xmlns:p14="http://schemas.microsoft.com/office/powerpoint/2010/main" val="1338044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1AAB-60B4-5360-B3DB-782950FFBD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CFC94F-4B5B-BFC7-B61B-AB14300DE80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3C0DB6-839D-B279-6DCE-28CDED4B60B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Rubrik och text på vit bakgrund</a:t>
            </a:r>
          </a:p>
        </p:txBody>
      </p:sp>
      <p:sp>
        <p:nvSpPr>
          <p:cNvPr id="4" name="Platshållare för bildnummer 3">
            <a:extLst>
              <a:ext uri="{FF2B5EF4-FFF2-40B4-BE49-F238E27FC236}">
                <a16:creationId xmlns:a16="http://schemas.microsoft.com/office/drawing/2014/main" id="{68D6D492-A020-E09C-9608-7977D488BD53}"/>
              </a:ext>
            </a:extLst>
          </p:cNvPr>
          <p:cNvSpPr>
            <a:spLocks noGrp="1"/>
          </p:cNvSpPr>
          <p:nvPr>
            <p:ph type="sldNum" sz="quarter" idx="5"/>
          </p:nvPr>
        </p:nvSpPr>
        <p:spPr/>
        <p:txBody>
          <a:bodyPr/>
          <a:lstStyle/>
          <a:p>
            <a:fld id="{0763CAE6-3546-4A01-BBE9-044D7CD2D89D}" type="slidenum">
              <a:rPr lang="sv-SE" smtClean="0"/>
              <a:t>14</a:t>
            </a:fld>
            <a:endParaRPr lang="sv-SE"/>
          </a:p>
        </p:txBody>
      </p:sp>
    </p:spTree>
    <p:extLst>
      <p:ext uri="{BB962C8B-B14F-4D97-AF65-F5344CB8AC3E}">
        <p14:creationId xmlns:p14="http://schemas.microsoft.com/office/powerpoint/2010/main" val="1338044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C2166-1F3A-2156-FC81-4A672E189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3810D-04BA-035E-597E-6E8D59055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F2BAD-AB56-96E1-EBD4-5EE986158AA5}"/>
              </a:ext>
            </a:extLst>
          </p:cNvPr>
          <p:cNvSpPr>
            <a:spLocks noGrp="1"/>
          </p:cNvSpPr>
          <p:nvPr>
            <p:ph type="body" idx="1"/>
          </p:nvPr>
        </p:nvSpPr>
        <p:spPr/>
        <p:txBody>
          <a:bodyPr/>
          <a:lstStyle/>
          <a:p>
            <a:endParaRPr lang="en-SE"/>
          </a:p>
        </p:txBody>
      </p:sp>
      <p:sp>
        <p:nvSpPr>
          <p:cNvPr id="4" name="Slide Number Placeholder 3">
            <a:extLst>
              <a:ext uri="{FF2B5EF4-FFF2-40B4-BE49-F238E27FC236}">
                <a16:creationId xmlns:a16="http://schemas.microsoft.com/office/drawing/2014/main" id="{0C129B82-B4B2-FE70-B334-2BD9D6617FC0}"/>
              </a:ext>
            </a:extLst>
          </p:cNvPr>
          <p:cNvSpPr>
            <a:spLocks noGrp="1"/>
          </p:cNvSpPr>
          <p:nvPr>
            <p:ph type="sldNum" sz="quarter" idx="5"/>
          </p:nvPr>
        </p:nvSpPr>
        <p:spPr/>
        <p:txBody>
          <a:bodyPr/>
          <a:lstStyle/>
          <a:p>
            <a:fld id="{0763CAE6-3546-4A01-BBE9-044D7CD2D89D}" type="slidenum">
              <a:rPr lang="sv-SE" smtClean="0"/>
              <a:t>15</a:t>
            </a:fld>
            <a:endParaRPr lang="sv-SE"/>
          </a:p>
        </p:txBody>
      </p:sp>
    </p:spTree>
    <p:extLst>
      <p:ext uri="{BB962C8B-B14F-4D97-AF65-F5344CB8AC3E}">
        <p14:creationId xmlns:p14="http://schemas.microsoft.com/office/powerpoint/2010/main" val="160535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Clr>
                <a:srgbClr val="00B050"/>
              </a:buClr>
            </a:pPr>
            <a:r>
              <a:rPr lang="sv-SE" dirty="0"/>
              <a:t>Arbetsförmedlingens nationella ställningstaganden. Ni kan också läsa mer på: </a:t>
            </a:r>
            <a:r>
              <a:rPr lang="sv-SE" dirty="0">
                <a:hlinkClick r:id="rId3"/>
              </a:rPr>
              <a:t>Aktivitetskrav för mottagare av försörjningsstöd - Arbetsförmedlingen</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16</a:t>
            </a:fld>
            <a:endParaRPr lang="sv-SE"/>
          </a:p>
        </p:txBody>
      </p:sp>
    </p:spTree>
    <p:extLst>
      <p:ext uri="{BB962C8B-B14F-4D97-AF65-F5344CB8AC3E}">
        <p14:creationId xmlns:p14="http://schemas.microsoft.com/office/powerpoint/2010/main" val="70885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37E76-CBBE-1C5C-A413-07C68392E28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16F2F20-C1A7-18AE-A4B0-9FCBB80E097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BD85D87-E94C-04D4-AE31-757742F5A60A}"/>
              </a:ext>
            </a:extLst>
          </p:cNvPr>
          <p:cNvSpPr>
            <a:spLocks noGrp="1"/>
          </p:cNvSpPr>
          <p:nvPr>
            <p:ph type="body" idx="1"/>
          </p:nvPr>
        </p:nvSpPr>
        <p:spPr/>
        <p:txBody>
          <a:bodyPr/>
          <a:lstStyle/>
          <a:p>
            <a:pPr>
              <a:buClr>
                <a:srgbClr val="00B050"/>
              </a:buClr>
            </a:pPr>
            <a:r>
              <a:rPr lang="sv-SE" dirty="0"/>
              <a:t>Arbetsförmedlingens nationella ställningstaganden. Du kan också läsa mer om Arbetsförmedlingens nationella ställningstaganden på: </a:t>
            </a:r>
            <a:r>
              <a:rPr lang="sv-SE" dirty="0">
                <a:hlinkClick r:id="rId3"/>
              </a:rPr>
              <a:t>Aktivitetskrav för mottagare av försörjningsstöd - Arbetsförmedlingen</a:t>
            </a:r>
            <a:endParaRPr lang="sv-SE" dirty="0"/>
          </a:p>
        </p:txBody>
      </p:sp>
      <p:sp>
        <p:nvSpPr>
          <p:cNvPr id="4" name="Platshållare för bildnummer 3">
            <a:extLst>
              <a:ext uri="{FF2B5EF4-FFF2-40B4-BE49-F238E27FC236}">
                <a16:creationId xmlns:a16="http://schemas.microsoft.com/office/drawing/2014/main" id="{39A31C04-C407-866A-6275-8DF1412A819C}"/>
              </a:ext>
            </a:extLst>
          </p:cNvPr>
          <p:cNvSpPr>
            <a:spLocks noGrp="1"/>
          </p:cNvSpPr>
          <p:nvPr>
            <p:ph type="sldNum" sz="quarter" idx="5"/>
          </p:nvPr>
        </p:nvSpPr>
        <p:spPr/>
        <p:txBody>
          <a:bodyPr/>
          <a:lstStyle/>
          <a:p>
            <a:fld id="{0763CAE6-3546-4A01-BBE9-044D7CD2D89D}" type="slidenum">
              <a:rPr lang="sv-SE" smtClean="0"/>
              <a:t>17</a:t>
            </a:fld>
            <a:endParaRPr lang="sv-SE"/>
          </a:p>
        </p:txBody>
      </p:sp>
    </p:spTree>
    <p:extLst>
      <p:ext uri="{BB962C8B-B14F-4D97-AF65-F5344CB8AC3E}">
        <p14:creationId xmlns:p14="http://schemas.microsoft.com/office/powerpoint/2010/main" val="3943299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CAB7D-F262-EDF8-B2B2-E50A2B230C1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754DFBF-A89D-8CB5-06C3-8A694CF9E0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EBC5912-2D89-50D6-8D92-3C1FCC0509C8}"/>
              </a:ext>
            </a:extLst>
          </p:cNvPr>
          <p:cNvSpPr>
            <a:spLocks noGrp="1"/>
          </p:cNvSpPr>
          <p:nvPr>
            <p:ph type="body" idx="1"/>
          </p:nvPr>
        </p:nvSpPr>
        <p:spPr/>
        <p:txBody>
          <a:bodyPr/>
          <a:lstStyle/>
          <a:p>
            <a:pPr>
              <a:buClr>
                <a:srgbClr val="00B050"/>
              </a:buClr>
            </a:pPr>
            <a:r>
              <a:rPr lang="sv-SE" dirty="0"/>
              <a:t>Arbetsförmedlingens nationella ställningstaganden. Du kan också läsa mer om aktivitetskravet på: </a:t>
            </a:r>
            <a:r>
              <a:rPr lang="sv-SE" dirty="0">
                <a:hlinkClick r:id="rId3"/>
              </a:rPr>
              <a:t>Aktivitetskrav för mottagare av försörjningsstöd - Arbetsförmedlingen</a:t>
            </a:r>
            <a:endParaRPr lang="sv-SE" dirty="0"/>
          </a:p>
        </p:txBody>
      </p:sp>
      <p:sp>
        <p:nvSpPr>
          <p:cNvPr id="4" name="Platshållare för bildnummer 3">
            <a:extLst>
              <a:ext uri="{FF2B5EF4-FFF2-40B4-BE49-F238E27FC236}">
                <a16:creationId xmlns:a16="http://schemas.microsoft.com/office/drawing/2014/main" id="{A06ED35E-DE1C-561B-F7BF-24F2197116EB}"/>
              </a:ext>
            </a:extLst>
          </p:cNvPr>
          <p:cNvSpPr>
            <a:spLocks noGrp="1"/>
          </p:cNvSpPr>
          <p:nvPr>
            <p:ph type="sldNum" sz="quarter" idx="5"/>
          </p:nvPr>
        </p:nvSpPr>
        <p:spPr/>
        <p:txBody>
          <a:bodyPr/>
          <a:lstStyle/>
          <a:p>
            <a:fld id="{0763CAE6-3546-4A01-BBE9-044D7CD2D89D}" type="slidenum">
              <a:rPr lang="sv-SE" smtClean="0"/>
              <a:t>18</a:t>
            </a:fld>
            <a:endParaRPr lang="sv-SE"/>
          </a:p>
        </p:txBody>
      </p:sp>
    </p:spTree>
    <p:extLst>
      <p:ext uri="{BB962C8B-B14F-4D97-AF65-F5344CB8AC3E}">
        <p14:creationId xmlns:p14="http://schemas.microsoft.com/office/powerpoint/2010/main" val="1494070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BBE1D-345A-2F89-4364-A9763F43D90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DC344BA-27AD-1B15-832E-C23EA67AED7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2C5CDF0-A9C6-C7A3-1B46-425A7CC9D511}"/>
              </a:ext>
            </a:extLst>
          </p:cNvPr>
          <p:cNvSpPr>
            <a:spLocks noGrp="1"/>
          </p:cNvSpPr>
          <p:nvPr>
            <p:ph type="body" idx="1"/>
          </p:nvPr>
        </p:nvSpPr>
        <p:spPr/>
        <p:txBody>
          <a:bodyPr/>
          <a:lstStyle/>
          <a:p>
            <a:pPr>
              <a:buClr>
                <a:srgbClr val="00B050"/>
              </a:buClr>
            </a:pPr>
            <a:r>
              <a:rPr lang="sv-SE" dirty="0"/>
              <a:t>Arbetsförmedlingens nationella ställningstaganden. Du kan också läsa mer om Arbetsförmedlingens på: </a:t>
            </a:r>
            <a:r>
              <a:rPr lang="sv-SE" dirty="0">
                <a:hlinkClick r:id="rId3"/>
              </a:rPr>
              <a:t>Aktivitetskrav för mottagare av försörjningsstöd - Arbetsförmedlingen</a:t>
            </a:r>
            <a:endParaRPr lang="sv-SE" dirty="0"/>
          </a:p>
        </p:txBody>
      </p:sp>
      <p:sp>
        <p:nvSpPr>
          <p:cNvPr id="4" name="Platshållare för bildnummer 3">
            <a:extLst>
              <a:ext uri="{FF2B5EF4-FFF2-40B4-BE49-F238E27FC236}">
                <a16:creationId xmlns:a16="http://schemas.microsoft.com/office/drawing/2014/main" id="{446553D4-C417-0C37-3DDF-1D6FDC1FF86B}"/>
              </a:ext>
            </a:extLst>
          </p:cNvPr>
          <p:cNvSpPr>
            <a:spLocks noGrp="1"/>
          </p:cNvSpPr>
          <p:nvPr>
            <p:ph type="sldNum" sz="quarter" idx="5"/>
          </p:nvPr>
        </p:nvSpPr>
        <p:spPr/>
        <p:txBody>
          <a:bodyPr/>
          <a:lstStyle/>
          <a:p>
            <a:fld id="{0763CAE6-3546-4A01-BBE9-044D7CD2D89D}" type="slidenum">
              <a:rPr lang="sv-SE" smtClean="0"/>
              <a:t>19</a:t>
            </a:fld>
            <a:endParaRPr lang="sv-SE"/>
          </a:p>
        </p:txBody>
      </p:sp>
    </p:spTree>
    <p:extLst>
      <p:ext uri="{BB962C8B-B14F-4D97-AF65-F5344CB8AC3E}">
        <p14:creationId xmlns:p14="http://schemas.microsoft.com/office/powerpoint/2010/main" val="339976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877EF-2FB3-8768-FDE5-3FA0D8CFE23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290B30-DAD3-D9A8-731D-68AE0744964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89AB653-9D68-6991-85FB-8241437BCB8A}"/>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800" dirty="0"/>
              <a:t>Rubrik och text på grå bakgrund</a:t>
            </a:r>
          </a:p>
        </p:txBody>
      </p:sp>
      <p:sp>
        <p:nvSpPr>
          <p:cNvPr id="4" name="Platshållare för bildnummer 3">
            <a:extLst>
              <a:ext uri="{FF2B5EF4-FFF2-40B4-BE49-F238E27FC236}">
                <a16:creationId xmlns:a16="http://schemas.microsoft.com/office/drawing/2014/main" id="{FD4610EF-D7DE-6747-5735-39DE252718B8}"/>
              </a:ext>
            </a:extLst>
          </p:cNvPr>
          <p:cNvSpPr>
            <a:spLocks noGrp="1"/>
          </p:cNvSpPr>
          <p:nvPr>
            <p:ph type="sldNum" sz="quarter" idx="5"/>
          </p:nvPr>
        </p:nvSpPr>
        <p:spPr/>
        <p:txBody>
          <a:bodyPr/>
          <a:lstStyle/>
          <a:p>
            <a:fld id="{0763CAE6-3546-4A01-BBE9-044D7CD2D89D}" type="slidenum">
              <a:rPr lang="sv-SE" smtClean="0"/>
              <a:t>2</a:t>
            </a:fld>
            <a:endParaRPr lang="sv-SE"/>
          </a:p>
        </p:txBody>
      </p:sp>
    </p:spTree>
    <p:extLst>
      <p:ext uri="{BB962C8B-B14F-4D97-AF65-F5344CB8AC3E}">
        <p14:creationId xmlns:p14="http://schemas.microsoft.com/office/powerpoint/2010/main" val="170637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Innehåll/Agenda</a:t>
            </a:r>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a:p>
        </p:txBody>
      </p:sp>
    </p:spTree>
    <p:extLst>
      <p:ext uri="{BB962C8B-B14F-4D97-AF65-F5344CB8AC3E}">
        <p14:creationId xmlns:p14="http://schemas.microsoft.com/office/powerpoint/2010/main" val="4213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0763CAE6-3546-4A01-BBE9-044D7CD2D89D}" type="slidenum">
              <a:rPr lang="sv-SE" smtClean="0"/>
              <a:t>4</a:t>
            </a:fld>
            <a:endParaRPr lang="sv-SE"/>
          </a:p>
        </p:txBody>
      </p:sp>
    </p:spTree>
    <p:extLst>
      <p:ext uri="{BB962C8B-B14F-4D97-AF65-F5344CB8AC3E}">
        <p14:creationId xmlns:p14="http://schemas.microsoft.com/office/powerpoint/2010/main" val="57722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Förordningen (2008:975) om uppgiftsskyldighet i vissa fall på socialtjänstens område.</a:t>
            </a:r>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a:p>
        </p:txBody>
      </p:sp>
    </p:spTree>
    <p:extLst>
      <p:ext uri="{BB962C8B-B14F-4D97-AF65-F5344CB8AC3E}">
        <p14:creationId xmlns:p14="http://schemas.microsoft.com/office/powerpoint/2010/main" val="223491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1AAB-60B4-5360-B3DB-782950FFBD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CFC94F-4B5B-BFC7-B61B-AB14300DE80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3C0DB6-839D-B279-6DCE-28CDED4B60B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Rubrik och text på vit bakgrund</a:t>
            </a:r>
          </a:p>
        </p:txBody>
      </p:sp>
      <p:sp>
        <p:nvSpPr>
          <p:cNvPr id="4" name="Platshållare för bildnummer 3">
            <a:extLst>
              <a:ext uri="{FF2B5EF4-FFF2-40B4-BE49-F238E27FC236}">
                <a16:creationId xmlns:a16="http://schemas.microsoft.com/office/drawing/2014/main" id="{68D6D492-A020-E09C-9608-7977D488BD53}"/>
              </a:ext>
            </a:extLst>
          </p:cNvPr>
          <p:cNvSpPr>
            <a:spLocks noGrp="1"/>
          </p:cNvSpPr>
          <p:nvPr>
            <p:ph type="sldNum" sz="quarter" idx="5"/>
          </p:nvPr>
        </p:nvSpPr>
        <p:spPr/>
        <p:txBody>
          <a:bodyPr/>
          <a:lstStyle/>
          <a:p>
            <a:fld id="{0763CAE6-3546-4A01-BBE9-044D7CD2D89D}" type="slidenum">
              <a:rPr lang="sv-SE" smtClean="0"/>
              <a:t>6</a:t>
            </a:fld>
            <a:endParaRPr lang="sv-SE"/>
          </a:p>
        </p:txBody>
      </p:sp>
    </p:spTree>
    <p:extLst>
      <p:ext uri="{BB962C8B-B14F-4D97-AF65-F5344CB8AC3E}">
        <p14:creationId xmlns:p14="http://schemas.microsoft.com/office/powerpoint/2010/main" val="1338044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1AAB-60B4-5360-B3DB-782950FFBD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CFC94F-4B5B-BFC7-B61B-AB14300DE80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3C0DB6-839D-B279-6DCE-28CDED4B60B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Rubrik och text på vit bakgrund</a:t>
            </a:r>
          </a:p>
        </p:txBody>
      </p:sp>
      <p:sp>
        <p:nvSpPr>
          <p:cNvPr id="4" name="Platshållare för bildnummer 3">
            <a:extLst>
              <a:ext uri="{FF2B5EF4-FFF2-40B4-BE49-F238E27FC236}">
                <a16:creationId xmlns:a16="http://schemas.microsoft.com/office/drawing/2014/main" id="{68D6D492-A020-E09C-9608-7977D488BD53}"/>
              </a:ext>
            </a:extLst>
          </p:cNvPr>
          <p:cNvSpPr>
            <a:spLocks noGrp="1"/>
          </p:cNvSpPr>
          <p:nvPr>
            <p:ph type="sldNum" sz="quarter" idx="5"/>
          </p:nvPr>
        </p:nvSpPr>
        <p:spPr/>
        <p:txBody>
          <a:bodyPr/>
          <a:lstStyle/>
          <a:p>
            <a:fld id="{0763CAE6-3546-4A01-BBE9-044D7CD2D89D}" type="slidenum">
              <a:rPr lang="sv-SE" smtClean="0"/>
              <a:t>7</a:t>
            </a:fld>
            <a:endParaRPr lang="sv-SE"/>
          </a:p>
        </p:txBody>
      </p:sp>
    </p:spTree>
    <p:extLst>
      <p:ext uri="{BB962C8B-B14F-4D97-AF65-F5344CB8AC3E}">
        <p14:creationId xmlns:p14="http://schemas.microsoft.com/office/powerpoint/2010/main" val="1338044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1AAB-60B4-5360-B3DB-782950FFBD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CFC94F-4B5B-BFC7-B61B-AB14300DE80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3C0DB6-839D-B279-6DCE-28CDED4B60B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Rubrik och text på vit bakgrund</a:t>
            </a:r>
          </a:p>
        </p:txBody>
      </p:sp>
      <p:sp>
        <p:nvSpPr>
          <p:cNvPr id="4" name="Platshållare för bildnummer 3">
            <a:extLst>
              <a:ext uri="{FF2B5EF4-FFF2-40B4-BE49-F238E27FC236}">
                <a16:creationId xmlns:a16="http://schemas.microsoft.com/office/drawing/2014/main" id="{68D6D492-A020-E09C-9608-7977D488BD53}"/>
              </a:ext>
            </a:extLst>
          </p:cNvPr>
          <p:cNvSpPr>
            <a:spLocks noGrp="1"/>
          </p:cNvSpPr>
          <p:nvPr>
            <p:ph type="sldNum" sz="quarter" idx="5"/>
          </p:nvPr>
        </p:nvSpPr>
        <p:spPr/>
        <p:txBody>
          <a:bodyPr/>
          <a:lstStyle/>
          <a:p>
            <a:fld id="{0763CAE6-3546-4A01-BBE9-044D7CD2D89D}" type="slidenum">
              <a:rPr lang="sv-SE" smtClean="0"/>
              <a:t>8</a:t>
            </a:fld>
            <a:endParaRPr lang="sv-SE"/>
          </a:p>
        </p:txBody>
      </p:sp>
    </p:spTree>
    <p:extLst>
      <p:ext uri="{BB962C8B-B14F-4D97-AF65-F5344CB8AC3E}">
        <p14:creationId xmlns:p14="http://schemas.microsoft.com/office/powerpoint/2010/main" val="1338044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1AAB-60B4-5360-B3DB-782950FFBD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CFC94F-4B5B-BFC7-B61B-AB14300DE80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3C0DB6-839D-B279-6DCE-28CDED4B60B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Rubrik och text på vit bakgrund</a:t>
            </a:r>
          </a:p>
        </p:txBody>
      </p:sp>
      <p:sp>
        <p:nvSpPr>
          <p:cNvPr id="4" name="Platshållare för bildnummer 3">
            <a:extLst>
              <a:ext uri="{FF2B5EF4-FFF2-40B4-BE49-F238E27FC236}">
                <a16:creationId xmlns:a16="http://schemas.microsoft.com/office/drawing/2014/main" id="{68D6D492-A020-E09C-9608-7977D488BD53}"/>
              </a:ext>
            </a:extLst>
          </p:cNvPr>
          <p:cNvSpPr>
            <a:spLocks noGrp="1"/>
          </p:cNvSpPr>
          <p:nvPr>
            <p:ph type="sldNum" sz="quarter" idx="5"/>
          </p:nvPr>
        </p:nvSpPr>
        <p:spPr/>
        <p:txBody>
          <a:bodyPr/>
          <a:lstStyle/>
          <a:p>
            <a:fld id="{0763CAE6-3546-4A01-BBE9-044D7CD2D89D}" type="slidenum">
              <a:rPr lang="sv-SE" smtClean="0"/>
              <a:t>9</a:t>
            </a:fld>
            <a:endParaRPr lang="sv-SE"/>
          </a:p>
        </p:txBody>
      </p:sp>
    </p:spTree>
    <p:extLst>
      <p:ext uri="{BB962C8B-B14F-4D97-AF65-F5344CB8AC3E}">
        <p14:creationId xmlns:p14="http://schemas.microsoft.com/office/powerpoint/2010/main" val="1338044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2026-07-01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2026-07-01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2026-07-01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2026-07-01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2026-07-01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2026-07-01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2026-07-01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2026-07-01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2026-07-01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2026-07-01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2026-07-01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2026-07-01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arbetsformedlingen.se/for-arbetssokande/arbetslos---vad-hander-nu/aktivitetsrapportera"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hyperlink" Target="https://arbetsformedlingen.se/for-kommuner/aktivitetskrav-for-mottagare-av-forsorjningssto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 på arbetsförmedlare och arbetssökande">
            <a:extLst>
              <a:ext uri="{FF2B5EF4-FFF2-40B4-BE49-F238E27FC236}">
                <a16:creationId xmlns:a16="http://schemas.microsoft.com/office/drawing/2014/main" id="{FAA7E255-1EB3-CEC6-A655-F08A6C396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93"/>
            <a:ext cx="9144000" cy="5140779"/>
          </a:xfrm>
          <a:prstGeom prst="rect">
            <a:avLst/>
          </a:prstGeom>
        </p:spPr>
      </p:pic>
      <p:sp>
        <p:nvSpPr>
          <p:cNvPr id="5" name="Rektangel 4">
            <a:extLst>
              <a:ext uri="{FF2B5EF4-FFF2-40B4-BE49-F238E27FC236}">
                <a16:creationId xmlns:a16="http://schemas.microsoft.com/office/drawing/2014/main" id="{797B3B4A-49D2-0A61-5303-387F5B25C23C}"/>
              </a:ext>
              <a:ext uri="{C183D7F6-B498-43B3-948B-1728B52AA6E4}">
                <adec:decorative xmlns:adec="http://schemas.microsoft.com/office/drawing/2017/decorative" val="1"/>
              </a:ext>
            </a:extLst>
          </p:cNvPr>
          <p:cNvSpPr/>
          <p:nvPr/>
        </p:nvSpPr>
        <p:spPr>
          <a:xfrm>
            <a:off x="403773" y="3514017"/>
            <a:ext cx="8354819" cy="1229185"/>
          </a:xfrm>
          <a:prstGeom prst="rect">
            <a:avLst/>
          </a:prstGeom>
          <a:solidFill>
            <a:srgbClr val="091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AE9027A0-DBDA-C742-5BD9-6912C51CEDB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548369" y="4320746"/>
            <a:ext cx="2020698" cy="248295"/>
          </a:xfrm>
          <a:prstGeom prst="rect">
            <a:avLst/>
          </a:prstGeom>
        </p:spPr>
      </p:pic>
      <p:sp>
        <p:nvSpPr>
          <p:cNvPr id="8" name="Rubrik 7">
            <a:extLst>
              <a:ext uri="{FF2B5EF4-FFF2-40B4-BE49-F238E27FC236}">
                <a16:creationId xmlns:a16="http://schemas.microsoft.com/office/drawing/2014/main" id="{A915023A-34D5-7D73-D720-005241A367D4}"/>
              </a:ext>
            </a:extLst>
          </p:cNvPr>
          <p:cNvSpPr txBox="1">
            <a:spLocks noGrp="1"/>
          </p:cNvSpPr>
          <p:nvPr>
            <p:ph type="title" idx="4294967295"/>
          </p:nvPr>
        </p:nvSpPr>
        <p:spPr>
          <a:xfrm>
            <a:off x="544106" y="3621053"/>
            <a:ext cx="8024961"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spcBef>
                <a:spcPts val="0"/>
              </a:spcBef>
              <a:defRPr/>
            </a:pPr>
            <a:r>
              <a:rPr lang="sv-SE" sz="2400" dirty="0">
                <a:solidFill>
                  <a:srgbClr val="02A704"/>
                </a:solidFill>
              </a:rPr>
              <a:t>Användarstöd för</a:t>
            </a:r>
            <a:br>
              <a:rPr lang="sv-SE" sz="2400" dirty="0">
                <a:solidFill>
                  <a:srgbClr val="02A704"/>
                </a:solidFill>
              </a:rPr>
            </a:br>
            <a:r>
              <a:rPr lang="sv-SE" sz="2000" dirty="0">
                <a:solidFill>
                  <a:srgbClr val="02A704"/>
                </a:solidFill>
              </a:rPr>
              <a:t>aktivitetskravets informationsutbyte mellan</a:t>
            </a:r>
            <a:br>
              <a:rPr lang="sv-SE" sz="2000" dirty="0">
                <a:solidFill>
                  <a:srgbClr val="02A704"/>
                </a:solidFill>
              </a:rPr>
            </a:br>
            <a:r>
              <a:rPr lang="sv-SE" sz="2000" dirty="0">
                <a:solidFill>
                  <a:srgbClr val="02A704"/>
                </a:solidFill>
              </a:rPr>
              <a:t>Arbetsförmedlingen och kommun</a:t>
            </a:r>
            <a:br>
              <a:rPr lang="sv-SE" sz="2400" dirty="0">
                <a:solidFill>
                  <a:srgbClr val="02A704"/>
                </a:solidFill>
              </a:rPr>
            </a:br>
            <a:endParaRPr kumimoji="0" lang="sv-SE" sz="2400" b="1" i="0" u="none" strike="noStrike" kern="1200" cap="none" spc="0" normalizeH="0" baseline="0" noProof="0" dirty="0">
              <a:ln>
                <a:noFill/>
              </a:ln>
              <a:solidFill>
                <a:srgbClr val="02A704"/>
              </a:solidFill>
              <a:effectLst/>
              <a:uLnTx/>
              <a:uFillTx/>
              <a:latin typeface="+mn-lt"/>
              <a:ea typeface="+mn-ea"/>
              <a:cs typeface="+mn-cs"/>
            </a:endParaRPr>
          </a:p>
        </p:txBody>
      </p:sp>
      <p:cxnSp>
        <p:nvCxnSpPr>
          <p:cNvPr id="4" name="Rak koppling 3">
            <a:extLst>
              <a:ext uri="{FF2B5EF4-FFF2-40B4-BE49-F238E27FC236}">
                <a16:creationId xmlns:a16="http://schemas.microsoft.com/office/drawing/2014/main" id="{CA8F3EC7-650F-F67E-DC0A-75CCB12E9944}"/>
              </a:ext>
              <a:ext uri="{C183D7F6-B498-43B3-948B-1728B52AA6E4}">
                <adec:decorative xmlns:adec="http://schemas.microsoft.com/office/drawing/2017/decorative" val="1"/>
              </a:ext>
            </a:extLst>
          </p:cNvPr>
          <p:cNvCxnSpPr>
            <a:cxnSpLocks/>
          </p:cNvCxnSpPr>
          <p:nvPr/>
        </p:nvCxnSpPr>
        <p:spPr>
          <a:xfrm flipV="1">
            <a:off x="403773" y="4743202"/>
            <a:ext cx="8354819" cy="3394"/>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15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3CC7E-55E4-B345-E375-6E7420624158}"/>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6E37F494-9B24-9C3C-9729-D2D2A93E8F1C}"/>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8015D8A-8E09-0457-A099-06B0F451128D}"/>
              </a:ext>
            </a:extLst>
          </p:cNvPr>
          <p:cNvSpPr>
            <a:spLocks noGrp="1"/>
          </p:cNvSpPr>
          <p:nvPr>
            <p:ph type="title"/>
          </p:nvPr>
        </p:nvSpPr>
        <p:spPr>
          <a:xfrm>
            <a:off x="507077" y="267267"/>
            <a:ext cx="4305996" cy="848859"/>
          </a:xfrm>
        </p:spPr>
        <p:txBody>
          <a:bodyPr anchor="b"/>
          <a:lstStyle/>
          <a:p>
            <a:r>
              <a:rPr lang="sv-SE" sz="2600" dirty="0">
                <a:solidFill>
                  <a:srgbClr val="00005A"/>
                </a:solidFill>
              </a:rPr>
              <a:t>Tre flikar med</a:t>
            </a:r>
            <a:br>
              <a:rPr lang="sv-SE" sz="2600" dirty="0">
                <a:solidFill>
                  <a:srgbClr val="00005A"/>
                </a:solidFill>
              </a:rPr>
            </a:br>
            <a:r>
              <a:rPr lang="sv-SE" sz="2600" dirty="0">
                <a:solidFill>
                  <a:srgbClr val="00005A"/>
                </a:solidFill>
              </a:rPr>
              <a:t>fördjupande information</a:t>
            </a:r>
          </a:p>
        </p:txBody>
      </p:sp>
      <p:sp>
        <p:nvSpPr>
          <p:cNvPr id="3" name="Platshållare för innehåll 2">
            <a:extLst>
              <a:ext uri="{FF2B5EF4-FFF2-40B4-BE49-F238E27FC236}">
                <a16:creationId xmlns:a16="http://schemas.microsoft.com/office/drawing/2014/main" id="{13583143-3A7B-243F-2C58-72E17DD3C803}"/>
              </a:ext>
            </a:extLst>
          </p:cNvPr>
          <p:cNvSpPr>
            <a:spLocks noGrp="1"/>
          </p:cNvSpPr>
          <p:nvPr>
            <p:ph idx="1"/>
          </p:nvPr>
        </p:nvSpPr>
        <p:spPr>
          <a:xfrm>
            <a:off x="507077" y="1383393"/>
            <a:ext cx="4952265" cy="3259963"/>
          </a:xfrm>
        </p:spPr>
        <p:txBody>
          <a:bodyPr/>
          <a:lstStyle/>
          <a:p>
            <a:pPr marL="0" indent="0">
              <a:buClr>
                <a:srgbClr val="00B050"/>
              </a:buClr>
              <a:buNone/>
            </a:pPr>
            <a:r>
              <a:rPr lang="sv-SE" b="1" dirty="0">
                <a:solidFill>
                  <a:schemeClr val="accent1"/>
                </a:solidFill>
                <a:latin typeface="+mj-lt"/>
              </a:rPr>
              <a:t>Handlingsplan</a:t>
            </a:r>
            <a:r>
              <a:rPr lang="sv-SE" dirty="0"/>
              <a:t> </a:t>
            </a:r>
            <a:endParaRPr lang="sv-SE" dirty="0">
              <a:latin typeface="Arial (Brödtext)"/>
            </a:endParaRPr>
          </a:p>
          <a:p>
            <a:pPr>
              <a:buClr>
                <a:srgbClr val="00B050"/>
              </a:buClr>
            </a:pPr>
            <a:r>
              <a:rPr lang="sv-SE" sz="1400" dirty="0">
                <a:latin typeface="Arial (Brödtext)"/>
              </a:rPr>
              <a:t>Sammanfattning av planeringssamtalet mellan arbetsförmedlaren och den arbetssökande. </a:t>
            </a:r>
          </a:p>
          <a:p>
            <a:pPr lvl="1">
              <a:buClr>
                <a:srgbClr val="00B050"/>
              </a:buClr>
            </a:pPr>
            <a:r>
              <a:rPr lang="sv-SE" sz="1100" dirty="0">
                <a:latin typeface="Arial (Brödtext)"/>
              </a:rPr>
              <a:t>Här framgår om den arbetssökande har behov av extra stöd för att kunna söka jobb eller arbeta. Till exempel en funktionsnedsättning som medför nedsatt arbetsförmåga.</a:t>
            </a:r>
          </a:p>
          <a:p>
            <a:pPr marL="0" indent="0">
              <a:buClr>
                <a:srgbClr val="00B050"/>
              </a:buClr>
              <a:buNone/>
            </a:pPr>
            <a:r>
              <a:rPr lang="sv-SE" b="1" dirty="0">
                <a:solidFill>
                  <a:schemeClr val="accent1"/>
                </a:solidFill>
                <a:latin typeface="+mj-lt"/>
              </a:rPr>
              <a:t>Aktivitetsrapport</a:t>
            </a:r>
            <a:r>
              <a:rPr lang="sv-SE" dirty="0"/>
              <a:t> </a:t>
            </a:r>
          </a:p>
          <a:p>
            <a:pPr>
              <a:buClr>
                <a:srgbClr val="00B050"/>
              </a:buClr>
            </a:pPr>
            <a:r>
              <a:rPr lang="sv-SE" sz="1400" dirty="0"/>
              <a:t>Den senaste aktivitetsrapporten som den arbetssökande skickat in till Arbetsförmedlingen. </a:t>
            </a:r>
            <a:endParaRPr lang="sv-SE" sz="1600" dirty="0"/>
          </a:p>
          <a:p>
            <a:pPr marL="0" indent="0">
              <a:buClr>
                <a:srgbClr val="00B050"/>
              </a:buClr>
              <a:buNone/>
            </a:pPr>
            <a:r>
              <a:rPr lang="sv-SE" b="1" dirty="0">
                <a:solidFill>
                  <a:schemeClr val="accent1"/>
                </a:solidFill>
                <a:latin typeface="+mj-lt"/>
              </a:rPr>
              <a:t>Sanktioner</a:t>
            </a:r>
          </a:p>
          <a:p>
            <a:pPr>
              <a:buClr>
                <a:srgbClr val="00B050"/>
              </a:buClr>
            </a:pPr>
            <a:r>
              <a:rPr lang="sv-SE" sz="1400" dirty="0"/>
              <a:t>Om den arbetssökande har fått en sanktion från Arbetsförmedlingen syns den här. </a:t>
            </a:r>
          </a:p>
          <a:p>
            <a:pPr marL="0" indent="0">
              <a:buClr>
                <a:srgbClr val="00B050"/>
              </a:buClr>
              <a:buNone/>
            </a:pPr>
            <a:endParaRPr lang="sv-SE" dirty="0"/>
          </a:p>
        </p:txBody>
      </p:sp>
      <p:pic>
        <p:nvPicPr>
          <p:cNvPr id="6" name="Bildobjekt 5">
            <a:extLst>
              <a:ext uri="{FF2B5EF4-FFF2-40B4-BE49-F238E27FC236}">
                <a16:creationId xmlns:a16="http://schemas.microsoft.com/office/drawing/2014/main" id="{74B810C2-CF6E-F540-68C5-8F707D33EDD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23712EF0-152E-E3E0-CF72-6B2AD7038838}"/>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1C71B275-B3D5-E1DD-32F6-0F9B3DBDDF3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057" y="386865"/>
            <a:ext cx="3582848" cy="2553732"/>
          </a:xfrm>
          <a:prstGeom prst="rect">
            <a:avLst/>
          </a:prstGeom>
        </p:spPr>
      </p:pic>
      <p:sp>
        <p:nvSpPr>
          <p:cNvPr id="7" name="Rektangel 6">
            <a:extLst>
              <a:ext uri="{FF2B5EF4-FFF2-40B4-BE49-F238E27FC236}">
                <a16:creationId xmlns:a16="http://schemas.microsoft.com/office/drawing/2014/main" id="{BD7E35A8-A980-9D08-0200-948D891553FC}"/>
              </a:ext>
              <a:ext uri="{C183D7F6-B498-43B3-948B-1728B52AA6E4}">
                <adec:decorative xmlns:adec="http://schemas.microsoft.com/office/drawing/2017/decorative" val="1"/>
              </a:ext>
            </a:extLst>
          </p:cNvPr>
          <p:cNvSpPr/>
          <p:nvPr/>
        </p:nvSpPr>
        <p:spPr>
          <a:xfrm>
            <a:off x="6258326" y="1771140"/>
            <a:ext cx="1789021" cy="221456"/>
          </a:xfrm>
          <a:prstGeom prst="rect">
            <a:avLst/>
          </a:prstGeom>
          <a:noFill/>
          <a:ln w="57150">
            <a:solidFill>
              <a:srgbClr val="D433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64969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B928-CCB6-CAE7-79F2-EB6BAAACC42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729C83E5-758A-F5A4-49A6-0BD216DD0A5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D3900C3-E73D-BDB8-5AE4-C3C51AB17488}"/>
              </a:ext>
            </a:extLst>
          </p:cNvPr>
          <p:cNvSpPr>
            <a:spLocks noGrp="1"/>
          </p:cNvSpPr>
          <p:nvPr>
            <p:ph type="title"/>
          </p:nvPr>
        </p:nvSpPr>
        <p:spPr>
          <a:xfrm>
            <a:off x="576002" y="-40313"/>
            <a:ext cx="6993845" cy="448111"/>
          </a:xfrm>
        </p:spPr>
        <p:txBody>
          <a:bodyPr anchor="b"/>
          <a:lstStyle/>
          <a:p>
            <a:r>
              <a:rPr lang="sv-SE" sz="2400" dirty="0">
                <a:solidFill>
                  <a:srgbClr val="00005A"/>
                </a:solidFill>
              </a:rPr>
              <a:t>Handlingsplan</a:t>
            </a:r>
            <a:endParaRPr lang="sv-SE" sz="2400" dirty="0">
              <a:solidFill>
                <a:srgbClr val="091C54"/>
              </a:solidFill>
            </a:endParaRPr>
          </a:p>
        </p:txBody>
      </p:sp>
      <p:sp>
        <p:nvSpPr>
          <p:cNvPr id="3" name="Platshållare för innehåll 2">
            <a:extLst>
              <a:ext uri="{FF2B5EF4-FFF2-40B4-BE49-F238E27FC236}">
                <a16:creationId xmlns:a16="http://schemas.microsoft.com/office/drawing/2014/main" id="{C96D96CD-B6B1-58EF-2508-162BC8709ED6}"/>
              </a:ext>
            </a:extLst>
          </p:cNvPr>
          <p:cNvSpPr>
            <a:spLocks noGrp="1"/>
          </p:cNvSpPr>
          <p:nvPr>
            <p:ph idx="1"/>
          </p:nvPr>
        </p:nvSpPr>
        <p:spPr>
          <a:xfrm>
            <a:off x="564015" y="583623"/>
            <a:ext cx="5472270" cy="4044007"/>
          </a:xfrm>
        </p:spPr>
        <p:txBody>
          <a:bodyPr/>
          <a:lstStyle/>
          <a:p>
            <a:pPr marL="0" indent="0">
              <a:buClr>
                <a:srgbClr val="00B050"/>
              </a:buClr>
              <a:buSzPct val="120000"/>
              <a:buNone/>
            </a:pPr>
            <a:r>
              <a:rPr lang="sv-SE" sz="1200" b="1" dirty="0">
                <a:latin typeface="Arial (Brödtext)"/>
              </a:rPr>
              <a:t>Här ser du:</a:t>
            </a:r>
          </a:p>
          <a:p>
            <a:pPr>
              <a:buClr>
                <a:srgbClr val="00B050"/>
              </a:buClr>
              <a:buSzPct val="120000"/>
              <a:buFont typeface="Arial" panose="020B0604020202020204" pitchFamily="34" charset="0"/>
              <a:buChar char="•"/>
            </a:pPr>
            <a:r>
              <a:rPr lang="sv-SE" sz="1200" dirty="0">
                <a:latin typeface="Arial (Brödtext)"/>
              </a:rPr>
              <a:t>den arbetssökandes handlingsplan, </a:t>
            </a:r>
          </a:p>
          <a:p>
            <a:pPr>
              <a:buClr>
                <a:srgbClr val="00B050"/>
              </a:buClr>
              <a:buSzPct val="120000"/>
              <a:buFont typeface="Arial" panose="020B0604020202020204" pitchFamily="34" charset="0"/>
              <a:buChar char="•"/>
            </a:pPr>
            <a:r>
              <a:rPr lang="sv-SE" sz="1200" dirty="0">
                <a:latin typeface="Arial (Brödtext)"/>
              </a:rPr>
              <a:t>de jobb den arbetssökande söker, </a:t>
            </a:r>
          </a:p>
          <a:p>
            <a:pPr>
              <a:buClr>
                <a:srgbClr val="00B050"/>
              </a:buClr>
              <a:buSzPct val="120000"/>
              <a:buFont typeface="Arial" panose="020B0604020202020204" pitchFamily="34" charset="0"/>
              <a:buChar char="•"/>
            </a:pPr>
            <a:r>
              <a:rPr lang="sv-SE" sz="1200" dirty="0">
                <a:latin typeface="Arial (Brödtext)"/>
              </a:rPr>
              <a:t>vilka aktiviteter den arbetssökande ska göra för att hitta jobb eller påbörja studier och </a:t>
            </a:r>
          </a:p>
          <a:p>
            <a:pPr>
              <a:buClr>
                <a:srgbClr val="00B050"/>
              </a:buClr>
              <a:buSzPct val="120000"/>
              <a:buFont typeface="Arial" panose="020B0604020202020204" pitchFamily="34" charset="0"/>
              <a:buChar char="•"/>
            </a:pPr>
            <a:r>
              <a:rPr lang="sv-SE" sz="1200" dirty="0">
                <a:latin typeface="Arial (Brödtext)"/>
              </a:rPr>
              <a:t>vilket stöd arbetssökande behöver.</a:t>
            </a:r>
          </a:p>
          <a:p>
            <a:pPr marL="0" indent="0">
              <a:buClr>
                <a:srgbClr val="00B050"/>
              </a:buClr>
              <a:buSzPct val="120000"/>
              <a:buNone/>
            </a:pPr>
            <a:r>
              <a:rPr lang="sv-SE" sz="1200" b="1" dirty="0"/>
              <a:t>Under rubriken Arbetsmarknadspolitiska program finns information om:</a:t>
            </a:r>
          </a:p>
          <a:p>
            <a:pPr>
              <a:buClr>
                <a:srgbClr val="00B050"/>
              </a:buClr>
              <a:buSzPct val="120000"/>
              <a:buFont typeface="Arial" panose="020B0604020202020204" pitchFamily="34" charset="0"/>
              <a:buChar char="•"/>
            </a:pPr>
            <a:r>
              <a:rPr lang="sv-SE" sz="1200" dirty="0"/>
              <a:t>om den arbetssökande är anvisad ett program av Arbetsförmedlingen, </a:t>
            </a:r>
          </a:p>
          <a:p>
            <a:pPr>
              <a:buClr>
                <a:srgbClr val="00B050"/>
              </a:buClr>
              <a:buSzPct val="120000"/>
              <a:buFont typeface="Arial" panose="020B0604020202020204" pitchFamily="34" charset="0"/>
              <a:buChar char="•"/>
            </a:pPr>
            <a:r>
              <a:rPr lang="sv-SE" sz="1200" dirty="0"/>
              <a:t>omfattning av programmet, </a:t>
            </a:r>
          </a:p>
          <a:p>
            <a:pPr>
              <a:buClr>
                <a:srgbClr val="00B050"/>
              </a:buClr>
              <a:buSzPct val="120000"/>
              <a:buFont typeface="Arial" panose="020B0604020202020204" pitchFamily="34" charset="0"/>
              <a:buChar char="•"/>
            </a:pPr>
            <a:r>
              <a:rPr lang="sv-SE" sz="1200" dirty="0"/>
              <a:t>vart arbetssökande är anvisad att vara samt </a:t>
            </a:r>
          </a:p>
          <a:p>
            <a:pPr>
              <a:buClr>
                <a:srgbClr val="00B050"/>
              </a:buClr>
              <a:buSzPct val="120000"/>
              <a:buFont typeface="Arial" panose="020B0604020202020204" pitchFamily="34" charset="0"/>
              <a:buChar char="•"/>
            </a:pPr>
            <a:r>
              <a:rPr lang="sv-SE" sz="1200" dirty="0"/>
              <a:t>start och slutdatum. </a:t>
            </a:r>
          </a:p>
          <a:p>
            <a:pPr marL="0" indent="0">
              <a:buClr>
                <a:srgbClr val="00B050"/>
              </a:buClr>
              <a:buSzPct val="120000"/>
              <a:buNone/>
            </a:pPr>
            <a:r>
              <a:rPr lang="sv-SE" sz="1200" b="1" dirty="0"/>
              <a:t>Under rubriken Arbetssökandes förutsättningar finns information om:</a:t>
            </a:r>
          </a:p>
          <a:p>
            <a:pPr>
              <a:buClr>
                <a:srgbClr val="00B050"/>
              </a:buClr>
              <a:buSzPct val="120000"/>
              <a:buFont typeface="Arial" panose="020B0604020202020204" pitchFamily="34" charset="0"/>
              <a:buChar char="•"/>
            </a:pPr>
            <a:r>
              <a:rPr lang="sv-SE" sz="1200" dirty="0"/>
              <a:t>Arbetsförmedlingen bedömt att det behövs någon typ av anpassning i program eller ett arbete. </a:t>
            </a:r>
          </a:p>
          <a:p>
            <a:pPr lvl="1">
              <a:buClr>
                <a:srgbClr val="00B050"/>
              </a:buClr>
              <a:buSzPct val="120000"/>
              <a:buFont typeface="Arial" panose="020B0604020202020204" pitchFamily="34" charset="0"/>
              <a:buChar char="•"/>
            </a:pPr>
            <a:r>
              <a:rPr lang="sv-SE" sz="900" dirty="0"/>
              <a:t>Informationen bygger på de slutsatser som gjorts om den arbetssökande genomfört en kartläggning av arbetsförutsättningar (KAF). </a:t>
            </a:r>
          </a:p>
          <a:p>
            <a:pPr marL="0" indent="0">
              <a:buClr>
                <a:srgbClr val="00B050"/>
              </a:buClr>
              <a:buSzPct val="120000"/>
              <a:buNone/>
            </a:pPr>
            <a:br>
              <a:rPr lang="sv-SE" sz="1100" dirty="0"/>
            </a:br>
            <a:r>
              <a:rPr lang="sv-SE" sz="1100" dirty="0"/>
              <a:t>Läs mer om Arbetsförmedlingens ställningstagande på sidorna 15-19 i detta bildspel.</a:t>
            </a:r>
          </a:p>
          <a:p>
            <a:pPr>
              <a:buClr>
                <a:srgbClr val="00B050"/>
              </a:buClr>
              <a:buSzPct val="120000"/>
              <a:buFont typeface="Arial" panose="020B0604020202020204" pitchFamily="34" charset="0"/>
              <a:buChar char="•"/>
            </a:pPr>
            <a:endParaRPr lang="sv-SE" sz="1200" dirty="0"/>
          </a:p>
        </p:txBody>
      </p:sp>
      <p:pic>
        <p:nvPicPr>
          <p:cNvPr id="6" name="Bildobjekt 5">
            <a:extLst>
              <a:ext uri="{FF2B5EF4-FFF2-40B4-BE49-F238E27FC236}">
                <a16:creationId xmlns:a16="http://schemas.microsoft.com/office/drawing/2014/main" id="{C7391420-8A9A-6268-26D9-74133C1634C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0541AC5D-4BB0-967B-0E2E-1A46187E2A3E}"/>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45D55686-E1CB-6CFB-0AC9-A7A55DE4562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6285" y="118962"/>
            <a:ext cx="2763367" cy="4403265"/>
          </a:xfrm>
          <a:prstGeom prst="rect">
            <a:avLst/>
          </a:prstGeom>
        </p:spPr>
      </p:pic>
    </p:spTree>
    <p:extLst>
      <p:ext uri="{BB962C8B-B14F-4D97-AF65-F5344CB8AC3E}">
        <p14:creationId xmlns:p14="http://schemas.microsoft.com/office/powerpoint/2010/main" val="254909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08778-90AB-4A3D-6B75-FA2ED653037E}"/>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CDC5E151-AA3B-B32F-7110-70D5DDCCE13B}"/>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48B67B1-6B16-EC63-F0A1-47D0EC7BC59B}"/>
              </a:ext>
            </a:extLst>
          </p:cNvPr>
          <p:cNvSpPr>
            <a:spLocks noGrp="1"/>
          </p:cNvSpPr>
          <p:nvPr>
            <p:ph type="title"/>
          </p:nvPr>
        </p:nvSpPr>
        <p:spPr>
          <a:xfrm>
            <a:off x="554057" y="120968"/>
            <a:ext cx="6993845" cy="480878"/>
          </a:xfrm>
        </p:spPr>
        <p:txBody>
          <a:bodyPr anchor="b"/>
          <a:lstStyle/>
          <a:p>
            <a:r>
              <a:rPr lang="sv-SE" sz="2400" dirty="0">
                <a:solidFill>
                  <a:srgbClr val="00005A"/>
                </a:solidFill>
              </a:rPr>
              <a:t>Handlingsplan fortsättning</a:t>
            </a:r>
          </a:p>
        </p:txBody>
      </p:sp>
      <p:sp>
        <p:nvSpPr>
          <p:cNvPr id="3" name="Platshållare för innehåll 2">
            <a:extLst>
              <a:ext uri="{FF2B5EF4-FFF2-40B4-BE49-F238E27FC236}">
                <a16:creationId xmlns:a16="http://schemas.microsoft.com/office/drawing/2014/main" id="{711BC551-CF5F-3356-0D08-ACF9E3E00701}"/>
              </a:ext>
            </a:extLst>
          </p:cNvPr>
          <p:cNvSpPr>
            <a:spLocks noGrp="1"/>
          </p:cNvSpPr>
          <p:nvPr>
            <p:ph idx="1"/>
          </p:nvPr>
        </p:nvSpPr>
        <p:spPr>
          <a:xfrm>
            <a:off x="564015" y="722815"/>
            <a:ext cx="5490295" cy="4153412"/>
          </a:xfrm>
        </p:spPr>
        <p:txBody>
          <a:bodyPr/>
          <a:lstStyle/>
          <a:p>
            <a:pPr marL="0" indent="0">
              <a:buClr>
                <a:srgbClr val="00B050"/>
              </a:buClr>
              <a:buNone/>
            </a:pPr>
            <a:r>
              <a:rPr lang="sv-SE" sz="1400" b="1" dirty="0"/>
              <a:t>Under rubriken Aktiviteter finns information om:</a:t>
            </a:r>
          </a:p>
          <a:p>
            <a:pPr>
              <a:buClr>
                <a:srgbClr val="00B050"/>
              </a:buClr>
            </a:pPr>
            <a:r>
              <a:rPr lang="sv-SE" sz="1400" dirty="0"/>
              <a:t>planerade aktiviteter som är obligatoriska eller rekommenderade att genomföra. Aktiviteterna omfattas inte av tid men kan ha ett start och slutdatum eller ett sista datum då aktiviteten ska genomföras. </a:t>
            </a:r>
          </a:p>
          <a:p>
            <a:pPr marL="0" indent="0">
              <a:buClr>
                <a:srgbClr val="00B050"/>
              </a:buClr>
              <a:buNone/>
            </a:pPr>
            <a:r>
              <a:rPr lang="sv-SE" sz="1400" b="1" dirty="0"/>
              <a:t>Under rubriken Inriktningen på arbetssökandet finns information om:</a:t>
            </a:r>
          </a:p>
          <a:p>
            <a:pPr>
              <a:buClr>
                <a:srgbClr val="00B050"/>
              </a:buClr>
            </a:pPr>
            <a:r>
              <a:rPr lang="sv-SE" sz="1400" dirty="0"/>
              <a:t>Det som är planerat gällande arbetssökande. </a:t>
            </a:r>
          </a:p>
          <a:p>
            <a:pPr marL="0" indent="0">
              <a:buClr>
                <a:srgbClr val="00B050"/>
              </a:buClr>
              <a:buNone/>
            </a:pPr>
            <a:r>
              <a:rPr lang="sv-SE" sz="1400" b="1" dirty="0"/>
              <a:t>Under rubriken Yrken finns information om:</a:t>
            </a:r>
          </a:p>
          <a:p>
            <a:pPr>
              <a:buClr>
                <a:srgbClr val="00B050"/>
              </a:buClr>
            </a:pPr>
            <a:r>
              <a:rPr lang="sv-SE" sz="1400" dirty="0"/>
              <a:t>vilka typer av arbete den arbetssökande ska söka. </a:t>
            </a:r>
          </a:p>
          <a:p>
            <a:pPr lvl="1">
              <a:buClr>
                <a:srgbClr val="00B050"/>
              </a:buClr>
            </a:pPr>
            <a:r>
              <a:rPr lang="sv-SE" sz="1100" dirty="0"/>
              <a:t>Valet av inriktning bygger på arbetssökandes erfarenhet, kompetens och utbildningsbakgrund.</a:t>
            </a:r>
          </a:p>
          <a:p>
            <a:pPr marL="0" indent="0">
              <a:buClr>
                <a:srgbClr val="00B050"/>
              </a:buClr>
              <a:buNone/>
            </a:pPr>
            <a:r>
              <a:rPr lang="sv-SE" sz="1400" b="1" dirty="0"/>
              <a:t>Under rubriken Stödbehovsinriktning finns information om:</a:t>
            </a:r>
          </a:p>
          <a:p>
            <a:pPr>
              <a:buClr>
                <a:srgbClr val="00B050"/>
              </a:buClr>
            </a:pPr>
            <a:r>
              <a:rPr lang="sv-SE" sz="1400" dirty="0"/>
              <a:t>vilket behov av stöd arbetssökande bedöms behöva för att komma ut i arbete. </a:t>
            </a:r>
          </a:p>
          <a:p>
            <a:pPr lvl="1">
              <a:buClr>
                <a:srgbClr val="00B050"/>
              </a:buClr>
            </a:pPr>
            <a:r>
              <a:rPr lang="sv-SE" sz="1100" dirty="0"/>
              <a:t>Inriktningen bygger på en arbetsmarknadspolitiskt bedömning. </a:t>
            </a:r>
            <a:endParaRPr lang="sv-SE" sz="1100" b="1" dirty="0"/>
          </a:p>
          <a:p>
            <a:pPr marL="0" indent="0">
              <a:buClr>
                <a:srgbClr val="00B050"/>
              </a:buClr>
              <a:buNone/>
            </a:pPr>
            <a:endParaRPr lang="sv-SE" sz="1400" dirty="0"/>
          </a:p>
        </p:txBody>
      </p:sp>
      <p:pic>
        <p:nvPicPr>
          <p:cNvPr id="6" name="Bildobjekt 5">
            <a:extLst>
              <a:ext uri="{FF2B5EF4-FFF2-40B4-BE49-F238E27FC236}">
                <a16:creationId xmlns:a16="http://schemas.microsoft.com/office/drawing/2014/main" id="{FC2C5F6C-DC5E-E678-3560-5FC1111B0FB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00F13C4B-EEAE-7169-6425-F8C874EB03A8}"/>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762BA404-6CB8-59E0-FD7E-A3BCC3B3889F}"/>
              </a:ext>
              <a:ext uri="{C183D7F6-B498-43B3-948B-1728B52AA6E4}">
                <adec:decorative xmlns:adec="http://schemas.microsoft.com/office/drawing/2017/decorative" val="1"/>
              </a:ext>
            </a:extLst>
          </p:cNvPr>
          <p:cNvPicPr>
            <a:picLocks noChangeAspect="1"/>
          </p:cNvPicPr>
          <p:nvPr/>
        </p:nvPicPr>
        <p:blipFill>
          <a:blip r:embed="rId4"/>
          <a:srcRect l="9961" t="48254" r="42447" b="6930"/>
          <a:stretch>
            <a:fillRect/>
          </a:stretch>
        </p:blipFill>
        <p:spPr>
          <a:xfrm>
            <a:off x="6229828" y="170215"/>
            <a:ext cx="2634511" cy="4491432"/>
          </a:xfrm>
          <a:prstGeom prst="rect">
            <a:avLst/>
          </a:prstGeom>
        </p:spPr>
      </p:pic>
    </p:spTree>
    <p:extLst>
      <p:ext uri="{BB962C8B-B14F-4D97-AF65-F5344CB8AC3E}">
        <p14:creationId xmlns:p14="http://schemas.microsoft.com/office/powerpoint/2010/main" val="279815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B928-CCB6-CAE7-79F2-EB6BAAACC42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729C83E5-758A-F5A4-49A6-0BD216DD0A5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D3900C3-E73D-BDB8-5AE4-C3C51AB17488}"/>
              </a:ext>
            </a:extLst>
          </p:cNvPr>
          <p:cNvSpPr>
            <a:spLocks noGrp="1"/>
          </p:cNvSpPr>
          <p:nvPr>
            <p:ph type="title"/>
          </p:nvPr>
        </p:nvSpPr>
        <p:spPr>
          <a:xfrm>
            <a:off x="575043" y="324281"/>
            <a:ext cx="4971451" cy="675000"/>
          </a:xfrm>
        </p:spPr>
        <p:txBody>
          <a:bodyPr anchor="b"/>
          <a:lstStyle/>
          <a:p>
            <a:r>
              <a:rPr lang="sv-SE" sz="2600" dirty="0">
                <a:solidFill>
                  <a:srgbClr val="091C54"/>
                </a:solidFill>
              </a:rPr>
              <a:t>Aktivitetsrapport</a:t>
            </a:r>
          </a:p>
        </p:txBody>
      </p:sp>
      <p:sp>
        <p:nvSpPr>
          <p:cNvPr id="5" name="Platshållare för innehåll 4">
            <a:extLst>
              <a:ext uri="{FF2B5EF4-FFF2-40B4-BE49-F238E27FC236}">
                <a16:creationId xmlns:a16="http://schemas.microsoft.com/office/drawing/2014/main" id="{34FAB117-F90D-3340-3C17-1BBE39FAC7A4}"/>
              </a:ext>
            </a:extLst>
          </p:cNvPr>
          <p:cNvSpPr>
            <a:spLocks noGrp="1"/>
          </p:cNvSpPr>
          <p:nvPr>
            <p:ph idx="1"/>
          </p:nvPr>
        </p:nvSpPr>
        <p:spPr>
          <a:xfrm>
            <a:off x="576003" y="1389888"/>
            <a:ext cx="4588528" cy="3110112"/>
          </a:xfrm>
        </p:spPr>
        <p:txBody>
          <a:bodyPr/>
          <a:lstStyle/>
          <a:p>
            <a:pPr marL="0" indent="0">
              <a:buNone/>
            </a:pPr>
            <a:r>
              <a:rPr lang="sv-SE" dirty="0"/>
              <a:t>Här ser du den senaste aktivitetsrapporten som den arbetssökande har skickat in till Arbetsförmedlingen. </a:t>
            </a:r>
          </a:p>
          <a:p>
            <a:pPr marL="0" indent="0">
              <a:buNone/>
            </a:pPr>
            <a:endParaRPr lang="sv-SE" dirty="0"/>
          </a:p>
          <a:p>
            <a:pPr marL="0" indent="0">
              <a:buNone/>
            </a:pPr>
            <a:r>
              <a:rPr lang="sv-SE" dirty="0"/>
              <a:t>Du kan läsa mer om regler för aktivitetsrapportering på:   </a:t>
            </a:r>
            <a:r>
              <a:rPr lang="sv-SE" dirty="0" err="1">
                <a:hlinkClick r:id="rId3"/>
              </a:rPr>
              <a:t>Aktivitetsrapportera</a:t>
            </a:r>
            <a:r>
              <a:rPr lang="sv-SE" dirty="0">
                <a:hlinkClick r:id="rId3"/>
              </a:rPr>
              <a:t> - Arbetsförmedlingen</a:t>
            </a:r>
            <a:endParaRPr lang="sv-SE" dirty="0"/>
          </a:p>
          <a:p>
            <a:endParaRPr lang="sv-SE" dirty="0"/>
          </a:p>
        </p:txBody>
      </p:sp>
      <p:pic>
        <p:nvPicPr>
          <p:cNvPr id="6" name="Bildobjekt 5">
            <a:extLst>
              <a:ext uri="{FF2B5EF4-FFF2-40B4-BE49-F238E27FC236}">
                <a16:creationId xmlns:a16="http://schemas.microsoft.com/office/drawing/2014/main" id="{C7391420-8A9A-6268-26D9-74133C1634C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0541AC5D-4BB0-967B-0E2E-1A46187E2A3E}"/>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D702A1C7-7F5F-EB08-F093-55D9C2D88D0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702" y="0"/>
            <a:ext cx="3392271" cy="4735839"/>
          </a:xfrm>
          <a:prstGeom prst="rect">
            <a:avLst/>
          </a:prstGeom>
        </p:spPr>
      </p:pic>
      <p:sp>
        <p:nvSpPr>
          <p:cNvPr id="8" name="Rektangel 7">
            <a:extLst>
              <a:ext uri="{FF2B5EF4-FFF2-40B4-BE49-F238E27FC236}">
                <a16:creationId xmlns:a16="http://schemas.microsoft.com/office/drawing/2014/main" id="{D76757E4-82E2-AF44-E3EB-D2140DDAF37F}"/>
              </a:ext>
              <a:ext uri="{C183D7F6-B498-43B3-948B-1728B52AA6E4}">
                <adec:decorative xmlns:adec="http://schemas.microsoft.com/office/drawing/2017/decorative" val="1"/>
              </a:ext>
            </a:extLst>
          </p:cNvPr>
          <p:cNvSpPr/>
          <p:nvPr/>
        </p:nvSpPr>
        <p:spPr>
          <a:xfrm>
            <a:off x="6319224" y="2151842"/>
            <a:ext cx="1789021" cy="221456"/>
          </a:xfrm>
          <a:prstGeom prst="rect">
            <a:avLst/>
          </a:prstGeom>
          <a:noFill/>
          <a:ln w="57150">
            <a:solidFill>
              <a:srgbClr val="D433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8709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B928-CCB6-CAE7-79F2-EB6BAAACC42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729C83E5-758A-F5A4-49A6-0BD216DD0A5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D3900C3-E73D-BDB8-5AE4-C3C51AB17488}"/>
              </a:ext>
            </a:extLst>
          </p:cNvPr>
          <p:cNvSpPr>
            <a:spLocks noGrp="1"/>
          </p:cNvSpPr>
          <p:nvPr>
            <p:ph type="title"/>
          </p:nvPr>
        </p:nvSpPr>
        <p:spPr>
          <a:xfrm>
            <a:off x="576002" y="216062"/>
            <a:ext cx="6993845" cy="537405"/>
          </a:xfrm>
        </p:spPr>
        <p:txBody>
          <a:bodyPr anchor="b"/>
          <a:lstStyle/>
          <a:p>
            <a:r>
              <a:rPr lang="sv-SE" sz="2600" dirty="0">
                <a:solidFill>
                  <a:srgbClr val="091C54"/>
                </a:solidFill>
              </a:rPr>
              <a:t>Sanktioner</a:t>
            </a:r>
          </a:p>
        </p:txBody>
      </p:sp>
      <p:sp>
        <p:nvSpPr>
          <p:cNvPr id="3" name="Platshållare för innehåll 2">
            <a:extLst>
              <a:ext uri="{FF2B5EF4-FFF2-40B4-BE49-F238E27FC236}">
                <a16:creationId xmlns:a16="http://schemas.microsoft.com/office/drawing/2014/main" id="{C96D96CD-B6B1-58EF-2508-162BC8709ED6}"/>
              </a:ext>
            </a:extLst>
          </p:cNvPr>
          <p:cNvSpPr>
            <a:spLocks noGrp="1"/>
          </p:cNvSpPr>
          <p:nvPr>
            <p:ph idx="1"/>
          </p:nvPr>
        </p:nvSpPr>
        <p:spPr>
          <a:xfrm>
            <a:off x="564015" y="969529"/>
            <a:ext cx="4007985" cy="3587841"/>
          </a:xfrm>
        </p:spPr>
        <p:txBody>
          <a:bodyPr/>
          <a:lstStyle/>
          <a:p>
            <a:pPr marL="0" indent="0">
              <a:buNone/>
            </a:pPr>
            <a:r>
              <a:rPr lang="sv-SE" sz="1600" dirty="0"/>
              <a:t>Här syns det om en arbetssökande har fått en sanktion av Arbetsförmedlingen. Här framgår:</a:t>
            </a:r>
          </a:p>
          <a:p>
            <a:pPr marL="0" indent="0">
              <a:buNone/>
            </a:pPr>
            <a:r>
              <a:rPr lang="sv-SE" sz="1600" b="1" dirty="0">
                <a:latin typeface="Arial (Brödtext)"/>
              </a:rPr>
              <a:t>Händelsedatum</a:t>
            </a:r>
            <a:r>
              <a:rPr lang="sv-SE" sz="1600" dirty="0">
                <a:latin typeface="Arial (Brödtext)"/>
              </a:rPr>
              <a:t> </a:t>
            </a:r>
          </a:p>
          <a:p>
            <a:pPr>
              <a:buClr>
                <a:srgbClr val="00B050"/>
              </a:buClr>
            </a:pPr>
            <a:r>
              <a:rPr lang="sv-SE" sz="1600" dirty="0">
                <a:latin typeface="Arial (Brödtext)"/>
              </a:rPr>
              <a:t>När händelsen ägde rum.</a:t>
            </a:r>
          </a:p>
          <a:p>
            <a:pPr marL="0" indent="0">
              <a:buNone/>
            </a:pPr>
            <a:r>
              <a:rPr lang="sv-SE" sz="1600" b="1" dirty="0"/>
              <a:t>Beslutsdatum</a:t>
            </a:r>
            <a:r>
              <a:rPr lang="sv-SE" sz="1600" dirty="0"/>
              <a:t> </a:t>
            </a:r>
          </a:p>
          <a:p>
            <a:pPr>
              <a:buClr>
                <a:srgbClr val="00B050"/>
              </a:buClr>
            </a:pPr>
            <a:r>
              <a:rPr lang="sv-SE" sz="1600" dirty="0"/>
              <a:t>Då Arbetsförmedlingen beslutade om sanktion.</a:t>
            </a:r>
          </a:p>
          <a:p>
            <a:pPr marL="0" indent="0">
              <a:buNone/>
            </a:pPr>
            <a:r>
              <a:rPr lang="sv-SE" sz="1600" b="1" dirty="0"/>
              <a:t>Beslutsutfall</a:t>
            </a:r>
            <a:r>
              <a:rPr lang="sv-SE" sz="1600" dirty="0"/>
              <a:t> </a:t>
            </a:r>
          </a:p>
          <a:p>
            <a:pPr>
              <a:buClr>
                <a:srgbClr val="00B050"/>
              </a:buClr>
            </a:pPr>
            <a:r>
              <a:rPr lang="sv-SE" sz="1600" dirty="0"/>
              <a:t>Vad sanktionen resulterade i.</a:t>
            </a:r>
          </a:p>
          <a:p>
            <a:pPr marL="0" indent="0">
              <a:buNone/>
            </a:pPr>
            <a:r>
              <a:rPr lang="sv-SE" sz="1600" b="1" dirty="0"/>
              <a:t>Antal dagar</a:t>
            </a:r>
          </a:p>
          <a:p>
            <a:pPr>
              <a:buClr>
                <a:srgbClr val="00B050"/>
              </a:buClr>
            </a:pPr>
            <a:r>
              <a:rPr lang="sv-SE" sz="1600" dirty="0"/>
              <a:t>Så många dagar sanktionen gäller. </a:t>
            </a:r>
          </a:p>
          <a:p>
            <a:pPr marL="0" indent="0">
              <a:buNone/>
            </a:pPr>
            <a:endParaRPr lang="sv-SE" sz="1600" dirty="0"/>
          </a:p>
        </p:txBody>
      </p:sp>
      <p:pic>
        <p:nvPicPr>
          <p:cNvPr id="6" name="Bildobjekt 5">
            <a:extLst>
              <a:ext uri="{FF2B5EF4-FFF2-40B4-BE49-F238E27FC236}">
                <a16:creationId xmlns:a16="http://schemas.microsoft.com/office/drawing/2014/main" id="{C7391420-8A9A-6268-26D9-74133C1634C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0541AC5D-4BB0-967B-0E2E-1A46187E2A3E}"/>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0C1A461D-1DEE-CDF6-6436-7DDCF103D80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391" y="49475"/>
            <a:ext cx="4129739" cy="4427297"/>
          </a:xfrm>
          <a:prstGeom prst="rect">
            <a:avLst/>
          </a:prstGeom>
        </p:spPr>
      </p:pic>
      <p:sp>
        <p:nvSpPr>
          <p:cNvPr id="7" name="Rektangel 6">
            <a:extLst>
              <a:ext uri="{FF2B5EF4-FFF2-40B4-BE49-F238E27FC236}">
                <a16:creationId xmlns:a16="http://schemas.microsoft.com/office/drawing/2014/main" id="{18321DAE-41A6-5D2F-EE90-C8117CB51B4B}"/>
              </a:ext>
              <a:ext uri="{C183D7F6-B498-43B3-948B-1728B52AA6E4}">
                <adec:decorative xmlns:adec="http://schemas.microsoft.com/office/drawing/2017/decorative" val="1"/>
              </a:ext>
            </a:extLst>
          </p:cNvPr>
          <p:cNvSpPr/>
          <p:nvPr/>
        </p:nvSpPr>
        <p:spPr>
          <a:xfrm>
            <a:off x="7204087" y="2344619"/>
            <a:ext cx="731520" cy="343188"/>
          </a:xfrm>
          <a:prstGeom prst="rect">
            <a:avLst/>
          </a:prstGeom>
          <a:noFill/>
          <a:ln w="57150">
            <a:solidFill>
              <a:srgbClr val="D433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69834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EBEC7-31AC-E9E4-5C8A-9EC95A66F7E4}"/>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FACFE999-648E-CB58-32C0-C500256620BF}"/>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E36DCEB4-CA3D-F598-9A1D-93972E05CAF2}"/>
              </a:ext>
              <a:ext uri="{C183D7F6-B498-43B3-948B-1728B52AA6E4}">
                <adec:decorative xmlns:adec="http://schemas.microsoft.com/office/drawing/2017/decorative" val="1"/>
              </a:ext>
            </a:extLst>
          </p:cNvPr>
          <p:cNvPicPr>
            <a:picLocks noChangeAspect="1"/>
          </p:cNvPicPr>
          <p:nvPr/>
        </p:nvPicPr>
        <p:blipFill>
          <a:blip r:embed="rId3" cstate="hqprint">
            <a:alphaModFix/>
            <a:extLst>
              <a:ext uri="{28A0092B-C50C-407E-A947-70E740481C1C}">
                <a14:useLocalDpi xmlns:a14="http://schemas.microsoft.com/office/drawing/2010/main"/>
              </a:ext>
            </a:extLst>
          </a:blip>
          <a:srcRect/>
          <a:stretch>
            <a:fillRect/>
          </a:stretch>
        </p:blipFill>
        <p:spPr>
          <a:xfrm>
            <a:off x="174300" y="176974"/>
            <a:ext cx="8794182" cy="4569621"/>
          </a:xfrm>
          <a:prstGeom prst="rect">
            <a:avLst/>
          </a:prstGeom>
        </p:spPr>
      </p:pic>
      <p:pic>
        <p:nvPicPr>
          <p:cNvPr id="9" name="Bildobjekt 8">
            <a:extLst>
              <a:ext uri="{FF2B5EF4-FFF2-40B4-BE49-F238E27FC236}">
                <a16:creationId xmlns:a16="http://schemas.microsoft.com/office/drawing/2014/main" id="{24DD08B2-7F9D-49EF-8CDC-85CDE1038E8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sp>
        <p:nvSpPr>
          <p:cNvPr id="13" name="Rektangel 12">
            <a:extLst>
              <a:ext uri="{FF2B5EF4-FFF2-40B4-BE49-F238E27FC236}">
                <a16:creationId xmlns:a16="http://schemas.microsoft.com/office/drawing/2014/main" id="{84DB7940-56F0-38B1-DDEF-D302B014AC9A}"/>
              </a:ext>
              <a:ext uri="{C183D7F6-B498-43B3-948B-1728B52AA6E4}">
                <adec:decorative xmlns:adec="http://schemas.microsoft.com/office/drawing/2017/decorative" val="1"/>
              </a:ext>
            </a:extLst>
          </p:cNvPr>
          <p:cNvSpPr/>
          <p:nvPr/>
        </p:nvSpPr>
        <p:spPr>
          <a:xfrm>
            <a:off x="773202" y="1158996"/>
            <a:ext cx="7584217" cy="2825506"/>
          </a:xfrm>
          <a:prstGeom prst="rect">
            <a:avLst/>
          </a:prstGeom>
          <a:solidFill>
            <a:srgbClr val="091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sv-SE" sz="4000" b="1" dirty="0">
              <a:solidFill>
                <a:schemeClr val="bg1"/>
              </a:solidFill>
            </a:endParaRPr>
          </a:p>
        </p:txBody>
      </p:sp>
      <p:sp>
        <p:nvSpPr>
          <p:cNvPr id="5" name="Rubrik 4">
            <a:extLst>
              <a:ext uri="{FF2B5EF4-FFF2-40B4-BE49-F238E27FC236}">
                <a16:creationId xmlns:a16="http://schemas.microsoft.com/office/drawing/2014/main" id="{0347D91E-1EC2-0727-32D8-EDD42CBD0CDD}"/>
              </a:ext>
            </a:extLst>
          </p:cNvPr>
          <p:cNvSpPr>
            <a:spLocks noGrp="1"/>
          </p:cNvSpPr>
          <p:nvPr>
            <p:ph type="ctrTitle"/>
          </p:nvPr>
        </p:nvSpPr>
        <p:spPr>
          <a:xfrm>
            <a:off x="1210425" y="1543993"/>
            <a:ext cx="6703081" cy="2055511"/>
          </a:xfrm>
          <a:ln w="3175">
            <a:solidFill>
              <a:schemeClr val="bg1"/>
            </a:solidFill>
            <a:prstDash val="lgDash"/>
          </a:ln>
        </p:spPr>
        <p:txBody>
          <a:bodyPr anchor="ctr"/>
          <a:lstStyle/>
          <a:p>
            <a:pPr>
              <a:spcBef>
                <a:spcPts val="1200"/>
              </a:spcBef>
              <a:buClr>
                <a:srgbClr val="091C54"/>
              </a:buClr>
            </a:pPr>
            <a:r>
              <a:rPr lang="sv-SE" sz="4400" dirty="0"/>
              <a:t>Arbetsförmedlingens ställningstaganden</a:t>
            </a:r>
          </a:p>
        </p:txBody>
      </p:sp>
      <p:cxnSp>
        <p:nvCxnSpPr>
          <p:cNvPr id="2" name="Rak koppling 1">
            <a:extLst>
              <a:ext uri="{FF2B5EF4-FFF2-40B4-BE49-F238E27FC236}">
                <a16:creationId xmlns:a16="http://schemas.microsoft.com/office/drawing/2014/main" id="{474E79B7-BC1F-17C3-B5B8-302DE1CB58EC}"/>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363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8806B-270F-4141-74E0-7D784128F34E}"/>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9C1607DF-EF68-7D84-C48C-834F50E57EF4}"/>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2EFFEDBC-C177-8E41-EF57-853A3BFE5E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sp>
        <p:nvSpPr>
          <p:cNvPr id="2" name="Rektangel 1">
            <a:extLst>
              <a:ext uri="{FF2B5EF4-FFF2-40B4-BE49-F238E27FC236}">
                <a16:creationId xmlns:a16="http://schemas.microsoft.com/office/drawing/2014/main" id="{3C1A48DE-1F46-4A7C-850D-3A4A3852854D}"/>
              </a:ext>
              <a:ext uri="{C183D7F6-B498-43B3-948B-1728B52AA6E4}">
                <adec:decorative xmlns:adec="http://schemas.microsoft.com/office/drawing/2017/decorative" val="1"/>
              </a:ext>
            </a:extLst>
          </p:cNvPr>
          <p:cNvSpPr/>
          <p:nvPr/>
        </p:nvSpPr>
        <p:spPr>
          <a:xfrm>
            <a:off x="174909" y="139675"/>
            <a:ext cx="8794182" cy="4569622"/>
          </a:xfrm>
          <a:prstGeom prst="rect">
            <a:avLst/>
          </a:prstGeom>
          <a:solidFill>
            <a:srgbClr val="09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3DBA006B-E631-B437-8505-76E6330E14DE}"/>
              </a:ext>
            </a:extLst>
          </p:cNvPr>
          <p:cNvSpPr>
            <a:spLocks noGrp="1"/>
          </p:cNvSpPr>
          <p:nvPr>
            <p:ph type="title"/>
          </p:nvPr>
        </p:nvSpPr>
        <p:spPr>
          <a:xfrm>
            <a:off x="569704" y="434203"/>
            <a:ext cx="8006627" cy="794617"/>
          </a:xfrm>
          <a:ln>
            <a:noFill/>
          </a:ln>
        </p:spPr>
        <p:txBody>
          <a:bodyPr anchor="b"/>
          <a:lstStyle/>
          <a:p>
            <a:r>
              <a:rPr lang="sv-SE" sz="2800" dirty="0">
                <a:solidFill>
                  <a:srgbClr val="02A704"/>
                </a:solidFill>
              </a:rPr>
              <a:t>Deltagare i program</a:t>
            </a:r>
          </a:p>
        </p:txBody>
      </p:sp>
      <p:sp>
        <p:nvSpPr>
          <p:cNvPr id="13" name="Platshållare för innehåll 2">
            <a:extLst>
              <a:ext uri="{FF2B5EF4-FFF2-40B4-BE49-F238E27FC236}">
                <a16:creationId xmlns:a16="http://schemas.microsoft.com/office/drawing/2014/main" id="{F3EF07AE-4030-6730-B6D5-35120335F41C}"/>
              </a:ext>
            </a:extLst>
          </p:cNvPr>
          <p:cNvSpPr>
            <a:spLocks noGrp="1"/>
          </p:cNvSpPr>
          <p:nvPr>
            <p:ph idx="1"/>
          </p:nvPr>
        </p:nvSpPr>
        <p:spPr>
          <a:xfrm>
            <a:off x="568280" y="1448750"/>
            <a:ext cx="8008660" cy="2901788"/>
          </a:xfrm>
          <a:noFill/>
          <a:ln>
            <a:noFill/>
          </a:ln>
        </p:spPr>
        <p:txBody>
          <a:bodyPr/>
          <a:lstStyle/>
          <a:p>
            <a:pPr>
              <a:buClr>
                <a:srgbClr val="00B050"/>
              </a:buClr>
            </a:pPr>
            <a:r>
              <a:rPr lang="sv-SE" dirty="0">
                <a:solidFill>
                  <a:schemeClr val="bg1"/>
                </a:solidFill>
              </a:rPr>
              <a:t>Enligt socialtjänstlagen undantas deltagare i arbetsmarknadspolitiska program från aktivitetskravet. </a:t>
            </a:r>
          </a:p>
          <a:p>
            <a:pPr>
              <a:buClr>
                <a:srgbClr val="00B050"/>
              </a:buClr>
            </a:pPr>
            <a:r>
              <a:rPr lang="sv-SE" dirty="0">
                <a:solidFill>
                  <a:schemeClr val="bg1"/>
                </a:solidFill>
              </a:rPr>
              <a:t>Socialnämnden har en möjlighet att vid behov utreda om en individ som är anvisad till ett arbetsmarknadspolitisk program på heltid också deltar på heltid. </a:t>
            </a:r>
          </a:p>
          <a:p>
            <a:pPr>
              <a:buClr>
                <a:srgbClr val="00B050"/>
              </a:buClr>
            </a:pPr>
            <a:r>
              <a:rPr lang="sv-SE" dirty="0">
                <a:solidFill>
                  <a:schemeClr val="bg1"/>
                </a:solidFill>
              </a:rPr>
              <a:t>I efterföljande bilder beskrivs Arbetsförmedlingens nationella ställningstaganden.</a:t>
            </a:r>
          </a:p>
          <a:p>
            <a:pPr lvl="1">
              <a:buClr>
                <a:srgbClr val="00B050"/>
              </a:buClr>
            </a:pPr>
            <a:r>
              <a:rPr lang="sv-SE" dirty="0">
                <a:solidFill>
                  <a:schemeClr val="bg1"/>
                </a:solidFill>
              </a:rPr>
              <a:t>Du kan läsa mer om Arbetsförmedlingens nationella ställningstaganden på: </a:t>
            </a:r>
            <a:r>
              <a:rPr lang="sv-SE" dirty="0">
                <a:solidFill>
                  <a:schemeClr val="bg1"/>
                </a:solidFill>
                <a:hlinkClick r:id="rId4">
                  <a:extLst>
                    <a:ext uri="{A12FA001-AC4F-418D-AE19-62706E023703}">
                      <ahyp:hlinkClr xmlns:ahyp="http://schemas.microsoft.com/office/drawing/2018/hyperlinkcolor" val="tx"/>
                    </a:ext>
                  </a:extLst>
                </a:hlinkClick>
              </a:rPr>
              <a:t>Aktivitetskrav för mottagare av försörjningsstöd - Arbetsförmedlingen</a:t>
            </a:r>
            <a:endParaRPr lang="sv-SE" dirty="0">
              <a:solidFill>
                <a:schemeClr val="bg1"/>
              </a:solidFill>
            </a:endParaRPr>
          </a:p>
        </p:txBody>
      </p:sp>
      <p:cxnSp>
        <p:nvCxnSpPr>
          <p:cNvPr id="3" name="Rak koppling 2">
            <a:extLst>
              <a:ext uri="{FF2B5EF4-FFF2-40B4-BE49-F238E27FC236}">
                <a16:creationId xmlns:a16="http://schemas.microsoft.com/office/drawing/2014/main" id="{2C4E793E-503C-35BE-C584-E430F95E3AC6}"/>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601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6BD34-506C-4509-914C-55F124978CB2}"/>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2FC86461-4BCE-9C6C-F21F-CDE0B24782EB}"/>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929C09C-2694-B1B9-230C-727A433CB2DC}"/>
              </a:ext>
              <a:ext uri="{C183D7F6-B498-43B3-948B-1728B52AA6E4}">
                <adec:decorative xmlns:adec="http://schemas.microsoft.com/office/drawing/2017/decorative" val="1"/>
              </a:ext>
            </a:extLst>
          </p:cNvPr>
          <p:cNvSpPr/>
          <p:nvPr/>
        </p:nvSpPr>
        <p:spPr>
          <a:xfrm>
            <a:off x="174300" y="1292182"/>
            <a:ext cx="8794182" cy="3454413"/>
          </a:xfrm>
          <a:prstGeom prst="rect">
            <a:avLst/>
          </a:prstGeom>
          <a:solidFill>
            <a:srgbClr val="E9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94A3414-A52D-9803-602C-4C17A064DB9C}"/>
              </a:ext>
            </a:extLst>
          </p:cNvPr>
          <p:cNvSpPr>
            <a:spLocks noGrp="1"/>
          </p:cNvSpPr>
          <p:nvPr>
            <p:ph type="title"/>
          </p:nvPr>
        </p:nvSpPr>
        <p:spPr>
          <a:xfrm>
            <a:off x="576002" y="267267"/>
            <a:ext cx="6993845" cy="848859"/>
          </a:xfrm>
        </p:spPr>
        <p:txBody>
          <a:bodyPr anchor="b"/>
          <a:lstStyle/>
          <a:p>
            <a:r>
              <a:rPr lang="sv-SE" sz="2800" dirty="0"/>
              <a:t>Arbetsförmedlingens bedömning, 1 av 3</a:t>
            </a:r>
            <a:endParaRPr lang="sv-SE" sz="2800" dirty="0">
              <a:solidFill>
                <a:srgbClr val="091C54"/>
              </a:solidFill>
            </a:endParaRPr>
          </a:p>
        </p:txBody>
      </p:sp>
      <p:sp>
        <p:nvSpPr>
          <p:cNvPr id="3" name="Platshållare för innehåll 2">
            <a:extLst>
              <a:ext uri="{FF2B5EF4-FFF2-40B4-BE49-F238E27FC236}">
                <a16:creationId xmlns:a16="http://schemas.microsoft.com/office/drawing/2014/main" id="{A27940D9-BA12-3593-C9E3-D347C36A187B}"/>
              </a:ext>
            </a:extLst>
          </p:cNvPr>
          <p:cNvSpPr>
            <a:spLocks noGrp="1"/>
          </p:cNvSpPr>
          <p:nvPr>
            <p:ph idx="1"/>
          </p:nvPr>
        </p:nvSpPr>
        <p:spPr>
          <a:xfrm>
            <a:off x="564015" y="1602090"/>
            <a:ext cx="8005651" cy="2726014"/>
          </a:xfrm>
        </p:spPr>
        <p:txBody>
          <a:bodyPr/>
          <a:lstStyle/>
          <a:p>
            <a:pPr marL="0" indent="0">
              <a:buNone/>
            </a:pPr>
            <a:r>
              <a:rPr lang="sv-SE" sz="2000" b="1" dirty="0"/>
              <a:t>Arbetsmarknadspolitiska program</a:t>
            </a:r>
          </a:p>
          <a:p>
            <a:pPr marL="0" indent="0">
              <a:buNone/>
            </a:pPr>
            <a:endParaRPr lang="sv-SE" sz="1000" b="1" dirty="0"/>
          </a:p>
          <a:p>
            <a:pPr marL="0" indent="0">
              <a:buNone/>
            </a:pPr>
            <a:r>
              <a:rPr lang="sv-SE" dirty="0"/>
              <a:t>När Arbetsförmedlingen har fattat beslut om arbetsmarknadspolitiskt program med tjänst på heltid bedömer Arbetsförmedlingen att deltagandet i programmet är på heltid. Exempel på sådana program är Steg till arbete och Rusta och matcha. </a:t>
            </a:r>
          </a:p>
          <a:p>
            <a:pPr marL="0" indent="0">
              <a:buNone/>
            </a:pPr>
            <a:endParaRPr lang="sv-SE" dirty="0"/>
          </a:p>
          <a:p>
            <a:pPr marL="0" indent="0">
              <a:buNone/>
            </a:pPr>
            <a:r>
              <a:rPr lang="sv-SE" dirty="0"/>
              <a:t>I socialtjänstförordningen (12 kap. 4 §) anges även att aktivitetskrav inte får ställas på den som är anvisad att delta i förmedlingsinsatser på deltid.</a:t>
            </a:r>
          </a:p>
          <a:p>
            <a:endParaRPr lang="sv-SE" dirty="0"/>
          </a:p>
          <a:p>
            <a:pPr marL="0" indent="0">
              <a:buNone/>
            </a:pPr>
            <a:endParaRPr lang="sv-SE" dirty="0"/>
          </a:p>
        </p:txBody>
      </p:sp>
      <p:pic>
        <p:nvPicPr>
          <p:cNvPr id="6" name="Bildobjekt 5">
            <a:extLst>
              <a:ext uri="{FF2B5EF4-FFF2-40B4-BE49-F238E27FC236}">
                <a16:creationId xmlns:a16="http://schemas.microsoft.com/office/drawing/2014/main" id="{2818D01B-6657-50A4-1A92-B8696B095DD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900B808D-F389-1F42-6766-2E4A963A58DD}"/>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71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A422D-2016-87A7-EA18-82784BC78F20}"/>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76B55DC7-B62E-951C-2CE0-722A33617164}"/>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CAB2B597-375B-1E03-69A4-7B492003A02F}"/>
              </a:ext>
              <a:ext uri="{C183D7F6-B498-43B3-948B-1728B52AA6E4}">
                <adec:decorative xmlns:adec="http://schemas.microsoft.com/office/drawing/2017/decorative" val="1"/>
              </a:ext>
            </a:extLst>
          </p:cNvPr>
          <p:cNvSpPr/>
          <p:nvPr/>
        </p:nvSpPr>
        <p:spPr>
          <a:xfrm>
            <a:off x="174300" y="1292182"/>
            <a:ext cx="8794182" cy="3454413"/>
          </a:xfrm>
          <a:prstGeom prst="rect">
            <a:avLst/>
          </a:prstGeom>
          <a:solidFill>
            <a:srgbClr val="E9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90BCC3F-C9BE-EDD7-1325-87689D61711B}"/>
              </a:ext>
            </a:extLst>
          </p:cNvPr>
          <p:cNvSpPr>
            <a:spLocks noGrp="1"/>
          </p:cNvSpPr>
          <p:nvPr>
            <p:ph type="title"/>
          </p:nvPr>
        </p:nvSpPr>
        <p:spPr/>
        <p:txBody>
          <a:bodyPr anchor="b"/>
          <a:lstStyle/>
          <a:p>
            <a:r>
              <a:rPr lang="sv-SE" sz="2800" dirty="0"/>
              <a:t>Arbetsförmedlingens bedömning, 2 av 3</a:t>
            </a:r>
            <a:endParaRPr lang="sv-SE" sz="2800" dirty="0">
              <a:solidFill>
                <a:srgbClr val="091C54"/>
              </a:solidFill>
            </a:endParaRPr>
          </a:p>
        </p:txBody>
      </p:sp>
      <p:sp>
        <p:nvSpPr>
          <p:cNvPr id="3" name="Platshållare för innehåll 2">
            <a:extLst>
              <a:ext uri="{FF2B5EF4-FFF2-40B4-BE49-F238E27FC236}">
                <a16:creationId xmlns:a16="http://schemas.microsoft.com/office/drawing/2014/main" id="{C9AD35D9-1AE8-CE67-3C45-DB778CFB42CD}"/>
              </a:ext>
            </a:extLst>
          </p:cNvPr>
          <p:cNvSpPr>
            <a:spLocks noGrp="1"/>
          </p:cNvSpPr>
          <p:nvPr>
            <p:ph idx="1"/>
          </p:nvPr>
        </p:nvSpPr>
        <p:spPr>
          <a:xfrm>
            <a:off x="575043" y="1484985"/>
            <a:ext cx="3629210" cy="3015013"/>
          </a:xfrm>
        </p:spPr>
        <p:txBody>
          <a:bodyPr/>
          <a:lstStyle/>
          <a:p>
            <a:pPr marL="0" indent="0">
              <a:buNone/>
            </a:pPr>
            <a:r>
              <a:rPr lang="sv-SE" b="1" dirty="0"/>
              <a:t>Arbetsmarknadspolitiska ramprogram</a:t>
            </a:r>
          </a:p>
          <a:p>
            <a:pPr marL="0" indent="0">
              <a:buNone/>
            </a:pPr>
            <a:endParaRPr lang="sv-SE" sz="1000" b="1" dirty="0"/>
          </a:p>
          <a:p>
            <a:pPr marL="0" indent="0">
              <a:buNone/>
            </a:pPr>
            <a:r>
              <a:rPr lang="sv-SE" sz="1600" dirty="0"/>
              <a:t>Med ramprogram menas:</a:t>
            </a:r>
          </a:p>
          <a:p>
            <a:pPr>
              <a:buClr>
                <a:srgbClr val="00B050"/>
              </a:buClr>
            </a:pPr>
            <a:r>
              <a:rPr lang="sv-SE" sz="1600" dirty="0"/>
              <a:t>Etableringsprogrammet (ETP), </a:t>
            </a:r>
          </a:p>
          <a:p>
            <a:pPr>
              <a:buClr>
                <a:srgbClr val="00B050"/>
              </a:buClr>
            </a:pPr>
            <a:r>
              <a:rPr lang="sv-SE" sz="1600" dirty="0"/>
              <a:t>Jobb- och utvecklingsgarantin (JOB) och </a:t>
            </a:r>
          </a:p>
          <a:p>
            <a:pPr>
              <a:buClr>
                <a:srgbClr val="00B050"/>
              </a:buClr>
            </a:pPr>
            <a:r>
              <a:rPr lang="sv-SE" sz="1600" dirty="0"/>
              <a:t>Jobbgarantin för unga (UGA). </a:t>
            </a:r>
          </a:p>
          <a:p>
            <a:pPr marL="0" indent="0">
              <a:buClr>
                <a:srgbClr val="00B050"/>
              </a:buClr>
              <a:buNone/>
            </a:pPr>
            <a:endParaRPr lang="sv-SE" sz="1000" dirty="0"/>
          </a:p>
          <a:p>
            <a:pPr marL="0" indent="0">
              <a:buNone/>
            </a:pPr>
            <a:r>
              <a:rPr lang="sv-SE" sz="1600" dirty="0"/>
              <a:t>Inom ramprogrammen kan en individ delta i en mängd olika aktiviteter. </a:t>
            </a:r>
          </a:p>
          <a:p>
            <a:pPr marL="0" indent="0">
              <a:buNone/>
            </a:pPr>
            <a:endParaRPr lang="sv-SE" dirty="0"/>
          </a:p>
        </p:txBody>
      </p:sp>
      <p:sp>
        <p:nvSpPr>
          <p:cNvPr id="5" name="Platshållare för innehåll 4">
            <a:extLst>
              <a:ext uri="{FF2B5EF4-FFF2-40B4-BE49-F238E27FC236}">
                <a16:creationId xmlns:a16="http://schemas.microsoft.com/office/drawing/2014/main" id="{498A1768-7A0D-BA42-0E70-5D677D4D50FE}"/>
              </a:ext>
            </a:extLst>
          </p:cNvPr>
          <p:cNvSpPr>
            <a:spLocks noGrp="1"/>
          </p:cNvSpPr>
          <p:nvPr>
            <p:ph idx="13"/>
          </p:nvPr>
        </p:nvSpPr>
        <p:spPr>
          <a:xfrm>
            <a:off x="4419821" y="1416497"/>
            <a:ext cx="4263320" cy="3420000"/>
          </a:xfrm>
        </p:spPr>
        <p:txBody>
          <a:bodyPr/>
          <a:lstStyle/>
          <a:p>
            <a:pPr>
              <a:buClr>
                <a:srgbClr val="00B050"/>
              </a:buClr>
            </a:pPr>
            <a:r>
              <a:rPr lang="sv-SE" sz="1600" dirty="0"/>
              <a:t>Etableringsprogrammet har obligatoriska aktiviteter med stor flexibilitet</a:t>
            </a:r>
            <a:br>
              <a:rPr lang="sv-SE" sz="1600" dirty="0"/>
            </a:br>
            <a:r>
              <a:rPr lang="sv-SE" sz="1600" dirty="0"/>
              <a:t>att tillhandahålla olika former av stöd.</a:t>
            </a:r>
          </a:p>
          <a:p>
            <a:pPr lvl="1">
              <a:buClr>
                <a:srgbClr val="00B050"/>
              </a:buClr>
            </a:pPr>
            <a:r>
              <a:rPr lang="sv-SE" sz="1400" dirty="0"/>
              <a:t>Arbetsförmedlingen bedömer att deltagandet är på heltid.</a:t>
            </a:r>
          </a:p>
          <a:p>
            <a:pPr>
              <a:buClr>
                <a:srgbClr val="00B050"/>
              </a:buClr>
            </a:pPr>
            <a:r>
              <a:rPr lang="sv-SE" sz="1600" dirty="0"/>
              <a:t>Arbetssökande bör inte bedömas ha aktivitet på heltid om de saknar planerade aktiviteter i JOB och UGA eller om de endast har digitala jobbsökaraktiviteter.</a:t>
            </a:r>
          </a:p>
          <a:p>
            <a:pPr lvl="1">
              <a:buClr>
                <a:srgbClr val="00B050"/>
              </a:buClr>
            </a:pPr>
            <a:r>
              <a:rPr lang="sv-SE" sz="1400" dirty="0"/>
              <a:t>Bedömning sker i det enskilda ärendet.</a:t>
            </a:r>
          </a:p>
          <a:p>
            <a:pPr lvl="1">
              <a:buClr>
                <a:srgbClr val="00B050"/>
              </a:buClr>
            </a:pPr>
            <a:r>
              <a:rPr lang="sv-SE" sz="1400" dirty="0"/>
              <a:t>I övriga fall då den arbetssökande deltar i aktiviteter bedömer vi att deltagandet är på heltid.</a:t>
            </a:r>
            <a:endParaRPr lang="sv-SE" sz="1600" dirty="0"/>
          </a:p>
        </p:txBody>
      </p:sp>
      <p:pic>
        <p:nvPicPr>
          <p:cNvPr id="6" name="Bildobjekt 5">
            <a:extLst>
              <a:ext uri="{FF2B5EF4-FFF2-40B4-BE49-F238E27FC236}">
                <a16:creationId xmlns:a16="http://schemas.microsoft.com/office/drawing/2014/main" id="{3C895CBB-924B-95E6-5771-106A362DE31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36770E21-B0CC-0D43-6649-BC6225E89BE5}"/>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
        <p:nvSpPr>
          <p:cNvPr id="8" name="Rektangel 7">
            <a:extLst>
              <a:ext uri="{FF2B5EF4-FFF2-40B4-BE49-F238E27FC236}">
                <a16:creationId xmlns:a16="http://schemas.microsoft.com/office/drawing/2014/main" id="{404BE68F-4221-3222-2292-B56FF980668A}"/>
              </a:ext>
              <a:ext uri="{C183D7F6-B498-43B3-948B-1728B52AA6E4}">
                <adec:decorative xmlns:adec="http://schemas.microsoft.com/office/drawing/2017/decorative" val="1"/>
              </a:ext>
            </a:extLst>
          </p:cNvPr>
          <p:cNvSpPr/>
          <p:nvPr/>
        </p:nvSpPr>
        <p:spPr>
          <a:xfrm>
            <a:off x="348343" y="1416497"/>
            <a:ext cx="3969657" cy="3226862"/>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60257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2F325-97AD-0347-093A-1C2D6924C1ED}"/>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146A8637-E40A-A23B-28D3-7DA7C4BCCE3E}"/>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FC95CEF-BBF8-4829-05C9-31E185B58B48}"/>
              </a:ext>
              <a:ext uri="{C183D7F6-B498-43B3-948B-1728B52AA6E4}">
                <adec:decorative xmlns:adec="http://schemas.microsoft.com/office/drawing/2017/decorative" val="1"/>
              </a:ext>
            </a:extLst>
          </p:cNvPr>
          <p:cNvSpPr/>
          <p:nvPr/>
        </p:nvSpPr>
        <p:spPr>
          <a:xfrm>
            <a:off x="174300" y="1292182"/>
            <a:ext cx="8794182" cy="3454413"/>
          </a:xfrm>
          <a:prstGeom prst="rect">
            <a:avLst/>
          </a:prstGeom>
          <a:solidFill>
            <a:srgbClr val="E9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CCF68E-A728-2288-2EEC-FD52F1231EE4}"/>
              </a:ext>
            </a:extLst>
          </p:cNvPr>
          <p:cNvSpPr>
            <a:spLocks noGrp="1"/>
          </p:cNvSpPr>
          <p:nvPr>
            <p:ph type="title"/>
          </p:nvPr>
        </p:nvSpPr>
        <p:spPr>
          <a:xfrm>
            <a:off x="576002" y="267267"/>
            <a:ext cx="6993845" cy="848859"/>
          </a:xfrm>
        </p:spPr>
        <p:txBody>
          <a:bodyPr anchor="b"/>
          <a:lstStyle/>
          <a:p>
            <a:r>
              <a:rPr lang="sv-SE" sz="2800" dirty="0"/>
              <a:t>Arbetsförmedlingens bedömning 3</a:t>
            </a:r>
            <a:endParaRPr lang="sv-SE" sz="2800" dirty="0">
              <a:solidFill>
                <a:srgbClr val="091C54"/>
              </a:solidFill>
            </a:endParaRPr>
          </a:p>
        </p:txBody>
      </p:sp>
      <p:sp>
        <p:nvSpPr>
          <p:cNvPr id="3" name="Platshållare för innehåll 2">
            <a:extLst>
              <a:ext uri="{FF2B5EF4-FFF2-40B4-BE49-F238E27FC236}">
                <a16:creationId xmlns:a16="http://schemas.microsoft.com/office/drawing/2014/main" id="{2BB69ED8-8E91-68E5-35BC-CF96D8FF71F3}"/>
              </a:ext>
            </a:extLst>
          </p:cNvPr>
          <p:cNvSpPr>
            <a:spLocks noGrp="1"/>
          </p:cNvSpPr>
          <p:nvPr>
            <p:ph idx="1"/>
          </p:nvPr>
        </p:nvSpPr>
        <p:spPr>
          <a:xfrm>
            <a:off x="564015" y="1602090"/>
            <a:ext cx="8005651" cy="2726014"/>
          </a:xfrm>
        </p:spPr>
        <p:txBody>
          <a:bodyPr/>
          <a:lstStyle/>
          <a:p>
            <a:pPr marL="0" indent="0">
              <a:buNone/>
            </a:pPr>
            <a:r>
              <a:rPr lang="sv-SE" b="1" dirty="0"/>
              <a:t>Aktiviteter som inte är program</a:t>
            </a:r>
          </a:p>
          <a:p>
            <a:pPr marL="0" indent="0">
              <a:buNone/>
            </a:pPr>
            <a:endParaRPr lang="sv-SE" sz="1000" b="1" dirty="0"/>
          </a:p>
          <a:p>
            <a:pPr>
              <a:buClr>
                <a:srgbClr val="00B050"/>
              </a:buClr>
            </a:pPr>
            <a:r>
              <a:rPr lang="sv-SE" sz="1600" dirty="0"/>
              <a:t>Arbetsförmedlingen har ett stort antal aktiviteter som inte är program. Aktiviteterna väljs för att de bäst motsvarar den arbetssökandes behov. Det kan vara olika åtgärder som en arbetssökande ska vidta. Exempelvis att söka utbildning eller besöka en studie- och yrkesvägledare. Dessa aktiviteter saknar scheman eller uppskattad tidsomfattning.</a:t>
            </a:r>
          </a:p>
          <a:p>
            <a:pPr>
              <a:buClr>
                <a:srgbClr val="00B050"/>
              </a:buClr>
            </a:pPr>
            <a:r>
              <a:rPr lang="sv-SE" sz="1600" dirty="0"/>
              <a:t>Arbetsförmedlingen kommer inte tillhandahålla uppgifter myndigheten inte förfogar över. Den enskilda socialnämnden behöver göra bedömningen utifrån den information som finns.</a:t>
            </a:r>
          </a:p>
        </p:txBody>
      </p:sp>
      <p:pic>
        <p:nvPicPr>
          <p:cNvPr id="6" name="Bildobjekt 5">
            <a:extLst>
              <a:ext uri="{FF2B5EF4-FFF2-40B4-BE49-F238E27FC236}">
                <a16:creationId xmlns:a16="http://schemas.microsoft.com/office/drawing/2014/main" id="{19245CF5-B3C3-E6DC-6CC1-179B507447F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9DD9263B-DD18-7783-0DBA-24F23653B27C}"/>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57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BCAA6-D5FD-D3AB-4DE9-1B046279CE3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659A2048-3E22-C624-5AFD-5309E176BDE0}"/>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0F56C4FB-2790-A8D8-474B-570A6D775ACE}"/>
              </a:ext>
              <a:ext uri="{C183D7F6-B498-43B3-948B-1728B52AA6E4}">
                <adec:decorative xmlns:adec="http://schemas.microsoft.com/office/drawing/2017/decorative" val="1"/>
              </a:ext>
            </a:extLst>
          </p:cNvPr>
          <p:cNvSpPr/>
          <p:nvPr/>
        </p:nvSpPr>
        <p:spPr>
          <a:xfrm>
            <a:off x="174300" y="1292182"/>
            <a:ext cx="8794182" cy="345441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1EAA416-1FA2-B79A-E05E-1227C477A379}"/>
              </a:ext>
            </a:extLst>
          </p:cNvPr>
          <p:cNvSpPr>
            <a:spLocks noGrp="1"/>
          </p:cNvSpPr>
          <p:nvPr>
            <p:ph type="title"/>
          </p:nvPr>
        </p:nvSpPr>
        <p:spPr>
          <a:xfrm>
            <a:off x="576002" y="267267"/>
            <a:ext cx="6993845" cy="848859"/>
          </a:xfrm>
        </p:spPr>
        <p:txBody>
          <a:bodyPr anchor="b"/>
          <a:lstStyle/>
          <a:p>
            <a:r>
              <a:rPr lang="sv-SE" sz="2600" dirty="0">
                <a:solidFill>
                  <a:srgbClr val="091C54"/>
                </a:solidFill>
              </a:rPr>
              <a:t>Om bildspelet</a:t>
            </a:r>
          </a:p>
        </p:txBody>
      </p:sp>
      <p:sp>
        <p:nvSpPr>
          <p:cNvPr id="3" name="Platshållare för innehåll 2">
            <a:extLst>
              <a:ext uri="{FF2B5EF4-FFF2-40B4-BE49-F238E27FC236}">
                <a16:creationId xmlns:a16="http://schemas.microsoft.com/office/drawing/2014/main" id="{EA8186A9-E0FA-732A-70CA-359684370B5F}"/>
              </a:ext>
            </a:extLst>
          </p:cNvPr>
          <p:cNvSpPr>
            <a:spLocks noGrp="1"/>
          </p:cNvSpPr>
          <p:nvPr>
            <p:ph idx="1"/>
          </p:nvPr>
        </p:nvSpPr>
        <p:spPr>
          <a:xfrm>
            <a:off x="564015" y="1602090"/>
            <a:ext cx="8005651" cy="2726014"/>
          </a:xfrm>
        </p:spPr>
        <p:txBody>
          <a:bodyPr/>
          <a:lstStyle/>
          <a:p>
            <a:pPr marL="0" indent="0">
              <a:buNone/>
            </a:pPr>
            <a:r>
              <a:rPr lang="sv-SE" dirty="0"/>
              <a:t>Syftet med informationen är att du som handläggare med ansvar för bistånd och aktivitetskravet ska förstå och använda systemet Mina sidor för kommuner.</a:t>
            </a:r>
          </a:p>
          <a:p>
            <a:pPr marL="0" indent="0">
              <a:buNone/>
            </a:pPr>
            <a:endParaRPr lang="sv-SE" i="1" dirty="0"/>
          </a:p>
          <a:p>
            <a:pPr marL="0" indent="0">
              <a:buNone/>
            </a:pPr>
            <a:r>
              <a:rPr lang="sv-SE" dirty="0"/>
              <a:t>Här hittar du bland annat information om inloggning och den information som delas med dig samt hur och var du som handläggare fyller i om den arbetssökande omfattas av aktivitetskravet.</a:t>
            </a:r>
          </a:p>
          <a:p>
            <a:pPr marL="0" indent="0">
              <a:buNone/>
            </a:pPr>
            <a:endParaRPr lang="sv-SE" i="1" dirty="0"/>
          </a:p>
          <a:p>
            <a:pPr marL="0" indent="0">
              <a:buNone/>
            </a:pPr>
            <a:endParaRPr lang="sv-SE" i="1" dirty="0"/>
          </a:p>
          <a:p>
            <a:pPr marL="0" indent="0">
              <a:buNone/>
            </a:pPr>
            <a:endParaRPr lang="sv-SE" i="1" dirty="0">
              <a:highlight>
                <a:srgbClr val="FFFF00"/>
              </a:highlight>
            </a:endParaRPr>
          </a:p>
          <a:p>
            <a:pPr marL="0" indent="0">
              <a:buNone/>
            </a:pPr>
            <a:endParaRPr lang="sv-SE" dirty="0">
              <a:highlight>
                <a:srgbClr val="FFFF00"/>
              </a:highlight>
            </a:endParaRPr>
          </a:p>
        </p:txBody>
      </p:sp>
      <p:pic>
        <p:nvPicPr>
          <p:cNvPr id="6" name="Bildobjekt 5">
            <a:extLst>
              <a:ext uri="{FF2B5EF4-FFF2-40B4-BE49-F238E27FC236}">
                <a16:creationId xmlns:a16="http://schemas.microsoft.com/office/drawing/2014/main" id="{A24EC350-6F23-C44E-EC1F-88147F47CB7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1326F2A6-432E-E046-3CE9-6DAEF37347C1}"/>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060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8C75F-30B0-8E97-FB8E-563B49FE9562}"/>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BC820B6A-D89B-211C-82BB-FF719D6CDE9A}"/>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E31704C1-1B4D-6A0C-F9F5-27B90FD878D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sp>
        <p:nvSpPr>
          <p:cNvPr id="6" name="Rubrik 1">
            <a:extLst>
              <a:ext uri="{FF2B5EF4-FFF2-40B4-BE49-F238E27FC236}">
                <a16:creationId xmlns:a16="http://schemas.microsoft.com/office/drawing/2014/main" id="{9F7559FE-CE18-2E49-5E02-F367EAB2390A}"/>
              </a:ext>
              <a:ext uri="{C183D7F6-B498-43B3-948B-1728B52AA6E4}">
                <adec:decorative xmlns:adec="http://schemas.microsoft.com/office/drawing/2017/decorative" val="1"/>
              </a:ext>
            </a:extLst>
          </p:cNvPr>
          <p:cNvSpPr txBox="1">
            <a:spLocks/>
          </p:cNvSpPr>
          <p:nvPr/>
        </p:nvSpPr>
        <p:spPr>
          <a:xfrm>
            <a:off x="3050050" y="175035"/>
            <a:ext cx="5918432" cy="4571559"/>
          </a:xfrm>
          <a:prstGeom prst="rect">
            <a:avLst/>
          </a:prstGeom>
          <a:solidFill>
            <a:srgbClr val="EBF8EB"/>
          </a:solidFill>
        </p:spPr>
        <p:txBody>
          <a:bodyPr vert="horz" lIns="0" tIns="0" rIns="0" bIns="0" rtlCol="0" anchor="ctr" anchorCtr="0">
            <a:noAutofit/>
          </a:bodyPr>
          <a:lstStyle>
            <a:lvl1pPr algn="ctr" defTabSz="685800" rtl="0" eaLnBrk="1" latinLnBrk="0" hangingPunct="1">
              <a:spcBef>
                <a:spcPct val="0"/>
              </a:spcBef>
              <a:buNone/>
              <a:defRPr sz="2400" b="1" kern="1200">
                <a:solidFill>
                  <a:schemeClr val="accent1"/>
                </a:solidFill>
                <a:latin typeface="+mj-lt"/>
                <a:ea typeface="+mj-ea"/>
                <a:cs typeface="+mj-cs"/>
              </a:defRPr>
            </a:lvl1pPr>
          </a:lstStyle>
          <a:p>
            <a:endParaRPr lang="sv-SE" sz="3600" dirty="0"/>
          </a:p>
        </p:txBody>
      </p:sp>
      <p:sp>
        <p:nvSpPr>
          <p:cNvPr id="13" name="Rektangel 12">
            <a:extLst>
              <a:ext uri="{FF2B5EF4-FFF2-40B4-BE49-F238E27FC236}">
                <a16:creationId xmlns:a16="http://schemas.microsoft.com/office/drawing/2014/main" id="{2208F56A-B5DD-B74A-033D-53D240F4304C}"/>
              </a:ext>
              <a:ext uri="{C183D7F6-B498-43B3-948B-1728B52AA6E4}">
                <adec:decorative xmlns:adec="http://schemas.microsoft.com/office/drawing/2017/decorative" val="1"/>
              </a:ext>
            </a:extLst>
          </p:cNvPr>
          <p:cNvSpPr/>
          <p:nvPr/>
        </p:nvSpPr>
        <p:spPr>
          <a:xfrm>
            <a:off x="174299" y="171406"/>
            <a:ext cx="2875750" cy="4575190"/>
          </a:xfrm>
          <a:prstGeom prst="rect">
            <a:avLst/>
          </a:prstGeom>
          <a:solidFill>
            <a:srgbClr val="091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dirty="0">
              <a:solidFill>
                <a:srgbClr val="1EBE21"/>
              </a:solidFill>
              <a:latin typeface="Arial"/>
              <a:ea typeface="+mj-ea"/>
              <a:cs typeface="+mj-cs"/>
            </a:endParaRPr>
          </a:p>
        </p:txBody>
      </p:sp>
      <p:sp>
        <p:nvSpPr>
          <p:cNvPr id="14" name="Rubrik 13">
            <a:extLst>
              <a:ext uri="{FF2B5EF4-FFF2-40B4-BE49-F238E27FC236}">
                <a16:creationId xmlns:a16="http://schemas.microsoft.com/office/drawing/2014/main" id="{A5B6DBFD-1FAC-9254-8263-F6954F9A715A}"/>
              </a:ext>
            </a:extLst>
          </p:cNvPr>
          <p:cNvSpPr>
            <a:spLocks noGrp="1"/>
          </p:cNvSpPr>
          <p:nvPr>
            <p:ph type="title"/>
          </p:nvPr>
        </p:nvSpPr>
        <p:spPr>
          <a:xfrm>
            <a:off x="481804" y="1410346"/>
            <a:ext cx="2244699" cy="2032839"/>
          </a:xfrm>
          <a:ln>
            <a:noFill/>
            <a:prstDash val="dash"/>
          </a:ln>
        </p:spPr>
        <p:txBody>
          <a:bodyPr anchor="ctr"/>
          <a:lstStyle/>
          <a:p>
            <a:r>
              <a:rPr lang="sv-SE" sz="3600" dirty="0">
                <a:solidFill>
                  <a:srgbClr val="1EBE21"/>
                </a:solidFill>
              </a:rPr>
              <a:t>Innehåll</a:t>
            </a:r>
            <a:endParaRPr lang="sv-SE" dirty="0"/>
          </a:p>
        </p:txBody>
      </p:sp>
      <p:sp>
        <p:nvSpPr>
          <p:cNvPr id="18" name="Platshållare för innehåll 17">
            <a:extLst>
              <a:ext uri="{FF2B5EF4-FFF2-40B4-BE49-F238E27FC236}">
                <a16:creationId xmlns:a16="http://schemas.microsoft.com/office/drawing/2014/main" id="{05CACF57-673C-F299-8B89-A0333A006ED4}"/>
              </a:ext>
            </a:extLst>
          </p:cNvPr>
          <p:cNvSpPr>
            <a:spLocks noGrp="1"/>
          </p:cNvSpPr>
          <p:nvPr>
            <p:ph idx="13"/>
          </p:nvPr>
        </p:nvSpPr>
        <p:spPr>
          <a:xfrm>
            <a:off x="3570620" y="471016"/>
            <a:ext cx="5046666" cy="3911502"/>
          </a:xfrm>
          <a:ln>
            <a:noFill/>
            <a:prstDash val="dash"/>
          </a:ln>
        </p:spPr>
        <p:txBody>
          <a:bodyPr/>
          <a:lstStyle/>
          <a:p>
            <a:pPr marL="342900" indent="-342900">
              <a:spcBef>
                <a:spcPts val="1200"/>
              </a:spcBef>
              <a:buClr>
                <a:srgbClr val="091C54"/>
              </a:buClr>
              <a:buFont typeface="+mj-lt"/>
              <a:buAutoNum type="arabicPeriod"/>
            </a:pPr>
            <a:r>
              <a:rPr lang="sv-SE" dirty="0"/>
              <a:t>Manual för Mina sidor för kommuner</a:t>
            </a:r>
          </a:p>
          <a:p>
            <a:pPr marL="342900" indent="-342900">
              <a:spcBef>
                <a:spcPts val="1200"/>
              </a:spcBef>
              <a:buClr>
                <a:srgbClr val="091C54"/>
              </a:buClr>
              <a:buFont typeface="+mj-lt"/>
              <a:buAutoNum type="arabicPeriod"/>
            </a:pPr>
            <a:r>
              <a:rPr lang="sv-SE" dirty="0"/>
              <a:t>Arbetsförmedlingens ställningstaganden</a:t>
            </a:r>
          </a:p>
        </p:txBody>
      </p:sp>
      <p:cxnSp>
        <p:nvCxnSpPr>
          <p:cNvPr id="2" name="Rak koppling 1">
            <a:extLst>
              <a:ext uri="{FF2B5EF4-FFF2-40B4-BE49-F238E27FC236}">
                <a16:creationId xmlns:a16="http://schemas.microsoft.com/office/drawing/2014/main" id="{A97DD264-C8A5-C0F7-E46E-DFADB4EFD3D3}"/>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05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6D274-0D61-8AEB-5F30-833F6F886E3A}"/>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8F10D0A9-39A8-3485-9651-03CD0081371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92204CA1-0F12-0AFE-E4BA-5EF3EDD5446C}"/>
              </a:ext>
              <a:ext uri="{C183D7F6-B498-43B3-948B-1728B52AA6E4}">
                <adec:decorative xmlns:adec="http://schemas.microsoft.com/office/drawing/2017/decorative" val="1"/>
              </a:ext>
            </a:extLst>
          </p:cNvPr>
          <p:cNvPicPr>
            <a:picLocks noChangeAspect="1"/>
          </p:cNvPicPr>
          <p:nvPr/>
        </p:nvPicPr>
        <p:blipFill>
          <a:blip r:embed="rId3" cstate="hqprint">
            <a:alphaModFix/>
            <a:extLst>
              <a:ext uri="{28A0092B-C50C-407E-A947-70E740481C1C}">
                <a14:useLocalDpi xmlns:a14="http://schemas.microsoft.com/office/drawing/2010/main"/>
              </a:ext>
            </a:extLst>
          </a:blip>
          <a:srcRect/>
          <a:stretch>
            <a:fillRect/>
          </a:stretch>
        </p:blipFill>
        <p:spPr>
          <a:xfrm>
            <a:off x="174300" y="176974"/>
            <a:ext cx="8794182" cy="4569621"/>
          </a:xfrm>
          <a:prstGeom prst="rect">
            <a:avLst/>
          </a:prstGeom>
        </p:spPr>
      </p:pic>
      <p:pic>
        <p:nvPicPr>
          <p:cNvPr id="9" name="Bildobjekt 8">
            <a:extLst>
              <a:ext uri="{FF2B5EF4-FFF2-40B4-BE49-F238E27FC236}">
                <a16:creationId xmlns:a16="http://schemas.microsoft.com/office/drawing/2014/main" id="{DD67D3E6-C273-FA0E-FF95-277D2C8DDA9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sp>
        <p:nvSpPr>
          <p:cNvPr id="13" name="Rektangel 12">
            <a:extLst>
              <a:ext uri="{FF2B5EF4-FFF2-40B4-BE49-F238E27FC236}">
                <a16:creationId xmlns:a16="http://schemas.microsoft.com/office/drawing/2014/main" id="{A03699FF-DEA7-8DB9-E2A5-8B218A681694}"/>
              </a:ext>
              <a:ext uri="{C183D7F6-B498-43B3-948B-1728B52AA6E4}">
                <adec:decorative xmlns:adec="http://schemas.microsoft.com/office/drawing/2017/decorative" val="1"/>
              </a:ext>
            </a:extLst>
          </p:cNvPr>
          <p:cNvSpPr/>
          <p:nvPr/>
        </p:nvSpPr>
        <p:spPr>
          <a:xfrm>
            <a:off x="773202" y="1158996"/>
            <a:ext cx="7584217" cy="2825506"/>
          </a:xfrm>
          <a:prstGeom prst="rect">
            <a:avLst/>
          </a:prstGeom>
          <a:solidFill>
            <a:srgbClr val="091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sv-SE" sz="4000" b="1" dirty="0">
              <a:solidFill>
                <a:schemeClr val="bg1"/>
              </a:solidFill>
            </a:endParaRPr>
          </a:p>
        </p:txBody>
      </p:sp>
      <p:sp>
        <p:nvSpPr>
          <p:cNvPr id="5" name="Rubrik 4">
            <a:extLst>
              <a:ext uri="{FF2B5EF4-FFF2-40B4-BE49-F238E27FC236}">
                <a16:creationId xmlns:a16="http://schemas.microsoft.com/office/drawing/2014/main" id="{5CD38AF3-86B9-58CB-A0A1-08F5116B4B50}"/>
              </a:ext>
            </a:extLst>
          </p:cNvPr>
          <p:cNvSpPr>
            <a:spLocks noGrp="1"/>
          </p:cNvSpPr>
          <p:nvPr>
            <p:ph type="ctrTitle"/>
          </p:nvPr>
        </p:nvSpPr>
        <p:spPr>
          <a:xfrm>
            <a:off x="1210425" y="1543993"/>
            <a:ext cx="6703081" cy="2055511"/>
          </a:xfrm>
          <a:ln w="3175">
            <a:solidFill>
              <a:schemeClr val="bg1"/>
            </a:solidFill>
            <a:prstDash val="lgDash"/>
          </a:ln>
        </p:spPr>
        <p:txBody>
          <a:bodyPr anchor="ctr"/>
          <a:lstStyle/>
          <a:p>
            <a:pPr>
              <a:spcBef>
                <a:spcPts val="1200"/>
              </a:spcBef>
              <a:buClr>
                <a:srgbClr val="091C54"/>
              </a:buClr>
            </a:pPr>
            <a:r>
              <a:rPr lang="sv-SE" sz="4400" dirty="0"/>
              <a:t>Manual för </a:t>
            </a:r>
            <a:br>
              <a:rPr lang="sv-SE" sz="4400" dirty="0"/>
            </a:br>
            <a:r>
              <a:rPr lang="sv-SE" sz="4000" dirty="0"/>
              <a:t>Mina sidor för kommuner</a:t>
            </a:r>
            <a:endParaRPr lang="sv-SE" sz="4400" dirty="0"/>
          </a:p>
        </p:txBody>
      </p:sp>
      <p:cxnSp>
        <p:nvCxnSpPr>
          <p:cNvPr id="2" name="Rak koppling 1">
            <a:extLst>
              <a:ext uri="{FF2B5EF4-FFF2-40B4-BE49-F238E27FC236}">
                <a16:creationId xmlns:a16="http://schemas.microsoft.com/office/drawing/2014/main" id="{862FFFF9-E679-EB85-8DE6-06CCD94DFC77}"/>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388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31D31-3037-B427-616A-52DF2E110F90}"/>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10738CD8-D076-3433-1472-C09E4115752F}"/>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B42ECC43-047A-CF8F-A620-313F7B28FDFE}"/>
              </a:ext>
              <a:ext uri="{C183D7F6-B498-43B3-948B-1728B52AA6E4}">
                <adec:decorative xmlns:adec="http://schemas.microsoft.com/office/drawing/2017/decorative" val="1"/>
              </a:ext>
            </a:extLst>
          </p:cNvPr>
          <p:cNvSpPr/>
          <p:nvPr/>
        </p:nvSpPr>
        <p:spPr>
          <a:xfrm>
            <a:off x="174300" y="1292182"/>
            <a:ext cx="8794182" cy="3454413"/>
          </a:xfrm>
          <a:prstGeom prst="rect">
            <a:avLst/>
          </a:prstGeom>
          <a:solidFill>
            <a:srgbClr val="E9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ED208EC-2831-12A2-7229-84CA8CF288F6}"/>
              </a:ext>
            </a:extLst>
          </p:cNvPr>
          <p:cNvSpPr>
            <a:spLocks noGrp="1"/>
          </p:cNvSpPr>
          <p:nvPr>
            <p:ph type="title"/>
          </p:nvPr>
        </p:nvSpPr>
        <p:spPr>
          <a:xfrm>
            <a:off x="576002" y="267267"/>
            <a:ext cx="6993845" cy="848859"/>
          </a:xfrm>
        </p:spPr>
        <p:txBody>
          <a:bodyPr anchor="b"/>
          <a:lstStyle/>
          <a:p>
            <a:r>
              <a:rPr lang="sv-SE" sz="2800" dirty="0"/>
              <a:t>Denna information får delas</a:t>
            </a:r>
            <a:endParaRPr lang="sv-SE" sz="2800" dirty="0">
              <a:solidFill>
                <a:srgbClr val="091C54"/>
              </a:solidFill>
            </a:endParaRPr>
          </a:p>
        </p:txBody>
      </p:sp>
      <p:pic>
        <p:nvPicPr>
          <p:cNvPr id="6" name="Bildobjekt 5">
            <a:extLst>
              <a:ext uri="{FF2B5EF4-FFF2-40B4-BE49-F238E27FC236}">
                <a16:creationId xmlns:a16="http://schemas.microsoft.com/office/drawing/2014/main" id="{DC0CE714-2314-EAFD-A156-FB0BA9BC335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2D1C6D82-69B7-E1EE-1CCE-774321ADB04C}"/>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
        <p:nvSpPr>
          <p:cNvPr id="5" name="Platshållare för innehåll 2">
            <a:extLst>
              <a:ext uri="{FF2B5EF4-FFF2-40B4-BE49-F238E27FC236}">
                <a16:creationId xmlns:a16="http://schemas.microsoft.com/office/drawing/2014/main" id="{C254B666-F6EC-2DC1-15FB-057E25D21856}"/>
              </a:ext>
            </a:extLst>
          </p:cNvPr>
          <p:cNvSpPr txBox="1">
            <a:spLocks/>
          </p:cNvSpPr>
          <p:nvPr/>
        </p:nvSpPr>
        <p:spPr>
          <a:xfrm>
            <a:off x="464343" y="1468157"/>
            <a:ext cx="3628800" cy="2565000"/>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00B050"/>
              </a:buClr>
            </a:pPr>
            <a:r>
              <a:rPr lang="sv-SE" dirty="0"/>
              <a:t>Samtliga uppgifter i en arbetssökandes individuella handlingsplan.</a:t>
            </a:r>
          </a:p>
          <a:p>
            <a:pPr>
              <a:buClr>
                <a:srgbClr val="00B050"/>
              </a:buClr>
            </a:pPr>
            <a:r>
              <a:rPr lang="sv-SE" dirty="0"/>
              <a:t>Om en person deltar i ett arbetsmarknadspolitiskt program och under vilken tidsperiod.</a:t>
            </a:r>
          </a:p>
          <a:p>
            <a:pPr marL="0" indent="0">
              <a:buClr>
                <a:srgbClr val="00B050"/>
              </a:buClr>
              <a:buNone/>
            </a:pPr>
            <a:endParaRPr lang="sv-SE" dirty="0"/>
          </a:p>
          <a:p>
            <a:pPr marL="0" indent="0">
              <a:buClr>
                <a:srgbClr val="00B050"/>
              </a:buClr>
              <a:buNone/>
            </a:pPr>
            <a:endParaRPr lang="sv-SE" dirty="0"/>
          </a:p>
        </p:txBody>
      </p:sp>
      <p:sp>
        <p:nvSpPr>
          <p:cNvPr id="8" name="Platshållare för innehåll 2">
            <a:extLst>
              <a:ext uri="{FF2B5EF4-FFF2-40B4-BE49-F238E27FC236}">
                <a16:creationId xmlns:a16="http://schemas.microsoft.com/office/drawing/2014/main" id="{7B16B306-DEC1-A17C-8D15-84B7FFCE39C7}"/>
              </a:ext>
            </a:extLst>
          </p:cNvPr>
          <p:cNvSpPr txBox="1">
            <a:spLocks/>
          </p:cNvSpPr>
          <p:nvPr/>
        </p:nvSpPr>
        <p:spPr>
          <a:xfrm>
            <a:off x="4410529" y="1484827"/>
            <a:ext cx="3628800" cy="2565000"/>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00B050"/>
              </a:buClr>
            </a:pPr>
            <a:r>
              <a:rPr lang="sv-SE" dirty="0"/>
              <a:t>Samtliga uppgifter i en arbetssökandes aktivitetsrapport. </a:t>
            </a:r>
          </a:p>
          <a:p>
            <a:pPr>
              <a:buClr>
                <a:srgbClr val="00B050"/>
              </a:buClr>
            </a:pPr>
            <a:r>
              <a:rPr lang="sv-SE" dirty="0"/>
              <a:t>Datumet den arbetssökandes senaste aktivitetsrapport kom in till Arbetsförmedlingen.</a:t>
            </a:r>
          </a:p>
          <a:p>
            <a:pPr>
              <a:buClr>
                <a:srgbClr val="00B050"/>
              </a:buClr>
            </a:pPr>
            <a:r>
              <a:rPr lang="sv-SE" dirty="0"/>
              <a:t>Beslut om varning eller avstängning från rätt till ersättning.</a:t>
            </a:r>
          </a:p>
        </p:txBody>
      </p:sp>
    </p:spTree>
    <p:extLst>
      <p:ext uri="{BB962C8B-B14F-4D97-AF65-F5344CB8AC3E}">
        <p14:creationId xmlns:p14="http://schemas.microsoft.com/office/powerpoint/2010/main" val="353380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B928-CCB6-CAE7-79F2-EB6BAAACC42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729C83E5-758A-F5A4-49A6-0BD216DD0A5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D3900C3-E73D-BDB8-5AE4-C3C51AB17488}"/>
              </a:ext>
            </a:extLst>
          </p:cNvPr>
          <p:cNvSpPr>
            <a:spLocks noGrp="1"/>
          </p:cNvSpPr>
          <p:nvPr>
            <p:ph type="title"/>
          </p:nvPr>
        </p:nvSpPr>
        <p:spPr>
          <a:xfrm>
            <a:off x="576002" y="267267"/>
            <a:ext cx="6993845" cy="848859"/>
          </a:xfrm>
        </p:spPr>
        <p:txBody>
          <a:bodyPr anchor="b"/>
          <a:lstStyle/>
          <a:p>
            <a:r>
              <a:rPr lang="sv-SE" sz="2800" dirty="0">
                <a:solidFill>
                  <a:srgbClr val="00005A"/>
                </a:solidFill>
              </a:rPr>
              <a:t>Mina sidor för kommuner</a:t>
            </a:r>
            <a:endParaRPr lang="sv-SE" sz="2800" dirty="0">
              <a:solidFill>
                <a:srgbClr val="091C54"/>
              </a:solidFill>
            </a:endParaRPr>
          </a:p>
        </p:txBody>
      </p:sp>
      <p:sp>
        <p:nvSpPr>
          <p:cNvPr id="3" name="Platshållare för innehåll 2">
            <a:extLst>
              <a:ext uri="{FF2B5EF4-FFF2-40B4-BE49-F238E27FC236}">
                <a16:creationId xmlns:a16="http://schemas.microsoft.com/office/drawing/2014/main" id="{C96D96CD-B6B1-58EF-2508-162BC8709ED6}"/>
              </a:ext>
            </a:extLst>
          </p:cNvPr>
          <p:cNvSpPr>
            <a:spLocks noGrp="1"/>
          </p:cNvSpPr>
          <p:nvPr>
            <p:ph idx="1"/>
          </p:nvPr>
        </p:nvSpPr>
        <p:spPr>
          <a:xfrm>
            <a:off x="564015" y="1383393"/>
            <a:ext cx="4099425" cy="3084424"/>
          </a:xfrm>
        </p:spPr>
        <p:txBody>
          <a:bodyPr/>
          <a:lstStyle/>
          <a:p>
            <a:pPr marL="0" indent="0">
              <a:buNone/>
            </a:pPr>
            <a:r>
              <a:rPr lang="sv-SE" sz="1400" dirty="0"/>
              <a:t>På Mina sidor för kommuner hanterar du informationsutbyte för:</a:t>
            </a:r>
          </a:p>
          <a:p>
            <a:r>
              <a:rPr lang="sv-SE" sz="1400" dirty="0" err="1"/>
              <a:t>komvux</a:t>
            </a:r>
            <a:r>
              <a:rPr lang="sv-SE" sz="1400" dirty="0"/>
              <a:t> och</a:t>
            </a:r>
          </a:p>
          <a:p>
            <a:r>
              <a:rPr lang="sv-SE" sz="1400" dirty="0"/>
              <a:t>aktivitetskrav och ekonomiskt bistånd.  </a:t>
            </a:r>
          </a:p>
          <a:p>
            <a:pPr marL="0" indent="0">
              <a:buNone/>
            </a:pPr>
            <a:endParaRPr lang="sv-SE" sz="1400" dirty="0"/>
          </a:p>
          <a:p>
            <a:pPr marL="0" indent="0">
              <a:buNone/>
            </a:pPr>
            <a:r>
              <a:rPr lang="sv-SE" b="1" dirty="0">
                <a:solidFill>
                  <a:srgbClr val="00005A"/>
                </a:solidFill>
                <a:latin typeface="+mj-lt"/>
              </a:rPr>
              <a:t>Gör så här</a:t>
            </a:r>
            <a:endParaRPr lang="sv-SE" sz="1400" dirty="0"/>
          </a:p>
          <a:p>
            <a:r>
              <a:rPr lang="sv-SE" sz="1400" dirty="0"/>
              <a:t>Logga in på kommuner.arbetsformedlingen.se, klicka på Hantera aktivitetskravet och ekonomiskt bistånd för att logga in. </a:t>
            </a:r>
          </a:p>
          <a:p>
            <a:r>
              <a:rPr lang="sv-SE" sz="1400" dirty="0"/>
              <a:t>Kan du inte logga in behöver du kontakta den administrativt ansvariga för Mina sidor kommuner i din kommun.</a:t>
            </a:r>
          </a:p>
          <a:p>
            <a:pPr marL="0" indent="0">
              <a:buNone/>
            </a:pPr>
            <a:endParaRPr lang="sv-SE" sz="1400" dirty="0"/>
          </a:p>
        </p:txBody>
      </p:sp>
      <p:pic>
        <p:nvPicPr>
          <p:cNvPr id="6" name="Bildobjekt 5">
            <a:extLst>
              <a:ext uri="{FF2B5EF4-FFF2-40B4-BE49-F238E27FC236}">
                <a16:creationId xmlns:a16="http://schemas.microsoft.com/office/drawing/2014/main" id="{C7391420-8A9A-6268-26D9-74133C1634C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0541AC5D-4BB0-967B-0E2E-1A46187E2A3E}"/>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4B8EE57F-BEC8-AADF-EA5D-BB9D532BC3A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736782" y="1225855"/>
            <a:ext cx="4201055" cy="3241965"/>
          </a:xfrm>
          <a:prstGeom prst="rect">
            <a:avLst/>
          </a:prstGeom>
        </p:spPr>
      </p:pic>
      <p:sp>
        <p:nvSpPr>
          <p:cNvPr id="14" name="Rektangel 13">
            <a:extLst>
              <a:ext uri="{FF2B5EF4-FFF2-40B4-BE49-F238E27FC236}">
                <a16:creationId xmlns:a16="http://schemas.microsoft.com/office/drawing/2014/main" id="{2D771320-0B71-4EB6-B85C-46A35320F3D1}"/>
              </a:ext>
              <a:ext uri="{C183D7F6-B498-43B3-948B-1728B52AA6E4}">
                <adec:decorative xmlns:adec="http://schemas.microsoft.com/office/drawing/2017/decorative" val="1"/>
              </a:ext>
            </a:extLst>
          </p:cNvPr>
          <p:cNvSpPr/>
          <p:nvPr/>
        </p:nvSpPr>
        <p:spPr>
          <a:xfrm>
            <a:off x="4850978" y="2977286"/>
            <a:ext cx="3064068" cy="408986"/>
          </a:xfrm>
          <a:prstGeom prst="rect">
            <a:avLst/>
          </a:prstGeom>
          <a:noFill/>
          <a:ln w="57150">
            <a:solidFill>
              <a:srgbClr val="D433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321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B928-CCB6-CAE7-79F2-EB6BAAACC42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729C83E5-758A-F5A4-49A6-0BD216DD0A5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D3900C3-E73D-BDB8-5AE4-C3C51AB17488}"/>
              </a:ext>
            </a:extLst>
          </p:cNvPr>
          <p:cNvSpPr>
            <a:spLocks noGrp="1"/>
          </p:cNvSpPr>
          <p:nvPr>
            <p:ph type="title"/>
          </p:nvPr>
        </p:nvSpPr>
        <p:spPr>
          <a:xfrm>
            <a:off x="4696691" y="267267"/>
            <a:ext cx="3657600" cy="848859"/>
          </a:xfrm>
        </p:spPr>
        <p:txBody>
          <a:bodyPr anchor="b"/>
          <a:lstStyle/>
          <a:p>
            <a:r>
              <a:rPr lang="sv-SE" sz="2800" dirty="0">
                <a:solidFill>
                  <a:srgbClr val="00005A"/>
                </a:solidFill>
              </a:rPr>
              <a:t>Söka arbetssökande</a:t>
            </a:r>
            <a:endParaRPr lang="sv-SE" sz="2800" dirty="0">
              <a:solidFill>
                <a:srgbClr val="091C54"/>
              </a:solidFill>
            </a:endParaRPr>
          </a:p>
        </p:txBody>
      </p:sp>
      <p:sp>
        <p:nvSpPr>
          <p:cNvPr id="3" name="Platshållare för innehåll 2">
            <a:extLst>
              <a:ext uri="{FF2B5EF4-FFF2-40B4-BE49-F238E27FC236}">
                <a16:creationId xmlns:a16="http://schemas.microsoft.com/office/drawing/2014/main" id="{C96D96CD-B6B1-58EF-2508-162BC8709ED6}"/>
              </a:ext>
            </a:extLst>
          </p:cNvPr>
          <p:cNvSpPr>
            <a:spLocks noGrp="1"/>
          </p:cNvSpPr>
          <p:nvPr>
            <p:ph idx="1"/>
          </p:nvPr>
        </p:nvSpPr>
        <p:spPr>
          <a:xfrm>
            <a:off x="4696691" y="1321725"/>
            <a:ext cx="4055861" cy="3291840"/>
          </a:xfrm>
        </p:spPr>
        <p:txBody>
          <a:bodyPr/>
          <a:lstStyle/>
          <a:p>
            <a:pPr>
              <a:buClr>
                <a:srgbClr val="00B050"/>
              </a:buClr>
            </a:pPr>
            <a:r>
              <a:rPr lang="sv-SE" sz="1600" dirty="0"/>
              <a:t>När du loggat in på Hantera aktivitetskrav och ekonomiskt bistånd på Mina sidor för kommuner kommer du till sidan. </a:t>
            </a:r>
          </a:p>
          <a:p>
            <a:pPr>
              <a:buClr>
                <a:srgbClr val="00B050"/>
              </a:buClr>
            </a:pPr>
            <a:r>
              <a:rPr lang="sv-SE" sz="1600" dirty="0"/>
              <a:t>Här kan du söka fram information genom att ange personnummer.</a:t>
            </a:r>
          </a:p>
          <a:p>
            <a:pPr>
              <a:buClr>
                <a:srgbClr val="00B050"/>
              </a:buClr>
            </a:pPr>
            <a:r>
              <a:rPr lang="sv-SE" sz="1600" dirty="0"/>
              <a:t>Om du inte får fram någon information betyder det att personen inte är inskriven på Arbetsförmedlingen. </a:t>
            </a:r>
          </a:p>
          <a:p>
            <a:pPr>
              <a:buClr>
                <a:srgbClr val="00B050"/>
              </a:buClr>
            </a:pPr>
            <a:r>
              <a:rPr lang="sv-SE" sz="1600" dirty="0"/>
              <a:t>Du får bara söka på en person om det behövs för handläggning av ärenden som gäller ekonomiskt bistånd och aktivitetskrav. </a:t>
            </a:r>
          </a:p>
          <a:p>
            <a:pPr marL="0" indent="0">
              <a:buClr>
                <a:srgbClr val="00B050"/>
              </a:buClr>
              <a:buNone/>
            </a:pPr>
            <a:endParaRPr lang="sv-SE" sz="1600" dirty="0"/>
          </a:p>
        </p:txBody>
      </p:sp>
      <p:cxnSp>
        <p:nvCxnSpPr>
          <p:cNvPr id="9" name="Rak koppling 8">
            <a:extLst>
              <a:ext uri="{FF2B5EF4-FFF2-40B4-BE49-F238E27FC236}">
                <a16:creationId xmlns:a16="http://schemas.microsoft.com/office/drawing/2014/main" id="{0541AC5D-4BB0-967B-0E2E-1A46187E2A3E}"/>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6" name="Bildobjekt 5">
            <a:extLst>
              <a:ext uri="{FF2B5EF4-FFF2-40B4-BE49-F238E27FC236}">
                <a16:creationId xmlns:a16="http://schemas.microsoft.com/office/drawing/2014/main" id="{C7391420-8A9A-6268-26D9-74133C1634C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pic>
        <p:nvPicPr>
          <p:cNvPr id="8" name="Bildobjekt 7">
            <a:extLst>
              <a:ext uri="{FF2B5EF4-FFF2-40B4-BE49-F238E27FC236}">
                <a16:creationId xmlns:a16="http://schemas.microsoft.com/office/drawing/2014/main" id="{FCF54824-171F-13A5-C6AE-9938B924C3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48" y="172746"/>
            <a:ext cx="4268925" cy="4573849"/>
          </a:xfrm>
          <a:prstGeom prst="rect">
            <a:avLst/>
          </a:prstGeom>
        </p:spPr>
      </p:pic>
    </p:spTree>
    <p:extLst>
      <p:ext uri="{BB962C8B-B14F-4D97-AF65-F5344CB8AC3E}">
        <p14:creationId xmlns:p14="http://schemas.microsoft.com/office/powerpoint/2010/main" val="352194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B928-CCB6-CAE7-79F2-EB6BAAACC42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729C83E5-758A-F5A4-49A6-0BD216DD0A5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D3900C3-E73D-BDB8-5AE4-C3C51AB17488}"/>
              </a:ext>
            </a:extLst>
          </p:cNvPr>
          <p:cNvSpPr>
            <a:spLocks noGrp="1"/>
          </p:cNvSpPr>
          <p:nvPr>
            <p:ph type="title"/>
          </p:nvPr>
        </p:nvSpPr>
        <p:spPr>
          <a:xfrm>
            <a:off x="576002" y="267267"/>
            <a:ext cx="6993845" cy="848859"/>
          </a:xfrm>
        </p:spPr>
        <p:txBody>
          <a:bodyPr anchor="b"/>
          <a:lstStyle/>
          <a:p>
            <a:r>
              <a:rPr lang="sv-SE" sz="2800" dirty="0">
                <a:solidFill>
                  <a:srgbClr val="00005A"/>
                </a:solidFill>
              </a:rPr>
              <a:t>Registrera om den arbetssökande omfattas av aktivitetskravet</a:t>
            </a:r>
            <a:endParaRPr lang="sv-SE" sz="2800" dirty="0">
              <a:solidFill>
                <a:srgbClr val="091C54"/>
              </a:solidFill>
            </a:endParaRPr>
          </a:p>
        </p:txBody>
      </p:sp>
      <p:sp>
        <p:nvSpPr>
          <p:cNvPr id="3" name="Platshållare för innehåll 2">
            <a:extLst>
              <a:ext uri="{FF2B5EF4-FFF2-40B4-BE49-F238E27FC236}">
                <a16:creationId xmlns:a16="http://schemas.microsoft.com/office/drawing/2014/main" id="{C96D96CD-B6B1-58EF-2508-162BC8709ED6}"/>
              </a:ext>
            </a:extLst>
          </p:cNvPr>
          <p:cNvSpPr>
            <a:spLocks noGrp="1"/>
          </p:cNvSpPr>
          <p:nvPr>
            <p:ph idx="1"/>
          </p:nvPr>
        </p:nvSpPr>
        <p:spPr>
          <a:xfrm>
            <a:off x="564016" y="1602090"/>
            <a:ext cx="3833418" cy="2726014"/>
          </a:xfrm>
        </p:spPr>
        <p:txBody>
          <a:bodyPr/>
          <a:lstStyle/>
          <a:p>
            <a:pPr>
              <a:buClr>
                <a:srgbClr val="00B050"/>
              </a:buClr>
            </a:pPr>
            <a:r>
              <a:rPr lang="sv-SE" sz="1600" dirty="0"/>
              <a:t>Kommunen har skyldighet att registrera om en person omfattas av aktivitetskravet så att Arbetsförmedlingen kan ta del av informationen.</a:t>
            </a:r>
          </a:p>
          <a:p>
            <a:pPr>
              <a:buClr>
                <a:srgbClr val="00B050"/>
              </a:buClr>
            </a:pPr>
            <a:r>
              <a:rPr lang="sv-SE" sz="1600" dirty="0"/>
              <a:t>När du har sökt fram en person ser du ett blått fält under personens namn. Där ska du som handläggare på kommunen fylla i om den arbetssökande omfattas av aktivitetskravet.</a:t>
            </a:r>
          </a:p>
          <a:p>
            <a:pPr marL="0" indent="0">
              <a:buClr>
                <a:srgbClr val="00B050"/>
              </a:buClr>
              <a:buNone/>
            </a:pPr>
            <a:endParaRPr lang="sv-SE" sz="1600" dirty="0"/>
          </a:p>
        </p:txBody>
      </p:sp>
      <p:pic>
        <p:nvPicPr>
          <p:cNvPr id="6" name="Bildobjekt 5">
            <a:extLst>
              <a:ext uri="{FF2B5EF4-FFF2-40B4-BE49-F238E27FC236}">
                <a16:creationId xmlns:a16="http://schemas.microsoft.com/office/drawing/2014/main" id="{C7391420-8A9A-6268-26D9-74133C1634C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0541AC5D-4BB0-967B-0E2E-1A46187E2A3E}"/>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6203BAFA-41B5-AD20-BA4F-006FA763757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7434" y="1543853"/>
            <a:ext cx="4364214" cy="2353626"/>
          </a:xfrm>
          <a:prstGeom prst="rect">
            <a:avLst/>
          </a:prstGeom>
        </p:spPr>
      </p:pic>
      <p:sp>
        <p:nvSpPr>
          <p:cNvPr id="7" name="Rektangel 6">
            <a:extLst>
              <a:ext uri="{FF2B5EF4-FFF2-40B4-BE49-F238E27FC236}">
                <a16:creationId xmlns:a16="http://schemas.microsoft.com/office/drawing/2014/main" id="{6DB9AC5C-D2B4-5B34-D9CF-6038D6B0D419}"/>
              </a:ext>
              <a:ext uri="{C183D7F6-B498-43B3-948B-1728B52AA6E4}">
                <adec:decorative xmlns:adec="http://schemas.microsoft.com/office/drawing/2017/decorative" val="1"/>
              </a:ext>
            </a:extLst>
          </p:cNvPr>
          <p:cNvSpPr/>
          <p:nvPr/>
        </p:nvSpPr>
        <p:spPr>
          <a:xfrm>
            <a:off x="8079946" y="2764416"/>
            <a:ext cx="621793" cy="255506"/>
          </a:xfrm>
          <a:prstGeom prst="rect">
            <a:avLst/>
          </a:prstGeom>
          <a:noFill/>
          <a:ln w="57150">
            <a:solidFill>
              <a:srgbClr val="D433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3835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B928-CCB6-CAE7-79F2-EB6BAAACC42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729C83E5-758A-F5A4-49A6-0BD216DD0A5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D3900C3-E73D-BDB8-5AE4-C3C51AB17488}"/>
              </a:ext>
            </a:extLst>
          </p:cNvPr>
          <p:cNvSpPr>
            <a:spLocks noGrp="1"/>
          </p:cNvSpPr>
          <p:nvPr>
            <p:ph type="title"/>
          </p:nvPr>
        </p:nvSpPr>
        <p:spPr>
          <a:xfrm>
            <a:off x="576002" y="267267"/>
            <a:ext cx="6993845" cy="848859"/>
          </a:xfrm>
        </p:spPr>
        <p:txBody>
          <a:bodyPr anchor="b"/>
          <a:lstStyle/>
          <a:p>
            <a:r>
              <a:rPr lang="sv-SE" sz="2800" dirty="0">
                <a:solidFill>
                  <a:srgbClr val="00005A"/>
                </a:solidFill>
              </a:rPr>
              <a:t>Den grundläggande informationen om personen innehåller</a:t>
            </a:r>
            <a:endParaRPr lang="sv-SE" sz="2600" dirty="0">
              <a:solidFill>
                <a:srgbClr val="091C54"/>
              </a:solidFill>
            </a:endParaRPr>
          </a:p>
        </p:txBody>
      </p:sp>
      <p:sp>
        <p:nvSpPr>
          <p:cNvPr id="3" name="Platshållare för innehåll 2">
            <a:extLst>
              <a:ext uri="{FF2B5EF4-FFF2-40B4-BE49-F238E27FC236}">
                <a16:creationId xmlns:a16="http://schemas.microsoft.com/office/drawing/2014/main" id="{C96D96CD-B6B1-58EF-2508-162BC8709ED6}"/>
              </a:ext>
            </a:extLst>
          </p:cNvPr>
          <p:cNvSpPr>
            <a:spLocks noGrp="1"/>
          </p:cNvSpPr>
          <p:nvPr>
            <p:ph idx="1"/>
          </p:nvPr>
        </p:nvSpPr>
        <p:spPr>
          <a:xfrm>
            <a:off x="563406" y="1301377"/>
            <a:ext cx="4007985" cy="3259966"/>
          </a:xfrm>
        </p:spPr>
        <p:txBody>
          <a:bodyPr/>
          <a:lstStyle/>
          <a:p>
            <a:pPr>
              <a:buClr>
                <a:srgbClr val="00B050"/>
              </a:buClr>
              <a:buFont typeface="Arial" panose="020B0604020202020204" pitchFamily="34" charset="0"/>
              <a:buChar char="•"/>
            </a:pPr>
            <a:r>
              <a:rPr lang="sv-SE" sz="1400" dirty="0"/>
              <a:t>personnummer</a:t>
            </a:r>
          </a:p>
          <a:p>
            <a:pPr>
              <a:buClr>
                <a:srgbClr val="00B050"/>
              </a:buClr>
              <a:buFont typeface="Arial" panose="020B0604020202020204" pitchFamily="34" charset="0"/>
              <a:buChar char="•"/>
            </a:pPr>
            <a:r>
              <a:rPr lang="sv-SE" sz="1400" dirty="0"/>
              <a:t>sökandekategori </a:t>
            </a:r>
          </a:p>
          <a:p>
            <a:pPr lvl="1">
              <a:buClr>
                <a:srgbClr val="00B050"/>
              </a:buClr>
              <a:buFont typeface="Arial" panose="020B0604020202020204" pitchFamily="34" charset="0"/>
              <a:buChar char="•"/>
            </a:pPr>
            <a:r>
              <a:rPr lang="sv-SE" sz="1400" dirty="0"/>
              <a:t>en klassificering av inskrivna arbetssökande utifrån deras nuvarande situation. Fördjupning av olika begrepp hittar du på Arbetsförmedlingens webbsida  Förklaring av statistiken. </a:t>
            </a:r>
          </a:p>
          <a:p>
            <a:pPr>
              <a:buClr>
                <a:srgbClr val="00B050"/>
              </a:buClr>
              <a:buFont typeface="Arial" panose="020B0604020202020204" pitchFamily="34" charset="0"/>
              <a:buChar char="•"/>
            </a:pPr>
            <a:r>
              <a:rPr lang="sv-SE" sz="1400" dirty="0"/>
              <a:t>registrerad </a:t>
            </a:r>
          </a:p>
          <a:p>
            <a:pPr lvl="1">
              <a:buClr>
                <a:srgbClr val="00B050"/>
              </a:buClr>
              <a:buFont typeface="Arial" panose="020B0604020202020204" pitchFamily="34" charset="0"/>
              <a:buChar char="•"/>
            </a:pPr>
            <a:r>
              <a:rPr lang="sv-SE" sz="1400" dirty="0"/>
              <a:t>datum när den arbetssökande skrevs in på Arbetsförmedlingen. </a:t>
            </a:r>
          </a:p>
          <a:p>
            <a:pPr>
              <a:buClr>
                <a:srgbClr val="00B050"/>
              </a:buClr>
              <a:buFont typeface="Arial" panose="020B0604020202020204" pitchFamily="34" charset="0"/>
              <a:buChar char="•"/>
            </a:pPr>
            <a:r>
              <a:rPr lang="sv-SE" sz="1400" dirty="0"/>
              <a:t>a-kassa </a:t>
            </a:r>
          </a:p>
          <a:p>
            <a:pPr lvl="1">
              <a:buClr>
                <a:srgbClr val="00B050"/>
              </a:buClr>
              <a:buFont typeface="Arial" panose="020B0604020202020204" pitchFamily="34" charset="0"/>
              <a:buChar char="•"/>
            </a:pPr>
            <a:r>
              <a:rPr lang="sv-SE" sz="1400" dirty="0"/>
              <a:t>information om vilken a-kassa den arbetssökande tillhör. </a:t>
            </a:r>
          </a:p>
          <a:p>
            <a:pPr>
              <a:buClr>
                <a:srgbClr val="00B050"/>
              </a:buClr>
              <a:buFont typeface="Arial" panose="020B0604020202020204" pitchFamily="34" charset="0"/>
              <a:buChar char="•"/>
            </a:pPr>
            <a:endParaRPr lang="sv-SE" sz="2400" dirty="0"/>
          </a:p>
        </p:txBody>
      </p:sp>
      <p:pic>
        <p:nvPicPr>
          <p:cNvPr id="6" name="Bildobjekt 5">
            <a:extLst>
              <a:ext uri="{FF2B5EF4-FFF2-40B4-BE49-F238E27FC236}">
                <a16:creationId xmlns:a16="http://schemas.microsoft.com/office/drawing/2014/main" id="{C7391420-8A9A-6268-26D9-74133C1634C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0541AC5D-4BB0-967B-0E2E-1A46187E2A3E}"/>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56C8E126-46DE-A4EA-0ECA-61ACA10F79A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391" y="1248103"/>
            <a:ext cx="4373743" cy="2353626"/>
          </a:xfrm>
          <a:prstGeom prst="rect">
            <a:avLst/>
          </a:prstGeom>
        </p:spPr>
      </p:pic>
    </p:spTree>
    <p:extLst>
      <p:ext uri="{BB962C8B-B14F-4D97-AF65-F5344CB8AC3E}">
        <p14:creationId xmlns:p14="http://schemas.microsoft.com/office/powerpoint/2010/main" val="233630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48f83a0-0b02-4125-9805-51c12b71b913">
      <Value>1</Value>
    </TaxCatchAll>
    <pc5989269dd348b6b1b5ccb18f16fed3 xmlns="148f83a0-0b02-4125-9805-51c12b71b913">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pb38c114153344b4a8ac01227a633d83 xmlns="148f83a0-0b02-4125-9805-51c12b71b913">
      <Terms xmlns="http://schemas.microsoft.com/office/infopath/2007/PartnerControls"/>
    </pb38c114153344b4a8ac01227a633d83>
    <Skyddsvarde xmlns="148f83a0-0b02-4125-9805-51c12b71b913" xsi:nil="true"/>
    <Gallringsbar xmlns="148f83a0-0b02-4125-9805-51c12b71b913">Ja</Gallringsbar>
  </documentManagement>
</p:properties>
</file>

<file path=customXml/item3.xml><?xml version="1.0" encoding="utf-8"?>
<ct:contentTypeSchema xmlns:ct="http://schemas.microsoft.com/office/2006/metadata/contentType" xmlns:ma="http://schemas.microsoft.com/office/2006/metadata/properties/metaAttributes" ct:_="" ma:_="" ma:contentTypeName="AF_Dokument" ma:contentTypeID="0x01010014A0B615A4987746B2959CA40FE4F9A9006E797838907D2549AEA5D211AB639961" ma:contentTypeVersion="9" ma:contentTypeDescription="Standdard AF innehållstyp" ma:contentTypeScope="" ma:versionID="d04381f2da68ccda97773042b8a2a266">
  <xsd:schema xmlns:xsd="http://www.w3.org/2001/XMLSchema" xmlns:xs="http://www.w3.org/2001/XMLSchema" xmlns:p="http://schemas.microsoft.com/office/2006/metadata/properties" xmlns:ns2="148f83a0-0b02-4125-9805-51c12b71b913" targetNamespace="http://schemas.microsoft.com/office/2006/metadata/properties" ma:root="true" ma:fieldsID="a470cfee436b1ec1e6ef3d5ffcbb130d" ns2:_="">
    <xsd:import namespace="148f83a0-0b02-4125-9805-51c12b71b913"/>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f83a0-0b02-4125-9805-51c12b71b913"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9c6ed6b6-ebd7-4606-9cbe-06aa081cac61}" ma:internalName="TaxCatchAll" ma:showField="CatchAllData" ma:web="148f83a0-0b02-4125-9805-51c12b71b91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c6ed6b6-ebd7-4606-9cbe-06aa081cac61}" ma:internalName="TaxCatchAllLabel" ma:readOnly="true" ma:showField="CatchAllDataLabel" ma:web="148f83a0-0b02-4125-9805-51c12b71b913">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ma:readOnly="false">
      <xsd:simpleType>
        <xsd:restriction base="dms:Choice">
          <xsd:enumeration value="Ja"/>
          <xsd:enumeration value="Nej"/>
        </xsd:restriction>
      </xsd:simpleType>
    </xsd:element>
    <xsd:element name="Skyddsvarde" ma:index="15" nillable="true" ma:displayName="Skyddsvärde" ma:description="Vilken typ av tillfällig hantering innehåller dokumentet?" ma:format="Dropdown" ma:internalName="Skyddsvarde">
      <xsd:simpleType>
        <xsd:restriction base="dms:Choice">
          <xsd:enumeration value="LÅG, publik info, inga personuppgifter"/>
          <xsd:enumeration value="MEDEL, inga personuppgifter"/>
          <xsd:enumeration value="MEDEL, icke känsliga personuppgifter"/>
        </xsd:restriction>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F68B99-D362-4198-87E1-3B0D34A927B8}">
  <ds:schemaRefs>
    <ds:schemaRef ds:uri="http://schemas.microsoft.com/sharepoint/v3/contenttype/forms"/>
  </ds:schemaRefs>
</ds:datastoreItem>
</file>

<file path=customXml/itemProps2.xml><?xml version="1.0" encoding="utf-8"?>
<ds:datastoreItem xmlns:ds="http://schemas.openxmlformats.org/officeDocument/2006/customXml" ds:itemID="{810E7429-A9B8-4B86-ADBA-AD68D1ED0413}">
  <ds:schemaRefs>
    <ds:schemaRef ds:uri="http://purl.org/dc/elements/1.1/"/>
    <ds:schemaRef ds:uri="http://schemas.microsoft.com/office/infopath/2007/PartnerControls"/>
    <ds:schemaRef ds:uri="http://purl.org/dc/dcmitype/"/>
    <ds:schemaRef ds:uri="http://www.w3.org/XML/1998/namespace"/>
    <ds:schemaRef ds:uri="http://schemas.microsoft.com/office/2006/documentManagement/types"/>
    <ds:schemaRef ds:uri="http://schemas.openxmlformats.org/package/2006/metadata/core-properties"/>
    <ds:schemaRef ds:uri="148f83a0-0b02-4125-9805-51c12b71b91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1EC97C0-18EF-4125-9E6E-B35326D11F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f83a0-0b02-4125-9805-51c12b71b9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Template>
  <TotalTime>5787</TotalTime>
  <Words>1260</Words>
  <Application>Microsoft Macintosh PowerPoint</Application>
  <PresentationFormat>On-screen Show (16:9)</PresentationFormat>
  <Paragraphs>155</Paragraphs>
  <Slides>19</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Arial (Brödtext)</vt:lpstr>
      <vt:lpstr>Calibri</vt:lpstr>
      <vt:lpstr>Courier New</vt:lpstr>
      <vt:lpstr>Helvetica Neue Medium</vt:lpstr>
      <vt:lpstr>Arbetsförmedlingen, vit utan punkter</vt:lpstr>
      <vt:lpstr>Arbetsförmedlingen, vit</vt:lpstr>
      <vt:lpstr>Arbetsförmedlingen, blå</vt:lpstr>
      <vt:lpstr>Användarstöd för aktivitetskravets informationsutbyte mellan Arbetsförmedlingen och kommun </vt:lpstr>
      <vt:lpstr>Om bildspelet</vt:lpstr>
      <vt:lpstr>Innehåll</vt:lpstr>
      <vt:lpstr>Manual för  Mina sidor för kommuner</vt:lpstr>
      <vt:lpstr>Denna information får delas</vt:lpstr>
      <vt:lpstr>Mina sidor för kommuner</vt:lpstr>
      <vt:lpstr>Söka arbetssökande</vt:lpstr>
      <vt:lpstr>Registrera om den arbetssökande omfattas av aktivitetskravet</vt:lpstr>
      <vt:lpstr>Den grundläggande informationen om personen innehåller</vt:lpstr>
      <vt:lpstr>Tre flikar med fördjupande information</vt:lpstr>
      <vt:lpstr>Handlingsplan</vt:lpstr>
      <vt:lpstr>Handlingsplan fortsättning</vt:lpstr>
      <vt:lpstr>Aktivitetsrapport</vt:lpstr>
      <vt:lpstr>Sanktioner</vt:lpstr>
      <vt:lpstr>Arbetsförmedlingens ställningstaganden</vt:lpstr>
      <vt:lpstr>Deltagare i program</vt:lpstr>
      <vt:lpstr>Arbetsförmedlingens bedömning, 1 av 3</vt:lpstr>
      <vt:lpstr>Arbetsförmedlingens bedömning, 2 av 3</vt:lpstr>
      <vt:lpstr>Arbetsförmedlingens bedömning 3</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för aktivitetskravets informationsutbyte mellan Arbetsförmedlingen och kommun</dc:title>
  <dc:subject/>
  <dc:creator>Arbetsförmedlingen</dc:creator>
  <cp:keywords/>
  <dc:description>Af 00013 7.0 (2022-03-28)</dc:description>
  <cp:lastModifiedBy>David Fleischhacker</cp:lastModifiedBy>
  <cp:revision>9</cp:revision>
  <dcterms:created xsi:type="dcterms:W3CDTF">2026-06-23T20:06:15Z</dcterms:created>
  <dcterms:modified xsi:type="dcterms:W3CDTF">2026-07-01T11:40:36Z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0x01010014A0B615A4987746B2959CA40FE4F9A9006E797838907D2549AEA5D211AB639961</vt:lpwstr>
  </property>
  <property fmtid="{D5CDD505-2E9C-101B-9397-08002B2CF9AE}" pid="4" name="Dokumentstatus">
    <vt:lpwstr>1;#Utkast|4fd34bca-3b4e-4a5b-88f2-24ba8985d36d</vt:lpwstr>
  </property>
  <property fmtid="{D5CDD505-2E9C-101B-9397-08002B2CF9AE}" pid="5" name="Dokumenttyp">
    <vt:lpwstr/>
  </property>
</Properties>
</file>