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16"/>
  </p:notesMasterIdLst>
  <p:sldIdLst>
    <p:sldId id="340" r:id="rId3"/>
    <p:sldId id="392" r:id="rId4"/>
    <p:sldId id="394" r:id="rId5"/>
    <p:sldId id="379" r:id="rId6"/>
    <p:sldId id="1448943279" r:id="rId7"/>
    <p:sldId id="390" r:id="rId8"/>
    <p:sldId id="380" r:id="rId9"/>
    <p:sldId id="381" r:id="rId10"/>
    <p:sldId id="339" r:id="rId11"/>
    <p:sldId id="393" r:id="rId12"/>
    <p:sldId id="398" r:id="rId13"/>
    <p:sldId id="362" r:id="rId14"/>
    <p:sldId id="397" r:id="rId15"/>
  </p:sldIdLst>
  <p:sldSz cx="9144000" cy="5143500" type="screen16x9"/>
  <p:notesSz cx="6797675" cy="9926638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3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1418" userDrawn="1">
          <p15:clr>
            <a:srgbClr val="A4A3A4"/>
          </p15:clr>
        </p15:guide>
        <p15:guide id="5" pos="54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Offesson" initials="SO" lastIdx="2" clrIdx="0">
    <p:extLst>
      <p:ext uri="{19B8F6BF-5375-455C-9EA6-DF929625EA0E}">
        <p15:presenceInfo xmlns:p15="http://schemas.microsoft.com/office/powerpoint/2012/main" userId="S::sandra.offesson@arbetsformedlingen.se::129974fc-f40f-4f29-9625-33b0c6334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002060"/>
    <a:srgbClr val="C3C3C9"/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769" autoAdjust="0"/>
  </p:normalViewPr>
  <p:slideViewPr>
    <p:cSldViewPr snapToGrid="0">
      <p:cViewPr varScale="1">
        <p:scale>
          <a:sx n="138" d="100"/>
          <a:sy n="138" d="100"/>
        </p:scale>
        <p:origin x="882" y="108"/>
      </p:cViewPr>
      <p:guideLst>
        <p:guide orient="horz" pos="1620"/>
        <p:guide pos="433"/>
        <p:guide pos="5038"/>
        <p:guide pos="1418"/>
        <p:guide pos="5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17965528218487E-2"/>
          <c:y val="4.0169944900752742E-2"/>
          <c:w val="0.91694255050247764"/>
          <c:h val="0.74702715643991613"/>
        </c:manualLayout>
      </c:layout>
      <c:lineChart>
        <c:grouping val="standard"/>
        <c:varyColors val="0"/>
        <c:ser>
          <c:idx val="0"/>
          <c:order val="0"/>
          <c:tx>
            <c:strRef>
              <c:f>Totalt!$C$1</c:f>
              <c:strCache>
                <c:ptCount val="1"/>
                <c:pt idx="0">
                  <c:v>Säsongsrensade värden</c:v>
                </c:pt>
              </c:strCache>
            </c:strRef>
          </c:tx>
          <c:spPr>
            <a:ln w="28575" cap="rnd">
              <a:solidFill>
                <a:srgbClr val="00005A"/>
              </a:solidFill>
              <a:round/>
            </a:ln>
            <a:effectLst/>
          </c:spPr>
          <c:marker>
            <c:symbol val="none"/>
          </c:marker>
          <c:cat>
            <c:multiLvlStrRef>
              <c:f>Totalt!$A$3:$B$134</c:f>
              <c:multiLvlStrCache>
                <c:ptCount val="13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maj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okt</c:v>
                  </c:pt>
                  <c:pt idx="118">
                    <c:v>nov</c:v>
                  </c:pt>
                  <c:pt idx="119">
                    <c:v>dec</c:v>
                  </c:pt>
                  <c:pt idx="120">
                    <c:v>jan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apr</c:v>
                  </c:pt>
                  <c:pt idx="124">
                    <c:v>maj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aug</c:v>
                  </c:pt>
                  <c:pt idx="128">
                    <c:v>sep</c:v>
                  </c:pt>
                  <c:pt idx="129">
                    <c:v>okt</c:v>
                  </c:pt>
                  <c:pt idx="130">
                    <c:v>nov</c:v>
                  </c:pt>
                  <c:pt idx="131">
                    <c:v>dec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  <c:pt idx="120">
                    <c:v>2025</c:v>
                  </c:pt>
                </c:lvl>
              </c:multiLvlStrCache>
            </c:multiLvlStrRef>
          </c:cat>
          <c:val>
            <c:numRef>
              <c:f>Totalt!$C$3:$C$134</c:f>
              <c:numCache>
                <c:formatCode>0</c:formatCode>
                <c:ptCount val="132"/>
                <c:pt idx="0">
                  <c:v>371770.54230125173</c:v>
                </c:pt>
                <c:pt idx="1">
                  <c:v>371591.63755807152</c:v>
                </c:pt>
                <c:pt idx="2">
                  <c:v>370136.30184878962</c:v>
                </c:pt>
                <c:pt idx="3">
                  <c:v>370284.67192320921</c:v>
                </c:pt>
                <c:pt idx="4">
                  <c:v>371222.16655443388</c:v>
                </c:pt>
                <c:pt idx="5">
                  <c:v>370338.94897646533</c:v>
                </c:pt>
                <c:pt idx="6">
                  <c:v>370586.21213720791</c:v>
                </c:pt>
                <c:pt idx="7">
                  <c:v>370670.81245484779</c:v>
                </c:pt>
                <c:pt idx="8">
                  <c:v>370818.85487034213</c:v>
                </c:pt>
                <c:pt idx="9">
                  <c:v>371123.02523817559</c:v>
                </c:pt>
                <c:pt idx="10">
                  <c:v>370925.97126740142</c:v>
                </c:pt>
                <c:pt idx="11">
                  <c:v>370541.45449527848</c:v>
                </c:pt>
                <c:pt idx="12">
                  <c:v>369375.60632820288</c:v>
                </c:pt>
                <c:pt idx="13">
                  <c:v>368127.17325527949</c:v>
                </c:pt>
                <c:pt idx="14">
                  <c:v>366466.32390904328</c:v>
                </c:pt>
                <c:pt idx="15">
                  <c:v>364293.25052012713</c:v>
                </c:pt>
                <c:pt idx="16">
                  <c:v>362550.52211442281</c:v>
                </c:pt>
                <c:pt idx="17">
                  <c:v>360088.27600128221</c:v>
                </c:pt>
                <c:pt idx="18">
                  <c:v>357988.80609485001</c:v>
                </c:pt>
                <c:pt idx="19">
                  <c:v>357753.92507287569</c:v>
                </c:pt>
                <c:pt idx="20">
                  <c:v>359028.69849326019</c:v>
                </c:pt>
                <c:pt idx="21">
                  <c:v>360484.21175719303</c:v>
                </c:pt>
                <c:pt idx="22">
                  <c:v>362060.1730508231</c:v>
                </c:pt>
                <c:pt idx="23">
                  <c:v>363308.92879681807</c:v>
                </c:pt>
                <c:pt idx="24">
                  <c:v>364501.24356790108</c:v>
                </c:pt>
                <c:pt idx="25">
                  <c:v>367122.34991001169</c:v>
                </c:pt>
                <c:pt idx="26">
                  <c:v>367423.44129322597</c:v>
                </c:pt>
                <c:pt idx="27">
                  <c:v>367792.7389958498</c:v>
                </c:pt>
                <c:pt idx="28">
                  <c:v>366273.29377777182</c:v>
                </c:pt>
                <c:pt idx="29">
                  <c:v>362936.87057207199</c:v>
                </c:pt>
                <c:pt idx="30">
                  <c:v>362054.92163506092</c:v>
                </c:pt>
                <c:pt idx="31">
                  <c:v>358981.34642409388</c:v>
                </c:pt>
                <c:pt idx="32">
                  <c:v>359829.05332295637</c:v>
                </c:pt>
                <c:pt idx="33">
                  <c:v>360015.97491109528</c:v>
                </c:pt>
                <c:pt idx="34">
                  <c:v>359886.4540538115</c:v>
                </c:pt>
                <c:pt idx="35">
                  <c:v>359097.18218336452</c:v>
                </c:pt>
                <c:pt idx="36">
                  <c:v>358988.17437425483</c:v>
                </c:pt>
                <c:pt idx="37">
                  <c:v>357861.24899844948</c:v>
                </c:pt>
                <c:pt idx="38">
                  <c:v>355930.17188082368</c:v>
                </c:pt>
                <c:pt idx="39">
                  <c:v>353308.92153725069</c:v>
                </c:pt>
                <c:pt idx="40">
                  <c:v>349090.3298070897</c:v>
                </c:pt>
                <c:pt idx="41">
                  <c:v>344873.29886590008</c:v>
                </c:pt>
                <c:pt idx="42">
                  <c:v>341898.8809616178</c:v>
                </c:pt>
                <c:pt idx="43">
                  <c:v>341229.11416954728</c:v>
                </c:pt>
                <c:pt idx="44">
                  <c:v>342345.06298820872</c:v>
                </c:pt>
                <c:pt idx="45">
                  <c:v>340882.87779258558</c:v>
                </c:pt>
                <c:pt idx="46">
                  <c:v>339541.16702113568</c:v>
                </c:pt>
                <c:pt idx="47">
                  <c:v>340170.44514132029</c:v>
                </c:pt>
                <c:pt idx="48" formatCode="#,##0">
                  <c:v>341801.10044239991</c:v>
                </c:pt>
                <c:pt idx="49" formatCode="#,##0">
                  <c:v>342749.54413175583</c:v>
                </c:pt>
                <c:pt idx="50" formatCode="#,##0">
                  <c:v>343139.98370468582</c:v>
                </c:pt>
                <c:pt idx="51" formatCode="#,##0">
                  <c:v>340539.1882237097</c:v>
                </c:pt>
                <c:pt idx="52" formatCode="#,##0">
                  <c:v>340354.50506712781</c:v>
                </c:pt>
                <c:pt idx="53" formatCode="#,##0">
                  <c:v>341703.04519081971</c:v>
                </c:pt>
                <c:pt idx="54" formatCode="#,##0">
                  <c:v>343426.19377803412</c:v>
                </c:pt>
                <c:pt idx="55" formatCode="#,##0">
                  <c:v>346797.14425719692</c:v>
                </c:pt>
                <c:pt idx="56" formatCode="#,##0">
                  <c:v>352771.30409546732</c:v>
                </c:pt>
                <c:pt idx="57" formatCode="#,##0">
                  <c:v>359249.30187415017</c:v>
                </c:pt>
                <c:pt idx="58" formatCode="#,##0">
                  <c:v>366058.36671587703</c:v>
                </c:pt>
                <c:pt idx="59" formatCode="#,##0">
                  <c:v>370856.29495204741</c:v>
                </c:pt>
                <c:pt idx="60" formatCode="#,##0">
                  <c:v>373532.83871683839</c:v>
                </c:pt>
                <c:pt idx="61" formatCode="#,##0">
                  <c:v>371915.09593891562</c:v>
                </c:pt>
                <c:pt idx="62" formatCode="#,##0">
                  <c:v>387918.84306608117</c:v>
                </c:pt>
                <c:pt idx="63" formatCode="#,##0">
                  <c:v>422647.22644953831</c:v>
                </c:pt>
                <c:pt idx="64" formatCode="#,##0">
                  <c:v>449811.73351516487</c:v>
                </c:pt>
                <c:pt idx="65" formatCode="#,##0">
                  <c:v>470466.12787988113</c:v>
                </c:pt>
                <c:pt idx="66" formatCode="#,##0">
                  <c:v>473075.11529549683</c:v>
                </c:pt>
                <c:pt idx="67" formatCode="#,##0">
                  <c:v>469602.30433098809</c:v>
                </c:pt>
                <c:pt idx="68" formatCode="#,##0">
                  <c:v>464008.63387785829</c:v>
                </c:pt>
                <c:pt idx="69" formatCode="#,##0">
                  <c:v>458892.3379862135</c:v>
                </c:pt>
                <c:pt idx="70" formatCode="#,##0">
                  <c:v>455730.27605060028</c:v>
                </c:pt>
                <c:pt idx="71" formatCode="#,##0">
                  <c:v>454594.1375469187</c:v>
                </c:pt>
                <c:pt idx="72" formatCode="#,##0">
                  <c:v>453177.05997169088</c:v>
                </c:pt>
                <c:pt idx="73" formatCode="#,##0">
                  <c:v>448271.26791498292</c:v>
                </c:pt>
                <c:pt idx="74" formatCode="#,##0">
                  <c:v>439312.42908896209</c:v>
                </c:pt>
                <c:pt idx="75" formatCode="#,##0">
                  <c:v>429435.90781252913</c:v>
                </c:pt>
                <c:pt idx="76" formatCode="#,##0">
                  <c:v>421162.51237228472</c:v>
                </c:pt>
                <c:pt idx="77" formatCode="#,##0">
                  <c:v>410932.6783005966</c:v>
                </c:pt>
                <c:pt idx="78" formatCode="#,##0">
                  <c:v>402712.95161188621</c:v>
                </c:pt>
                <c:pt idx="79" formatCode="#,##0">
                  <c:v>394895.33277463308</c:v>
                </c:pt>
                <c:pt idx="80" formatCode="#,##0">
                  <c:v>388059.72357288038</c:v>
                </c:pt>
                <c:pt idx="81" formatCode="#,##0">
                  <c:v>380753.7209279068</c:v>
                </c:pt>
                <c:pt idx="82" formatCode="#,##0">
                  <c:v>374454.15453404642</c:v>
                </c:pt>
                <c:pt idx="83" formatCode="#,##0">
                  <c:v>369233.76744996238</c:v>
                </c:pt>
                <c:pt idx="84" formatCode="#,##0">
                  <c:v>363324.47551219899</c:v>
                </c:pt>
                <c:pt idx="85" formatCode="#,##0">
                  <c:v>357955.05259995698</c:v>
                </c:pt>
                <c:pt idx="86" formatCode="#,##0">
                  <c:v>353170.93890975713</c:v>
                </c:pt>
                <c:pt idx="87" formatCode="#,##0">
                  <c:v>347828.39484303538</c:v>
                </c:pt>
                <c:pt idx="88" formatCode="#,##0">
                  <c:v>342010.03037932748</c:v>
                </c:pt>
                <c:pt idx="89" formatCode="#,##0">
                  <c:v>337645.61462676048</c:v>
                </c:pt>
                <c:pt idx="90" formatCode="#,##0">
                  <c:v>334914.03329022869</c:v>
                </c:pt>
                <c:pt idx="91" formatCode="#,##0">
                  <c:v>332458.83732648229</c:v>
                </c:pt>
                <c:pt idx="92" formatCode="#,##0">
                  <c:v>333432.57069649472</c:v>
                </c:pt>
                <c:pt idx="93" formatCode="#,##0">
                  <c:v>335775.44622921338</c:v>
                </c:pt>
                <c:pt idx="94" formatCode="#,##0">
                  <c:v>335244.97652477951</c:v>
                </c:pt>
                <c:pt idx="95" formatCode="#,##0">
                  <c:v>334727.7573209051</c:v>
                </c:pt>
                <c:pt idx="96" formatCode="#,##0">
                  <c:v>334732.30151378532</c:v>
                </c:pt>
                <c:pt idx="97" formatCode="#,##0">
                  <c:v>335053.08396374161</c:v>
                </c:pt>
                <c:pt idx="98" formatCode="#,##0">
                  <c:v>333261.64556974918</c:v>
                </c:pt>
                <c:pt idx="99" formatCode="#,##0">
                  <c:v>330675.19366100483</c:v>
                </c:pt>
                <c:pt idx="100" formatCode="#,##0">
                  <c:v>327507.3023032124</c:v>
                </c:pt>
                <c:pt idx="101" formatCode="#,##0">
                  <c:v>325683.77517138282</c:v>
                </c:pt>
                <c:pt idx="102" formatCode="#,##0">
                  <c:v>325508.81513381691</c:v>
                </c:pt>
                <c:pt idx="103" formatCode="#,##0">
                  <c:v>328468.64045521407</c:v>
                </c:pt>
                <c:pt idx="104" formatCode="#,##0">
                  <c:v>332999.71801170509</c:v>
                </c:pt>
                <c:pt idx="105" formatCode="#,##0">
                  <c:v>337252.73234235513</c:v>
                </c:pt>
                <c:pt idx="106" formatCode="General">
                  <c:v>342616.37512417272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CE-42BE-8828-4F85C5365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469935"/>
        <c:axId val="1255467023"/>
        <c:extLst/>
      </c:lineChart>
      <c:catAx>
        <c:axId val="1255469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sz="1200" dirty="0"/>
                  <a:t>Säsongsrensade värden</a:t>
                </a:r>
              </a:p>
              <a:p>
                <a:pPr>
                  <a:defRPr/>
                </a:pPr>
                <a:r>
                  <a:rPr lang="sv-SE" sz="1200" dirty="0"/>
                  <a:t>Källa: Arbetsförmedlingen</a:t>
                </a:r>
              </a:p>
            </c:rich>
          </c:tx>
          <c:layout>
            <c:manualLayout>
              <c:xMode val="edge"/>
              <c:yMode val="edge"/>
              <c:x val="0.40861384730820244"/>
              <c:y val="0.90541522973753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255467023"/>
        <c:crosses val="autoZero"/>
        <c:auto val="1"/>
        <c:lblAlgn val="ctr"/>
        <c:lblOffset val="100"/>
        <c:noMultiLvlLbl val="0"/>
      </c:catAx>
      <c:valAx>
        <c:axId val="1255467023"/>
        <c:scaling>
          <c:orientation val="minMax"/>
          <c:max val="500000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/>
                  <a:t>Antal</a:t>
                </a:r>
              </a:p>
            </c:rich>
          </c:tx>
          <c:layout>
            <c:manualLayout>
              <c:xMode val="edge"/>
              <c:yMode val="edge"/>
              <c:x val="7.0448301610654435E-2"/>
              <c:y val="1.153517315411682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25546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17078189300409E-2"/>
          <c:y val="9.8216279710110682E-2"/>
          <c:w val="0.92664047097050817"/>
          <c:h val="0.68507572338855649"/>
        </c:manualLayout>
      </c:layout>
      <c:lineChart>
        <c:grouping val="standard"/>
        <c:varyColors val="0"/>
        <c:ser>
          <c:idx val="1"/>
          <c:order val="0"/>
          <c:tx>
            <c:strRef>
              <c:f>'AF efterfrågeindikator'!$C$1</c:f>
              <c:strCache>
                <c:ptCount val="1"/>
                <c:pt idx="0">
                  <c:v>Mycket svagare än normalt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'AF efterfrågeindikator'!$A$2:$A$35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 22</c:v>
                </c:pt>
                <c:pt idx="31">
                  <c:v>H 22</c:v>
                </c:pt>
                <c:pt idx="32">
                  <c:v>V 23</c:v>
                </c:pt>
                <c:pt idx="33">
                  <c:v>H 23</c:v>
                </c:pt>
              </c:strCache>
            </c:strRef>
          </c:cat>
          <c:val>
            <c:numRef>
              <c:f>'AF efterfrågeindikator'!$C$2:$C$35</c:f>
              <c:numCache>
                <c:formatCode>General</c:formatCode>
                <c:ptCount val="3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C4-44E2-9BDF-EF04018D6CE1}"/>
            </c:ext>
          </c:extLst>
        </c:ser>
        <c:ser>
          <c:idx val="2"/>
          <c:order val="1"/>
          <c:tx>
            <c:strRef>
              <c:f>'AF efterfrågeindikator'!$D$1</c:f>
              <c:strCache>
                <c:ptCount val="1"/>
                <c:pt idx="0">
                  <c:v>Normalt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'AF efterfrågeindikator'!$A$2:$A$35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 22</c:v>
                </c:pt>
                <c:pt idx="31">
                  <c:v>H 22</c:v>
                </c:pt>
                <c:pt idx="32">
                  <c:v>V 23</c:v>
                </c:pt>
                <c:pt idx="33">
                  <c:v>H 23</c:v>
                </c:pt>
              </c:strCache>
            </c:strRef>
          </c:cat>
          <c:val>
            <c:numRef>
              <c:f>'AF efterfrågeindikator'!$D$2:$D$35</c:f>
              <c:numCache>
                <c:formatCode>General</c:formatCode>
                <c:ptCount val="3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C4-44E2-9BDF-EF04018D6CE1}"/>
            </c:ext>
          </c:extLst>
        </c:ser>
        <c:ser>
          <c:idx val="3"/>
          <c:order val="2"/>
          <c:tx>
            <c:strRef>
              <c:f>'AF efterfrågeindikator'!$E$1</c:f>
              <c:strCache>
                <c:ptCount val="1"/>
                <c:pt idx="0">
                  <c:v>Mycket starkare än normalt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'AF efterfrågeindikator'!$A$2:$A$35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 22</c:v>
                </c:pt>
                <c:pt idx="31">
                  <c:v>H 22</c:v>
                </c:pt>
                <c:pt idx="32">
                  <c:v>V 23</c:v>
                </c:pt>
                <c:pt idx="33">
                  <c:v>H 23</c:v>
                </c:pt>
              </c:strCache>
            </c:strRef>
          </c:cat>
          <c:val>
            <c:numRef>
              <c:f>'AF efterfrågeindikator'!$E$2:$E$35</c:f>
              <c:numCache>
                <c:formatCode>General</c:formatCode>
                <c:ptCount val="34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  <c:pt idx="24">
                  <c:v>110</c:v>
                </c:pt>
                <c:pt idx="25">
                  <c:v>110</c:v>
                </c:pt>
                <c:pt idx="26">
                  <c:v>110</c:v>
                </c:pt>
                <c:pt idx="27">
                  <c:v>110</c:v>
                </c:pt>
                <c:pt idx="28">
                  <c:v>110</c:v>
                </c:pt>
                <c:pt idx="29">
                  <c:v>110</c:v>
                </c:pt>
                <c:pt idx="30">
                  <c:v>110</c:v>
                </c:pt>
                <c:pt idx="31">
                  <c:v>110</c:v>
                </c:pt>
                <c:pt idx="32">
                  <c:v>110</c:v>
                </c:pt>
                <c:pt idx="3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C4-44E2-9BDF-EF04018D6CE1}"/>
            </c:ext>
          </c:extLst>
        </c:ser>
        <c:ser>
          <c:idx val="0"/>
          <c:order val="3"/>
          <c:tx>
            <c:strRef>
              <c:f>'AF efterfrågeindikator'!$B$1</c:f>
              <c:strCache>
                <c:ptCount val="1"/>
                <c:pt idx="0">
                  <c:v>Arbetsförmedlingens efterfrågeindikator</c:v>
                </c:pt>
              </c:strCache>
            </c:strRef>
          </c:tx>
          <c:spPr>
            <a:ln w="28575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'AF efterfrågeindikator'!$A$2:$A$35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 22</c:v>
                </c:pt>
                <c:pt idx="31">
                  <c:v>H 22</c:v>
                </c:pt>
                <c:pt idx="32">
                  <c:v>V 23</c:v>
                </c:pt>
                <c:pt idx="33">
                  <c:v>H 23</c:v>
                </c:pt>
              </c:strCache>
            </c:strRef>
          </c:cat>
          <c:val>
            <c:numRef>
              <c:f>'AF efterfrågeindikator'!$B$2:$B$35</c:f>
              <c:numCache>
                <c:formatCode>0</c:formatCode>
                <c:ptCount val="34"/>
                <c:pt idx="0">
                  <c:v>110.01</c:v>
                </c:pt>
                <c:pt idx="1">
                  <c:v>111.45</c:v>
                </c:pt>
                <c:pt idx="2">
                  <c:v>99.99</c:v>
                </c:pt>
                <c:pt idx="3">
                  <c:v>88.13</c:v>
                </c:pt>
                <c:pt idx="4">
                  <c:v>82.63</c:v>
                </c:pt>
                <c:pt idx="5">
                  <c:v>102.57</c:v>
                </c:pt>
                <c:pt idx="6">
                  <c:v>106.74</c:v>
                </c:pt>
                <c:pt idx="7">
                  <c:v>110.94</c:v>
                </c:pt>
                <c:pt idx="8">
                  <c:v>109.29</c:v>
                </c:pt>
                <c:pt idx="9">
                  <c:v>98.32</c:v>
                </c:pt>
                <c:pt idx="10">
                  <c:v>98.98</c:v>
                </c:pt>
                <c:pt idx="11">
                  <c:v>92.79</c:v>
                </c:pt>
                <c:pt idx="12">
                  <c:v>99.07</c:v>
                </c:pt>
                <c:pt idx="13">
                  <c:v>103.27</c:v>
                </c:pt>
                <c:pt idx="14">
                  <c:v>103.74</c:v>
                </c:pt>
                <c:pt idx="15">
                  <c:v>104.07</c:v>
                </c:pt>
                <c:pt idx="16">
                  <c:v>105.64</c:v>
                </c:pt>
                <c:pt idx="17">
                  <c:v>108.73</c:v>
                </c:pt>
                <c:pt idx="18">
                  <c:v>107.19</c:v>
                </c:pt>
                <c:pt idx="19">
                  <c:v>106.97</c:v>
                </c:pt>
                <c:pt idx="20">
                  <c:v>108.79</c:v>
                </c:pt>
                <c:pt idx="21">
                  <c:v>108.03</c:v>
                </c:pt>
                <c:pt idx="22">
                  <c:v>107.79</c:v>
                </c:pt>
                <c:pt idx="23">
                  <c:v>104.2</c:v>
                </c:pt>
                <c:pt idx="24">
                  <c:v>102.65</c:v>
                </c:pt>
                <c:pt idx="25">
                  <c:v>98.91</c:v>
                </c:pt>
                <c:pt idx="26">
                  <c:v>67.33</c:v>
                </c:pt>
                <c:pt idx="27">
                  <c:v>90.19</c:v>
                </c:pt>
                <c:pt idx="28">
                  <c:v>96.74</c:v>
                </c:pt>
                <c:pt idx="29">
                  <c:v>107.86</c:v>
                </c:pt>
                <c:pt idx="30">
                  <c:v>102.25</c:v>
                </c:pt>
                <c:pt idx="31">
                  <c:v>87.32</c:v>
                </c:pt>
                <c:pt idx="32">
                  <c:v>84.18</c:v>
                </c:pt>
                <c:pt idx="33">
                  <c:v>83.23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EC4-44E2-9BDF-EF04018D6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710856"/>
        <c:axId val="407713208"/>
      </c:lineChart>
      <c:catAx>
        <c:axId val="40771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sz="1200" dirty="0"/>
                  <a:t>Säsongsrensade data</a:t>
                </a:r>
              </a:p>
              <a:p>
                <a:pPr>
                  <a:defRPr/>
                </a:pPr>
                <a:r>
                  <a:rPr lang="sv-SE" sz="1050" dirty="0"/>
                  <a:t>Källa: Arbetsförmedlingen</a:t>
                </a:r>
              </a:p>
            </c:rich>
          </c:tx>
          <c:layout>
            <c:manualLayout>
              <c:xMode val="edge"/>
              <c:yMode val="edge"/>
              <c:x val="0.39359096928993237"/>
              <c:y val="0.89233656096560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07713208"/>
        <c:crosses val="autoZero"/>
        <c:auto val="1"/>
        <c:lblAlgn val="ctr"/>
        <c:lblOffset val="100"/>
        <c:tickLblSkip val="1"/>
        <c:noMultiLvlLbl val="0"/>
      </c:catAx>
      <c:valAx>
        <c:axId val="407713208"/>
        <c:scaling>
          <c:orientation val="minMax"/>
          <c:max val="12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07710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90672010467834E-2"/>
          <c:y val="9.7182196010121666E-2"/>
          <c:w val="0.94484747827466886"/>
          <c:h val="0.72798387767948969"/>
        </c:manualLayout>
      </c:layout>
      <c:lineChart>
        <c:grouping val="standard"/>
        <c:varyColors val="0"/>
        <c:ser>
          <c:idx val="0"/>
          <c:order val="0"/>
          <c:tx>
            <c:strRef>
              <c:f>Varsel!$B$1</c:f>
              <c:strCache>
                <c:ptCount val="1"/>
                <c:pt idx="0">
                  <c:v>Tusental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Varsel!$A$158:$A$384</c:f>
              <c:numCache>
                <c:formatCode>m/d/yyyy</c:formatCode>
                <c:ptCount val="22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</c:numCache>
            </c:numRef>
          </c:cat>
          <c:val>
            <c:numRef>
              <c:f>Varsel!$B$158:$B$384</c:f>
              <c:numCache>
                <c:formatCode>0.0</c:formatCode>
                <c:ptCount val="227"/>
                <c:pt idx="0">
                  <c:v>4.2770000000000001</c:v>
                </c:pt>
                <c:pt idx="1">
                  <c:v>4.7619999999999996</c:v>
                </c:pt>
                <c:pt idx="2">
                  <c:v>9.3179999999999996</c:v>
                </c:pt>
                <c:pt idx="3">
                  <c:v>4.5570000000000004</c:v>
                </c:pt>
                <c:pt idx="4">
                  <c:v>3.5409999999999999</c:v>
                </c:pt>
                <c:pt idx="5">
                  <c:v>4.681</c:v>
                </c:pt>
                <c:pt idx="6">
                  <c:v>1.8819999999999999</c:v>
                </c:pt>
                <c:pt idx="7">
                  <c:v>3.56</c:v>
                </c:pt>
                <c:pt idx="8">
                  <c:v>4.8620000000000001</c:v>
                </c:pt>
                <c:pt idx="9">
                  <c:v>3.7949999999999999</c:v>
                </c:pt>
                <c:pt idx="10">
                  <c:v>4.4569999999999999</c:v>
                </c:pt>
                <c:pt idx="11">
                  <c:v>2.8149999999999999</c:v>
                </c:pt>
                <c:pt idx="12">
                  <c:v>3.0470000000000002</c:v>
                </c:pt>
                <c:pt idx="13">
                  <c:v>3.6659999999999999</c:v>
                </c:pt>
                <c:pt idx="14">
                  <c:v>2.8860000000000001</c:v>
                </c:pt>
                <c:pt idx="15">
                  <c:v>2.6720000000000002</c:v>
                </c:pt>
                <c:pt idx="16">
                  <c:v>2.823</c:v>
                </c:pt>
                <c:pt idx="17">
                  <c:v>2.8439999999999999</c:v>
                </c:pt>
                <c:pt idx="18">
                  <c:v>2.3660000000000001</c:v>
                </c:pt>
                <c:pt idx="19">
                  <c:v>3.01</c:v>
                </c:pt>
                <c:pt idx="20">
                  <c:v>2.84</c:v>
                </c:pt>
                <c:pt idx="21">
                  <c:v>3.7320000000000002</c:v>
                </c:pt>
                <c:pt idx="22">
                  <c:v>4.2699999999999996</c:v>
                </c:pt>
                <c:pt idx="23">
                  <c:v>2.6379999999999999</c:v>
                </c:pt>
                <c:pt idx="24">
                  <c:v>3.5270000000000001</c:v>
                </c:pt>
                <c:pt idx="25">
                  <c:v>2.9390000000000001</c:v>
                </c:pt>
                <c:pt idx="26">
                  <c:v>2.7360000000000002</c:v>
                </c:pt>
                <c:pt idx="27">
                  <c:v>1.9610000000000001</c:v>
                </c:pt>
                <c:pt idx="28">
                  <c:v>1.496</c:v>
                </c:pt>
                <c:pt idx="29">
                  <c:v>2.1840000000000002</c:v>
                </c:pt>
                <c:pt idx="30">
                  <c:v>1.7270000000000001</c:v>
                </c:pt>
                <c:pt idx="31">
                  <c:v>2.1970000000000001</c:v>
                </c:pt>
                <c:pt idx="32">
                  <c:v>2.9510000000000001</c:v>
                </c:pt>
                <c:pt idx="33">
                  <c:v>3.1030000000000002</c:v>
                </c:pt>
                <c:pt idx="34">
                  <c:v>2.762</c:v>
                </c:pt>
                <c:pt idx="35">
                  <c:v>2.3969999999999998</c:v>
                </c:pt>
                <c:pt idx="36">
                  <c:v>3.6379999999999999</c:v>
                </c:pt>
                <c:pt idx="37">
                  <c:v>3.1070000000000002</c:v>
                </c:pt>
                <c:pt idx="38">
                  <c:v>2.3180000000000001</c:v>
                </c:pt>
                <c:pt idx="39">
                  <c:v>4.8129999999999997</c:v>
                </c:pt>
                <c:pt idx="40">
                  <c:v>5.1440000000000001</c:v>
                </c:pt>
                <c:pt idx="41">
                  <c:v>5.024</c:v>
                </c:pt>
                <c:pt idx="42">
                  <c:v>2.3980000000000001</c:v>
                </c:pt>
                <c:pt idx="43">
                  <c:v>4.0449999999999999</c:v>
                </c:pt>
                <c:pt idx="44">
                  <c:v>7.9889999999999999</c:v>
                </c:pt>
                <c:pt idx="45">
                  <c:v>19.521000000000001</c:v>
                </c:pt>
                <c:pt idx="46">
                  <c:v>19.907</c:v>
                </c:pt>
                <c:pt idx="47">
                  <c:v>17.96</c:v>
                </c:pt>
                <c:pt idx="48">
                  <c:v>17.048999999999999</c:v>
                </c:pt>
                <c:pt idx="49">
                  <c:v>15.802</c:v>
                </c:pt>
                <c:pt idx="50">
                  <c:v>15.986000000000001</c:v>
                </c:pt>
                <c:pt idx="51">
                  <c:v>13.019</c:v>
                </c:pt>
                <c:pt idx="52">
                  <c:v>8.7309999999999999</c:v>
                </c:pt>
                <c:pt idx="53">
                  <c:v>9.9969999999999999</c:v>
                </c:pt>
                <c:pt idx="54">
                  <c:v>4.4119999999999999</c:v>
                </c:pt>
                <c:pt idx="55">
                  <c:v>5.37</c:v>
                </c:pt>
                <c:pt idx="56">
                  <c:v>7.6340000000000003</c:v>
                </c:pt>
                <c:pt idx="57">
                  <c:v>5.7039999999999997</c:v>
                </c:pt>
                <c:pt idx="58">
                  <c:v>4.7460000000000004</c:v>
                </c:pt>
                <c:pt idx="59">
                  <c:v>6.7569999999999997</c:v>
                </c:pt>
                <c:pt idx="60">
                  <c:v>4.6440000000000001</c:v>
                </c:pt>
                <c:pt idx="61">
                  <c:v>4.641</c:v>
                </c:pt>
                <c:pt idx="62">
                  <c:v>4.6360000000000001</c:v>
                </c:pt>
                <c:pt idx="63">
                  <c:v>3.7509999999999999</c:v>
                </c:pt>
                <c:pt idx="64">
                  <c:v>3.07</c:v>
                </c:pt>
                <c:pt idx="65">
                  <c:v>3.3639999999999999</c:v>
                </c:pt>
                <c:pt idx="66">
                  <c:v>2.968</c:v>
                </c:pt>
                <c:pt idx="67">
                  <c:v>1.865</c:v>
                </c:pt>
                <c:pt idx="68">
                  <c:v>4.6070000000000002</c:v>
                </c:pt>
                <c:pt idx="69">
                  <c:v>4.8109999999999999</c:v>
                </c:pt>
                <c:pt idx="70">
                  <c:v>3.1440000000000001</c:v>
                </c:pt>
                <c:pt idx="71">
                  <c:v>2.9670000000000001</c:v>
                </c:pt>
                <c:pt idx="72">
                  <c:v>2.609</c:v>
                </c:pt>
                <c:pt idx="73">
                  <c:v>2.6829999999999998</c:v>
                </c:pt>
                <c:pt idx="74">
                  <c:v>3.0449999999999999</c:v>
                </c:pt>
                <c:pt idx="75">
                  <c:v>3.4630000000000001</c:v>
                </c:pt>
                <c:pt idx="76">
                  <c:v>4.6440000000000001</c:v>
                </c:pt>
                <c:pt idx="77">
                  <c:v>2.9329999999999998</c:v>
                </c:pt>
                <c:pt idx="78">
                  <c:v>2.9220000000000002</c:v>
                </c:pt>
                <c:pt idx="79">
                  <c:v>2.6459999999999999</c:v>
                </c:pt>
                <c:pt idx="80">
                  <c:v>4.54</c:v>
                </c:pt>
                <c:pt idx="81">
                  <c:v>5.6660000000000004</c:v>
                </c:pt>
                <c:pt idx="82">
                  <c:v>6.4630000000000001</c:v>
                </c:pt>
                <c:pt idx="83">
                  <c:v>4.8380000000000001</c:v>
                </c:pt>
                <c:pt idx="84">
                  <c:v>6.6440000000000001</c:v>
                </c:pt>
                <c:pt idx="85">
                  <c:v>4.899</c:v>
                </c:pt>
                <c:pt idx="86">
                  <c:v>4.9740000000000002</c:v>
                </c:pt>
                <c:pt idx="87">
                  <c:v>3.6819999999999999</c:v>
                </c:pt>
                <c:pt idx="88">
                  <c:v>5.0250000000000004</c:v>
                </c:pt>
                <c:pt idx="89">
                  <c:v>5.1749999999999998</c:v>
                </c:pt>
                <c:pt idx="90">
                  <c:v>3.6920000000000002</c:v>
                </c:pt>
                <c:pt idx="91">
                  <c:v>4.2270000000000003</c:v>
                </c:pt>
                <c:pt idx="92">
                  <c:v>7.3289999999999997</c:v>
                </c:pt>
                <c:pt idx="93">
                  <c:v>10.26</c:v>
                </c:pt>
                <c:pt idx="94">
                  <c:v>9.8680000000000003</c:v>
                </c:pt>
                <c:pt idx="95">
                  <c:v>5.6950000000000003</c:v>
                </c:pt>
                <c:pt idx="96">
                  <c:v>6.7450000000000001</c:v>
                </c:pt>
                <c:pt idx="97">
                  <c:v>3.8879999999999999</c:v>
                </c:pt>
                <c:pt idx="98">
                  <c:v>6.57</c:v>
                </c:pt>
                <c:pt idx="99">
                  <c:v>5.5119999999999996</c:v>
                </c:pt>
                <c:pt idx="100">
                  <c:v>5.5860000000000003</c:v>
                </c:pt>
                <c:pt idx="101">
                  <c:v>4.4569999999999999</c:v>
                </c:pt>
                <c:pt idx="102">
                  <c:v>2.8959999999999999</c:v>
                </c:pt>
                <c:pt idx="103">
                  <c:v>3.7069999999999999</c:v>
                </c:pt>
                <c:pt idx="104">
                  <c:v>4.8730000000000002</c:v>
                </c:pt>
                <c:pt idx="105">
                  <c:v>5.718</c:v>
                </c:pt>
                <c:pt idx="106">
                  <c:v>5.4660000000000002</c:v>
                </c:pt>
                <c:pt idx="107">
                  <c:v>3.3359999999999999</c:v>
                </c:pt>
                <c:pt idx="108">
                  <c:v>5.21</c:v>
                </c:pt>
                <c:pt idx="109">
                  <c:v>3.6520000000000001</c:v>
                </c:pt>
                <c:pt idx="110">
                  <c:v>4.2270000000000003</c:v>
                </c:pt>
                <c:pt idx="111">
                  <c:v>3.6269999999999998</c:v>
                </c:pt>
                <c:pt idx="112">
                  <c:v>4.593</c:v>
                </c:pt>
                <c:pt idx="113">
                  <c:v>4.367</c:v>
                </c:pt>
                <c:pt idx="114">
                  <c:v>2.2970000000000002</c:v>
                </c:pt>
                <c:pt idx="115">
                  <c:v>3.294</c:v>
                </c:pt>
                <c:pt idx="116">
                  <c:v>4.5970000000000004</c:v>
                </c:pt>
                <c:pt idx="117">
                  <c:v>4.8010000000000002</c:v>
                </c:pt>
                <c:pt idx="118">
                  <c:v>3.883</c:v>
                </c:pt>
                <c:pt idx="119">
                  <c:v>2.5259999999999998</c:v>
                </c:pt>
                <c:pt idx="120">
                  <c:v>5.3010000000000002</c:v>
                </c:pt>
                <c:pt idx="121">
                  <c:v>4.6059999999999999</c:v>
                </c:pt>
                <c:pt idx="122">
                  <c:v>6.8529999999999998</c:v>
                </c:pt>
                <c:pt idx="123">
                  <c:v>2.9710000000000001</c:v>
                </c:pt>
                <c:pt idx="124">
                  <c:v>2.6960000000000002</c:v>
                </c:pt>
                <c:pt idx="125">
                  <c:v>3.306</c:v>
                </c:pt>
                <c:pt idx="126">
                  <c:v>1.8620000000000001</c:v>
                </c:pt>
                <c:pt idx="127">
                  <c:v>2.23</c:v>
                </c:pt>
                <c:pt idx="128">
                  <c:v>3.625</c:v>
                </c:pt>
                <c:pt idx="129">
                  <c:v>4.2569999999999997</c:v>
                </c:pt>
                <c:pt idx="130">
                  <c:v>3.73</c:v>
                </c:pt>
                <c:pt idx="131">
                  <c:v>1.7050000000000001</c:v>
                </c:pt>
                <c:pt idx="132">
                  <c:v>3.25</c:v>
                </c:pt>
                <c:pt idx="133">
                  <c:v>3.5070000000000001</c:v>
                </c:pt>
                <c:pt idx="134">
                  <c:v>3.7749999999999999</c:v>
                </c:pt>
                <c:pt idx="135">
                  <c:v>3.512</c:v>
                </c:pt>
                <c:pt idx="136">
                  <c:v>3.1110000000000002</c:v>
                </c:pt>
                <c:pt idx="137">
                  <c:v>2.3540000000000001</c:v>
                </c:pt>
                <c:pt idx="138">
                  <c:v>1.6830000000000001</c:v>
                </c:pt>
                <c:pt idx="139">
                  <c:v>1.863</c:v>
                </c:pt>
                <c:pt idx="140">
                  <c:v>4.0780000000000003</c:v>
                </c:pt>
                <c:pt idx="141">
                  <c:v>3.347</c:v>
                </c:pt>
                <c:pt idx="142">
                  <c:v>5.0979999999999999</c:v>
                </c:pt>
                <c:pt idx="143">
                  <c:v>3.0089999999999999</c:v>
                </c:pt>
                <c:pt idx="144">
                  <c:v>3.0640000000000001</c:v>
                </c:pt>
                <c:pt idx="145">
                  <c:v>3.2570000000000001</c:v>
                </c:pt>
                <c:pt idx="146">
                  <c:v>3.0270000000000001</c:v>
                </c:pt>
                <c:pt idx="147">
                  <c:v>2.21</c:v>
                </c:pt>
                <c:pt idx="148">
                  <c:v>2.1669999999999998</c:v>
                </c:pt>
                <c:pt idx="149">
                  <c:v>3.3239999999999998</c:v>
                </c:pt>
                <c:pt idx="150">
                  <c:v>3.2810000000000001</c:v>
                </c:pt>
                <c:pt idx="151">
                  <c:v>2.5920000000000001</c:v>
                </c:pt>
                <c:pt idx="152">
                  <c:v>2.5470000000000002</c:v>
                </c:pt>
                <c:pt idx="153">
                  <c:v>3.5880000000000001</c:v>
                </c:pt>
                <c:pt idx="154">
                  <c:v>2.508</c:v>
                </c:pt>
                <c:pt idx="155">
                  <c:v>3.0150000000000001</c:v>
                </c:pt>
                <c:pt idx="156">
                  <c:v>3.8540000000000001</c:v>
                </c:pt>
                <c:pt idx="157">
                  <c:v>2.1739999999999999</c:v>
                </c:pt>
                <c:pt idx="158">
                  <c:v>2.2890000000000001</c:v>
                </c:pt>
                <c:pt idx="159">
                  <c:v>2.9510000000000001</c:v>
                </c:pt>
                <c:pt idx="160">
                  <c:v>3.8159999999999998</c:v>
                </c:pt>
                <c:pt idx="161">
                  <c:v>2.8029999999999999</c:v>
                </c:pt>
                <c:pt idx="162">
                  <c:v>2.266</c:v>
                </c:pt>
                <c:pt idx="163">
                  <c:v>1.9390000000000001</c:v>
                </c:pt>
                <c:pt idx="164">
                  <c:v>2.8359999999999999</c:v>
                </c:pt>
                <c:pt idx="165">
                  <c:v>4.2039999999999997</c:v>
                </c:pt>
                <c:pt idx="166">
                  <c:v>3.6970000000000001</c:v>
                </c:pt>
                <c:pt idx="167">
                  <c:v>2.94</c:v>
                </c:pt>
                <c:pt idx="168">
                  <c:v>4.6239999999999997</c:v>
                </c:pt>
                <c:pt idx="169">
                  <c:v>8.0129999999999999</c:v>
                </c:pt>
                <c:pt idx="170">
                  <c:v>3.2919999999999998</c:v>
                </c:pt>
                <c:pt idx="171">
                  <c:v>3.6949999999999998</c:v>
                </c:pt>
                <c:pt idx="172">
                  <c:v>4.8789999999999996</c:v>
                </c:pt>
                <c:pt idx="173">
                  <c:v>3.49</c:v>
                </c:pt>
                <c:pt idx="174">
                  <c:v>2.5880000000000001</c:v>
                </c:pt>
                <c:pt idx="175">
                  <c:v>1.839</c:v>
                </c:pt>
                <c:pt idx="176">
                  <c:v>3.9169999999999998</c:v>
                </c:pt>
                <c:pt idx="177">
                  <c:v>4.7460000000000004</c:v>
                </c:pt>
                <c:pt idx="178">
                  <c:v>5.5030000000000001</c:v>
                </c:pt>
                <c:pt idx="179">
                  <c:v>3.4049999999999998</c:v>
                </c:pt>
                <c:pt idx="180">
                  <c:v>3.3039999999999998</c:v>
                </c:pt>
                <c:pt idx="181">
                  <c:v>3.18</c:v>
                </c:pt>
                <c:pt idx="182">
                  <c:v>42.414999999999999</c:v>
                </c:pt>
                <c:pt idx="183">
                  <c:v>26.773</c:v>
                </c:pt>
                <c:pt idx="184">
                  <c:v>8.5679999999999996</c:v>
                </c:pt>
                <c:pt idx="185">
                  <c:v>11.337</c:v>
                </c:pt>
                <c:pt idx="186">
                  <c:v>3.6219999999999999</c:v>
                </c:pt>
                <c:pt idx="187">
                  <c:v>3.802</c:v>
                </c:pt>
                <c:pt idx="188">
                  <c:v>6.1189999999999998</c:v>
                </c:pt>
                <c:pt idx="189">
                  <c:v>5.9880000000000004</c:v>
                </c:pt>
                <c:pt idx="190">
                  <c:v>5.5060000000000002</c:v>
                </c:pt>
                <c:pt idx="191">
                  <c:v>2.8570000000000002</c:v>
                </c:pt>
                <c:pt idx="192">
                  <c:v>3.41</c:v>
                </c:pt>
                <c:pt idx="193">
                  <c:v>2.5049999999999999</c:v>
                </c:pt>
                <c:pt idx="194">
                  <c:v>2.9319999999999999</c:v>
                </c:pt>
                <c:pt idx="195">
                  <c:v>3.2440000000000002</c:v>
                </c:pt>
                <c:pt idx="196">
                  <c:v>2.2719999999999998</c:v>
                </c:pt>
                <c:pt idx="197">
                  <c:v>2.1640000000000001</c:v>
                </c:pt>
                <c:pt idx="198">
                  <c:v>1.212</c:v>
                </c:pt>
                <c:pt idx="199">
                  <c:v>1.8759999999999999</c:v>
                </c:pt>
                <c:pt idx="200">
                  <c:v>1.946</c:v>
                </c:pt>
                <c:pt idx="201">
                  <c:v>2.83</c:v>
                </c:pt>
                <c:pt idx="202">
                  <c:v>1.8839999999999999</c:v>
                </c:pt>
                <c:pt idx="203">
                  <c:v>1.306</c:v>
                </c:pt>
                <c:pt idx="204">
                  <c:v>1.4359999999999999</c:v>
                </c:pt>
                <c:pt idx="205">
                  <c:v>1.2569999999999999</c:v>
                </c:pt>
                <c:pt idx="206">
                  <c:v>2.3980000000000001</c:v>
                </c:pt>
                <c:pt idx="207">
                  <c:v>1.83</c:v>
                </c:pt>
                <c:pt idx="208">
                  <c:v>2.0720000000000001</c:v>
                </c:pt>
                <c:pt idx="209">
                  <c:v>2.556</c:v>
                </c:pt>
                <c:pt idx="210">
                  <c:v>1.1759999999999999</c:v>
                </c:pt>
                <c:pt idx="211">
                  <c:v>2.9950000000000001</c:v>
                </c:pt>
                <c:pt idx="212">
                  <c:v>1.893</c:v>
                </c:pt>
                <c:pt idx="213">
                  <c:v>4.9390000000000001</c:v>
                </c:pt>
                <c:pt idx="214">
                  <c:v>5.6779999999999999</c:v>
                </c:pt>
                <c:pt idx="215">
                  <c:v>2.4929999999999999</c:v>
                </c:pt>
                <c:pt idx="216">
                  <c:v>5.3280000000000003</c:v>
                </c:pt>
                <c:pt idx="217">
                  <c:v>15.683999999999999</c:v>
                </c:pt>
                <c:pt idx="218">
                  <c:v>4.6619999999999999</c:v>
                </c:pt>
                <c:pt idx="219">
                  <c:v>3.7330000000000001</c:v>
                </c:pt>
                <c:pt idx="220">
                  <c:v>5.3710000000000004</c:v>
                </c:pt>
                <c:pt idx="221">
                  <c:v>5.3739999999999997</c:v>
                </c:pt>
                <c:pt idx="222">
                  <c:v>3.4820000000000002</c:v>
                </c:pt>
                <c:pt idx="223">
                  <c:v>3.4119999999999999</c:v>
                </c:pt>
                <c:pt idx="224">
                  <c:v>6.548</c:v>
                </c:pt>
                <c:pt idx="225">
                  <c:v>6.7560000000000002</c:v>
                </c:pt>
                <c:pt idx="226" formatCode="General">
                  <c:v>7.6529999999999996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CE-4461-A899-E6F66EAC9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00168"/>
        <c:axId val="84902912"/>
        <c:extLst/>
      </c:lineChart>
      <c:dateAx>
        <c:axId val="84900168"/>
        <c:scaling>
          <c:orientation val="minMax"/>
          <c:max val="4529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sv-SE" sz="1200" b="0" baseline="0"/>
                  <a:t>Källa: Arbetsförmedlingen</a:t>
                </a:r>
                <a:endParaRPr lang="sv-SE" sz="1200" b="0"/>
              </a:p>
            </c:rich>
          </c:tx>
          <c:layout>
            <c:manualLayout>
              <c:xMode val="edge"/>
              <c:yMode val="edge"/>
              <c:x val="0.36747224250340987"/>
              <c:y val="0.93295068449473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yyyy;@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902912"/>
        <c:crosses val="autoZero"/>
        <c:auto val="1"/>
        <c:lblOffset val="100"/>
        <c:baseTimeUnit val="months"/>
        <c:majorUnit val="1"/>
        <c:majorTimeUnit val="years"/>
      </c:dateAx>
      <c:valAx>
        <c:axId val="849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sv-SE" b="0" dirty="0"/>
                  <a:t>Tusental</a:t>
                </a:r>
              </a:p>
            </c:rich>
          </c:tx>
          <c:layout>
            <c:manualLayout>
              <c:xMode val="edge"/>
              <c:yMode val="edge"/>
              <c:x val="3.2154293482028341E-2"/>
              <c:y val="3.26778940728259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90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999128764054"/>
          <c:y val="7.415989827831275E-2"/>
          <c:w val="0.84935531256948038"/>
          <c:h val="0.73278227597895684"/>
        </c:manualLayout>
      </c:layout>
      <c:lineChart>
        <c:grouping val="standard"/>
        <c:varyColors val="0"/>
        <c:ser>
          <c:idx val="0"/>
          <c:order val="0"/>
          <c:tx>
            <c:strRef>
              <c:f>Totalt!$C$1</c:f>
              <c:strCache>
                <c:ptCount val="1"/>
                <c:pt idx="0">
                  <c:v>Säsongsrensade värden</c:v>
                </c:pt>
              </c:strCache>
            </c:strRef>
          </c:tx>
          <c:spPr>
            <a:ln w="28575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multiLvlStrRef>
              <c:f>Totalt!$A$3:$B$134</c:f>
              <c:multiLvlStrCache>
                <c:ptCount val="13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maj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okt</c:v>
                  </c:pt>
                  <c:pt idx="118">
                    <c:v>nov</c:v>
                  </c:pt>
                  <c:pt idx="119">
                    <c:v>dec</c:v>
                  </c:pt>
                  <c:pt idx="120">
                    <c:v>jan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apr</c:v>
                  </c:pt>
                  <c:pt idx="124">
                    <c:v>maj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aug</c:v>
                  </c:pt>
                  <c:pt idx="128">
                    <c:v>sep</c:v>
                  </c:pt>
                  <c:pt idx="129">
                    <c:v>okt</c:v>
                  </c:pt>
                  <c:pt idx="130">
                    <c:v>nov</c:v>
                  </c:pt>
                  <c:pt idx="131">
                    <c:v>dec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  <c:pt idx="120">
                    <c:v>2025</c:v>
                  </c:pt>
                </c:lvl>
              </c:multiLvlStrCache>
            </c:multiLvlStrRef>
          </c:cat>
          <c:val>
            <c:numRef>
              <c:f>Totalt!$C$3:$C$134</c:f>
              <c:numCache>
                <c:formatCode>0</c:formatCode>
                <c:ptCount val="132"/>
                <c:pt idx="0">
                  <c:v>371770.54230125173</c:v>
                </c:pt>
                <c:pt idx="1">
                  <c:v>371591.63755807152</c:v>
                </c:pt>
                <c:pt idx="2">
                  <c:v>370136.30184878962</c:v>
                </c:pt>
                <c:pt idx="3">
                  <c:v>370284.67192320921</c:v>
                </c:pt>
                <c:pt idx="4">
                  <c:v>371222.16655443388</c:v>
                </c:pt>
                <c:pt idx="5">
                  <c:v>370338.94897646533</c:v>
                </c:pt>
                <c:pt idx="6">
                  <c:v>370586.21213720791</c:v>
                </c:pt>
                <c:pt idx="7">
                  <c:v>370670.81245484779</c:v>
                </c:pt>
                <c:pt idx="8">
                  <c:v>370818.85487034213</c:v>
                </c:pt>
                <c:pt idx="9">
                  <c:v>371123.02523817559</c:v>
                </c:pt>
                <c:pt idx="10">
                  <c:v>370925.97126740142</c:v>
                </c:pt>
                <c:pt idx="11">
                  <c:v>370541.45449527848</c:v>
                </c:pt>
                <c:pt idx="12">
                  <c:v>369375.60632820288</c:v>
                </c:pt>
                <c:pt idx="13">
                  <c:v>368127.17325527949</c:v>
                </c:pt>
                <c:pt idx="14">
                  <c:v>366466.32390904328</c:v>
                </c:pt>
                <c:pt idx="15">
                  <c:v>364293.25052012713</c:v>
                </c:pt>
                <c:pt idx="16">
                  <c:v>362550.52211442281</c:v>
                </c:pt>
                <c:pt idx="17">
                  <c:v>360088.27600128221</c:v>
                </c:pt>
                <c:pt idx="18">
                  <c:v>357988.80609485001</c:v>
                </c:pt>
                <c:pt idx="19">
                  <c:v>357753.92507287569</c:v>
                </c:pt>
                <c:pt idx="20">
                  <c:v>359028.69849326019</c:v>
                </c:pt>
                <c:pt idx="21">
                  <c:v>360484.21175719303</c:v>
                </c:pt>
                <c:pt idx="22">
                  <c:v>362060.1730508231</c:v>
                </c:pt>
                <c:pt idx="23">
                  <c:v>363308.92879681807</c:v>
                </c:pt>
                <c:pt idx="24">
                  <c:v>364501.24356790108</c:v>
                </c:pt>
                <c:pt idx="25">
                  <c:v>367122.34991001169</c:v>
                </c:pt>
                <c:pt idx="26">
                  <c:v>367423.44129322597</c:v>
                </c:pt>
                <c:pt idx="27">
                  <c:v>367792.7389958498</c:v>
                </c:pt>
                <c:pt idx="28">
                  <c:v>366273.29377777182</c:v>
                </c:pt>
                <c:pt idx="29">
                  <c:v>362936.87057207199</c:v>
                </c:pt>
                <c:pt idx="30">
                  <c:v>362054.92163506092</c:v>
                </c:pt>
                <c:pt idx="31">
                  <c:v>358981.34642409388</c:v>
                </c:pt>
                <c:pt idx="32">
                  <c:v>359829.05332295637</c:v>
                </c:pt>
                <c:pt idx="33">
                  <c:v>360015.97491109528</c:v>
                </c:pt>
                <c:pt idx="34">
                  <c:v>359886.4540538115</c:v>
                </c:pt>
                <c:pt idx="35">
                  <c:v>359097.18218336452</c:v>
                </c:pt>
                <c:pt idx="36">
                  <c:v>358988.17437425483</c:v>
                </c:pt>
                <c:pt idx="37">
                  <c:v>357861.24899844948</c:v>
                </c:pt>
                <c:pt idx="38">
                  <c:v>355930.17188082368</c:v>
                </c:pt>
                <c:pt idx="39">
                  <c:v>353308.92153725069</c:v>
                </c:pt>
                <c:pt idx="40">
                  <c:v>349090.3298070897</c:v>
                </c:pt>
                <c:pt idx="41">
                  <c:v>344873.29886590008</c:v>
                </c:pt>
                <c:pt idx="42">
                  <c:v>341898.8809616178</c:v>
                </c:pt>
                <c:pt idx="43">
                  <c:v>341229.11416954728</c:v>
                </c:pt>
                <c:pt idx="44">
                  <c:v>342345.06298820872</c:v>
                </c:pt>
                <c:pt idx="45">
                  <c:v>340882.87779258558</c:v>
                </c:pt>
                <c:pt idx="46">
                  <c:v>339541.16702113568</c:v>
                </c:pt>
                <c:pt idx="47">
                  <c:v>340170.44514132029</c:v>
                </c:pt>
                <c:pt idx="48" formatCode="#,##0">
                  <c:v>341801.10044239991</c:v>
                </c:pt>
                <c:pt idx="49" formatCode="#,##0">
                  <c:v>342749.54413175583</c:v>
                </c:pt>
                <c:pt idx="50" formatCode="#,##0">
                  <c:v>343139.98370468582</c:v>
                </c:pt>
                <c:pt idx="51" formatCode="#,##0">
                  <c:v>340539.1882237097</c:v>
                </c:pt>
                <c:pt idx="52" formatCode="#,##0">
                  <c:v>340354.50506712781</c:v>
                </c:pt>
                <c:pt idx="53" formatCode="#,##0">
                  <c:v>341703.04519081971</c:v>
                </c:pt>
                <c:pt idx="54" formatCode="#,##0">
                  <c:v>343426.19377803412</c:v>
                </c:pt>
                <c:pt idx="55" formatCode="#,##0">
                  <c:v>346797.14425719692</c:v>
                </c:pt>
                <c:pt idx="56" formatCode="#,##0">
                  <c:v>352771.30409546732</c:v>
                </c:pt>
                <c:pt idx="57" formatCode="#,##0">
                  <c:v>359249.30187415017</c:v>
                </c:pt>
                <c:pt idx="58" formatCode="#,##0">
                  <c:v>366058.36671587703</c:v>
                </c:pt>
                <c:pt idx="59" formatCode="#,##0">
                  <c:v>370856.29495204741</c:v>
                </c:pt>
                <c:pt idx="60" formatCode="#,##0">
                  <c:v>373532.83871683839</c:v>
                </c:pt>
                <c:pt idx="61" formatCode="#,##0">
                  <c:v>371915.09593891562</c:v>
                </c:pt>
                <c:pt idx="62" formatCode="#,##0">
                  <c:v>387918.84306608117</c:v>
                </c:pt>
                <c:pt idx="63" formatCode="#,##0">
                  <c:v>422647.22644953831</c:v>
                </c:pt>
                <c:pt idx="64" formatCode="#,##0">
                  <c:v>449811.73351516487</c:v>
                </c:pt>
                <c:pt idx="65" formatCode="#,##0">
                  <c:v>470466.12787988113</c:v>
                </c:pt>
                <c:pt idx="66" formatCode="#,##0">
                  <c:v>473075.11529549683</c:v>
                </c:pt>
                <c:pt idx="67" formatCode="#,##0">
                  <c:v>469602.30433098809</c:v>
                </c:pt>
                <c:pt idx="68" formatCode="#,##0">
                  <c:v>464008.63387785829</c:v>
                </c:pt>
                <c:pt idx="69" formatCode="#,##0">
                  <c:v>458892.3379862135</c:v>
                </c:pt>
                <c:pt idx="70" formatCode="#,##0">
                  <c:v>455730.27605060028</c:v>
                </c:pt>
                <c:pt idx="71" formatCode="#,##0">
                  <c:v>454594.1375469187</c:v>
                </c:pt>
                <c:pt idx="72" formatCode="#,##0">
                  <c:v>453177.05997169088</c:v>
                </c:pt>
                <c:pt idx="73" formatCode="#,##0">
                  <c:v>448271.26791498292</c:v>
                </c:pt>
                <c:pt idx="74" formatCode="#,##0">
                  <c:v>439312.42908896209</c:v>
                </c:pt>
                <c:pt idx="75" formatCode="#,##0">
                  <c:v>429435.90781252913</c:v>
                </c:pt>
                <c:pt idx="76" formatCode="#,##0">
                  <c:v>421162.51237228472</c:v>
                </c:pt>
                <c:pt idx="77" formatCode="#,##0">
                  <c:v>410932.6783005966</c:v>
                </c:pt>
                <c:pt idx="78" formatCode="#,##0">
                  <c:v>402712.95161188621</c:v>
                </c:pt>
                <c:pt idx="79" formatCode="#,##0">
                  <c:v>394895.33277463308</c:v>
                </c:pt>
                <c:pt idx="80" formatCode="#,##0">
                  <c:v>388059.72357288038</c:v>
                </c:pt>
                <c:pt idx="81" formatCode="#,##0">
                  <c:v>380753.7209279068</c:v>
                </c:pt>
                <c:pt idx="82" formatCode="#,##0">
                  <c:v>374454.15453404642</c:v>
                </c:pt>
                <c:pt idx="83" formatCode="#,##0">
                  <c:v>369233.76744996238</c:v>
                </c:pt>
                <c:pt idx="84" formatCode="#,##0">
                  <c:v>363324.47551219899</c:v>
                </c:pt>
                <c:pt idx="85" formatCode="#,##0">
                  <c:v>357955.05259995698</c:v>
                </c:pt>
                <c:pt idx="86" formatCode="#,##0">
                  <c:v>353170.93890975713</c:v>
                </c:pt>
                <c:pt idx="87" formatCode="#,##0">
                  <c:v>347828.39484303538</c:v>
                </c:pt>
                <c:pt idx="88" formatCode="#,##0">
                  <c:v>342010.03037932748</c:v>
                </c:pt>
                <c:pt idx="89" formatCode="#,##0">
                  <c:v>337645.61462676048</c:v>
                </c:pt>
                <c:pt idx="90" formatCode="#,##0">
                  <c:v>334914.03329022869</c:v>
                </c:pt>
                <c:pt idx="91" formatCode="#,##0">
                  <c:v>332458.83732648229</c:v>
                </c:pt>
                <c:pt idx="92" formatCode="#,##0">
                  <c:v>333432.57069649472</c:v>
                </c:pt>
                <c:pt idx="93" formatCode="#,##0">
                  <c:v>335775.44622921338</c:v>
                </c:pt>
                <c:pt idx="94" formatCode="#,##0">
                  <c:v>335244.97652477951</c:v>
                </c:pt>
                <c:pt idx="95" formatCode="#,##0">
                  <c:v>334727.7573209051</c:v>
                </c:pt>
                <c:pt idx="96" formatCode="#,##0">
                  <c:v>334732.30151378532</c:v>
                </c:pt>
                <c:pt idx="97" formatCode="#,##0">
                  <c:v>335053.08396374161</c:v>
                </c:pt>
                <c:pt idx="98" formatCode="#,##0">
                  <c:v>333261.64556974918</c:v>
                </c:pt>
                <c:pt idx="99" formatCode="#,##0">
                  <c:v>330675.19366100483</c:v>
                </c:pt>
                <c:pt idx="100" formatCode="#,##0">
                  <c:v>327507.3023032124</c:v>
                </c:pt>
                <c:pt idx="101" formatCode="#,##0">
                  <c:v>325683.77517138282</c:v>
                </c:pt>
                <c:pt idx="102" formatCode="#,##0">
                  <c:v>325508.81513381691</c:v>
                </c:pt>
                <c:pt idx="103" formatCode="#,##0">
                  <c:v>328468.64045521407</c:v>
                </c:pt>
                <c:pt idx="104" formatCode="#,##0">
                  <c:v>332999.71801170509</c:v>
                </c:pt>
                <c:pt idx="105" formatCode="#,##0">
                  <c:v>337252.73234235513</c:v>
                </c:pt>
                <c:pt idx="106" formatCode="General">
                  <c:v>342616.37512417272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F80-424B-BE07-8C0FDF3E3718}"/>
            </c:ext>
          </c:extLst>
        </c:ser>
        <c:ser>
          <c:idx val="2"/>
          <c:order val="1"/>
          <c:tx>
            <c:strRef>
              <c:f>Totalt!$E$1</c:f>
              <c:strCache>
                <c:ptCount val="1"/>
              </c:strCache>
            </c:strRef>
          </c:tx>
          <c:spPr>
            <a:ln w="28575" cap="rnd">
              <a:solidFill>
                <a:srgbClr val="D4337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Totalt!$A$3:$B$134</c:f>
              <c:multiLvlStrCache>
                <c:ptCount val="13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maj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okt</c:v>
                  </c:pt>
                  <c:pt idx="118">
                    <c:v>nov</c:v>
                  </c:pt>
                  <c:pt idx="119">
                    <c:v>dec</c:v>
                  </c:pt>
                  <c:pt idx="120">
                    <c:v>jan</c:v>
                  </c:pt>
                  <c:pt idx="121">
                    <c:v>feb</c:v>
                  </c:pt>
                  <c:pt idx="122">
                    <c:v>mar</c:v>
                  </c:pt>
                  <c:pt idx="123">
                    <c:v>apr</c:v>
                  </c:pt>
                  <c:pt idx="124">
                    <c:v>maj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aug</c:v>
                  </c:pt>
                  <c:pt idx="128">
                    <c:v>sep</c:v>
                  </c:pt>
                  <c:pt idx="129">
                    <c:v>okt</c:v>
                  </c:pt>
                  <c:pt idx="130">
                    <c:v>nov</c:v>
                  </c:pt>
                  <c:pt idx="131">
                    <c:v>dec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  <c:pt idx="120">
                    <c:v>2025</c:v>
                  </c:pt>
                </c:lvl>
              </c:multiLvlStrCache>
            </c:multiLvlStrRef>
          </c:cat>
          <c:val>
            <c:numRef>
              <c:f>Totalt!$E$3:$E$134</c:f>
              <c:numCache>
                <c:formatCode>General</c:formatCode>
                <c:ptCount val="132"/>
                <c:pt idx="105" formatCode="#,##0">
                  <c:v>337500</c:v>
                </c:pt>
                <c:pt idx="106" formatCode="#,##0">
                  <c:v>341600</c:v>
                </c:pt>
                <c:pt idx="107" formatCode="#,##0">
                  <c:v>344424.833708213</c:v>
                </c:pt>
                <c:pt idx="108" formatCode="#,##0">
                  <c:v>346976.50058211602</c:v>
                </c:pt>
                <c:pt idx="109" formatCode="#,##0">
                  <c:v>349223.80949825398</c:v>
                </c:pt>
                <c:pt idx="110" formatCode="#,##0">
                  <c:v>351171.69249756698</c:v>
                </c:pt>
                <c:pt idx="111" formatCode="#,##0">
                  <c:v>352835.45062085002</c:v>
                </c:pt>
                <c:pt idx="112" formatCode="#,##0">
                  <c:v>354353.90211244102</c:v>
                </c:pt>
                <c:pt idx="113" formatCode="#,##0">
                  <c:v>355364.01179075998</c:v>
                </c:pt>
                <c:pt idx="114" formatCode="#,##0">
                  <c:v>356164.47347483999</c:v>
                </c:pt>
                <c:pt idx="115" formatCode="#,##0">
                  <c:v>356838.43888421002</c:v>
                </c:pt>
                <c:pt idx="116" formatCode="#,##0">
                  <c:v>357229.774572959</c:v>
                </c:pt>
                <c:pt idx="117" formatCode="#,##0">
                  <c:v>357465.844047188</c:v>
                </c:pt>
                <c:pt idx="118" formatCode="#,##0">
                  <c:v>357605.421109305</c:v>
                </c:pt>
                <c:pt idx="119" formatCode="#,##0">
                  <c:v>357541.31746757199</c:v>
                </c:pt>
                <c:pt idx="120" formatCode="#,##0">
                  <c:v>357594.96702821902</c:v>
                </c:pt>
                <c:pt idx="121" formatCode="#,##0">
                  <c:v>357504.28986635199</c:v>
                </c:pt>
                <c:pt idx="122" formatCode="#,##0">
                  <c:v>357194.11669369199</c:v>
                </c:pt>
                <c:pt idx="123" formatCode="#,##0">
                  <c:v>356775.27442578098</c:v>
                </c:pt>
                <c:pt idx="124" formatCode="#,##0">
                  <c:v>356296.34609790001</c:v>
                </c:pt>
                <c:pt idx="125" formatCode="#,##0">
                  <c:v>355701.52824413398</c:v>
                </c:pt>
                <c:pt idx="126" formatCode="#,##0">
                  <c:v>355046.01320710598</c:v>
                </c:pt>
                <c:pt idx="127" formatCode="#,##0">
                  <c:v>354350.14111892699</c:v>
                </c:pt>
                <c:pt idx="128" formatCode="#,##0">
                  <c:v>353568.65130015701</c:v>
                </c:pt>
                <c:pt idx="129" formatCode="#,##0">
                  <c:v>352736.652237373</c:v>
                </c:pt>
                <c:pt idx="130" formatCode="#,##0">
                  <c:v>351875.18789568899</c:v>
                </c:pt>
                <c:pt idx="131" formatCode="#,##0">
                  <c:v>350931.697568834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F80-424B-BE07-8C0FDF3E3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469935"/>
        <c:axId val="1255467023"/>
        <c:extLst/>
      </c:lineChart>
      <c:catAx>
        <c:axId val="1255469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sz="1200" dirty="0"/>
                  <a:t>Säsongsrensade värden</a:t>
                </a:r>
              </a:p>
              <a:p>
                <a:pPr>
                  <a:defRPr/>
                </a:pPr>
                <a:r>
                  <a:rPr lang="sv-SE" sz="1000" dirty="0"/>
                  <a:t>Källa: Arbetsförmedlingen</a:t>
                </a:r>
              </a:p>
            </c:rich>
          </c:tx>
          <c:layout>
            <c:manualLayout>
              <c:xMode val="edge"/>
              <c:yMode val="edge"/>
              <c:x val="0.39854980422096609"/>
              <c:y val="0.9054152297375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255467023"/>
        <c:crosses val="autoZero"/>
        <c:auto val="1"/>
        <c:lblAlgn val="ctr"/>
        <c:lblOffset val="100"/>
        <c:noMultiLvlLbl val="0"/>
      </c:catAx>
      <c:valAx>
        <c:axId val="1255467023"/>
        <c:scaling>
          <c:orientation val="minMax"/>
          <c:max val="500000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/>
                  <a:t>Antal</a:t>
                </a:r>
              </a:p>
            </c:rich>
          </c:tx>
          <c:layout>
            <c:manualLayout>
              <c:xMode val="edge"/>
              <c:yMode val="edge"/>
              <c:x val="0.10064043087236348"/>
              <c:y val="1.95389920969100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25546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03703703703705E-2"/>
          <c:y val="0.11577671569914717"/>
          <c:w val="0.9341292181069959"/>
          <c:h val="0.690927962475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5C23D"/>
            </a:solidFill>
            <a:ln>
              <a:solidFill>
                <a:srgbClr val="000064"/>
              </a:solidFill>
            </a:ln>
            <a:effectLst/>
          </c:spPr>
          <c:invertIfNegative val="0"/>
          <c:cat>
            <c:strRef>
              <c:f>'AF brist på AK privata arb 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V22</c:v>
                </c:pt>
                <c:pt idx="31">
                  <c:v>H22</c:v>
                </c:pt>
                <c:pt idx="32">
                  <c:v>V23</c:v>
                </c:pt>
                <c:pt idx="33">
                  <c:v>H23</c:v>
                </c:pt>
              </c:strCache>
            </c:strRef>
          </c:cat>
          <c:val>
            <c:numRef>
              <c:f>'AF brist på AK privata arb '!$B$2:$B$35</c:f>
              <c:numCache>
                <c:formatCode>General</c:formatCode>
                <c:ptCount val="34"/>
                <c:pt idx="0">
                  <c:v>32.6</c:v>
                </c:pt>
                <c:pt idx="1">
                  <c:v>34.1</c:v>
                </c:pt>
                <c:pt idx="2">
                  <c:v>32.6</c:v>
                </c:pt>
                <c:pt idx="3">
                  <c:v>27.1</c:v>
                </c:pt>
                <c:pt idx="4">
                  <c:v>16.100000000000001</c:v>
                </c:pt>
                <c:pt idx="5">
                  <c:v>12.2</c:v>
                </c:pt>
                <c:pt idx="6">
                  <c:v>15.7</c:v>
                </c:pt>
                <c:pt idx="7">
                  <c:v>18.8</c:v>
                </c:pt>
                <c:pt idx="8">
                  <c:v>25.5</c:v>
                </c:pt>
                <c:pt idx="9">
                  <c:v>25.6</c:v>
                </c:pt>
                <c:pt idx="10">
                  <c:v>24.1</c:v>
                </c:pt>
                <c:pt idx="11">
                  <c:v>23.7</c:v>
                </c:pt>
                <c:pt idx="12">
                  <c:v>21.1</c:v>
                </c:pt>
                <c:pt idx="13">
                  <c:v>18</c:v>
                </c:pt>
                <c:pt idx="14">
                  <c:v>21.1</c:v>
                </c:pt>
                <c:pt idx="15">
                  <c:v>22.9</c:v>
                </c:pt>
                <c:pt idx="16">
                  <c:v>24.4</c:v>
                </c:pt>
                <c:pt idx="17">
                  <c:v>26.9</c:v>
                </c:pt>
                <c:pt idx="18">
                  <c:v>28.9</c:v>
                </c:pt>
                <c:pt idx="19">
                  <c:v>30.4</c:v>
                </c:pt>
                <c:pt idx="20">
                  <c:v>35.200000000000003</c:v>
                </c:pt>
                <c:pt idx="21">
                  <c:v>36.6</c:v>
                </c:pt>
                <c:pt idx="22">
                  <c:v>36.700000000000003</c:v>
                </c:pt>
                <c:pt idx="23">
                  <c:v>37.1</c:v>
                </c:pt>
                <c:pt idx="24">
                  <c:v>36.6</c:v>
                </c:pt>
                <c:pt idx="25">
                  <c:v>33.299999999999997</c:v>
                </c:pt>
                <c:pt idx="26">
                  <c:v>31.1</c:v>
                </c:pt>
                <c:pt idx="27">
                  <c:v>20.2</c:v>
                </c:pt>
                <c:pt idx="28">
                  <c:v>21.7</c:v>
                </c:pt>
                <c:pt idx="29">
                  <c:v>32.5</c:v>
                </c:pt>
                <c:pt idx="30">
                  <c:v>40.799999999999997</c:v>
                </c:pt>
                <c:pt idx="31">
                  <c:v>40.299999999999997</c:v>
                </c:pt>
                <c:pt idx="32">
                  <c:v>33.200000000000003</c:v>
                </c:pt>
                <c:pt idx="33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D-4906-8C13-B514ED919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9350848"/>
        <c:axId val="22935045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'AF brist på AK privata arb 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V22</c:v>
                </c:pt>
                <c:pt idx="31">
                  <c:v>H22</c:v>
                </c:pt>
                <c:pt idx="32">
                  <c:v>V23</c:v>
                </c:pt>
                <c:pt idx="33">
                  <c:v>H23</c:v>
                </c:pt>
              </c:strCache>
            </c:strRef>
          </c:cat>
          <c:val>
            <c:numRef>
              <c:f>'AF brist på AK privata arb '!$C$2:$C$35</c:f>
              <c:numCache>
                <c:formatCode>0</c:formatCode>
                <c:ptCount val="34"/>
                <c:pt idx="0">
                  <c:v>27.847058823529412</c:v>
                </c:pt>
                <c:pt idx="1">
                  <c:v>27.790909090909093</c:v>
                </c:pt>
                <c:pt idx="2">
                  <c:v>27.790909090909093</c:v>
                </c:pt>
                <c:pt idx="3">
                  <c:v>27.790909090909093</c:v>
                </c:pt>
                <c:pt idx="4">
                  <c:v>27.790909090909093</c:v>
                </c:pt>
                <c:pt idx="5">
                  <c:v>27.790909090909093</c:v>
                </c:pt>
                <c:pt idx="6">
                  <c:v>27.790909090909093</c:v>
                </c:pt>
                <c:pt idx="7">
                  <c:v>27.790909090909093</c:v>
                </c:pt>
                <c:pt idx="8">
                  <c:v>27.790909090909093</c:v>
                </c:pt>
                <c:pt idx="9">
                  <c:v>27.790909090909093</c:v>
                </c:pt>
                <c:pt idx="10">
                  <c:v>27.790909090909093</c:v>
                </c:pt>
                <c:pt idx="11">
                  <c:v>27.790909090909093</c:v>
                </c:pt>
                <c:pt idx="12">
                  <c:v>27.790909090909093</c:v>
                </c:pt>
                <c:pt idx="13">
                  <c:v>27.790909090909093</c:v>
                </c:pt>
                <c:pt idx="14">
                  <c:v>27.790909090909093</c:v>
                </c:pt>
                <c:pt idx="15">
                  <c:v>27.790909090909093</c:v>
                </c:pt>
                <c:pt idx="16">
                  <c:v>27.790909090909093</c:v>
                </c:pt>
                <c:pt idx="17">
                  <c:v>27.790909090909093</c:v>
                </c:pt>
                <c:pt idx="18">
                  <c:v>27.790909090909093</c:v>
                </c:pt>
                <c:pt idx="19">
                  <c:v>27.790909090909093</c:v>
                </c:pt>
                <c:pt idx="20">
                  <c:v>27.790909090909093</c:v>
                </c:pt>
                <c:pt idx="21">
                  <c:v>27.790909090909093</c:v>
                </c:pt>
                <c:pt idx="22">
                  <c:v>27.790909090909093</c:v>
                </c:pt>
                <c:pt idx="23">
                  <c:v>27.790909090909093</c:v>
                </c:pt>
                <c:pt idx="24">
                  <c:v>27.790909090909093</c:v>
                </c:pt>
                <c:pt idx="25">
                  <c:v>27.790909090909093</c:v>
                </c:pt>
                <c:pt idx="26">
                  <c:v>27.790909090909093</c:v>
                </c:pt>
                <c:pt idx="27">
                  <c:v>27.790909090909093</c:v>
                </c:pt>
                <c:pt idx="28">
                  <c:v>27.790909090909093</c:v>
                </c:pt>
                <c:pt idx="29">
                  <c:v>27.790909090909093</c:v>
                </c:pt>
                <c:pt idx="30">
                  <c:v>27.790909090909093</c:v>
                </c:pt>
                <c:pt idx="31">
                  <c:v>27.790909090909093</c:v>
                </c:pt>
                <c:pt idx="32">
                  <c:v>27.790909090909093</c:v>
                </c:pt>
                <c:pt idx="33">
                  <c:v>27.790909090909093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D-4906-8C13-B514ED919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0848"/>
        <c:axId val="229350456"/>
      </c:lineChart>
      <c:catAx>
        <c:axId val="22935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200" b="0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Säsongsrensade</a:t>
                </a:r>
                <a:r>
                  <a:rPr lang="sv-SE" sz="1200" dirty="0">
                    <a:solidFill>
                      <a:sysClr val="windowText" lastClr="000000"/>
                    </a:solidFill>
                  </a:rPr>
                  <a:t> data</a:t>
                </a:r>
              </a:p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sv-SE" sz="1200" dirty="0">
                    <a:solidFill>
                      <a:sysClr val="windowText" lastClr="000000"/>
                    </a:solidFill>
                  </a:rPr>
                  <a:t>Källa: Arbetsförmedlingen</a:t>
                </a:r>
              </a:p>
            </c:rich>
          </c:tx>
          <c:layout>
            <c:manualLayout>
              <c:xMode val="edge"/>
              <c:yMode val="edge"/>
              <c:x val="0.39847422942065786"/>
              <c:y val="0.91031404796989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9350456"/>
        <c:crosses val="autoZero"/>
        <c:auto val="1"/>
        <c:lblAlgn val="ctr"/>
        <c:lblOffset val="100"/>
        <c:tickLblSkip val="1"/>
        <c:noMultiLvlLbl val="0"/>
      </c:catAx>
      <c:valAx>
        <c:axId val="22935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3.978562071518716E-2"/>
              <c:y val="5.99373671334992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93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03703703703705E-2"/>
          <c:y val="7.5406938233973625E-2"/>
          <c:w val="0.93318189300411525"/>
          <c:h val="0.69361793999943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5C23D"/>
            </a:solidFill>
            <a:ln>
              <a:solidFill>
                <a:srgbClr val="00005A"/>
              </a:solidFill>
            </a:ln>
            <a:effectLst/>
          </c:spPr>
          <c:invertIfNegative val="0"/>
          <c:cat>
            <c:strRef>
              <c:f>'AF brist på AK off arb 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V22</c:v>
                </c:pt>
                <c:pt idx="31">
                  <c:v>H 22</c:v>
                </c:pt>
                <c:pt idx="32">
                  <c:v>V23</c:v>
                </c:pt>
                <c:pt idx="33">
                  <c:v>H 23</c:v>
                </c:pt>
              </c:strCache>
            </c:strRef>
          </c:cat>
          <c:val>
            <c:numRef>
              <c:f>'AF brist på AK off arb '!$B$2:$B$35</c:f>
              <c:numCache>
                <c:formatCode>0.0</c:formatCode>
                <c:ptCount val="34"/>
                <c:pt idx="0">
                  <c:v>32.17</c:v>
                </c:pt>
                <c:pt idx="1">
                  <c:v>32.42</c:v>
                </c:pt>
                <c:pt idx="2">
                  <c:v>36.44</c:v>
                </c:pt>
                <c:pt idx="3">
                  <c:v>32.94</c:v>
                </c:pt>
                <c:pt idx="4">
                  <c:v>26.49</c:v>
                </c:pt>
                <c:pt idx="5">
                  <c:v>23.09</c:v>
                </c:pt>
                <c:pt idx="6">
                  <c:v>24.91</c:v>
                </c:pt>
                <c:pt idx="7">
                  <c:v>29.26</c:v>
                </c:pt>
                <c:pt idx="8">
                  <c:v>33.619999999999997</c:v>
                </c:pt>
                <c:pt idx="9">
                  <c:v>36.700000000000003</c:v>
                </c:pt>
                <c:pt idx="10">
                  <c:v>37.25</c:v>
                </c:pt>
                <c:pt idx="11">
                  <c:v>40.04</c:v>
                </c:pt>
                <c:pt idx="12">
                  <c:v>39.270000000000003</c:v>
                </c:pt>
                <c:pt idx="13">
                  <c:v>39.04</c:v>
                </c:pt>
                <c:pt idx="14">
                  <c:v>43.28</c:v>
                </c:pt>
                <c:pt idx="15">
                  <c:v>46.5</c:v>
                </c:pt>
                <c:pt idx="16">
                  <c:v>51.16</c:v>
                </c:pt>
                <c:pt idx="17">
                  <c:v>56.4</c:v>
                </c:pt>
                <c:pt idx="18">
                  <c:v>63.83</c:v>
                </c:pt>
                <c:pt idx="19">
                  <c:v>65.94</c:v>
                </c:pt>
                <c:pt idx="20">
                  <c:v>65.599999999999994</c:v>
                </c:pt>
                <c:pt idx="21">
                  <c:v>66.47</c:v>
                </c:pt>
                <c:pt idx="22">
                  <c:v>62.11</c:v>
                </c:pt>
                <c:pt idx="23">
                  <c:v>62.11</c:v>
                </c:pt>
                <c:pt idx="24">
                  <c:v>59.04</c:v>
                </c:pt>
                <c:pt idx="25">
                  <c:v>52.72</c:v>
                </c:pt>
                <c:pt idx="26">
                  <c:v>47.8</c:v>
                </c:pt>
                <c:pt idx="27">
                  <c:v>43.02</c:v>
                </c:pt>
                <c:pt idx="28">
                  <c:v>40.130000000000003</c:v>
                </c:pt>
                <c:pt idx="29">
                  <c:v>44.96</c:v>
                </c:pt>
                <c:pt idx="30">
                  <c:v>53.54</c:v>
                </c:pt>
                <c:pt idx="31">
                  <c:v>60.23</c:v>
                </c:pt>
                <c:pt idx="32">
                  <c:v>54.99</c:v>
                </c:pt>
                <c:pt idx="33">
                  <c:v>52.85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5-493D-B23C-36B78A4B7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9352416"/>
        <c:axId val="22935202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'AF brist på AK off arb '!$A$2:$A$35</c:f>
              <c:strCache>
                <c:ptCount val="34"/>
                <c:pt idx="0">
                  <c:v>V 07</c:v>
                </c:pt>
                <c:pt idx="1">
                  <c:v>H 07</c:v>
                </c:pt>
                <c:pt idx="2">
                  <c:v>V 08</c:v>
                </c:pt>
                <c:pt idx="3">
                  <c:v>H 08</c:v>
                </c:pt>
                <c:pt idx="4">
                  <c:v>V 09</c:v>
                </c:pt>
                <c:pt idx="5">
                  <c:v>H 09</c:v>
                </c:pt>
                <c:pt idx="6">
                  <c:v>V 10</c:v>
                </c:pt>
                <c:pt idx="7">
                  <c:v>H 10</c:v>
                </c:pt>
                <c:pt idx="8">
                  <c:v>V 11</c:v>
                </c:pt>
                <c:pt idx="9">
                  <c:v>H 11</c:v>
                </c:pt>
                <c:pt idx="10">
                  <c:v>V 12</c:v>
                </c:pt>
                <c:pt idx="11">
                  <c:v>H 12</c:v>
                </c:pt>
                <c:pt idx="12">
                  <c:v>V 13</c:v>
                </c:pt>
                <c:pt idx="13">
                  <c:v>H 13</c:v>
                </c:pt>
                <c:pt idx="14">
                  <c:v>V 14</c:v>
                </c:pt>
                <c:pt idx="15">
                  <c:v>H 14</c:v>
                </c:pt>
                <c:pt idx="16">
                  <c:v>V 15</c:v>
                </c:pt>
                <c:pt idx="17">
                  <c:v>H 15</c:v>
                </c:pt>
                <c:pt idx="18">
                  <c:v>V 16</c:v>
                </c:pt>
                <c:pt idx="19">
                  <c:v>H 16</c:v>
                </c:pt>
                <c:pt idx="20">
                  <c:v>V 17</c:v>
                </c:pt>
                <c:pt idx="21">
                  <c:v>H 17</c:v>
                </c:pt>
                <c:pt idx="22">
                  <c:v>V 18</c:v>
                </c:pt>
                <c:pt idx="23">
                  <c:v>H 18</c:v>
                </c:pt>
                <c:pt idx="24">
                  <c:v>V 19</c:v>
                </c:pt>
                <c:pt idx="25">
                  <c:v>H 19</c:v>
                </c:pt>
                <c:pt idx="26">
                  <c:v>V 20</c:v>
                </c:pt>
                <c:pt idx="27">
                  <c:v>H 20</c:v>
                </c:pt>
                <c:pt idx="28">
                  <c:v>V 21</c:v>
                </c:pt>
                <c:pt idx="29">
                  <c:v>H 21</c:v>
                </c:pt>
                <c:pt idx="30">
                  <c:v>V22</c:v>
                </c:pt>
                <c:pt idx="31">
                  <c:v>H 22</c:v>
                </c:pt>
                <c:pt idx="32">
                  <c:v>V23</c:v>
                </c:pt>
                <c:pt idx="33">
                  <c:v>H 23</c:v>
                </c:pt>
              </c:strCache>
            </c:strRef>
          </c:cat>
          <c:val>
            <c:numRef>
              <c:f>'AF brist på AK off arb '!$C$2:$C$35</c:f>
              <c:numCache>
                <c:formatCode>0</c:formatCode>
                <c:ptCount val="34"/>
                <c:pt idx="0">
                  <c:v>45.774117647058823</c:v>
                </c:pt>
                <c:pt idx="1">
                  <c:v>45.559696969696972</c:v>
                </c:pt>
                <c:pt idx="2">
                  <c:v>45.559696969696972</c:v>
                </c:pt>
                <c:pt idx="3">
                  <c:v>45.559696969696972</c:v>
                </c:pt>
                <c:pt idx="4">
                  <c:v>45.559696969696972</c:v>
                </c:pt>
                <c:pt idx="5">
                  <c:v>45.559696969696972</c:v>
                </c:pt>
                <c:pt idx="6">
                  <c:v>45.559696969696972</c:v>
                </c:pt>
                <c:pt idx="7">
                  <c:v>45.559696969696972</c:v>
                </c:pt>
                <c:pt idx="8">
                  <c:v>45.559696969696972</c:v>
                </c:pt>
                <c:pt idx="9">
                  <c:v>45.559696969696972</c:v>
                </c:pt>
                <c:pt idx="10">
                  <c:v>45.559696969696972</c:v>
                </c:pt>
                <c:pt idx="11">
                  <c:v>45.559696969696972</c:v>
                </c:pt>
                <c:pt idx="12">
                  <c:v>45.559696969696972</c:v>
                </c:pt>
                <c:pt idx="13">
                  <c:v>45.559696969696972</c:v>
                </c:pt>
                <c:pt idx="14">
                  <c:v>45.559696969696972</c:v>
                </c:pt>
                <c:pt idx="15">
                  <c:v>45.559696969696972</c:v>
                </c:pt>
                <c:pt idx="16">
                  <c:v>45.559696969696972</c:v>
                </c:pt>
                <c:pt idx="17">
                  <c:v>45.559696969696972</c:v>
                </c:pt>
                <c:pt idx="18">
                  <c:v>45.559696969696972</c:v>
                </c:pt>
                <c:pt idx="19">
                  <c:v>45.559696969696972</c:v>
                </c:pt>
                <c:pt idx="20">
                  <c:v>45.559696969696972</c:v>
                </c:pt>
                <c:pt idx="21">
                  <c:v>45.559696969696972</c:v>
                </c:pt>
                <c:pt idx="22">
                  <c:v>45.559696969696972</c:v>
                </c:pt>
                <c:pt idx="23">
                  <c:v>45.559696969696972</c:v>
                </c:pt>
                <c:pt idx="24">
                  <c:v>45.559696969696972</c:v>
                </c:pt>
                <c:pt idx="25">
                  <c:v>45.559696969696972</c:v>
                </c:pt>
                <c:pt idx="26">
                  <c:v>45.559696969696972</c:v>
                </c:pt>
                <c:pt idx="27">
                  <c:v>45.559696969696972</c:v>
                </c:pt>
                <c:pt idx="28">
                  <c:v>45.559696969696972</c:v>
                </c:pt>
                <c:pt idx="29">
                  <c:v>45.559696969696972</c:v>
                </c:pt>
                <c:pt idx="30">
                  <c:v>45.559696969696972</c:v>
                </c:pt>
                <c:pt idx="31">
                  <c:v>45.559696969696972</c:v>
                </c:pt>
                <c:pt idx="32">
                  <c:v>45.559696969696972</c:v>
                </c:pt>
                <c:pt idx="33">
                  <c:v>45.559696969696972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F5-493D-B23C-36B78A4B7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2416"/>
        <c:axId val="229352024"/>
      </c:lineChart>
      <c:catAx>
        <c:axId val="2293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9352024"/>
        <c:crosses val="autoZero"/>
        <c:auto val="1"/>
        <c:lblAlgn val="ctr"/>
        <c:lblOffset val="100"/>
        <c:tickLblSkip val="1"/>
        <c:noMultiLvlLbl val="0"/>
      </c:catAx>
      <c:valAx>
        <c:axId val="2293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ysClr val="windowText" lastClr="000000"/>
                    </a:solidFill>
                  </a:rPr>
                  <a:t>Procent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7934710640508783E-2"/>
              <c:y val="5.8425961904339581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93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0.37177</cdr:x>
      <cdr:y>0.04715</cdr:y>
    </cdr:from>
    <cdr:to>
      <cdr:x>0.54436</cdr:x>
      <cdr:y>0.17445</cdr:y>
    </cdr:to>
    <cdr:sp macro="" textlink="">
      <cdr:nvSpPr>
        <cdr:cNvPr id="4" name="textruta 11">
          <a:extLst xmlns:a="http://schemas.openxmlformats.org/drawingml/2006/main">
            <a:ext uri="{FF2B5EF4-FFF2-40B4-BE49-F238E27FC236}">
              <a16:creationId xmlns:a16="http://schemas.microsoft.com/office/drawing/2014/main" id="{5A56C48B-6647-4C2A-869F-8CB5979728AE}"/>
            </a:ext>
          </a:extLst>
        </cdr:cNvPr>
        <cdr:cNvSpPr txBox="1"/>
      </cdr:nvSpPr>
      <cdr:spPr>
        <a:xfrm xmlns:a="http://schemas.openxmlformats.org/drawingml/2006/main">
          <a:off x="3283961" y="193780"/>
          <a:ext cx="152456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478 000</a:t>
          </a:r>
          <a:b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9,2 %</a:t>
          </a:r>
        </a:p>
      </cdr:txBody>
    </cdr:sp>
  </cdr:relSizeAnchor>
  <cdr:relSizeAnchor xmlns:cdr="http://schemas.openxmlformats.org/drawingml/2006/chartDrawing">
    <cdr:from>
      <cdr:x>0.84671</cdr:x>
      <cdr:y>0.65935</cdr:y>
    </cdr:from>
    <cdr:to>
      <cdr:x>0.9779</cdr:x>
      <cdr:y>0.78665</cdr:y>
    </cdr:to>
    <cdr:sp macro="" textlink="">
      <cdr:nvSpPr>
        <cdr:cNvPr id="5" name="textruta 11">
          <a:extLst xmlns:a="http://schemas.openxmlformats.org/drawingml/2006/main">
            <a:ext uri="{FF2B5EF4-FFF2-40B4-BE49-F238E27FC236}">
              <a16:creationId xmlns:a16="http://schemas.microsoft.com/office/drawing/2014/main" id="{FC58A0FE-716A-894F-FA34-E0294A9758FD}"/>
            </a:ext>
          </a:extLst>
        </cdr:cNvPr>
        <cdr:cNvSpPr txBox="1"/>
      </cdr:nvSpPr>
      <cdr:spPr>
        <a:xfrm xmlns:a="http://schemas.openxmlformats.org/drawingml/2006/main">
          <a:off x="7479381" y="2709953"/>
          <a:ext cx="115885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339 000</a:t>
          </a:r>
          <a:b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6,5 %</a:t>
          </a:r>
        </a:p>
      </cdr:txBody>
    </cdr:sp>
  </cdr:relSizeAnchor>
  <cdr:relSizeAnchor xmlns:cdr="http://schemas.openxmlformats.org/drawingml/2006/chartDrawing">
    <cdr:from>
      <cdr:x>0.57119</cdr:x>
      <cdr:y>0.66956</cdr:y>
    </cdr:from>
    <cdr:to>
      <cdr:x>0.70238</cdr:x>
      <cdr:y>0.79686</cdr:y>
    </cdr:to>
    <cdr:sp macro="" textlink="">
      <cdr:nvSpPr>
        <cdr:cNvPr id="2" name="textruta 11">
          <a:extLst xmlns:a="http://schemas.openxmlformats.org/drawingml/2006/main">
            <a:ext uri="{FF2B5EF4-FFF2-40B4-BE49-F238E27FC236}">
              <a16:creationId xmlns:a16="http://schemas.microsoft.com/office/drawing/2014/main" id="{92717843-6D00-24D2-83E3-5E15E8FA32AE}"/>
            </a:ext>
          </a:extLst>
        </cdr:cNvPr>
        <cdr:cNvSpPr txBox="1"/>
      </cdr:nvSpPr>
      <cdr:spPr>
        <a:xfrm xmlns:a="http://schemas.openxmlformats.org/drawingml/2006/main">
          <a:off x="5045544" y="2751903"/>
          <a:ext cx="115885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319 000</a:t>
          </a:r>
          <a:b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b="1" dirty="0">
              <a:latin typeface="Arial" panose="020B0604020202020204" pitchFamily="34" charset="0"/>
              <a:cs typeface="Arial" panose="020B0604020202020204" pitchFamily="34" charset="0"/>
            </a:rPr>
            <a:t>6,1 %</a:t>
          </a:r>
        </a:p>
      </cdr:txBody>
    </cdr:sp>
  </cdr:relSizeAnchor>
  <cdr:relSizeAnchor xmlns:cdr="http://schemas.openxmlformats.org/drawingml/2006/chartDrawing">
    <cdr:from>
      <cdr:x>0.69837</cdr:x>
      <cdr:y>0.69926</cdr:y>
    </cdr:from>
    <cdr:to>
      <cdr:x>0.77943</cdr:x>
      <cdr:y>0.72424</cdr:y>
    </cdr:to>
    <cdr:cxnSp macro="">
      <cdr:nvCxnSpPr>
        <cdr:cNvPr id="7" name="Rak koppling 6">
          <a:extLst xmlns:a="http://schemas.openxmlformats.org/drawingml/2006/main">
            <a:ext uri="{FF2B5EF4-FFF2-40B4-BE49-F238E27FC236}">
              <a16:creationId xmlns:a16="http://schemas.microsoft.com/office/drawing/2014/main" id="{FF63D9F5-845A-858A-D044-31F898911FCB}"/>
            </a:ext>
          </a:extLst>
        </cdr:cNvPr>
        <cdr:cNvCxnSpPr/>
      </cdr:nvCxnSpPr>
      <cdr:spPr>
        <a:xfrm xmlns:a="http://schemas.openxmlformats.org/drawingml/2006/main" flipV="1">
          <a:off x="6168960" y="2873972"/>
          <a:ext cx="716037" cy="1026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0.81116</cdr:x>
      <cdr:y>0.6321</cdr:y>
    </cdr:from>
    <cdr:to>
      <cdr:x>0.88832</cdr:x>
      <cdr:y>0.6806</cdr:y>
    </cdr:to>
    <cdr:cxnSp macro="">
      <cdr:nvCxnSpPr>
        <cdr:cNvPr id="9" name="Rak koppling 8">
          <a:extLst xmlns:a="http://schemas.openxmlformats.org/drawingml/2006/main">
            <a:ext uri="{FF2B5EF4-FFF2-40B4-BE49-F238E27FC236}">
              <a16:creationId xmlns:a16="http://schemas.microsoft.com/office/drawing/2014/main" id="{AD6F6974-C637-9747-8DB8-7C8713B0110D}"/>
            </a:ext>
          </a:extLst>
        </cdr:cNvPr>
        <cdr:cNvCxnSpPr/>
      </cdr:nvCxnSpPr>
      <cdr:spPr>
        <a:xfrm xmlns:a="http://schemas.openxmlformats.org/drawingml/2006/main">
          <a:off x="7165320" y="2597968"/>
          <a:ext cx="681587" cy="1993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0.10428</cdr:y>
    </cdr:from>
    <cdr:to>
      <cdr:x>0.52844</cdr:x>
      <cdr:y>0.13669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D14DECE7-D611-FEAB-4AFE-C060AE5D9188}"/>
            </a:ext>
          </a:extLst>
        </cdr:cNvPr>
        <cdr:cNvCxnSpPr/>
      </cdr:nvCxnSpPr>
      <cdr:spPr>
        <a:xfrm xmlns:a="http://schemas.openxmlformats.org/drawingml/2006/main">
          <a:off x="4416714" y="428580"/>
          <a:ext cx="251223" cy="1332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0.05346</cdr:x>
      <cdr:y>0.02501</cdr:y>
    </cdr:from>
    <cdr:to>
      <cdr:x>0.38664</cdr:x>
      <cdr:y>0.09003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49317" y="94593"/>
          <a:ext cx="2800528" cy="2459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Index, medelvärde = 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0.15009</cdr:x>
      <cdr:y>0.73426</cdr:y>
    </cdr:from>
    <cdr:to>
      <cdr:x>0.89397</cdr:x>
      <cdr:y>0.97288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02B20D75-EC15-4DA1-8EA7-269EF7989BD2}"/>
            </a:ext>
          </a:extLst>
        </cdr:cNvPr>
        <cdr:cNvSpPr txBox="1"/>
      </cdr:nvSpPr>
      <cdr:spPr>
        <a:xfrm xmlns:a="http://schemas.openxmlformats.org/drawingml/2006/main">
          <a:off x="722313" y="2027237"/>
          <a:ext cx="3579812" cy="658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  <cdr:relSizeAnchor xmlns:cdr="http://schemas.openxmlformats.org/drawingml/2006/chartDrawing">
    <cdr:from>
      <cdr:x>0.31875</cdr:x>
      <cdr:y>0.84912</cdr:y>
    </cdr:from>
    <cdr:to>
      <cdr:x>0.72407</cdr:x>
      <cdr:y>1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22258873-947C-4557-AF19-3F55681AF315}"/>
            </a:ext>
          </a:extLst>
        </cdr:cNvPr>
        <cdr:cNvSpPr txBox="1"/>
      </cdr:nvSpPr>
      <cdr:spPr>
        <a:xfrm xmlns:a="http://schemas.openxmlformats.org/drawingml/2006/main">
          <a:off x="2606137" y="3118817"/>
          <a:ext cx="3313944" cy="554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1200" b="0" i="0" baseline="0" dirty="0">
              <a:effectLst/>
            </a:rPr>
            <a:t>Säsongsrensade data</a:t>
          </a:r>
          <a:endParaRPr lang="sv-SE" sz="1200" dirty="0">
            <a:effectLst/>
          </a:endParaRPr>
        </a:p>
        <a:p xmlns:a="http://schemas.openxmlformats.org/drawingml/2006/main">
          <a:pPr algn="ctr" rtl="0"/>
          <a:r>
            <a:rPr lang="sv-SE" sz="1200" b="0" i="0" baseline="0" dirty="0">
              <a:effectLst/>
            </a:rPr>
            <a:t>Källa: Arbetsförmedlingen</a:t>
          </a:r>
          <a:endParaRPr lang="sv-SE" sz="1200" dirty="0">
            <a:effectLst/>
          </a:endParaRPr>
        </a:p>
        <a:p xmlns:a="http://schemas.openxmlformats.org/drawingml/2006/main">
          <a:pPr algn="ctr"/>
          <a:endParaRPr lang="sv-S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41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96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2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71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7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37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9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8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9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09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59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9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2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Af_logotyp_gron-bla_cmyk.pdf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Af_logotyp_gron-vit_cmyk.pdf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2023-12-13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Af_logotyp_gron-vit_cmyk.pdf" descr="Af_logotyp_gron-vit_cmyk.pdf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3DD1D0C5-4A07-4A54-8C17-CE41ED76B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5528" r="1" b="12668"/>
          <a:stretch/>
        </p:blipFill>
        <p:spPr>
          <a:xfrm>
            <a:off x="141859" y="0"/>
            <a:ext cx="9002141" cy="4576596"/>
          </a:xfr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225672"/>
            <a:ext cx="6012000" cy="648187"/>
          </a:xfrm>
          <a:solidFill>
            <a:srgbClr val="00005A">
              <a:alpha val="90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200" dirty="0"/>
              <a:t>Arbetsmarknadsutsikterna hösten 2023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59" y="3868932"/>
            <a:ext cx="6012000" cy="457381"/>
          </a:xfrm>
          <a:solidFill>
            <a:srgbClr val="00005A">
              <a:alpha val="90000"/>
            </a:srgbClr>
          </a:solidFill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/>
              <a:t>Utvecklingen på arbetsmarknaden 2024</a:t>
            </a:r>
            <a:r>
              <a:rPr lang="sv-S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</a:t>
            </a:r>
            <a:r>
              <a:rPr lang="sv-SE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6371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DBA88-C5F4-9721-10A2-81CFA76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03" y="994099"/>
            <a:ext cx="3628798" cy="433701"/>
          </a:xfrm>
        </p:spPr>
        <p:txBody>
          <a:bodyPr/>
          <a:lstStyle/>
          <a:p>
            <a:r>
              <a:rPr lang="sv-SE" dirty="0"/>
              <a:t>Regionala utsikter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801B8-6234-03B3-4376-7B0ECE7DE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03" y="1760699"/>
            <a:ext cx="3684847" cy="2249701"/>
          </a:xfrm>
        </p:spPr>
        <p:txBody>
          <a:bodyPr/>
          <a:lstStyle/>
          <a:p>
            <a:pPr rtl="0" fontAlgn="ctr">
              <a:spcBef>
                <a:spcPts val="500"/>
              </a:spcBef>
              <a:spcAft>
                <a:spcPts val="0"/>
              </a:spcAft>
              <a:buClr>
                <a:srgbClr val="000064"/>
              </a:buClr>
            </a:pPr>
            <a:r>
              <a:rPr lang="sv-SE" sz="1600" dirty="0">
                <a:solidFill>
                  <a:srgbClr val="000000"/>
                </a:solidFill>
                <a:effectLst/>
                <a:latin typeface="+mj-lt"/>
              </a:rPr>
              <a:t>Lägre arbetslöshet i norra Sverige under 2025 än under 2023</a:t>
            </a:r>
            <a:endParaRPr lang="sv-SE" sz="1600" dirty="0">
              <a:solidFill>
                <a:srgbClr val="7DA333"/>
              </a:solidFill>
              <a:effectLst/>
              <a:latin typeface="+mj-lt"/>
            </a:endParaRPr>
          </a:p>
          <a:p>
            <a:pPr marL="371475" indent="-285750">
              <a:spcBef>
                <a:spcPts val="500"/>
              </a:spcBef>
              <a:spcAft>
                <a:spcPts val="0"/>
              </a:spcAft>
              <a:buClr>
                <a:srgbClr val="000064"/>
              </a:buClr>
            </a:pPr>
            <a:endParaRPr lang="sv-SE" sz="1600" dirty="0">
              <a:effectLst/>
              <a:latin typeface="+mj-lt"/>
            </a:endParaRPr>
          </a:p>
          <a:p>
            <a:pPr rtl="0" fontAlgn="ctr">
              <a:spcBef>
                <a:spcPts val="500"/>
              </a:spcBef>
              <a:spcAft>
                <a:spcPts val="0"/>
              </a:spcAft>
              <a:buClr>
                <a:srgbClr val="000064"/>
              </a:buClr>
            </a:pPr>
            <a:r>
              <a:rPr lang="sv-SE" sz="1600" dirty="0">
                <a:solidFill>
                  <a:srgbClr val="000000"/>
                </a:solidFill>
                <a:effectLst/>
                <a:latin typeface="+mj-lt"/>
              </a:rPr>
              <a:t>Fortsatt omfattande utmaningar med kompetensförsörjningen i norr</a:t>
            </a:r>
            <a:endParaRPr lang="sv-SE" sz="1600" dirty="0">
              <a:solidFill>
                <a:srgbClr val="7DA333"/>
              </a:solidFill>
              <a:effectLst/>
              <a:latin typeface="+mj-lt"/>
            </a:endParaRPr>
          </a:p>
          <a:p>
            <a:pPr marL="371475" indent="-285750">
              <a:spcBef>
                <a:spcPts val="500"/>
              </a:spcBef>
              <a:spcAft>
                <a:spcPts val="0"/>
              </a:spcAft>
              <a:buClr>
                <a:srgbClr val="000064"/>
              </a:buClr>
            </a:pPr>
            <a:endParaRPr lang="sv-SE" sz="1600" dirty="0">
              <a:effectLst/>
              <a:latin typeface="+mj-lt"/>
            </a:endParaRPr>
          </a:p>
          <a:p>
            <a:pPr rtl="0" fontAlgn="ctr">
              <a:spcBef>
                <a:spcPts val="500"/>
              </a:spcBef>
              <a:spcAft>
                <a:spcPts val="0"/>
              </a:spcAft>
              <a:buClr>
                <a:srgbClr val="000064"/>
              </a:buClr>
            </a:pPr>
            <a:r>
              <a:rPr lang="sv-SE" sz="1600" dirty="0">
                <a:solidFill>
                  <a:srgbClr val="000000"/>
                </a:solidFill>
                <a:effectLst/>
                <a:latin typeface="+mj-lt"/>
              </a:rPr>
              <a:t>Arbetslösheten ökar mest i storstadsområden och i söder</a:t>
            </a:r>
            <a:endParaRPr lang="sv-SE" sz="1600" dirty="0">
              <a:solidFill>
                <a:srgbClr val="7DA333"/>
              </a:solidFill>
              <a:effectLst/>
              <a:latin typeface="+mj-lt"/>
            </a:endParaRPr>
          </a:p>
          <a:p>
            <a:pPr marL="85725" indent="0">
              <a:spcBef>
                <a:spcPts val="500"/>
              </a:spcBef>
              <a:spcAft>
                <a:spcPts val="0"/>
              </a:spcAft>
              <a:buNone/>
            </a:pPr>
            <a:endParaRPr lang="sv-SE" sz="16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7" name="Bildobjekt 6" descr="En bild som visar text, karta, kartbok&#10;&#10;Automatiskt genererad beskrivning">
            <a:extLst>
              <a:ext uri="{FF2B5EF4-FFF2-40B4-BE49-F238E27FC236}">
                <a16:creationId xmlns:a16="http://schemas.microsoft.com/office/drawing/2014/main" id="{F2E107E9-215A-032A-373A-E6A3A9F7A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b="11586"/>
          <a:stretch/>
        </p:blipFill>
        <p:spPr>
          <a:xfrm>
            <a:off x="5025600" y="266400"/>
            <a:ext cx="3029429" cy="43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3DD1D0C5-4A07-4A54-8C17-CE41ED76B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5528" r="1" b="12668"/>
          <a:stretch/>
        </p:blipFill>
        <p:spPr>
          <a:xfrm>
            <a:off x="141859" y="0"/>
            <a:ext cx="9002141" cy="4576596"/>
          </a:xfr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225672"/>
            <a:ext cx="6012000" cy="648187"/>
          </a:xfrm>
          <a:solidFill>
            <a:srgbClr val="00005A">
              <a:alpha val="90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200" dirty="0"/>
              <a:t>Arbetsmarknadsutsikterna hösten 2023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59" y="3868932"/>
            <a:ext cx="6012000" cy="457381"/>
          </a:xfrm>
          <a:solidFill>
            <a:srgbClr val="00005A">
              <a:alpha val="90000"/>
            </a:srgbClr>
          </a:solidFill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/>
              <a:t>Utvecklingen på arbetsmarknaden 2024</a:t>
            </a:r>
            <a:r>
              <a:rPr lang="sv-S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</a:t>
            </a:r>
            <a:r>
              <a:rPr lang="sv-SE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2399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BFE36-78AA-4DE9-80A3-FC1399BC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89" y="589674"/>
            <a:ext cx="5475467" cy="387406"/>
          </a:xfrm>
        </p:spPr>
        <p:txBody>
          <a:bodyPr/>
          <a:lstStyle/>
          <a:p>
            <a:r>
              <a:rPr lang="sv-SE" dirty="0"/>
              <a:t>Utmaningar på arbetsmarknaden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2A80-245A-4761-9197-15705447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85" y="3721054"/>
            <a:ext cx="2123162" cy="675001"/>
          </a:xfrm>
        </p:spPr>
        <p:txBody>
          <a:bodyPr/>
          <a:lstStyle/>
          <a:p>
            <a:pPr marL="42862" indent="0">
              <a:buClr>
                <a:srgbClr val="000064"/>
              </a:buClr>
              <a:buNone/>
            </a:pPr>
            <a:r>
              <a:rPr lang="sv-SE" sz="1400" dirty="0"/>
              <a:t>Svårare för personer med</a:t>
            </a:r>
            <a:br>
              <a:rPr lang="sv-SE" sz="1400" dirty="0"/>
            </a:br>
            <a:r>
              <a:rPr lang="sv-SE" sz="1400" dirty="0"/>
              <a:t>svag konkurrensförmåga</a:t>
            </a:r>
            <a:br>
              <a:rPr lang="sv-SE" sz="1400" dirty="0"/>
            </a:br>
            <a:r>
              <a:rPr lang="sv-SE" sz="1400" dirty="0"/>
              <a:t>att komma i arbete</a:t>
            </a:r>
          </a:p>
          <a:p>
            <a:pPr lvl="1"/>
            <a:endParaRPr lang="sv-SE" dirty="0"/>
          </a:p>
          <a:p>
            <a:pPr marL="342900" lvl="1" indent="0">
              <a:buNone/>
            </a:pPr>
            <a:endParaRPr lang="sv-SE" dirty="0"/>
          </a:p>
          <a:p>
            <a:pPr marL="342900" lvl="1" indent="0">
              <a:buNone/>
            </a:pPr>
            <a:endParaRPr lang="sv-SE" dirty="0"/>
          </a:p>
          <a:p>
            <a:pPr marL="3429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2269D297-91C6-A3BF-5810-CE6CDFA2E6AD}"/>
              </a:ext>
            </a:extLst>
          </p:cNvPr>
          <p:cNvSpPr txBox="1">
            <a:spLocks/>
          </p:cNvSpPr>
          <p:nvPr/>
        </p:nvSpPr>
        <p:spPr>
          <a:xfrm>
            <a:off x="6953034" y="3721054"/>
            <a:ext cx="1719017" cy="445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indent="0">
              <a:buClr>
                <a:srgbClr val="000064"/>
              </a:buClr>
              <a:buNone/>
            </a:pPr>
            <a:r>
              <a:rPr lang="sv-SE" sz="1400" dirty="0"/>
              <a:t>Regionala skillnader</a:t>
            </a:r>
            <a:br>
              <a:rPr lang="sv-SE" sz="1400" dirty="0"/>
            </a:br>
            <a:r>
              <a:rPr lang="sv-SE" sz="1400" dirty="0"/>
              <a:t>som ökar framöver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342900" lvl="1" indent="0">
              <a:buFont typeface="Courier New" panose="02070309020205020404" pitchFamily="49" charset="0"/>
              <a:buNone/>
            </a:pPr>
            <a:endParaRPr lang="sv-SE" dirty="0"/>
          </a:p>
          <a:p>
            <a:pPr marL="342900" lvl="1" indent="0">
              <a:buFont typeface="Courier New" panose="02070309020205020404" pitchFamily="49" charset="0"/>
              <a:buNone/>
            </a:pPr>
            <a:endParaRPr lang="sv-SE" dirty="0"/>
          </a:p>
          <a:p>
            <a:pPr marL="342900" lvl="1" indent="0">
              <a:buFont typeface="Courier New" panose="02070309020205020404" pitchFamily="49" charset="0"/>
              <a:buNone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DB92B7A-2837-0813-5902-6BC671349C18}"/>
              </a:ext>
            </a:extLst>
          </p:cNvPr>
          <p:cNvSpPr txBox="1">
            <a:spLocks/>
          </p:cNvSpPr>
          <p:nvPr/>
        </p:nvSpPr>
        <p:spPr>
          <a:xfrm>
            <a:off x="3719372" y="3721054"/>
            <a:ext cx="2478637" cy="658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" indent="0">
              <a:lnSpc>
                <a:spcPct val="100000"/>
              </a:lnSpc>
              <a:buClr>
                <a:srgbClr val="000064"/>
              </a:buClr>
              <a:buNone/>
            </a:pPr>
            <a:r>
              <a:rPr lang="sv-SE" sz="1400" dirty="0"/>
              <a:t>Bristen på utbildad arbetskraft</a:t>
            </a:r>
            <a:br>
              <a:rPr lang="sv-SE" sz="1400" dirty="0"/>
            </a:br>
            <a:r>
              <a:rPr lang="sv-SE" sz="1400" dirty="0"/>
              <a:t>består trots ett svagare konjunkturläge</a:t>
            </a:r>
          </a:p>
          <a:p>
            <a:pPr marL="342900" lvl="1" indent="0">
              <a:buFont typeface="Courier New" panose="02070309020205020404" pitchFamily="49" charset="0"/>
              <a:buNone/>
            </a:pPr>
            <a:endParaRPr lang="sv-SE" dirty="0"/>
          </a:p>
          <a:p>
            <a:pPr lvl="1"/>
            <a:endParaRPr lang="sv-SE" dirty="0"/>
          </a:p>
        </p:txBody>
      </p:sp>
      <p:pic>
        <p:nvPicPr>
          <p:cNvPr id="6" name="Bildobjekt 5" descr="En bild som visar text, karta, kartbok&#10;&#10;Automatiskt genererad beskrivning">
            <a:extLst>
              <a:ext uri="{FF2B5EF4-FFF2-40B4-BE49-F238E27FC236}">
                <a16:creationId xmlns:a16="http://schemas.microsoft.com/office/drawing/2014/main" id="{0FA2036A-DB36-E56C-E18E-8CB7C79A6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r="34501" b="11586"/>
          <a:stretch/>
        </p:blipFill>
        <p:spPr>
          <a:xfrm>
            <a:off x="7329368" y="1201611"/>
            <a:ext cx="1112431" cy="244239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548D76A-7183-F4D0-C832-6662AFF1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03" y="1246240"/>
            <a:ext cx="2619130" cy="26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ödesschema: Process 6">
            <a:extLst>
              <a:ext uri="{FF2B5EF4-FFF2-40B4-BE49-F238E27FC236}">
                <a16:creationId xmlns:a16="http://schemas.microsoft.com/office/drawing/2014/main" id="{B59B96C5-802D-F4DC-7D4A-15FBAA73E208}"/>
              </a:ext>
            </a:extLst>
          </p:cNvPr>
          <p:cNvSpPr/>
          <p:nvPr/>
        </p:nvSpPr>
        <p:spPr>
          <a:xfrm>
            <a:off x="8266471" y="3126658"/>
            <a:ext cx="405580" cy="51735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6CD9647-12EE-790B-F635-52042822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8" y="1246240"/>
            <a:ext cx="2926142" cy="29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3DD1D0C5-4A07-4A54-8C17-CE41ED76B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5528" r="1" b="12668"/>
          <a:stretch/>
        </p:blipFill>
        <p:spPr>
          <a:xfrm>
            <a:off x="141859" y="0"/>
            <a:ext cx="9002141" cy="4576596"/>
          </a:xfr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225672"/>
            <a:ext cx="6012000" cy="648187"/>
          </a:xfrm>
          <a:solidFill>
            <a:srgbClr val="00005A">
              <a:alpha val="90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200" dirty="0"/>
              <a:t>Arbetsmarknadsutsikterna hösten 2023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59" y="3868932"/>
            <a:ext cx="6012000" cy="457381"/>
          </a:xfrm>
          <a:solidFill>
            <a:srgbClr val="00005A">
              <a:alpha val="90000"/>
            </a:srgbClr>
          </a:solidFill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/>
              <a:t>Utvecklingen på arbetsmarknaden 2024</a:t>
            </a:r>
            <a:r>
              <a:rPr lang="sv-S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</a:t>
            </a:r>
            <a:r>
              <a:rPr lang="sv-SE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309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karta, kartbok&#10;&#10;Automatiskt genererad beskrivning">
            <a:extLst>
              <a:ext uri="{FF2B5EF4-FFF2-40B4-BE49-F238E27FC236}">
                <a16:creationId xmlns:a16="http://schemas.microsoft.com/office/drawing/2014/main" id="{CB50BA74-8E3B-86E0-18F1-35575CD09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r="32559" b="11586"/>
          <a:stretch/>
        </p:blipFill>
        <p:spPr>
          <a:xfrm>
            <a:off x="5167560" y="2396070"/>
            <a:ext cx="648202" cy="1382175"/>
          </a:xfrm>
          <a:prstGeom prst="rect">
            <a:avLst/>
          </a:prstGeom>
        </p:spPr>
      </p:pic>
      <p:sp>
        <p:nvSpPr>
          <p:cNvPr id="6" name="Flödesschema: Process 5">
            <a:extLst>
              <a:ext uri="{FF2B5EF4-FFF2-40B4-BE49-F238E27FC236}">
                <a16:creationId xmlns:a16="http://schemas.microsoft.com/office/drawing/2014/main" id="{B5FF1E49-0F9D-8D54-B953-85088818B878}"/>
              </a:ext>
            </a:extLst>
          </p:cNvPr>
          <p:cNvSpPr/>
          <p:nvPr/>
        </p:nvSpPr>
        <p:spPr>
          <a:xfrm>
            <a:off x="5682343" y="3396491"/>
            <a:ext cx="206152" cy="38175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Platshållare för innehåll 2">
            <a:extLst>
              <a:ext uri="{FF2B5EF4-FFF2-40B4-BE49-F238E27FC236}">
                <a16:creationId xmlns:a16="http://schemas.microsoft.com/office/drawing/2014/main" id="{E7B131BB-876D-4021-B994-6858A5E1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36" y="880457"/>
            <a:ext cx="8225268" cy="381327"/>
          </a:xfrm>
        </p:spPr>
        <p:txBody>
          <a:bodyPr/>
          <a:lstStyle/>
          <a:p>
            <a:pPr marL="0" indent="0" algn="ctr">
              <a:buClr>
                <a:srgbClr val="95C23D"/>
              </a:buClr>
              <a:buNone/>
            </a:pPr>
            <a:r>
              <a:rPr lang="sv-SE" sz="2800" b="1" dirty="0">
                <a:solidFill>
                  <a:srgbClr val="00005A"/>
                </a:solidFill>
              </a:rPr>
              <a:t>Arbetsmarknadsutsikterna hösten 2023</a:t>
            </a:r>
          </a:p>
          <a:p>
            <a:pPr marL="0" indent="0">
              <a:buClr>
                <a:srgbClr val="95C23D"/>
              </a:buClr>
              <a:buNone/>
            </a:pPr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466600C-691F-4D04-9342-EC8881A009FD}"/>
              </a:ext>
            </a:extLst>
          </p:cNvPr>
          <p:cNvGrpSpPr/>
          <p:nvPr/>
        </p:nvGrpSpPr>
        <p:grpSpPr>
          <a:xfrm>
            <a:off x="4605933" y="2104404"/>
            <a:ext cx="1742444" cy="1742444"/>
            <a:chOff x="6568032" y="2057400"/>
            <a:chExt cx="1742444" cy="1742444"/>
          </a:xfrm>
          <a:noFill/>
        </p:grpSpPr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CD85D537-6399-40AB-8A1C-29984DDE83EE}"/>
                </a:ext>
              </a:extLst>
            </p:cNvPr>
            <p:cNvSpPr/>
            <p:nvPr/>
          </p:nvSpPr>
          <p:spPr>
            <a:xfrm>
              <a:off x="6568032" y="2057400"/>
              <a:ext cx="1742444" cy="1742444"/>
            </a:xfrm>
            <a:prstGeom prst="ellips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59F271E-8B33-42C2-821F-1618BACFA778}"/>
                </a:ext>
              </a:extLst>
            </p:cNvPr>
            <p:cNvSpPr/>
            <p:nvPr/>
          </p:nvSpPr>
          <p:spPr>
            <a:xfrm>
              <a:off x="6725813" y="2231868"/>
              <a:ext cx="1455895" cy="1455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Fortsatt stora obalanser och regionala skillnader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37C8F5FE-1823-4AB4-A23F-125258EEA9E4}"/>
              </a:ext>
            </a:extLst>
          </p:cNvPr>
          <p:cNvGrpSpPr/>
          <p:nvPr/>
        </p:nvGrpSpPr>
        <p:grpSpPr>
          <a:xfrm>
            <a:off x="2691927" y="2035801"/>
            <a:ext cx="1742444" cy="1742444"/>
            <a:chOff x="2691927" y="2035801"/>
            <a:chExt cx="1742444" cy="1742444"/>
          </a:xfrm>
        </p:grpSpPr>
        <p:sp>
          <p:nvSpPr>
            <p:cNvPr id="32" name="Ellips 31">
              <a:extLst>
                <a:ext uri="{FF2B5EF4-FFF2-40B4-BE49-F238E27FC236}">
                  <a16:creationId xmlns:a16="http://schemas.microsoft.com/office/drawing/2014/main" id="{AF200E8F-30DA-48FE-B02D-11206EEED3E6}"/>
                </a:ext>
              </a:extLst>
            </p:cNvPr>
            <p:cNvSpPr/>
            <p:nvPr/>
          </p:nvSpPr>
          <p:spPr>
            <a:xfrm>
              <a:off x="2691927" y="2035801"/>
              <a:ext cx="1742444" cy="1742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796EB7F-30B8-4002-8AD0-34758820DCF8}"/>
                </a:ext>
              </a:extLst>
            </p:cNvPr>
            <p:cNvSpPr/>
            <p:nvPr/>
          </p:nvSpPr>
          <p:spPr>
            <a:xfrm>
              <a:off x="2842260" y="2190492"/>
              <a:ext cx="1456261" cy="14555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Arbetslösheten fortsätter öka under prognosperioden</a:t>
              </a:r>
            </a:p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2A96BA93-A560-4588-BCFC-5974F4E39D24}"/>
              </a:ext>
            </a:extLst>
          </p:cNvPr>
          <p:cNvGrpSpPr/>
          <p:nvPr/>
        </p:nvGrpSpPr>
        <p:grpSpPr>
          <a:xfrm>
            <a:off x="6568195" y="2104404"/>
            <a:ext cx="1742444" cy="1742444"/>
            <a:chOff x="4632111" y="2057400"/>
            <a:chExt cx="1742444" cy="1742444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18645D89-2962-4919-8899-C6F03C2E087C}"/>
                </a:ext>
              </a:extLst>
            </p:cNvPr>
            <p:cNvSpPr/>
            <p:nvPr/>
          </p:nvSpPr>
          <p:spPr>
            <a:xfrm>
              <a:off x="4632111" y="2057400"/>
              <a:ext cx="1742444" cy="1742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137DF79-2E01-4FFF-98C5-396E0355B62B}"/>
                </a:ext>
              </a:extLst>
            </p:cNvPr>
            <p:cNvSpPr/>
            <p:nvPr/>
          </p:nvSpPr>
          <p:spPr>
            <a:xfrm>
              <a:off x="4763262" y="2075682"/>
              <a:ext cx="1459988" cy="14599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0" hangingPunct="0">
                <a:spcBef>
                  <a:spcPct val="20000"/>
                </a:spcBef>
              </a:pPr>
              <a:endParaRPr lang="sv-SE" sz="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sv-SE" sz="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Fler behöver utbilda sig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084C5A0B-F4FF-4DC7-AD1C-9EDAD33A29E4}"/>
              </a:ext>
            </a:extLst>
          </p:cNvPr>
          <p:cNvGrpSpPr/>
          <p:nvPr/>
        </p:nvGrpSpPr>
        <p:grpSpPr>
          <a:xfrm>
            <a:off x="786339" y="2044362"/>
            <a:ext cx="1742444" cy="1742444"/>
            <a:chOff x="786339" y="2044362"/>
            <a:chExt cx="1742444" cy="1742444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74F73EE4-4AF1-48BC-A1CB-398AE966147F}"/>
                </a:ext>
              </a:extLst>
            </p:cNvPr>
            <p:cNvSpPr/>
            <p:nvPr/>
          </p:nvSpPr>
          <p:spPr>
            <a:xfrm>
              <a:off x="786339" y="2044362"/>
              <a:ext cx="1742444" cy="1742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2407BBC4-6ED2-468C-B402-66FA14FDB30A}"/>
                </a:ext>
              </a:extLst>
            </p:cNvPr>
            <p:cNvSpPr/>
            <p:nvPr/>
          </p:nvSpPr>
          <p:spPr>
            <a:xfrm>
              <a:off x="928912" y="2179272"/>
              <a:ext cx="1439867" cy="14555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sv-SE" sz="800" dirty="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Lågkonjunkturen har fått fäste på arbetsmarknaden</a:t>
              </a: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F6F7939A-8E7C-455F-9835-C71CF2310B8E}"/>
              </a:ext>
            </a:extLst>
          </p:cNvPr>
          <p:cNvSpPr/>
          <p:nvPr/>
        </p:nvSpPr>
        <p:spPr>
          <a:xfrm>
            <a:off x="0" y="0"/>
            <a:ext cx="16383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3E1291B6-0E78-4BE1-9200-47F8F4137357}"/>
              </a:ext>
            </a:extLst>
          </p:cNvPr>
          <p:cNvCxnSpPr/>
          <p:nvPr/>
        </p:nvCxnSpPr>
        <p:spPr>
          <a:xfrm>
            <a:off x="1722929" y="1343601"/>
            <a:ext cx="55711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D36FC7-8B48-DAF4-53BD-51B258594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810" y="2898779"/>
            <a:ext cx="953145" cy="68389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34019E1-7905-0406-E68B-FBEBBB57F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38" y="2907023"/>
            <a:ext cx="573852" cy="47680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3C3CE8-7AF7-B0AF-C3B8-9D382DD96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390" y="2907023"/>
            <a:ext cx="573852" cy="476803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1B0D1319-C835-4265-0992-5BE13F94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77" y="2396070"/>
            <a:ext cx="1396525" cy="13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2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52C6CACE-8DA9-0FAA-9BD9-6CE51C923019}"/>
              </a:ext>
            </a:extLst>
          </p:cNvPr>
          <p:cNvGrpSpPr/>
          <p:nvPr/>
        </p:nvGrpSpPr>
        <p:grpSpPr>
          <a:xfrm>
            <a:off x="6328800" y="1468800"/>
            <a:ext cx="1821600" cy="2963662"/>
            <a:chOff x="6313788" y="1042238"/>
            <a:chExt cx="1922400" cy="3217424"/>
          </a:xfrm>
        </p:grpSpPr>
        <p:sp>
          <p:nvSpPr>
            <p:cNvPr id="3" name="Flödesschema: Process 2">
              <a:extLst>
                <a:ext uri="{FF2B5EF4-FFF2-40B4-BE49-F238E27FC236}">
                  <a16:creationId xmlns:a16="http://schemas.microsoft.com/office/drawing/2014/main" id="{0FDA7317-BE1E-7435-C3CF-4C5E6EFA1544}"/>
                </a:ext>
              </a:extLst>
            </p:cNvPr>
            <p:cNvSpPr/>
            <p:nvPr/>
          </p:nvSpPr>
          <p:spPr>
            <a:xfrm>
              <a:off x="6313788" y="1042238"/>
              <a:ext cx="640800" cy="3217424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Flödesschema: Process 3">
              <a:extLst>
                <a:ext uri="{FF2B5EF4-FFF2-40B4-BE49-F238E27FC236}">
                  <a16:creationId xmlns:a16="http://schemas.microsoft.com/office/drawing/2014/main" id="{8992EF1F-8736-1AF2-39AA-F8DB5FD1F7AB}"/>
                </a:ext>
              </a:extLst>
            </p:cNvPr>
            <p:cNvSpPr/>
            <p:nvPr/>
          </p:nvSpPr>
          <p:spPr>
            <a:xfrm>
              <a:off x="6954588" y="1042238"/>
              <a:ext cx="640800" cy="3217424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Flödesschema: Process 5">
              <a:extLst>
                <a:ext uri="{FF2B5EF4-FFF2-40B4-BE49-F238E27FC236}">
                  <a16:creationId xmlns:a16="http://schemas.microsoft.com/office/drawing/2014/main" id="{53312CE5-4869-6C8E-6CFE-828F9DFE3C74}"/>
                </a:ext>
              </a:extLst>
            </p:cNvPr>
            <p:cNvSpPr/>
            <p:nvPr/>
          </p:nvSpPr>
          <p:spPr>
            <a:xfrm>
              <a:off x="7595388" y="1042238"/>
              <a:ext cx="640800" cy="3217424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E48285-1142-4D48-984F-6BE3897F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13" y="384523"/>
            <a:ext cx="7845356" cy="381327"/>
          </a:xfrm>
        </p:spPr>
        <p:txBody>
          <a:bodyPr/>
          <a:lstStyle/>
          <a:p>
            <a:pPr marL="0" indent="0">
              <a:buClr>
                <a:srgbClr val="95C23D"/>
              </a:buClr>
              <a:buNone/>
            </a:pPr>
            <a:r>
              <a:rPr lang="sv-SE" sz="2400" b="1" dirty="0">
                <a:solidFill>
                  <a:srgbClr val="00005A"/>
                </a:solidFill>
              </a:rPr>
              <a:t>Arbetslösheten har stigit under hösten</a:t>
            </a:r>
          </a:p>
          <a:p>
            <a:pPr marL="0" indent="0">
              <a:buClr>
                <a:srgbClr val="95C23D"/>
              </a:buClr>
              <a:buNone/>
            </a:pPr>
            <a:r>
              <a:rPr lang="sv-SE" sz="1400" dirty="0"/>
              <a:t>Antalet inskrivna arbetslösa 16-64 år (16-65 år från och med januari 2023), prognos 2023</a:t>
            </a:r>
            <a:r>
              <a:rPr lang="sv-SE" sz="14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sv-SE" sz="1400" dirty="0"/>
              <a:t>2025</a:t>
            </a:r>
            <a:endParaRPr lang="sv-S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63661A-1E86-EE64-0B79-DB7B6EE90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40743"/>
              </p:ext>
            </p:extLst>
          </p:nvPr>
        </p:nvGraphicFramePr>
        <p:xfrm>
          <a:off x="907812" y="1348928"/>
          <a:ext cx="7328988" cy="34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2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Arbetsförmedlingens efterfrågeindikator våren 2007 - våren 2020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369752"/>
              </p:ext>
            </p:extLst>
          </p:nvPr>
        </p:nvGraphicFramePr>
        <p:xfrm>
          <a:off x="610404" y="1300063"/>
          <a:ext cx="7923192" cy="356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E48285-1142-4D48-984F-6BE3897F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93" y="448807"/>
            <a:ext cx="7089908" cy="381327"/>
          </a:xfrm>
        </p:spPr>
        <p:txBody>
          <a:bodyPr/>
          <a:lstStyle/>
          <a:p>
            <a:pPr marL="0" indent="0">
              <a:buClr>
                <a:srgbClr val="95C23D"/>
              </a:buClr>
              <a:buNone/>
            </a:pPr>
            <a:r>
              <a:rPr lang="sv-SE" sz="2800" b="1" dirty="0">
                <a:solidFill>
                  <a:srgbClr val="000064"/>
                </a:solidFill>
              </a:rPr>
              <a:t>Arbetsförmedlingens efterfrågeindikator</a:t>
            </a:r>
          </a:p>
          <a:p>
            <a:pPr marL="0" indent="0">
              <a:buClr>
                <a:srgbClr val="95C23D"/>
              </a:buClr>
              <a:buNone/>
            </a:pPr>
            <a:r>
              <a:rPr lang="sv-SE" sz="1600" dirty="0"/>
              <a:t>Efterfrågeförväntningar kommande sex månader, näringslivet, hösten 2023</a:t>
            </a:r>
            <a:endParaRPr lang="sv-S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E48285-1142-4D48-984F-6BE3897F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70" y="411937"/>
            <a:ext cx="6376644" cy="381327"/>
          </a:xfrm>
        </p:spPr>
        <p:txBody>
          <a:bodyPr/>
          <a:lstStyle/>
          <a:p>
            <a:pPr marL="0" indent="0">
              <a:buClr>
                <a:srgbClr val="95C23D"/>
              </a:buClr>
              <a:buNone/>
            </a:pPr>
            <a:r>
              <a:rPr lang="sv-SE" sz="2800" b="1" dirty="0">
                <a:solidFill>
                  <a:srgbClr val="00005A"/>
                </a:solidFill>
              </a:rPr>
              <a:t>Antalet varsel har börjat öka</a:t>
            </a:r>
          </a:p>
          <a:p>
            <a:pPr marL="0" indent="0">
              <a:buClr>
                <a:srgbClr val="95C23D"/>
              </a:buClr>
              <a:buNone/>
            </a:pPr>
            <a:r>
              <a:rPr lang="sv-SE" dirty="0"/>
              <a:t>Personer berörda av varsel januari 2005 – november 2023</a:t>
            </a:r>
            <a:endParaRPr lang="sv-S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 3" descr="Personer berörda av varsel om uppsägning  1992-2023">
            <a:extLst>
              <a:ext uri="{FF2B5EF4-FFF2-40B4-BE49-F238E27FC236}">
                <a16:creationId xmlns:a16="http://schemas.microsoft.com/office/drawing/2014/main" id="{E43AD2F7-04BE-4542-9306-BB57D0861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781979"/>
              </p:ext>
            </p:extLst>
          </p:nvPr>
        </p:nvGraphicFramePr>
        <p:xfrm>
          <a:off x="820569" y="1443560"/>
          <a:ext cx="7502861" cy="316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93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ödesschema: Process 2">
            <a:extLst>
              <a:ext uri="{FF2B5EF4-FFF2-40B4-BE49-F238E27FC236}">
                <a16:creationId xmlns:a16="http://schemas.microsoft.com/office/drawing/2014/main" id="{3AFBD695-674E-F6FF-F8F2-169F8424A751}"/>
              </a:ext>
            </a:extLst>
          </p:cNvPr>
          <p:cNvSpPr/>
          <p:nvPr/>
        </p:nvSpPr>
        <p:spPr>
          <a:xfrm>
            <a:off x="6379200" y="1252800"/>
            <a:ext cx="640800" cy="321742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lödesschema: Process 3">
            <a:extLst>
              <a:ext uri="{FF2B5EF4-FFF2-40B4-BE49-F238E27FC236}">
                <a16:creationId xmlns:a16="http://schemas.microsoft.com/office/drawing/2014/main" id="{D4AA3F63-E628-8137-4940-F0BE8ECA96B2}"/>
              </a:ext>
            </a:extLst>
          </p:cNvPr>
          <p:cNvSpPr/>
          <p:nvPr/>
        </p:nvSpPr>
        <p:spPr>
          <a:xfrm>
            <a:off x="7020000" y="1252800"/>
            <a:ext cx="640800" cy="3217424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Process 5">
            <a:extLst>
              <a:ext uri="{FF2B5EF4-FFF2-40B4-BE49-F238E27FC236}">
                <a16:creationId xmlns:a16="http://schemas.microsoft.com/office/drawing/2014/main" id="{DE0DFD30-BFA2-2ACE-0012-BD3D81C94FD8}"/>
              </a:ext>
            </a:extLst>
          </p:cNvPr>
          <p:cNvSpPr/>
          <p:nvPr/>
        </p:nvSpPr>
        <p:spPr>
          <a:xfrm>
            <a:off x="7660800" y="1252800"/>
            <a:ext cx="640800" cy="321742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63661A-1E86-EE64-0B79-DB7B6EE90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73177"/>
              </p:ext>
            </p:extLst>
          </p:nvPr>
        </p:nvGraphicFramePr>
        <p:xfrm>
          <a:off x="475849" y="980358"/>
          <a:ext cx="8192301" cy="38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B6D1B6AB-C3AE-43F7-9B95-9A772605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21" y="305358"/>
            <a:ext cx="7945721" cy="675000"/>
          </a:xfrm>
        </p:spPr>
        <p:txBody>
          <a:bodyPr/>
          <a:lstStyle/>
          <a:p>
            <a:r>
              <a:rPr lang="sv-SE" sz="2400" dirty="0"/>
              <a:t>Arbetslösheten fortsätter öka under prognosperioden</a:t>
            </a:r>
            <a:br>
              <a:rPr lang="sv-SE" dirty="0"/>
            </a:br>
            <a:r>
              <a:rPr lang="sv-SE" sz="1400" b="0" dirty="0">
                <a:solidFill>
                  <a:schemeClr val="tx1"/>
                </a:solidFill>
              </a:rPr>
              <a:t>Inskrivna arbetslösa 16-65 år, prognos för 2023-2025</a:t>
            </a:r>
            <a:endParaRPr lang="sv-S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CE6F5A0-7562-45A1-9D06-5E5348430FFD}"/>
              </a:ext>
            </a:extLst>
          </p:cNvPr>
          <p:cNvSpPr txBox="1">
            <a:spLocks/>
          </p:cNvSpPr>
          <p:nvPr/>
        </p:nvSpPr>
        <p:spPr>
          <a:xfrm>
            <a:off x="759600" y="422964"/>
            <a:ext cx="7624799" cy="675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dirty="0"/>
              <a:t>Brist på arbetskraft, privata arbetsgivare</a:t>
            </a:r>
            <a:br>
              <a:rPr lang="sv-SE" dirty="0"/>
            </a:br>
            <a:r>
              <a:rPr lang="sv-SE" sz="1600" b="0" dirty="0"/>
              <a:t>Våren 2007 – hösten 2023, heldragen linje = historiskt genomsnitt</a:t>
            </a:r>
            <a:endParaRPr lang="sv-SE" sz="2800" dirty="0"/>
          </a:p>
        </p:txBody>
      </p:sp>
      <p:graphicFrame>
        <p:nvGraphicFramePr>
          <p:cNvPr id="2" name="Diagram 1" descr="Brist på arbetskraft, privata arbetsgivare &#10;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369211"/>
              </p:ext>
            </p:extLst>
          </p:nvPr>
        </p:nvGraphicFramePr>
        <p:xfrm>
          <a:off x="530913" y="1097964"/>
          <a:ext cx="8006184" cy="37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7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CE6F5A0-7562-45A1-9D06-5E5348430FFD}"/>
              </a:ext>
            </a:extLst>
          </p:cNvPr>
          <p:cNvSpPr txBox="1">
            <a:spLocks/>
          </p:cNvSpPr>
          <p:nvPr/>
        </p:nvSpPr>
        <p:spPr>
          <a:xfrm>
            <a:off x="899239" y="475413"/>
            <a:ext cx="7301562" cy="675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dirty="0">
                <a:solidFill>
                  <a:srgbClr val="000064"/>
                </a:solidFill>
              </a:rPr>
              <a:t>Brist på arbetskraft, offentliga verksamheter</a:t>
            </a:r>
            <a:br>
              <a:rPr lang="sv-SE" dirty="0"/>
            </a:br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Våren 2007 – våren 2023, heldragen linje = historiskt genomsnitt</a:t>
            </a:r>
            <a:endParaRPr lang="sv-SE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Diagram 2" descr="Brist på arbetskraft, offentliga verksamheter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92542"/>
              </p:ext>
            </p:extLst>
          </p:nvPr>
        </p:nvGraphicFramePr>
        <p:xfrm>
          <a:off x="671141" y="1398289"/>
          <a:ext cx="7666459" cy="31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40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5AEBCF0A-FB11-4F29-9E29-8CFAE20E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8" y="657006"/>
            <a:ext cx="6600172" cy="675000"/>
          </a:xfrm>
        </p:spPr>
        <p:txBody>
          <a:bodyPr/>
          <a:lstStyle/>
          <a:p>
            <a:r>
              <a:rPr lang="sv-SE" sz="2400" dirty="0">
                <a:solidFill>
                  <a:srgbClr val="000064"/>
                </a:solidFill>
              </a:rPr>
              <a:t>Årsgenomsnitt</a:t>
            </a:r>
            <a:br>
              <a:rPr lang="sv-SE" sz="2300" dirty="0"/>
            </a:br>
            <a:r>
              <a:rPr lang="sv-SE" sz="1400" b="0" dirty="0">
                <a:solidFill>
                  <a:schemeClr val="tx1"/>
                </a:solidFill>
              </a:rPr>
              <a:t>Inskrivna arbetslösa 16-65 år*, genomsnitt per år.</a:t>
            </a:r>
            <a:br>
              <a:rPr lang="sv-SE" sz="1400" b="0" dirty="0">
                <a:solidFill>
                  <a:schemeClr val="tx1"/>
                </a:solidFill>
              </a:rPr>
            </a:br>
            <a:r>
              <a:rPr lang="sv-SE" sz="1400" b="0" dirty="0">
                <a:solidFill>
                  <a:schemeClr val="tx1"/>
                </a:solidFill>
              </a:rPr>
              <a:t>Utfall för 2021</a:t>
            </a:r>
            <a:r>
              <a:rPr lang="sv-SE" sz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sv-SE" sz="1400" b="0" dirty="0">
                <a:solidFill>
                  <a:schemeClr val="tx1"/>
                </a:solidFill>
              </a:rPr>
              <a:t>2022.</a:t>
            </a:r>
            <a:endParaRPr lang="sv-SE" sz="23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8971782-24BD-4B79-A8D5-F5AA2FBCA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10393"/>
              </p:ext>
            </p:extLst>
          </p:nvPr>
        </p:nvGraphicFramePr>
        <p:xfrm>
          <a:off x="931028" y="1775008"/>
          <a:ext cx="7281943" cy="235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07">
                  <a:extLst>
                    <a:ext uri="{9D8B030D-6E8A-4147-A177-3AD203B41FA5}">
                      <a16:colId xmlns:a16="http://schemas.microsoft.com/office/drawing/2014/main" val="3030027481"/>
                    </a:ext>
                  </a:extLst>
                </a:gridCol>
                <a:gridCol w="3056389">
                  <a:extLst>
                    <a:ext uri="{9D8B030D-6E8A-4147-A177-3AD203B41FA5}">
                      <a16:colId xmlns:a16="http://schemas.microsoft.com/office/drawing/2014/main" val="1302881528"/>
                    </a:ext>
                  </a:extLst>
                </a:gridCol>
                <a:gridCol w="3186547">
                  <a:extLst>
                    <a:ext uri="{9D8B030D-6E8A-4147-A177-3AD203B41FA5}">
                      <a16:colId xmlns:a16="http://schemas.microsoft.com/office/drawing/2014/main" val="1933011206"/>
                    </a:ext>
                  </a:extLst>
                </a:gridCol>
              </a:tblGrid>
              <a:tr h="448631">
                <a:tc>
                  <a:txBody>
                    <a:bodyPr/>
                    <a:lstStyle/>
                    <a:p>
                      <a:endParaRPr lang="sv-SE" sz="1300" dirty="0"/>
                    </a:p>
                  </a:txBody>
                  <a:tcPr marL="77352" marR="77352" marT="38677" marB="38677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300" dirty="0"/>
                        <a:t>Antal inskrivna arbetslösa</a:t>
                      </a:r>
                    </a:p>
                  </a:txBody>
                  <a:tcPr marL="77352" marR="77352" marT="38677" marB="38677" anchor="ctr"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300" dirty="0"/>
                        <a:t>Arbetslöshetsnivå som andel av den registerbaserade arbetskraften</a:t>
                      </a:r>
                    </a:p>
                  </a:txBody>
                  <a:tcPr marL="77352" marR="77352" marT="38677" marB="38677" anchor="ctr">
                    <a:solidFill>
                      <a:srgbClr val="00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51046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2021</a:t>
                      </a:r>
                    </a:p>
                  </a:txBody>
                  <a:tcPr marL="77352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/>
                        <a:t>409 000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sv-SE" sz="1400" dirty="0"/>
                        <a:t>7,9%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18395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2022</a:t>
                      </a:r>
                    </a:p>
                  </a:txBody>
                  <a:tcPr marL="77352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/>
                        <a:t>342 000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sv-SE" sz="1400" dirty="0"/>
                        <a:t>6,8%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5609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P2023</a:t>
                      </a:r>
                    </a:p>
                  </a:txBody>
                  <a:tcPr marL="77352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333 000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algn="l" defTabSz="6858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47196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P2024</a:t>
                      </a:r>
                    </a:p>
                  </a:txBody>
                  <a:tcPr marL="77352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/>
                        <a:t>354 000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6,6%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17362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P2025</a:t>
                      </a:r>
                    </a:p>
                  </a:txBody>
                  <a:tcPr marL="77352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dirty="0"/>
                        <a:t>355 000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sv-SE" sz="1400" dirty="0"/>
                        <a:t>6,6%</a:t>
                      </a:r>
                    </a:p>
                  </a:txBody>
                  <a:tcPr marL="913610" marR="77352" marT="38677" marB="38677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47045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7DABCDA7-C10A-6101-A81C-F8C95D41AFA1}"/>
              </a:ext>
            </a:extLst>
          </p:cNvPr>
          <p:cNvSpPr txBox="1"/>
          <p:nvPr/>
        </p:nvSpPr>
        <p:spPr>
          <a:xfrm>
            <a:off x="876987" y="3994051"/>
            <a:ext cx="636616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sv-S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*Åren 2021−2022 avser åldrarna 16−64 år. </a:t>
            </a:r>
            <a:br>
              <a:rPr lang="sv-S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v-S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Källa: Arbetsförmedlingen och SCB (RAMS)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27274609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B9367E8A-253E-42B1-AE5B-A73ADC07D901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01F2F066-37C9-4925-A74D-1957D2ADBD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betsförmedlin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F1B5A"/>
    </a:accent1>
    <a:accent2>
      <a:srgbClr val="95C23D"/>
    </a:accent2>
    <a:accent3>
      <a:srgbClr val="FBBC33"/>
    </a:accent3>
    <a:accent4>
      <a:srgbClr val="008886"/>
    </a:accent4>
    <a:accent5>
      <a:srgbClr val="E83278"/>
    </a:accent5>
    <a:accent6>
      <a:srgbClr val="7A74A2"/>
    </a:accent6>
    <a:hlink>
      <a:srgbClr val="0563C1"/>
    </a:hlink>
    <a:folHlink>
      <a:srgbClr val="954F72"/>
    </a:folHlink>
  </a:clrScheme>
  <a:fontScheme name="Arbestförmedlingen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rbetsförmedlin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F1B5A"/>
    </a:accent1>
    <a:accent2>
      <a:srgbClr val="95C23D"/>
    </a:accent2>
    <a:accent3>
      <a:srgbClr val="FBBC33"/>
    </a:accent3>
    <a:accent4>
      <a:srgbClr val="008886"/>
    </a:accent4>
    <a:accent5>
      <a:srgbClr val="E83278"/>
    </a:accent5>
    <a:accent6>
      <a:srgbClr val="7A74A2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rbetsförmedlin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F1B5A"/>
    </a:accent1>
    <a:accent2>
      <a:srgbClr val="95C23D"/>
    </a:accent2>
    <a:accent3>
      <a:srgbClr val="FBBC33"/>
    </a:accent3>
    <a:accent4>
      <a:srgbClr val="008886"/>
    </a:accent4>
    <a:accent5>
      <a:srgbClr val="E83278"/>
    </a:accent5>
    <a:accent6>
      <a:srgbClr val="7A74A2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Arbetsförmedlingen_bredbild</Template>
  <TotalTime>18236</TotalTime>
  <Words>343</Words>
  <Application>Microsoft Office PowerPoint</Application>
  <PresentationFormat>Bildspel på skärmen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Helvetica Neue Medium</vt:lpstr>
      <vt:lpstr>Open Sans</vt:lpstr>
      <vt:lpstr>Arbetsförmedlingen</vt:lpstr>
      <vt:lpstr>Arbetsförmedlingen, blå</vt:lpstr>
      <vt:lpstr>Arbetsmarknadsutsikterna hösten 2023</vt:lpstr>
      <vt:lpstr>PowerPoint-presentation</vt:lpstr>
      <vt:lpstr>PowerPoint-presentation</vt:lpstr>
      <vt:lpstr>PowerPoint-presentation</vt:lpstr>
      <vt:lpstr>PowerPoint-presentation</vt:lpstr>
      <vt:lpstr>Arbetslösheten fortsätter öka under prognosperioden Inskrivna arbetslösa 16-65 år, prognos för 2023-2025</vt:lpstr>
      <vt:lpstr>PowerPoint-presentation</vt:lpstr>
      <vt:lpstr>PowerPoint-presentation</vt:lpstr>
      <vt:lpstr>Årsgenomsnitt Inskrivna arbetslösa 16-65 år*, genomsnitt per år. Utfall för 2021–2022.</vt:lpstr>
      <vt:lpstr>Regionala utsikter</vt:lpstr>
      <vt:lpstr>Arbetsmarknadsutsikterna hösten 2023</vt:lpstr>
      <vt:lpstr>Utmaningar på arbetsmarknaden</vt:lpstr>
      <vt:lpstr>Arbetsmarknadsutsikterna hösten 2023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Bildspel pressträff arbetsmarknadsutsikterna hösten 2023</dc:title>
  <dc:creator>Sandra Offesson</dc:creator>
  <cp:keywords>bildspel pressträff AMU hösten 2023</cp:keywords>
  <dc:description>Af 00013_2.0_(2018-09-12, AF9000)</dc:description>
  <cp:lastModifiedBy>Ulf Lindholm</cp:lastModifiedBy>
  <cp:revision>857</cp:revision>
  <cp:lastPrinted>2020-06-12T12:39:51Z</cp:lastPrinted>
  <dcterms:created xsi:type="dcterms:W3CDTF">2019-05-10T08:50:15Z</dcterms:created>
  <dcterms:modified xsi:type="dcterms:W3CDTF">2023-12-13T08:16:26Z</dcterms:modified>
</cp:coreProperties>
</file>