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6" r:id="rId4"/>
    <p:sldMasterId id="2147483700" r:id="rId5"/>
    <p:sldMasterId id="2147483719" r:id="rId6"/>
  </p:sldMasterIdLst>
  <p:notesMasterIdLst>
    <p:notesMasterId r:id="rId42"/>
  </p:notesMasterIdLst>
  <p:handoutMasterIdLst>
    <p:handoutMasterId r:id="rId43"/>
  </p:handoutMasterIdLst>
  <p:sldIdLst>
    <p:sldId id="287" r:id="rId7"/>
    <p:sldId id="370" r:id="rId8"/>
    <p:sldId id="380" r:id="rId9"/>
    <p:sldId id="331" r:id="rId10"/>
    <p:sldId id="332" r:id="rId11"/>
    <p:sldId id="333" r:id="rId12"/>
    <p:sldId id="334" r:id="rId13"/>
    <p:sldId id="335" r:id="rId14"/>
    <p:sldId id="336" r:id="rId15"/>
    <p:sldId id="337" r:id="rId16"/>
    <p:sldId id="338" r:id="rId17"/>
    <p:sldId id="339" r:id="rId18"/>
    <p:sldId id="340" r:id="rId19"/>
    <p:sldId id="341" r:id="rId20"/>
    <p:sldId id="343" r:id="rId21"/>
    <p:sldId id="344" r:id="rId22"/>
    <p:sldId id="367" r:id="rId23"/>
    <p:sldId id="349" r:id="rId24"/>
    <p:sldId id="350" r:id="rId25"/>
    <p:sldId id="351" r:id="rId26"/>
    <p:sldId id="352" r:id="rId27"/>
    <p:sldId id="353" r:id="rId28"/>
    <p:sldId id="354" r:id="rId29"/>
    <p:sldId id="356" r:id="rId30"/>
    <p:sldId id="357" r:id="rId31"/>
    <p:sldId id="358" r:id="rId32"/>
    <p:sldId id="359" r:id="rId33"/>
    <p:sldId id="360" r:id="rId34"/>
    <p:sldId id="361" r:id="rId35"/>
    <p:sldId id="362" r:id="rId36"/>
    <p:sldId id="363" r:id="rId37"/>
    <p:sldId id="364" r:id="rId38"/>
    <p:sldId id="342" r:id="rId39"/>
    <p:sldId id="325" r:id="rId40"/>
    <p:sldId id="365" r:id="rId41"/>
  </p:sldIdLst>
  <p:sldSz cx="9144000" cy="5143500" type="screen16x9"/>
  <p:notesSz cx="6858000" cy="9144000"/>
  <p:custDataLst>
    <p:tags r:id="rId44"/>
  </p:custDataLst>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11" userDrawn="1">
          <p15:clr>
            <a:srgbClr val="A4A3A4"/>
          </p15:clr>
        </p15:guide>
        <p15:guide id="2" pos="331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CAD523-0B36-A271-FFAF-D228B9E15B2A}" name="Sandra Müller" initials="SM" userId="S::sandra.muller@arbetsformedlingen.se::ae859648-d74e-406f-839b-161e6d1663d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abriella Bosticco" initials="GB" lastIdx="1" clrIdx="0">
    <p:extLst>
      <p:ext uri="{19B8F6BF-5375-455C-9EA6-DF929625EA0E}">
        <p15:presenceInfo xmlns:p15="http://schemas.microsoft.com/office/powerpoint/2012/main" userId="S::gabriella.bosticco@arbetsformedlingen.se::5f916e46-5a3c-48df-afdb-b716a452dcb0" providerId="AD"/>
      </p:ext>
    </p:extLst>
  </p:cmAuthor>
  <p:cmAuthor id="2" name="Erik Haglund" initials="EH" lastIdx="20" clrIdx="1">
    <p:extLst>
      <p:ext uri="{19B8F6BF-5375-455C-9EA6-DF929625EA0E}">
        <p15:presenceInfo xmlns:p15="http://schemas.microsoft.com/office/powerpoint/2012/main" userId="S::erik.haglund@arbetsformedlingen.se::583ced07-39a2-4a55-aa91-1eaad2c063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23D"/>
    <a:srgbClr val="00005A"/>
    <a:srgbClr val="EAF2D8"/>
    <a:srgbClr val="DA5187"/>
    <a:srgbClr val="D43372"/>
    <a:srgbClr val="BAD781"/>
    <a:srgbClr val="A5CB5A"/>
    <a:srgbClr val="595994"/>
    <a:srgbClr val="262673"/>
    <a:srgbClr val="E37A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3" autoAdjust="0"/>
    <p:restoredTop sz="94633" autoAdjust="0"/>
  </p:normalViewPr>
  <p:slideViewPr>
    <p:cSldViewPr snapToGrid="0">
      <p:cViewPr varScale="1">
        <p:scale>
          <a:sx n="137" d="100"/>
          <a:sy n="137" d="100"/>
        </p:scale>
        <p:origin x="900" y="126"/>
      </p:cViewPr>
      <p:guideLst>
        <p:guide orient="horz" pos="1711"/>
        <p:guide pos="3311"/>
      </p:guideLst>
    </p:cSldViewPr>
  </p:slideViewPr>
  <p:outlineViewPr>
    <p:cViewPr>
      <p:scale>
        <a:sx n="33" d="100"/>
        <a:sy n="33" d="100"/>
      </p:scale>
      <p:origin x="0" y="-3024"/>
    </p:cViewPr>
  </p:outlineViewPr>
  <p:notesTextViewPr>
    <p:cViewPr>
      <p:scale>
        <a:sx n="1" d="1"/>
        <a:sy n="1" d="1"/>
      </p:scale>
      <p:origin x="0" y="0"/>
    </p:cViewPr>
  </p:notesTextViewPr>
  <p:notesViewPr>
    <p:cSldViewPr snapToGrid="0" showGuides="1">
      <p:cViewPr varScale="1">
        <p:scale>
          <a:sx n="84" d="100"/>
          <a:sy n="84" d="100"/>
        </p:scale>
        <p:origin x="304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34E04B-E651-4647-A300-2AFAE441B118}" type="datetimeFigureOut">
              <a:rPr lang="sv-SE" smtClean="0"/>
              <a:t>2023-12-20</a:t>
            </a:fld>
            <a:endParaRPr lang="sv-SE"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B27053-A168-41C7-8F57-9601F9EF8615}" type="slidenum">
              <a:rPr lang="sv-SE" smtClean="0"/>
              <a:t>‹#›</a:t>
            </a:fld>
            <a:endParaRPr lang="sv-SE" dirty="0"/>
          </a:p>
        </p:txBody>
      </p:sp>
    </p:spTree>
    <p:extLst>
      <p:ext uri="{BB962C8B-B14F-4D97-AF65-F5344CB8AC3E}">
        <p14:creationId xmlns:p14="http://schemas.microsoft.com/office/powerpoint/2010/main" val="1478300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6206B-CE5A-4CA3-BD34-3451FD0BA690}" type="datetimeFigureOut">
              <a:rPr lang="sv-SE" smtClean="0"/>
              <a:t>2023-12-20</a:t>
            </a:fld>
            <a:endParaRPr lang="sv-SE" dirty="0"/>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3CAE6-3546-4A01-BBE9-044D7CD2D89D}" type="slidenum">
              <a:rPr lang="sv-SE" smtClean="0"/>
              <a:t>‹#›</a:t>
            </a:fld>
            <a:endParaRPr lang="sv-SE" dirty="0"/>
          </a:p>
        </p:txBody>
      </p:sp>
    </p:spTree>
    <p:extLst>
      <p:ext uri="{BB962C8B-B14F-4D97-AF65-F5344CB8AC3E}">
        <p14:creationId xmlns:p14="http://schemas.microsoft.com/office/powerpoint/2010/main" val="150416155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a:t>
            </a:fld>
            <a:endParaRPr lang="sv-SE" dirty="0"/>
          </a:p>
        </p:txBody>
      </p:sp>
    </p:spTree>
    <p:extLst>
      <p:ext uri="{BB962C8B-B14F-4D97-AF65-F5344CB8AC3E}">
        <p14:creationId xmlns:p14="http://schemas.microsoft.com/office/powerpoint/2010/main" val="1875499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r>
              <a:rPr lang="sv-SE" dirty="0"/>
              <a:t>Klicka på ikonen för att lägga till en bild</a:t>
            </a:r>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2023-12-20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noProof="0"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616414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r>
              <a:rPr lang="sv-SE" dirty="0"/>
              <a:t>Klicka på ikonen för att lägga till en bild</a:t>
            </a:r>
          </a:p>
        </p:txBody>
      </p:sp>
    </p:spTree>
    <p:extLst>
      <p:ext uri="{BB962C8B-B14F-4D97-AF65-F5344CB8AC3E}">
        <p14:creationId xmlns:p14="http://schemas.microsoft.com/office/powerpoint/2010/main" val="345417844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2023-12-20</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1000844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2023-12-20</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1095813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2023-12-20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rgbClr val="95C23D"/>
            </a:solidFill>
          </a:ln>
        </p:spPr>
        <p:txBody>
          <a:bodyPr lIns="17144" tIns="17144" rIns="17144" bIns="17144"/>
          <a:lstStyle/>
          <a:p>
            <a:pPr>
              <a:spcBef>
                <a:spcPts val="750"/>
              </a:spcBef>
              <a:defRPr sz="7500" b="0"/>
            </a:pPr>
            <a:endParaRPr sz="2813"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8622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2023-12-20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noProof="0"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930055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2023-12-20</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205623190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2023-12-20</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4972802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2023-12-20</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2146655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2023-12-20</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1415059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2023-12-20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67900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2023-12-20</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76293729"/>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2023-12-20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3331807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2023-12-20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60861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2023-12-20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911783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endParaRPr lang="sv-SE" dirty="0"/>
          </a:p>
        </p:txBody>
      </p:sp>
    </p:spTree>
    <p:extLst>
      <p:ext uri="{BB962C8B-B14F-4D97-AF65-F5344CB8AC3E}">
        <p14:creationId xmlns:p14="http://schemas.microsoft.com/office/powerpoint/2010/main" val="7975512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2023-12-20</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677987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2023-12-20</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391881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2023-12-20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rgbClr val="95C23D"/>
            </a:solidFill>
          </a:ln>
        </p:spPr>
        <p:txBody>
          <a:bodyPr lIns="17144" tIns="17144" rIns="17144" bIns="17144"/>
          <a:lstStyle/>
          <a:p>
            <a:pPr>
              <a:spcBef>
                <a:spcPts val="750"/>
              </a:spcBef>
              <a:defRPr sz="7500" b="0"/>
            </a:pPr>
            <a:endParaRPr sz="2813"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565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2023-12-20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2112089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2023-12-20</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2B5A4ED3-FEB3-47EA-BE93-5E7081E13E7D}"/>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296870036"/>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2023-12-20</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149729227"/>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2023-12-20</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2461488391"/>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2023-12-20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34219735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2023-12-20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221064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2023-12-20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024607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2023-12-20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66037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2023-12-20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898847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lvl1pPr>
              <a:buClr>
                <a:srgbClr val="95C23D"/>
              </a:buClr>
              <a:defRPr/>
            </a:lvl1pPr>
            <a:lvl2pPr>
              <a:buClr>
                <a:srgbClr val="95C23D"/>
              </a:buClr>
              <a:defRPr/>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4680000"/>
          </a:xfrm>
          <a:prstGeom prst="rect">
            <a:avLst/>
          </a:prstGeom>
        </p:spPr>
        <p:txBody>
          <a:bodyPr/>
          <a:lstStyle/>
          <a:p>
            <a:endParaRPr lang="sv-SE" dirty="0"/>
          </a:p>
        </p:txBody>
      </p:sp>
    </p:spTree>
    <p:extLst>
      <p:ext uri="{BB962C8B-B14F-4D97-AF65-F5344CB8AC3E}">
        <p14:creationId xmlns:p14="http://schemas.microsoft.com/office/powerpoint/2010/main" val="26838951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2023-12-20</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3510460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2023-12-20</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255422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2023-12-20</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3347941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2023-12-20</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4235789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2023-12-20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549376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2023-12-20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4938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2023-12-20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803755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2023-12-20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1052719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2023-12-20</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C5CB2548-7D24-4722-A3A5-DC2AE5CB3B14}"/>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160040929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525"/>
        </a:spcBef>
        <a:buClr>
          <a:schemeClr val="accent1"/>
        </a:buClr>
        <a:buSzPct val="100000"/>
        <a:buFont typeface="Arial" panose="020B0604020202020204" pitchFamily="34" charset="0"/>
        <a:buNone/>
        <a:defRPr sz="1800" kern="1200">
          <a:solidFill>
            <a:schemeClr val="tx1"/>
          </a:solidFill>
          <a:latin typeface="+mn-lt"/>
          <a:ea typeface="+mn-ea"/>
          <a:cs typeface="+mn-cs"/>
        </a:defRPr>
      </a:lvl1pPr>
      <a:lvl2pPr marL="342900" indent="0" algn="l" defTabSz="685800" rtl="0" eaLnBrk="1" latinLnBrk="0" hangingPunct="1">
        <a:lnSpc>
          <a:spcPct val="100000"/>
        </a:lnSpc>
        <a:spcBef>
          <a:spcPts val="450"/>
        </a:spcBef>
        <a:buClr>
          <a:schemeClr val="accent1"/>
        </a:buClr>
        <a:buSzPct val="110000"/>
        <a:buFont typeface="Arial" panose="020B0604020202020204" pitchFamily="34" charset="0"/>
        <a:buNone/>
        <a:defRPr sz="1500" kern="1200">
          <a:solidFill>
            <a:schemeClr val="tx1"/>
          </a:solidFill>
          <a:latin typeface="+mn-lt"/>
          <a:ea typeface="+mn-ea"/>
          <a:cs typeface="+mn-cs"/>
        </a:defRPr>
      </a:lvl2pPr>
      <a:lvl3pPr marL="6858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3pPr>
      <a:lvl4pPr marL="10287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4pPr>
      <a:lvl5pPr marL="13716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2023-12-20</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C5CB2548-7D24-4722-A3A5-DC2AE5CB3B14}"/>
              </a:ext>
            </a:extLst>
          </p:cNvPr>
          <p:cNvSpPr/>
          <p:nvPr userDrawn="1"/>
        </p:nvSpPr>
        <p:spPr>
          <a:xfrm>
            <a:off x="0" y="0"/>
            <a:ext cx="145034" cy="5148000"/>
          </a:xfrm>
          <a:prstGeom prst="rect">
            <a:avLst/>
          </a:prstGeom>
          <a:solidFill>
            <a:srgbClr val="95C23D"/>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14662543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32" r:id="rId3"/>
    <p:sldLayoutId id="2147483730" r:id="rId4"/>
    <p:sldLayoutId id="2147483704" r:id="rId5"/>
    <p:sldLayoutId id="2147483706" r:id="rId6"/>
    <p:sldLayoutId id="2147483717" r:id="rId7"/>
    <p:sldLayoutId id="2147483718" r:id="rId8"/>
    <p:sldLayoutId id="2147483711" r:id="rId9"/>
    <p:sldLayoutId id="2147483716" r:id="rId10"/>
    <p:sldLayoutId id="2147483708" r:id="rId11"/>
    <p:sldLayoutId id="2147483712" r:id="rId12"/>
    <p:sldLayoutId id="2147483731"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bg1"/>
                </a:solidFill>
              </a:defRPr>
            </a:lvl1pPr>
          </a:lstStyle>
          <a:p>
            <a:fld id="{1B8F8DFE-A200-45B5-B28F-687801E16029}" type="datetimeFigureOut">
              <a:rPr lang="sv-SE" smtClean="0"/>
              <a:pPr/>
              <a:t>2023-12-20</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bg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bg1"/>
                </a:solidFill>
              </a:defRPr>
            </a:lvl1pPr>
          </a:lstStyle>
          <a:p>
            <a:fld id="{6CD02724-9D72-4716-953B-F44DD0BB2568}" type="slidenum">
              <a:rPr lang="sv-SE" smtClean="0"/>
              <a:pPr/>
              <a:t>‹#›</a:t>
            </a:fld>
            <a:endParaRPr lang="sv-SE" dirty="0"/>
          </a:p>
        </p:txBody>
      </p:sp>
      <p:pic>
        <p:nvPicPr>
          <p:cNvPr id="11" name="Af_logotyp_gron-vit_cmyk.pdf" descr="Logotyp Arbetsförmedlingen">
            <a:extLst>
              <a:ext uri="{FF2B5EF4-FFF2-40B4-BE49-F238E27FC236}">
                <a16:creationId xmlns:a16="http://schemas.microsoft.com/office/drawing/2014/main" id="{1FBA17CF-186C-451C-8524-366826CC61F4}"/>
              </a:ext>
            </a:extLst>
          </p:cNvPr>
          <p:cNvPicPr>
            <a:picLocks noChangeAspect="1"/>
          </p:cNvPicPr>
          <p:nvPr userDrawn="1"/>
        </p:nvPicPr>
        <p:blipFill>
          <a:blip r:embed="rId13"/>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8535617D-9B94-4F6D-9220-2325D3DFE4F4}"/>
              </a:ext>
            </a:extLst>
          </p:cNvPr>
          <p:cNvSpPr/>
          <p:nvPr userDrawn="1"/>
        </p:nvSpPr>
        <p:spPr>
          <a:xfrm>
            <a:off x="0" y="0"/>
            <a:ext cx="145034" cy="5148000"/>
          </a:xfrm>
          <a:prstGeom prst="rect">
            <a:avLst/>
          </a:prstGeom>
          <a:solidFill>
            <a:srgbClr val="95C23D"/>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4046883460"/>
      </p:ext>
    </p:extLst>
  </p:cSld>
  <p:clrMap bg1="lt1" tx1="dk1" bg2="lt2" tx2="dk2" accent1="accent1" accent2="accent2" accent3="accent3" accent4="accent4" accent5="accent5" accent6="accent6" hlink="hlink" folHlink="folHlink"/>
  <p:sldLayoutIdLst>
    <p:sldLayoutId id="2147483720" r:id="rId1"/>
    <p:sldLayoutId id="2147483733" r:id="rId2"/>
    <p:sldLayoutId id="2147483734"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1" latinLnBrk="0" hangingPunct="1">
        <a:spcBef>
          <a:spcPct val="0"/>
        </a:spcBef>
        <a:buNone/>
        <a:defRPr sz="2700" b="1" kern="1200">
          <a:solidFill>
            <a:schemeClr val="bg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2"/>
        </a:buClr>
        <a:buSzPct val="100000"/>
        <a:buFont typeface="Arial" panose="020B0604020202020204" pitchFamily="34" charset="0"/>
        <a:buChar char="●"/>
        <a:defRPr sz="1800" kern="1200">
          <a:solidFill>
            <a:schemeClr val="bg1"/>
          </a:solidFill>
          <a:latin typeface="+mn-lt"/>
          <a:ea typeface="+mn-ea"/>
          <a:cs typeface="+mn-cs"/>
        </a:defRPr>
      </a:lvl1pPr>
      <a:lvl2pPr marL="557213" indent="-214313" algn="l" defTabSz="685800" rtl="0" eaLnBrk="1" latinLnBrk="0" hangingPunct="1">
        <a:lnSpc>
          <a:spcPct val="100000"/>
        </a:lnSpc>
        <a:spcBef>
          <a:spcPts val="450"/>
        </a:spcBef>
        <a:buClr>
          <a:schemeClr val="accent2"/>
        </a:buClr>
        <a:buSzPct val="110000"/>
        <a:buFont typeface="Courier New" panose="02070309020205020404" pitchFamily="49" charset="0"/>
        <a:buChar char="o"/>
        <a:defRPr sz="1500" kern="1200">
          <a:solidFill>
            <a:schemeClr val="bg1"/>
          </a:solidFill>
          <a:latin typeface="+mn-lt"/>
          <a:ea typeface="+mn-ea"/>
          <a:cs typeface="+mn-cs"/>
        </a:defRPr>
      </a:lvl2pPr>
      <a:lvl3pPr marL="8572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3pPr>
      <a:lvl4pPr marL="12001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4pPr>
      <a:lvl5pPr marL="15430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3" Type="http://schemas.openxmlformats.org/officeDocument/2006/relationships/slide" Target="slide14.xml"/><Relationship Id="rId18" Type="http://schemas.openxmlformats.org/officeDocument/2006/relationships/slide" Target="slide20.xml"/><Relationship Id="rId26" Type="http://schemas.openxmlformats.org/officeDocument/2006/relationships/slide" Target="slide28.xml"/><Relationship Id="rId3" Type="http://schemas.openxmlformats.org/officeDocument/2006/relationships/slide" Target="slide1.xml"/><Relationship Id="rId21" Type="http://schemas.openxmlformats.org/officeDocument/2006/relationships/slide" Target="slide23.xml"/><Relationship Id="rId7" Type="http://schemas.openxmlformats.org/officeDocument/2006/relationships/slide" Target="slide8.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7.xml"/><Relationship Id="rId33" Type="http://schemas.openxmlformats.org/officeDocument/2006/relationships/slide" Target="slide35.xml"/><Relationship Id="rId2" Type="http://schemas.openxmlformats.org/officeDocument/2006/relationships/notesSlide" Target="../notesSlides/notesSlide1.xml"/><Relationship Id="rId16" Type="http://schemas.openxmlformats.org/officeDocument/2006/relationships/slide" Target="slide17.xml"/><Relationship Id="rId20" Type="http://schemas.openxmlformats.org/officeDocument/2006/relationships/slide" Target="slide22.xml"/><Relationship Id="rId29" Type="http://schemas.openxmlformats.org/officeDocument/2006/relationships/slide" Target="slide31.xml"/><Relationship Id="rId1" Type="http://schemas.openxmlformats.org/officeDocument/2006/relationships/slideLayout" Target="../slideLayouts/slideLayout19.xml"/><Relationship Id="rId6" Type="http://schemas.openxmlformats.org/officeDocument/2006/relationships/slide" Target="slide7.xml"/><Relationship Id="rId11" Type="http://schemas.openxmlformats.org/officeDocument/2006/relationships/slide" Target="slide12.xml"/><Relationship Id="rId24" Type="http://schemas.openxmlformats.org/officeDocument/2006/relationships/slide" Target="slide26.xml"/><Relationship Id="rId32" Type="http://schemas.openxmlformats.org/officeDocument/2006/relationships/slide" Target="slide34.xml"/><Relationship Id="rId5" Type="http://schemas.openxmlformats.org/officeDocument/2006/relationships/slide" Target="slide6.xml"/><Relationship Id="rId15" Type="http://schemas.openxmlformats.org/officeDocument/2006/relationships/slide" Target="slide16.xml"/><Relationship Id="rId23" Type="http://schemas.openxmlformats.org/officeDocument/2006/relationships/slide" Target="slide25.xml"/><Relationship Id="rId28" Type="http://schemas.openxmlformats.org/officeDocument/2006/relationships/slide" Target="slide30.xml"/><Relationship Id="rId10" Type="http://schemas.openxmlformats.org/officeDocument/2006/relationships/slide" Target="slide11.xml"/><Relationship Id="rId19" Type="http://schemas.openxmlformats.org/officeDocument/2006/relationships/slide" Target="slide21.xml"/><Relationship Id="rId31" Type="http://schemas.openxmlformats.org/officeDocument/2006/relationships/slide" Target="slide33.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15.xml"/><Relationship Id="rId22" Type="http://schemas.openxmlformats.org/officeDocument/2006/relationships/slide" Target="slide24.xml"/><Relationship Id="rId27" Type="http://schemas.openxmlformats.org/officeDocument/2006/relationships/slide" Target="slide29.xml"/><Relationship Id="rId30" Type="http://schemas.openxmlformats.org/officeDocument/2006/relationships/slide" Target="slide32.xml"/><Relationship Id="rId8" Type="http://schemas.openxmlformats.org/officeDocument/2006/relationships/slide" Target="slide9.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hyperlink" Target="https://arbetsformedlingen.se/download/18.47a458fb16df81b9133c81/1675772039297/riktlinjer-avvikelserapportering.pdf" TargetMode="External"/><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xempelbild på grupp med människor i möte">
            <a:extLst>
              <a:ext uri="{FF2B5EF4-FFF2-40B4-BE49-F238E27FC236}">
                <a16:creationId xmlns:a16="http://schemas.microsoft.com/office/drawing/2014/main" id="{9331C290-1AF2-CC40-A514-B0F588733F70}"/>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1479" b="11479"/>
          <a:stretch/>
        </p:blipFill>
        <p:spPr/>
      </p:pic>
      <p:sp>
        <p:nvSpPr>
          <p:cNvPr id="3" name="Rubrik 2">
            <a:extLst>
              <a:ext uri="{FF2B5EF4-FFF2-40B4-BE49-F238E27FC236}">
                <a16:creationId xmlns:a16="http://schemas.microsoft.com/office/drawing/2014/main" id="{E4D33628-C972-4223-B7F5-1E8074EA285B}"/>
              </a:ext>
            </a:extLst>
          </p:cNvPr>
          <p:cNvSpPr>
            <a:spLocks noGrp="1"/>
          </p:cNvSpPr>
          <p:nvPr>
            <p:ph type="ctrTitle"/>
          </p:nvPr>
        </p:nvSpPr>
        <p:spPr>
          <a:xfrm>
            <a:off x="141858" y="2820040"/>
            <a:ext cx="7165657" cy="1053820"/>
          </a:xfrm>
        </p:spPr>
        <p:txBody>
          <a:bodyPr/>
          <a:lstStyle/>
          <a:p>
            <a:r>
              <a:rPr lang="sv-SE" sz="3000" dirty="0"/>
              <a:t>Individuellt pedagogiskt stöd vid utbildning (IPSU) A och B</a:t>
            </a:r>
          </a:p>
        </p:txBody>
      </p:sp>
      <p:sp>
        <p:nvSpPr>
          <p:cNvPr id="4" name="Underrubrik 3">
            <a:extLst>
              <a:ext uri="{FF2B5EF4-FFF2-40B4-BE49-F238E27FC236}">
                <a16:creationId xmlns:a16="http://schemas.microsoft.com/office/drawing/2014/main" id="{2A889C2A-BC79-4C98-A073-B6ED4A97DA5E}"/>
              </a:ext>
            </a:extLst>
          </p:cNvPr>
          <p:cNvSpPr>
            <a:spLocks noGrp="1"/>
          </p:cNvSpPr>
          <p:nvPr>
            <p:ph type="subTitle" idx="1"/>
          </p:nvPr>
        </p:nvSpPr>
        <p:spPr>
          <a:xfrm>
            <a:off x="141858" y="3873860"/>
            <a:ext cx="7165657" cy="757820"/>
          </a:xfrm>
        </p:spPr>
        <p:txBody>
          <a:bodyPr/>
          <a:lstStyle/>
          <a:p>
            <a:endParaRPr lang="sv-SE" altLang="sv-SE" sz="1400" i="1" dirty="0"/>
          </a:p>
          <a:p>
            <a:r>
              <a:rPr kumimoji="0" lang="sv-SE" altLang="sv-SE" sz="1400" b="0" i="0" u="none" strike="noStrike" kern="1200" cap="none" spc="0" normalizeH="0" baseline="0" noProof="0" dirty="0">
                <a:ln>
                  <a:noFill/>
                </a:ln>
                <a:solidFill>
                  <a:prstClr val="white"/>
                </a:solidFill>
                <a:effectLst/>
                <a:uLnTx/>
                <a:uFill>
                  <a:solidFill>
                    <a:srgbClr val="95C23D"/>
                  </a:solidFill>
                </a:uFill>
                <a:latin typeface="Arial"/>
                <a:ea typeface="+mn-ea"/>
                <a:cs typeface="+mn-cs"/>
              </a:rPr>
              <a:t>Användarstöd uppdaterat </a:t>
            </a:r>
            <a:r>
              <a:rPr lang="sv-SE" altLang="sv-SE" sz="1400" dirty="0">
                <a:solidFill>
                  <a:prstClr val="white"/>
                </a:solidFill>
                <a:uFill>
                  <a:solidFill>
                    <a:srgbClr val="95C23D"/>
                  </a:solidFill>
                </a:uFill>
                <a:latin typeface="Arial"/>
              </a:rPr>
              <a:t>2023-12-13</a:t>
            </a:r>
            <a:endParaRPr kumimoji="0" lang="sv-SE" altLang="sv-SE" sz="1400" b="0" i="0" u="none" strike="noStrike" kern="1200" cap="none" spc="0" normalizeH="0" baseline="0" noProof="0" dirty="0">
              <a:ln>
                <a:noFill/>
              </a:ln>
              <a:solidFill>
                <a:prstClr val="white"/>
              </a:solidFill>
              <a:effectLst/>
              <a:uLnTx/>
              <a:uFill>
                <a:solidFill>
                  <a:srgbClr val="95C23D"/>
                </a:solidFill>
              </a:uFill>
              <a:latin typeface="Arial"/>
              <a:ea typeface="+mn-ea"/>
              <a:cs typeface="+mn-cs"/>
            </a:endParaRPr>
          </a:p>
        </p:txBody>
      </p:sp>
    </p:spTree>
    <p:extLst>
      <p:ext uri="{BB962C8B-B14F-4D97-AF65-F5344CB8AC3E}">
        <p14:creationId xmlns:p14="http://schemas.microsoft.com/office/powerpoint/2010/main" val="3122665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AFE618-50D3-7CE3-ABB1-9F1EBF3DB8A5}"/>
              </a:ext>
            </a:extLst>
          </p:cNvPr>
          <p:cNvSpPr>
            <a:spLocks noGrp="1"/>
          </p:cNvSpPr>
          <p:nvPr>
            <p:ph type="title"/>
          </p:nvPr>
        </p:nvSpPr>
        <p:spPr>
          <a:xfrm>
            <a:off x="710473" y="427141"/>
            <a:ext cx="7422784" cy="445695"/>
          </a:xfrm>
        </p:spPr>
        <p:txBody>
          <a:bodyPr/>
          <a:lstStyle/>
          <a:p>
            <a:r>
              <a:rPr lang="sv-SE" sz="2400" dirty="0"/>
              <a:t>Syfte och mål för aktivitet i gemensam planering</a:t>
            </a:r>
            <a:br>
              <a:rPr lang="sv-SE" sz="2400" dirty="0"/>
            </a:br>
            <a:endParaRPr lang="sv-SE" sz="2400" dirty="0"/>
          </a:p>
        </p:txBody>
      </p:sp>
      <p:pic>
        <p:nvPicPr>
          <p:cNvPr id="6" name="Bildobjekt 5" descr="Bilden visar att du ska fylla i syfte och mål under fliken Innehåll">
            <a:extLst>
              <a:ext uri="{FF2B5EF4-FFF2-40B4-BE49-F238E27FC236}">
                <a16:creationId xmlns:a16="http://schemas.microsoft.com/office/drawing/2014/main" id="{65C8CD33-6722-2F98-47EC-40C23FC41B9E}"/>
              </a:ext>
            </a:extLst>
          </p:cNvPr>
          <p:cNvPicPr>
            <a:picLocks noChangeAspect="1"/>
          </p:cNvPicPr>
          <p:nvPr/>
        </p:nvPicPr>
        <p:blipFill>
          <a:blip r:embed="rId2"/>
          <a:stretch>
            <a:fillRect/>
          </a:stretch>
        </p:blipFill>
        <p:spPr>
          <a:xfrm>
            <a:off x="769570" y="1082768"/>
            <a:ext cx="3449139" cy="382066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FB467BC6-7E7D-BD3C-49E5-847D5973470A}"/>
              </a:ext>
            </a:extLst>
          </p:cNvPr>
          <p:cNvSpPr>
            <a:spLocks noGrp="1"/>
          </p:cNvSpPr>
          <p:nvPr>
            <p:ph idx="1"/>
          </p:nvPr>
        </p:nvSpPr>
        <p:spPr>
          <a:xfrm>
            <a:off x="4530436" y="1082768"/>
            <a:ext cx="3934526" cy="1146304"/>
          </a:xfrm>
        </p:spPr>
        <p:txBody>
          <a:bodyPr/>
          <a:lstStyle/>
          <a:p>
            <a:pPr marL="0" indent="0">
              <a:buNone/>
            </a:pPr>
            <a:r>
              <a:rPr lang="sv-SE" sz="1200" b="0" i="0" dirty="0">
                <a:effectLst/>
              </a:rPr>
              <a:t>När du valt en aktivitet och klickat på </a:t>
            </a:r>
            <a:r>
              <a:rPr lang="sv-SE" sz="1200" b="1" dirty="0"/>
              <a:t>Skapa</a:t>
            </a:r>
            <a:r>
              <a:rPr lang="sv-SE" sz="1200" b="0" i="1" dirty="0">
                <a:effectLst/>
              </a:rPr>
              <a:t> </a:t>
            </a:r>
            <a:r>
              <a:rPr lang="sv-SE" sz="1200" b="0" i="0" dirty="0">
                <a:effectLst/>
              </a:rPr>
              <a:t>öppnas rutan där du ska beskriva syfte och mål med vald aktivitet. </a:t>
            </a:r>
          </a:p>
          <a:p>
            <a:pPr marL="0" indent="0">
              <a:buNone/>
            </a:pPr>
            <a:r>
              <a:rPr lang="sv-SE" sz="1200" b="0" i="0" dirty="0">
                <a:effectLst/>
              </a:rPr>
              <a:t>När du fyllt i syfte och mål för den första aktiviteten sparar du den. </a:t>
            </a:r>
          </a:p>
          <a:p>
            <a:pPr marL="0" indent="0">
              <a:buNone/>
            </a:pPr>
            <a:r>
              <a:rPr lang="sv-SE" sz="1200" b="0" i="0" dirty="0">
                <a:effectLst/>
              </a:rPr>
              <a:t>Sedan väljer du resterande aktiviteter och gör samma sak.</a:t>
            </a:r>
          </a:p>
          <a:p>
            <a:pPr marL="0" indent="0">
              <a:buNone/>
            </a:pPr>
            <a:endParaRPr lang="sv-SE" sz="1200" dirty="0"/>
          </a:p>
        </p:txBody>
      </p:sp>
    </p:spTree>
    <p:extLst>
      <p:ext uri="{BB962C8B-B14F-4D97-AF65-F5344CB8AC3E}">
        <p14:creationId xmlns:p14="http://schemas.microsoft.com/office/powerpoint/2010/main" val="3216762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F84E43-2399-E9C1-C90B-90D0349C909A}"/>
              </a:ext>
            </a:extLst>
          </p:cNvPr>
          <p:cNvSpPr>
            <a:spLocks noGrp="1"/>
          </p:cNvSpPr>
          <p:nvPr>
            <p:ph type="title"/>
          </p:nvPr>
        </p:nvSpPr>
        <p:spPr>
          <a:xfrm>
            <a:off x="696440" y="431445"/>
            <a:ext cx="7422784" cy="489882"/>
          </a:xfrm>
        </p:spPr>
        <p:txBody>
          <a:bodyPr/>
          <a:lstStyle/>
          <a:p>
            <a:r>
              <a:rPr lang="sv-SE" sz="2400" dirty="0"/>
              <a:t>Lägg till övrig information i gemensam planering</a:t>
            </a:r>
            <a:br>
              <a:rPr lang="sv-SE" sz="2400" dirty="0"/>
            </a:br>
            <a:endParaRPr lang="sv-SE" sz="2400" dirty="0"/>
          </a:p>
        </p:txBody>
      </p:sp>
      <p:pic>
        <p:nvPicPr>
          <p:cNvPr id="6" name="Bildobjekt 5" descr="Bilden visar att du kan lägga till övrig information under fliken Innehåll i gemensam planering">
            <a:extLst>
              <a:ext uri="{FF2B5EF4-FFF2-40B4-BE49-F238E27FC236}">
                <a16:creationId xmlns:a16="http://schemas.microsoft.com/office/drawing/2014/main" id="{FE3B86AD-3852-3826-9598-6E47F1C35B21}"/>
              </a:ext>
            </a:extLst>
          </p:cNvPr>
          <p:cNvPicPr>
            <a:picLocks noChangeAspect="1"/>
          </p:cNvPicPr>
          <p:nvPr/>
        </p:nvPicPr>
        <p:blipFill>
          <a:blip r:embed="rId2"/>
          <a:stretch>
            <a:fillRect/>
          </a:stretch>
        </p:blipFill>
        <p:spPr>
          <a:xfrm>
            <a:off x="768962" y="1149926"/>
            <a:ext cx="3561658" cy="3643747"/>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7D8E7E4B-1AC5-62B7-D4BA-5100846B1167}"/>
              </a:ext>
            </a:extLst>
          </p:cNvPr>
          <p:cNvSpPr>
            <a:spLocks noGrp="1"/>
          </p:cNvSpPr>
          <p:nvPr>
            <p:ph idx="1"/>
          </p:nvPr>
        </p:nvSpPr>
        <p:spPr>
          <a:xfrm>
            <a:off x="4577855" y="1149926"/>
            <a:ext cx="3731895" cy="1340753"/>
          </a:xfrm>
        </p:spPr>
        <p:txBody>
          <a:bodyPr/>
          <a:lstStyle/>
          <a:p>
            <a:pPr marL="0" indent="0">
              <a:buNone/>
            </a:pPr>
            <a:r>
              <a:rPr lang="sv-SE" sz="1200" dirty="0"/>
              <a:t>Genom att kryssa i rutan </a:t>
            </a:r>
            <a:r>
              <a:rPr lang="sv-SE" sz="1200" b="1" dirty="0"/>
              <a:t>Lägg till övrig information </a:t>
            </a:r>
            <a:r>
              <a:rPr lang="sv-SE" sz="1200" dirty="0"/>
              <a:t>kan du öppna fältet </a:t>
            </a:r>
            <a:r>
              <a:rPr lang="sv-SE" sz="1200" b="1" dirty="0"/>
              <a:t>Övriga upplysningar. </a:t>
            </a:r>
          </a:p>
          <a:p>
            <a:pPr marL="0" indent="0">
              <a:buNone/>
            </a:pPr>
            <a:r>
              <a:rPr lang="sv-SE" sz="1200" dirty="0"/>
              <a:t>Det kan användas </a:t>
            </a:r>
            <a:r>
              <a:rPr lang="sv-SE" sz="1200" b="0" i="0" dirty="0">
                <a:effectLst/>
              </a:rPr>
              <a:t>om du vill tillföra ytterligare information till Arbetsförmedlingen.</a:t>
            </a:r>
          </a:p>
          <a:p>
            <a:pPr marL="0" indent="0">
              <a:buNone/>
            </a:pPr>
            <a:endParaRPr lang="sv-SE" sz="1200" dirty="0"/>
          </a:p>
        </p:txBody>
      </p:sp>
    </p:spTree>
    <p:extLst>
      <p:ext uri="{BB962C8B-B14F-4D97-AF65-F5344CB8AC3E}">
        <p14:creationId xmlns:p14="http://schemas.microsoft.com/office/powerpoint/2010/main" val="334448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CE5694-A5F5-2C88-F6C3-9197A69BF8FF}"/>
              </a:ext>
            </a:extLst>
          </p:cNvPr>
          <p:cNvSpPr>
            <a:spLocks noGrp="1"/>
          </p:cNvSpPr>
          <p:nvPr>
            <p:ph type="title"/>
          </p:nvPr>
        </p:nvSpPr>
        <p:spPr>
          <a:xfrm>
            <a:off x="692634" y="424489"/>
            <a:ext cx="7422784" cy="422676"/>
          </a:xfrm>
        </p:spPr>
        <p:txBody>
          <a:bodyPr/>
          <a:lstStyle/>
          <a:p>
            <a:r>
              <a:rPr lang="sv-SE" sz="2400" dirty="0"/>
              <a:t>Redigera aktivitet i gemensam planering</a:t>
            </a:r>
            <a:br>
              <a:rPr lang="sv-SE" sz="2400" dirty="0"/>
            </a:br>
            <a:endParaRPr lang="sv-SE" sz="2400" dirty="0"/>
          </a:p>
        </p:txBody>
      </p:sp>
      <p:pic>
        <p:nvPicPr>
          <p:cNvPr id="6" name="Bildobjekt 5" descr="Bilden visar att du kan redigera aktivitet i gemensam planering ">
            <a:extLst>
              <a:ext uri="{FF2B5EF4-FFF2-40B4-BE49-F238E27FC236}">
                <a16:creationId xmlns:a16="http://schemas.microsoft.com/office/drawing/2014/main" id="{EBFCB00A-E41F-3277-394F-E5298F4E9A0B}"/>
              </a:ext>
            </a:extLst>
          </p:cNvPr>
          <p:cNvPicPr>
            <a:picLocks noChangeAspect="1"/>
          </p:cNvPicPr>
          <p:nvPr/>
        </p:nvPicPr>
        <p:blipFill>
          <a:blip r:embed="rId2"/>
          <a:stretch>
            <a:fillRect/>
          </a:stretch>
        </p:blipFill>
        <p:spPr>
          <a:xfrm>
            <a:off x="900452" y="1016384"/>
            <a:ext cx="3136762" cy="3702627"/>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D72F5052-E92E-7D71-7BC0-E8D941F21BE1}"/>
              </a:ext>
            </a:extLst>
          </p:cNvPr>
          <p:cNvSpPr>
            <a:spLocks noGrp="1"/>
          </p:cNvSpPr>
          <p:nvPr>
            <p:ph idx="1"/>
          </p:nvPr>
        </p:nvSpPr>
        <p:spPr>
          <a:xfrm>
            <a:off x="4711992" y="1016384"/>
            <a:ext cx="3826949" cy="1173483"/>
          </a:xfrm>
        </p:spPr>
        <p:txBody>
          <a:bodyPr/>
          <a:lstStyle/>
          <a:p>
            <a:pPr marL="0" indent="0">
              <a:buNone/>
            </a:pPr>
            <a:r>
              <a:rPr lang="sv-SE" sz="1200" dirty="0"/>
              <a:t>I listan </a:t>
            </a:r>
            <a:r>
              <a:rPr lang="sv-SE" sz="1200" b="1" dirty="0"/>
              <a:t>Sparade aktiviteter</a:t>
            </a:r>
            <a:r>
              <a:rPr lang="sv-SE" sz="1200" b="1" dirty="0">
                <a:effectLst/>
              </a:rPr>
              <a:t> </a:t>
            </a:r>
            <a:r>
              <a:rPr lang="sv-SE" sz="1200" b="0" i="0" dirty="0">
                <a:effectLst/>
              </a:rPr>
              <a:t>kan du se, ändra eller ta bort en aktivitet. </a:t>
            </a:r>
          </a:p>
          <a:p>
            <a:pPr marL="0" indent="0">
              <a:buNone/>
            </a:pPr>
            <a:r>
              <a:rPr lang="sv-SE" sz="1200" b="0" i="0" dirty="0">
                <a:effectLst/>
              </a:rPr>
              <a:t>När du är klar med den gemensamma planeringen ska du spara, skapa och skicka in den.</a:t>
            </a:r>
          </a:p>
          <a:p>
            <a:pPr marL="0" indent="0">
              <a:buNone/>
            </a:pPr>
            <a:endParaRPr lang="sv-SE" sz="1200" dirty="0"/>
          </a:p>
        </p:txBody>
      </p:sp>
    </p:spTree>
    <p:extLst>
      <p:ext uri="{BB962C8B-B14F-4D97-AF65-F5344CB8AC3E}">
        <p14:creationId xmlns:p14="http://schemas.microsoft.com/office/powerpoint/2010/main" val="3726740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21D2BE-1ADE-54C5-215A-37396445AA35}"/>
              </a:ext>
            </a:extLst>
          </p:cNvPr>
          <p:cNvSpPr>
            <a:spLocks noGrp="1"/>
          </p:cNvSpPr>
          <p:nvPr>
            <p:ph type="title"/>
          </p:nvPr>
        </p:nvSpPr>
        <p:spPr>
          <a:xfrm>
            <a:off x="692256" y="432508"/>
            <a:ext cx="7422784" cy="468037"/>
          </a:xfrm>
        </p:spPr>
        <p:txBody>
          <a:bodyPr/>
          <a:lstStyle/>
          <a:p>
            <a:r>
              <a:rPr lang="sv-SE" sz="2400" dirty="0"/>
              <a:t>Registrera ny gemensam planering</a:t>
            </a:r>
            <a:br>
              <a:rPr lang="sv-SE" sz="2400" dirty="0"/>
            </a:br>
            <a:endParaRPr lang="sv-SE" sz="2400" dirty="0"/>
          </a:p>
        </p:txBody>
      </p:sp>
      <p:pic>
        <p:nvPicPr>
          <p:cNvPr id="6" name="Bildobjekt 5" descr="Bilden visar att du kan registrera ny gemensam planering under ärendevyn. ">
            <a:extLst>
              <a:ext uri="{FF2B5EF4-FFF2-40B4-BE49-F238E27FC236}">
                <a16:creationId xmlns:a16="http://schemas.microsoft.com/office/drawing/2014/main" id="{829B290A-35EE-B786-BC99-D4793B807A7C}"/>
              </a:ext>
            </a:extLst>
          </p:cNvPr>
          <p:cNvPicPr>
            <a:picLocks noChangeAspect="1"/>
          </p:cNvPicPr>
          <p:nvPr/>
        </p:nvPicPr>
        <p:blipFill>
          <a:blip r:embed="rId2"/>
          <a:stretch>
            <a:fillRect/>
          </a:stretch>
        </p:blipFill>
        <p:spPr>
          <a:xfrm>
            <a:off x="692256" y="1184564"/>
            <a:ext cx="3576091" cy="377190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3C61DCEC-A422-BA72-E5BD-322FCD6A1242}"/>
              </a:ext>
            </a:extLst>
          </p:cNvPr>
          <p:cNvSpPr>
            <a:spLocks noGrp="1"/>
          </p:cNvSpPr>
          <p:nvPr>
            <p:ph idx="1"/>
          </p:nvPr>
        </p:nvSpPr>
        <p:spPr>
          <a:xfrm>
            <a:off x="4765582" y="1234461"/>
            <a:ext cx="3842317" cy="2100410"/>
          </a:xfrm>
        </p:spPr>
        <p:txBody>
          <a:bodyPr/>
          <a:lstStyle/>
          <a:p>
            <a:pPr marL="0" indent="0">
              <a:buNone/>
            </a:pPr>
            <a:r>
              <a:rPr lang="sv-SE" sz="1200" b="0" i="0" dirty="0">
                <a:effectLst/>
              </a:rPr>
              <a:t>I IPSU A kan du registrera en ny </a:t>
            </a:r>
            <a:r>
              <a:rPr lang="sv-SE" sz="1200" dirty="0"/>
              <a:t>Gemensam planering </a:t>
            </a:r>
            <a:r>
              <a:rPr lang="sv-SE" sz="1200" b="0" i="0" dirty="0">
                <a:effectLst/>
              </a:rPr>
              <a:t>när du vill ge förslag på ändrade aktiviteter eller när du vill föreslå en förkortning eller en förlängning av kartläggningsperioden.</a:t>
            </a:r>
          </a:p>
          <a:p>
            <a:pPr marL="0" indent="0">
              <a:buNone/>
            </a:pPr>
            <a:r>
              <a:rPr lang="sv-SE" sz="1200" dirty="0"/>
              <a:t>D</a:t>
            </a:r>
            <a:r>
              <a:rPr lang="sv-SE" sz="1200" b="0" i="0" dirty="0">
                <a:effectLst/>
              </a:rPr>
              <a:t>en får inte vara kortare än en vecka eller längre än tre veckor</a:t>
            </a:r>
            <a:r>
              <a:rPr lang="sv-SE" sz="1200" dirty="0"/>
              <a:t>. </a:t>
            </a:r>
          </a:p>
          <a:p>
            <a:pPr marL="0" indent="0">
              <a:buNone/>
            </a:pPr>
            <a:r>
              <a:rPr lang="sv-SE" sz="1200" b="0" i="0" dirty="0">
                <a:effectLst/>
              </a:rPr>
              <a:t>För att skapa en ny gemensam planering väljer du länken </a:t>
            </a:r>
            <a:r>
              <a:rPr lang="sv-SE" sz="1200" b="1" i="0" dirty="0">
                <a:effectLst/>
              </a:rPr>
              <a:t>Registrera </a:t>
            </a:r>
            <a:r>
              <a:rPr lang="sv-SE" sz="1200" i="0" dirty="0">
                <a:effectLst/>
              </a:rPr>
              <a:t>i ärendevyn. </a:t>
            </a:r>
            <a:endParaRPr lang="sv-SE" sz="1200" b="0" i="0" dirty="0">
              <a:effectLst/>
            </a:endParaRPr>
          </a:p>
          <a:p>
            <a:pPr marL="0" indent="0">
              <a:buNone/>
            </a:pPr>
            <a:endParaRPr lang="sv-SE" sz="1200" dirty="0"/>
          </a:p>
        </p:txBody>
      </p:sp>
    </p:spTree>
    <p:extLst>
      <p:ext uri="{BB962C8B-B14F-4D97-AF65-F5344CB8AC3E}">
        <p14:creationId xmlns:p14="http://schemas.microsoft.com/office/powerpoint/2010/main" val="1821429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2388B7-F60B-1FEC-2FFF-66897F2D8AC8}"/>
              </a:ext>
            </a:extLst>
          </p:cNvPr>
          <p:cNvSpPr>
            <a:spLocks noGrp="1"/>
          </p:cNvSpPr>
          <p:nvPr>
            <p:ph type="title"/>
          </p:nvPr>
        </p:nvSpPr>
        <p:spPr>
          <a:xfrm>
            <a:off x="700171" y="357073"/>
            <a:ext cx="7422784" cy="432636"/>
          </a:xfrm>
        </p:spPr>
        <p:txBody>
          <a:bodyPr/>
          <a:lstStyle/>
          <a:p>
            <a:r>
              <a:rPr lang="sv-SE" sz="2400" dirty="0"/>
              <a:t>Innehåll ny Gemensam planering</a:t>
            </a:r>
            <a:br>
              <a:rPr lang="sv-SE" sz="2400" dirty="0"/>
            </a:br>
            <a:endParaRPr lang="sv-SE" sz="2400" dirty="0"/>
          </a:p>
        </p:txBody>
      </p:sp>
      <p:pic>
        <p:nvPicPr>
          <p:cNvPr id="6" name="Bildobjekt 5" descr="Bilden visar innehåll i en versionshanterad gemensam planering där du kan redigera och lägga till ny information.">
            <a:extLst>
              <a:ext uri="{FF2B5EF4-FFF2-40B4-BE49-F238E27FC236}">
                <a16:creationId xmlns:a16="http://schemas.microsoft.com/office/drawing/2014/main" id="{1C2EF7CB-A932-6D29-8272-D49CC6516EC1}"/>
              </a:ext>
            </a:extLst>
          </p:cNvPr>
          <p:cNvPicPr>
            <a:picLocks noChangeAspect="1"/>
          </p:cNvPicPr>
          <p:nvPr/>
        </p:nvPicPr>
        <p:blipFill>
          <a:blip r:embed="rId2"/>
          <a:stretch>
            <a:fillRect/>
          </a:stretch>
        </p:blipFill>
        <p:spPr>
          <a:xfrm>
            <a:off x="700171" y="935181"/>
            <a:ext cx="3632709" cy="4097482"/>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D866DB99-D17D-DCA8-917F-FA516C127F36}"/>
              </a:ext>
            </a:extLst>
          </p:cNvPr>
          <p:cNvSpPr>
            <a:spLocks noGrp="1"/>
          </p:cNvSpPr>
          <p:nvPr>
            <p:ph idx="1"/>
          </p:nvPr>
        </p:nvSpPr>
        <p:spPr>
          <a:xfrm>
            <a:off x="4811122" y="935181"/>
            <a:ext cx="3992339" cy="2440701"/>
          </a:xfrm>
        </p:spPr>
        <p:txBody>
          <a:bodyPr/>
          <a:lstStyle/>
          <a:p>
            <a:pPr marL="0" indent="0" algn="l">
              <a:buNone/>
            </a:pPr>
            <a:r>
              <a:rPr lang="sv-SE" sz="1200" b="0" i="0" dirty="0">
                <a:effectLst/>
              </a:rPr>
              <a:t>När du skapar en ny Gemensam planering så ser du vad som registrerats i den tidigare inskickade planeringen. </a:t>
            </a:r>
          </a:p>
          <a:p>
            <a:pPr marL="0" indent="0" algn="l">
              <a:buNone/>
            </a:pPr>
            <a:r>
              <a:rPr lang="sv-SE" sz="1200" b="0" i="0" dirty="0">
                <a:effectLst/>
              </a:rPr>
              <a:t>Du kan läsa, ändra eller ta bort aktiviteterna. </a:t>
            </a:r>
          </a:p>
          <a:p>
            <a:pPr marL="0" indent="0" algn="l">
              <a:buNone/>
            </a:pPr>
            <a:r>
              <a:rPr lang="sv-SE" sz="1200" b="0" i="0" dirty="0">
                <a:effectLst/>
              </a:rPr>
              <a:t>Om du vill föreslå en förkortning eller förlängning av kartläggningsperioden ska du göra det genom att fylla i fältet </a:t>
            </a:r>
            <a:r>
              <a:rPr lang="sv-SE" sz="1200" b="1" dirty="0">
                <a:effectLst/>
              </a:rPr>
              <a:t>Övriga upplysningar</a:t>
            </a:r>
            <a:r>
              <a:rPr lang="sv-SE" sz="1200" b="0" i="0" dirty="0">
                <a:effectLst/>
              </a:rPr>
              <a:t>, som du öppnar genom att kryssa i rutan </a:t>
            </a:r>
            <a:r>
              <a:rPr lang="sv-SE" sz="1200" b="1" dirty="0">
                <a:effectLst/>
              </a:rPr>
              <a:t>Lägg till övrig information</a:t>
            </a:r>
            <a:r>
              <a:rPr lang="sv-SE" sz="1200" b="0" i="0" dirty="0">
                <a:effectLst/>
              </a:rPr>
              <a:t>. </a:t>
            </a:r>
          </a:p>
          <a:p>
            <a:pPr marL="0" indent="0" algn="l">
              <a:buNone/>
            </a:pPr>
            <a:endParaRPr lang="sv-SE" sz="1200" b="0" i="0" dirty="0">
              <a:effectLst/>
            </a:endParaRPr>
          </a:p>
          <a:p>
            <a:pPr marL="0" indent="0" algn="l">
              <a:buNone/>
            </a:pPr>
            <a:r>
              <a:rPr lang="sv-SE" sz="1200" b="0" i="0" dirty="0">
                <a:effectLst/>
              </a:rPr>
              <a:t>Välj </a:t>
            </a:r>
            <a:r>
              <a:rPr lang="sv-SE" sz="1200" b="1" dirty="0">
                <a:effectLst/>
              </a:rPr>
              <a:t>Skapa</a:t>
            </a:r>
            <a:r>
              <a:rPr lang="sv-SE" sz="1200" b="0" i="1" dirty="0">
                <a:effectLst/>
              </a:rPr>
              <a:t> </a:t>
            </a:r>
            <a:r>
              <a:rPr lang="sv-SE" sz="1200" b="0" i="0" dirty="0">
                <a:effectLst/>
              </a:rPr>
              <a:t>när du är färdig att skicka in planeringen. </a:t>
            </a:r>
            <a:endParaRPr lang="sv-SE" sz="1200" dirty="0"/>
          </a:p>
        </p:txBody>
      </p:sp>
    </p:spTree>
    <p:extLst>
      <p:ext uri="{BB962C8B-B14F-4D97-AF65-F5344CB8AC3E}">
        <p14:creationId xmlns:p14="http://schemas.microsoft.com/office/powerpoint/2010/main" val="2458751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71377F-4C11-F39D-4572-405CB327393E}"/>
              </a:ext>
            </a:extLst>
          </p:cNvPr>
          <p:cNvSpPr>
            <a:spLocks noGrp="1"/>
          </p:cNvSpPr>
          <p:nvPr>
            <p:ph type="title"/>
          </p:nvPr>
        </p:nvSpPr>
        <p:spPr>
          <a:xfrm>
            <a:off x="656858" y="320321"/>
            <a:ext cx="7422784" cy="429251"/>
          </a:xfrm>
        </p:spPr>
        <p:txBody>
          <a:bodyPr/>
          <a:lstStyle/>
          <a:p>
            <a:r>
              <a:rPr lang="sv-SE" sz="2400" dirty="0"/>
              <a:t>Slutredovisning</a:t>
            </a:r>
            <a:br>
              <a:rPr lang="sv-SE" sz="2400" dirty="0"/>
            </a:br>
            <a:endParaRPr lang="sv-SE" sz="2400" dirty="0"/>
          </a:p>
        </p:txBody>
      </p:sp>
      <p:pic>
        <p:nvPicPr>
          <p:cNvPr id="6" name="Bildobjekt 5" descr="Bilden visar ärendeöversikt där du kan registrera en slutredovisning.">
            <a:extLst>
              <a:ext uri="{FF2B5EF4-FFF2-40B4-BE49-F238E27FC236}">
                <a16:creationId xmlns:a16="http://schemas.microsoft.com/office/drawing/2014/main" id="{6DFD8A2D-9B8F-1F59-BCC4-88A25C80A850}"/>
              </a:ext>
            </a:extLst>
          </p:cNvPr>
          <p:cNvPicPr>
            <a:picLocks noChangeAspect="1"/>
          </p:cNvPicPr>
          <p:nvPr/>
        </p:nvPicPr>
        <p:blipFill>
          <a:blip r:embed="rId2"/>
          <a:stretch>
            <a:fillRect/>
          </a:stretch>
        </p:blipFill>
        <p:spPr>
          <a:xfrm>
            <a:off x="656858" y="930614"/>
            <a:ext cx="3622992" cy="4067413"/>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27A4DB84-024B-D5DF-668D-3D3F4C7B90B5}"/>
              </a:ext>
            </a:extLst>
          </p:cNvPr>
          <p:cNvSpPr>
            <a:spLocks noGrp="1"/>
          </p:cNvSpPr>
          <p:nvPr>
            <p:ph idx="1"/>
          </p:nvPr>
        </p:nvSpPr>
        <p:spPr>
          <a:xfrm>
            <a:off x="4655019" y="930614"/>
            <a:ext cx="3996957" cy="2872353"/>
          </a:xfrm>
        </p:spPr>
        <p:txBody>
          <a:bodyPr/>
          <a:lstStyle/>
          <a:p>
            <a:pPr marL="0" indent="0">
              <a:buNone/>
            </a:pPr>
            <a:r>
              <a:rPr lang="sv-SE" sz="1200" b="0" i="0" dirty="0">
                <a:effectLst/>
              </a:rPr>
              <a:t>Slutredovisningen är den viktigaste handlingen i tjänsten.</a:t>
            </a:r>
          </a:p>
          <a:p>
            <a:pPr marL="0" indent="0">
              <a:buNone/>
            </a:pPr>
            <a:r>
              <a:rPr lang="sv-SE" sz="1200" b="0" i="0" dirty="0">
                <a:effectLst/>
              </a:rPr>
              <a:t>Den är ett underlag för ersättning och en förutsättning för att gå vidare med IPSU B Pedagogiskt stöd. </a:t>
            </a:r>
          </a:p>
          <a:p>
            <a:pPr marL="0" indent="0">
              <a:buNone/>
            </a:pPr>
            <a:r>
              <a:rPr lang="sv-SE" sz="1200" b="0" i="0" dirty="0">
                <a:effectLst/>
              </a:rPr>
              <a:t>I slutredovisningen ges en rekommendation om eventuell fortsättning, innehåll och omfattning för det stöd deltagaren behöver.</a:t>
            </a:r>
          </a:p>
          <a:p>
            <a:pPr marL="0" indent="0">
              <a:buNone/>
            </a:pPr>
            <a:r>
              <a:rPr lang="sv-SE" sz="1200" dirty="0"/>
              <a:t>För att skapa en slutredovisning väljer du att klicka på länken </a:t>
            </a:r>
            <a:r>
              <a:rPr lang="sv-SE" sz="1200" b="1" dirty="0"/>
              <a:t>Registrera</a:t>
            </a:r>
            <a:r>
              <a:rPr lang="sv-SE" sz="1200" dirty="0"/>
              <a:t>.</a:t>
            </a:r>
          </a:p>
          <a:p>
            <a:pPr marL="0" indent="0">
              <a:buNone/>
            </a:pPr>
            <a:endParaRPr lang="sv-SE" sz="1200" b="0" i="0" dirty="0">
              <a:effectLst/>
            </a:endParaRPr>
          </a:p>
          <a:p>
            <a:pPr marL="0" indent="0">
              <a:buNone/>
            </a:pPr>
            <a:endParaRPr lang="sv-SE" sz="1200" dirty="0"/>
          </a:p>
        </p:txBody>
      </p:sp>
    </p:spTree>
    <p:extLst>
      <p:ext uri="{BB962C8B-B14F-4D97-AF65-F5344CB8AC3E}">
        <p14:creationId xmlns:p14="http://schemas.microsoft.com/office/powerpoint/2010/main" val="1669029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87E062-93D7-A0DA-CECB-4A33756AD806}"/>
              </a:ext>
            </a:extLst>
          </p:cNvPr>
          <p:cNvSpPr>
            <a:spLocks noGrp="1"/>
          </p:cNvSpPr>
          <p:nvPr>
            <p:ph type="title"/>
          </p:nvPr>
        </p:nvSpPr>
        <p:spPr>
          <a:xfrm>
            <a:off x="691195" y="201706"/>
            <a:ext cx="7422784" cy="424401"/>
          </a:xfrm>
        </p:spPr>
        <p:txBody>
          <a:bodyPr/>
          <a:lstStyle/>
          <a:p>
            <a:r>
              <a:rPr lang="sv-SE" sz="2400" dirty="0"/>
              <a:t>Innehåll slutredovisning</a:t>
            </a:r>
            <a:br>
              <a:rPr lang="sv-SE" sz="2400" dirty="0"/>
            </a:br>
            <a:endParaRPr lang="sv-SE" sz="2400" dirty="0"/>
          </a:p>
        </p:txBody>
      </p:sp>
      <p:pic>
        <p:nvPicPr>
          <p:cNvPr id="6" name="Bildobjekt 5" descr="Bilden visar innehåll som du ska fylla i för en slutredovisning">
            <a:extLst>
              <a:ext uri="{FF2B5EF4-FFF2-40B4-BE49-F238E27FC236}">
                <a16:creationId xmlns:a16="http://schemas.microsoft.com/office/drawing/2014/main" id="{19995AB6-A629-93FD-E701-AD8D45526104}"/>
              </a:ext>
            </a:extLst>
          </p:cNvPr>
          <p:cNvPicPr>
            <a:picLocks noChangeAspect="1"/>
          </p:cNvPicPr>
          <p:nvPr/>
        </p:nvPicPr>
        <p:blipFill>
          <a:blip r:embed="rId2"/>
          <a:stretch>
            <a:fillRect/>
          </a:stretch>
        </p:blipFill>
        <p:spPr>
          <a:xfrm>
            <a:off x="691195" y="881601"/>
            <a:ext cx="3147940" cy="4060193"/>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52D550E7-A943-1F77-ADB6-C5FF226B7045}"/>
              </a:ext>
            </a:extLst>
          </p:cNvPr>
          <p:cNvSpPr>
            <a:spLocks noGrp="1"/>
          </p:cNvSpPr>
          <p:nvPr>
            <p:ph idx="1"/>
          </p:nvPr>
        </p:nvSpPr>
        <p:spPr>
          <a:xfrm>
            <a:off x="3980329" y="881601"/>
            <a:ext cx="4899673" cy="2972503"/>
          </a:xfrm>
        </p:spPr>
        <p:txBody>
          <a:bodyPr>
            <a:normAutofit lnSpcReduction="10000"/>
          </a:bodyPr>
          <a:lstStyle/>
          <a:p>
            <a:pPr marL="0" indent="0" algn="l">
              <a:buNone/>
            </a:pPr>
            <a:r>
              <a:rPr lang="sv-SE" sz="1200" dirty="0"/>
              <a:t>Under fliken </a:t>
            </a:r>
            <a:r>
              <a:rPr lang="sv-SE" sz="1200" b="1" dirty="0"/>
              <a:t>Innehåll</a:t>
            </a:r>
            <a:r>
              <a:rPr lang="sv-SE" sz="1200" b="0" i="0" dirty="0">
                <a:effectLst/>
              </a:rPr>
              <a:t> redovisar du resultatet från kartläggningen. </a:t>
            </a:r>
          </a:p>
          <a:p>
            <a:pPr marL="0" indent="0" algn="l">
              <a:buNone/>
            </a:pPr>
            <a:r>
              <a:rPr lang="sv-SE" sz="1200" b="0" i="0" dirty="0">
                <a:effectLst/>
              </a:rPr>
              <a:t>Om din </a:t>
            </a:r>
            <a:r>
              <a:rPr lang="sv-SE" sz="1200" dirty="0"/>
              <a:t>bedömning</a:t>
            </a:r>
            <a:r>
              <a:rPr lang="sv-SE" sz="1200" b="0" i="0" dirty="0">
                <a:effectLst/>
              </a:rPr>
              <a:t> är att gå vidare med IPSU B Pedagogiskt stöd så ska du lämna en rekommendation på omfattning och period samt en motivering till detta. </a:t>
            </a:r>
          </a:p>
          <a:p>
            <a:pPr marL="0" indent="0">
              <a:buNone/>
            </a:pPr>
            <a:r>
              <a:rPr lang="sv-SE" sz="1200" b="0" i="0" dirty="0">
                <a:effectLst/>
              </a:rPr>
              <a:t>Obs: deltagarperioden ska så långt det är möjligt ha samma startdatum som utbildningen eller senare. Slutdatum för det rekommenderade stödet får inte heller sträcka sig utanför utbildningens planerade slutdatum eller motsvarande period. </a:t>
            </a:r>
          </a:p>
          <a:p>
            <a:pPr marL="0" indent="0">
              <a:buNone/>
            </a:pPr>
            <a:r>
              <a:rPr lang="sv-SE" sz="1200" dirty="0"/>
              <a:t>Då t</a:t>
            </a:r>
            <a:r>
              <a:rPr lang="sv-SE" sz="1200" b="0" i="0" dirty="0">
                <a:effectLst/>
              </a:rPr>
              <a:t>anken är att stödet ska minska eller fasas ut i omfattning, kan du redan nu göra ett förslag på planering där du anger omfattning per period för hela den stödjande insatsen. </a:t>
            </a:r>
          </a:p>
          <a:p>
            <a:pPr marL="0" indent="0" algn="l">
              <a:buNone/>
            </a:pPr>
            <a:r>
              <a:rPr lang="sv-SE" sz="1200" b="1" i="0" dirty="0">
                <a:effectLst/>
              </a:rPr>
              <a:t>Tänk på att omfattningen för varje period ska vara tydligt motiverad. </a:t>
            </a:r>
          </a:p>
          <a:p>
            <a:pPr marL="0" indent="0" algn="l">
              <a:buNone/>
            </a:pPr>
            <a:r>
              <a:rPr lang="sv-SE" sz="1200" b="0" i="0" dirty="0">
                <a:effectLst/>
              </a:rPr>
              <a:t>Rekommendationen du gör i slutredovisningen ska du sen använda i den Gemensamma planeringen du gör för IPSU B.</a:t>
            </a:r>
          </a:p>
          <a:p>
            <a:pPr marL="0" indent="0">
              <a:buNone/>
            </a:pPr>
            <a:endParaRPr lang="sv-SE" sz="1200" dirty="0"/>
          </a:p>
        </p:txBody>
      </p:sp>
    </p:spTree>
    <p:extLst>
      <p:ext uri="{BB962C8B-B14F-4D97-AF65-F5344CB8AC3E}">
        <p14:creationId xmlns:p14="http://schemas.microsoft.com/office/powerpoint/2010/main" val="1056440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08C0C7-A60E-2272-326D-4347D60362EA}"/>
              </a:ext>
            </a:extLst>
          </p:cNvPr>
          <p:cNvSpPr>
            <a:spLocks noGrp="1"/>
          </p:cNvSpPr>
          <p:nvPr>
            <p:ph type="title"/>
          </p:nvPr>
        </p:nvSpPr>
        <p:spPr>
          <a:xfrm>
            <a:off x="685734" y="433271"/>
            <a:ext cx="7422784" cy="462079"/>
          </a:xfrm>
        </p:spPr>
        <p:txBody>
          <a:bodyPr/>
          <a:lstStyle/>
          <a:p>
            <a:r>
              <a:rPr lang="sv-SE" sz="2400" dirty="0"/>
              <a:t>Ingen inleverans för IPSU A</a:t>
            </a:r>
          </a:p>
        </p:txBody>
      </p:sp>
      <p:pic>
        <p:nvPicPr>
          <p:cNvPr id="4" name="Bildobjekt 3" descr="Bilden visar status för inköpsorder för IPSU A. ">
            <a:extLst>
              <a:ext uri="{FF2B5EF4-FFF2-40B4-BE49-F238E27FC236}">
                <a16:creationId xmlns:a16="http://schemas.microsoft.com/office/drawing/2014/main" id="{8DEBD35B-4CEF-81FF-89B3-629811C55CA4}"/>
              </a:ext>
            </a:extLst>
          </p:cNvPr>
          <p:cNvPicPr>
            <a:picLocks noChangeAspect="1"/>
          </p:cNvPicPr>
          <p:nvPr/>
        </p:nvPicPr>
        <p:blipFill>
          <a:blip r:embed="rId2"/>
          <a:stretch>
            <a:fillRect/>
          </a:stretch>
        </p:blipFill>
        <p:spPr>
          <a:xfrm>
            <a:off x="685734" y="912929"/>
            <a:ext cx="3628531" cy="3797300"/>
          </a:xfrm>
          <a:prstGeom prst="rect">
            <a:avLst/>
          </a:prstGeom>
          <a:ln>
            <a:noFill/>
          </a:ln>
          <a:effectLst>
            <a:outerShdw blurRad="292100" dist="139700" dir="2700000" algn="tl" rotWithShape="0">
              <a:srgbClr val="333333">
                <a:alpha val="65000"/>
              </a:srgbClr>
            </a:outerShdw>
          </a:effectLst>
        </p:spPr>
      </p:pic>
      <p:sp>
        <p:nvSpPr>
          <p:cNvPr id="9" name="Platshållare för innehåll 2">
            <a:extLst>
              <a:ext uri="{FF2B5EF4-FFF2-40B4-BE49-F238E27FC236}">
                <a16:creationId xmlns:a16="http://schemas.microsoft.com/office/drawing/2014/main" id="{0952D15C-38ED-A7C3-6760-38775907E17B}"/>
              </a:ext>
            </a:extLst>
          </p:cNvPr>
          <p:cNvSpPr>
            <a:spLocks noGrp="1"/>
          </p:cNvSpPr>
          <p:nvPr>
            <p:ph idx="1"/>
          </p:nvPr>
        </p:nvSpPr>
        <p:spPr>
          <a:xfrm>
            <a:off x="4945964" y="1195060"/>
            <a:ext cx="3996957" cy="2872353"/>
          </a:xfrm>
        </p:spPr>
        <p:txBody>
          <a:bodyPr/>
          <a:lstStyle/>
          <a:p>
            <a:pPr marL="0" indent="0">
              <a:buNone/>
            </a:pPr>
            <a:r>
              <a:rPr lang="sv-SE" sz="1200" dirty="0"/>
              <a:t>Värdet på </a:t>
            </a:r>
            <a:r>
              <a:rPr lang="sv-SE" sz="1200" dirty="0" err="1"/>
              <a:t>inköpsordern</a:t>
            </a:r>
            <a:r>
              <a:rPr lang="sv-SE" sz="1200" dirty="0"/>
              <a:t> för IPSU A-ärenden kommer att vara 0 kronor.</a:t>
            </a:r>
            <a:endParaRPr lang="sv-SE" sz="1200" b="0" i="0" dirty="0">
              <a:effectLst/>
            </a:endParaRPr>
          </a:p>
          <a:p>
            <a:pPr marL="0" indent="0">
              <a:buNone/>
            </a:pPr>
            <a:r>
              <a:rPr lang="sv-SE" sz="1200" b="0" i="0" dirty="0">
                <a:effectLst/>
              </a:rPr>
              <a:t>Notera inköpsorderns status </a:t>
            </a:r>
            <a:r>
              <a:rPr lang="sv-SE" sz="1200" b="1" i="0" dirty="0">
                <a:effectLst/>
              </a:rPr>
              <a:t>Beställd – väntar på attest</a:t>
            </a:r>
            <a:r>
              <a:rPr lang="sv-SE" sz="1200" b="0" i="0" dirty="0">
                <a:effectLst/>
              </a:rPr>
              <a:t>.</a:t>
            </a:r>
          </a:p>
          <a:p>
            <a:pPr marL="0" indent="0">
              <a:buNone/>
            </a:pPr>
            <a:r>
              <a:rPr lang="sv-SE" sz="1200" b="0" i="0" dirty="0">
                <a:effectLst/>
              </a:rPr>
              <a:t>Denna status kommer bibehållas genom hela ärendets gång, vilket innebär att ingen inleverans eller fakturering kommer att kunna göras.</a:t>
            </a:r>
          </a:p>
          <a:p>
            <a:pPr marL="0" indent="0">
              <a:buNone/>
            </a:pPr>
            <a:endParaRPr lang="sv-SE" sz="1200" b="0" i="0" dirty="0">
              <a:effectLst/>
            </a:endParaRPr>
          </a:p>
          <a:p>
            <a:pPr marL="0" indent="0">
              <a:buNone/>
            </a:pPr>
            <a:endParaRPr lang="sv-SE" sz="1200" dirty="0"/>
          </a:p>
        </p:txBody>
      </p:sp>
      <p:sp>
        <p:nvSpPr>
          <p:cNvPr id="10" name="Rektangel 9">
            <a:extLst>
              <a:ext uri="{FF2B5EF4-FFF2-40B4-BE49-F238E27FC236}">
                <a16:creationId xmlns:a16="http://schemas.microsoft.com/office/drawing/2014/main" id="{7E48BA46-B261-4D9F-8C74-361245A3DEAE}"/>
              </a:ext>
              <a:ext uri="{C183D7F6-B498-43B3-948B-1728B52AA6E4}">
                <adec:decorative xmlns:adec="http://schemas.microsoft.com/office/drawing/2017/decorative" val="1"/>
              </a:ext>
            </a:extLst>
          </p:cNvPr>
          <p:cNvSpPr/>
          <p:nvPr/>
        </p:nvSpPr>
        <p:spPr>
          <a:xfrm>
            <a:off x="3543300" y="3732396"/>
            <a:ext cx="683393" cy="13475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79407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418C39-00D8-5D15-A194-8D9A46928B99}"/>
              </a:ext>
            </a:extLst>
          </p:cNvPr>
          <p:cNvSpPr>
            <a:spLocks noGrp="1"/>
          </p:cNvSpPr>
          <p:nvPr>
            <p:ph type="title"/>
          </p:nvPr>
        </p:nvSpPr>
        <p:spPr>
          <a:xfrm>
            <a:off x="575043" y="403645"/>
            <a:ext cx="7422784" cy="440905"/>
          </a:xfrm>
        </p:spPr>
        <p:txBody>
          <a:bodyPr/>
          <a:lstStyle/>
          <a:p>
            <a:r>
              <a:rPr lang="sv-SE" sz="2400" dirty="0"/>
              <a:t>IPSU B pedagogiskt stöd vid utbildning</a:t>
            </a:r>
            <a:br>
              <a:rPr lang="sv-SE" sz="2400" dirty="0"/>
            </a:br>
            <a:endParaRPr lang="sv-SE" sz="2400" dirty="0"/>
          </a:p>
        </p:txBody>
      </p:sp>
      <p:sp>
        <p:nvSpPr>
          <p:cNvPr id="3" name="Platshållare för innehåll 2">
            <a:extLst>
              <a:ext uri="{FF2B5EF4-FFF2-40B4-BE49-F238E27FC236}">
                <a16:creationId xmlns:a16="http://schemas.microsoft.com/office/drawing/2014/main" id="{66C4CDE0-241B-98E1-EFDE-30C9BEBD0239}"/>
              </a:ext>
            </a:extLst>
          </p:cNvPr>
          <p:cNvSpPr>
            <a:spLocks noGrp="1"/>
          </p:cNvSpPr>
          <p:nvPr>
            <p:ph idx="1"/>
          </p:nvPr>
        </p:nvSpPr>
        <p:spPr>
          <a:xfrm>
            <a:off x="576002" y="1278801"/>
            <a:ext cx="7421825" cy="2872353"/>
          </a:xfrm>
        </p:spPr>
        <p:txBody>
          <a:bodyPr/>
          <a:lstStyle/>
          <a:p>
            <a:pPr marL="0" indent="0" algn="l">
              <a:buNone/>
            </a:pPr>
            <a:r>
              <a:rPr lang="sv-SE" sz="1200" b="0" i="0" dirty="0">
                <a:effectLst/>
              </a:rPr>
              <a:t>IPSU B pedagogiskt stöd baseras på de resultat som rekommenderats under IPSU A kartläggning och som beskrivits i slutredovisningen. </a:t>
            </a:r>
          </a:p>
          <a:p>
            <a:pPr marL="0" indent="0" algn="l">
              <a:buNone/>
            </a:pPr>
            <a:endParaRPr lang="sv-SE" sz="1200" b="0" i="0" dirty="0">
              <a:effectLst/>
            </a:endParaRPr>
          </a:p>
          <a:p>
            <a:pPr marL="0" indent="0" algn="l">
              <a:buNone/>
            </a:pPr>
            <a:r>
              <a:rPr lang="sv-SE" sz="1200" b="0" i="0" dirty="0">
                <a:effectLst/>
              </a:rPr>
              <a:t>Ett krav för att en arbetssökande ska kunna ta del av IPSU B är att IPSU A är genomförd.</a:t>
            </a:r>
          </a:p>
          <a:p>
            <a:pPr marL="0" indent="0" algn="l">
              <a:buNone/>
            </a:pPr>
            <a:endParaRPr lang="sv-SE" sz="1200" b="0" i="0" dirty="0">
              <a:effectLst/>
            </a:endParaRPr>
          </a:p>
          <a:p>
            <a:pPr marL="0" indent="0" algn="l">
              <a:buNone/>
            </a:pPr>
            <a:r>
              <a:rPr lang="sv-SE" sz="1200" b="0" i="0" dirty="0">
                <a:effectLst/>
              </a:rPr>
              <a:t>IPSU B pedagogiskt stöd ska löpa parallellt med en pågående utbildning i den omfattning som behövs.</a:t>
            </a:r>
          </a:p>
          <a:p>
            <a:pPr marL="0" indent="0" algn="l">
              <a:buNone/>
            </a:pPr>
            <a:br>
              <a:rPr lang="sv-SE" sz="1200" b="0" i="0" dirty="0">
                <a:effectLst/>
              </a:rPr>
            </a:br>
            <a:endParaRPr lang="sv-SE" sz="1200" b="0" i="0" dirty="0">
              <a:effectLst/>
            </a:endParaRPr>
          </a:p>
          <a:p>
            <a:pPr marL="0" indent="0">
              <a:buNone/>
            </a:pPr>
            <a:br>
              <a:rPr lang="sv-SE" sz="1200" b="0" i="0" dirty="0">
                <a:effectLst/>
              </a:rPr>
            </a:br>
            <a:endParaRPr lang="sv-SE" sz="1200" dirty="0"/>
          </a:p>
          <a:p>
            <a:pPr marL="0" indent="0">
              <a:buNone/>
            </a:pPr>
            <a:endParaRPr lang="sv-SE" sz="1200" dirty="0"/>
          </a:p>
        </p:txBody>
      </p:sp>
    </p:spTree>
    <p:extLst>
      <p:ext uri="{BB962C8B-B14F-4D97-AF65-F5344CB8AC3E}">
        <p14:creationId xmlns:p14="http://schemas.microsoft.com/office/powerpoint/2010/main" val="403007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947980-12D2-1C3B-7394-12F4070E2BFF}"/>
              </a:ext>
            </a:extLst>
          </p:cNvPr>
          <p:cNvSpPr>
            <a:spLocks noGrp="1"/>
          </p:cNvSpPr>
          <p:nvPr>
            <p:ph type="title"/>
          </p:nvPr>
        </p:nvSpPr>
        <p:spPr>
          <a:xfrm>
            <a:off x="685734" y="450437"/>
            <a:ext cx="7422784" cy="422584"/>
          </a:xfrm>
        </p:spPr>
        <p:txBody>
          <a:bodyPr/>
          <a:lstStyle/>
          <a:p>
            <a:r>
              <a:rPr lang="sv-SE" sz="2400" dirty="0"/>
              <a:t>Översikt IPSU B</a:t>
            </a:r>
            <a:br>
              <a:rPr lang="sv-SE" sz="2400" dirty="0"/>
            </a:br>
            <a:endParaRPr lang="sv-SE" sz="2400" dirty="0"/>
          </a:p>
        </p:txBody>
      </p:sp>
      <p:pic>
        <p:nvPicPr>
          <p:cNvPr id="6" name="Bildobjekt 5" descr="Bilden visar en översikt för aktuella ärenden för leverantören">
            <a:extLst>
              <a:ext uri="{FF2B5EF4-FFF2-40B4-BE49-F238E27FC236}">
                <a16:creationId xmlns:a16="http://schemas.microsoft.com/office/drawing/2014/main" id="{ACB4217C-ACD8-0C08-0801-869C6857C81B}"/>
              </a:ext>
            </a:extLst>
          </p:cNvPr>
          <p:cNvPicPr>
            <a:picLocks noChangeAspect="1"/>
          </p:cNvPicPr>
          <p:nvPr/>
        </p:nvPicPr>
        <p:blipFill>
          <a:blip r:embed="rId2"/>
          <a:stretch>
            <a:fillRect/>
          </a:stretch>
        </p:blipFill>
        <p:spPr>
          <a:xfrm>
            <a:off x="685734" y="1017017"/>
            <a:ext cx="3744864" cy="3116637"/>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5E3D03C9-4EBE-914E-EC5D-8572D1173CCA}"/>
              </a:ext>
            </a:extLst>
          </p:cNvPr>
          <p:cNvSpPr>
            <a:spLocks noGrp="1"/>
          </p:cNvSpPr>
          <p:nvPr>
            <p:ph idx="1"/>
          </p:nvPr>
        </p:nvSpPr>
        <p:spPr>
          <a:xfrm>
            <a:off x="5076661" y="1064150"/>
            <a:ext cx="3244916" cy="2107183"/>
          </a:xfrm>
        </p:spPr>
        <p:txBody>
          <a:bodyPr/>
          <a:lstStyle/>
          <a:p>
            <a:pPr marL="0" indent="0" algn="l">
              <a:buNone/>
            </a:pPr>
            <a:r>
              <a:rPr lang="sv-SE" sz="1200" b="0" i="0" dirty="0">
                <a:effectLst/>
              </a:rPr>
              <a:t>I översikten syns aktuella ärenden för den utförande verksamhet du är inloggad på.</a:t>
            </a:r>
          </a:p>
          <a:p>
            <a:pPr marL="0" indent="0" algn="l">
              <a:buNone/>
            </a:pPr>
            <a:r>
              <a:rPr lang="sv-SE" sz="1200" b="0" i="0" dirty="0">
                <a:effectLst/>
              </a:rPr>
              <a:t>Ärendet blir synligt i webbstödet strax efter att beslutet är gjort. </a:t>
            </a:r>
          </a:p>
          <a:p>
            <a:pPr marL="0" indent="0" algn="l">
              <a:buNone/>
            </a:pPr>
            <a:r>
              <a:rPr lang="sv-SE" sz="1200" b="0" i="0" dirty="0">
                <a:effectLst/>
              </a:rPr>
              <a:t>För att komma åt ärendet klickar du på ärendets nummer i kolumnen </a:t>
            </a:r>
            <a:r>
              <a:rPr lang="sv-SE" sz="1200" b="1" dirty="0">
                <a:effectLst/>
              </a:rPr>
              <a:t>Ärendenummer</a:t>
            </a:r>
            <a:r>
              <a:rPr lang="sv-SE" sz="1200" b="0" i="1" dirty="0">
                <a:effectLst/>
              </a:rPr>
              <a:t>.</a:t>
            </a:r>
            <a:endParaRPr lang="sv-SE" sz="1200" b="0" i="0" dirty="0">
              <a:effectLst/>
            </a:endParaRPr>
          </a:p>
          <a:p>
            <a:pPr marL="0" indent="0">
              <a:buNone/>
            </a:pPr>
            <a:endParaRPr lang="sv-SE" sz="1200" dirty="0"/>
          </a:p>
        </p:txBody>
      </p:sp>
    </p:spTree>
    <p:extLst>
      <p:ext uri="{BB962C8B-B14F-4D97-AF65-F5344CB8AC3E}">
        <p14:creationId xmlns:p14="http://schemas.microsoft.com/office/powerpoint/2010/main" val="902021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DD574E-AE6B-8E63-583F-DA3AFF46BF6E}"/>
              </a:ext>
            </a:extLst>
          </p:cNvPr>
          <p:cNvSpPr>
            <a:spLocks noGrp="1"/>
          </p:cNvSpPr>
          <p:nvPr>
            <p:ph type="title"/>
          </p:nvPr>
        </p:nvSpPr>
        <p:spPr/>
        <p:txBody>
          <a:bodyPr anchor="t">
            <a:normAutofit/>
          </a:bodyPr>
          <a:lstStyle/>
          <a:p>
            <a:pPr>
              <a:lnSpc>
                <a:spcPct val="90000"/>
              </a:lnSpc>
            </a:pPr>
            <a:r>
              <a:rPr lang="sv-SE" sz="2400" dirty="0"/>
              <a:t>Senaste uppdateringar i användarstödet</a:t>
            </a:r>
            <a:br>
              <a:rPr lang="sv-SE" sz="2400" dirty="0"/>
            </a:br>
            <a:endParaRPr lang="sv-SE" sz="2400" dirty="0"/>
          </a:p>
        </p:txBody>
      </p:sp>
    </p:spTree>
    <p:extLst>
      <p:ext uri="{BB962C8B-B14F-4D97-AF65-F5344CB8AC3E}">
        <p14:creationId xmlns:p14="http://schemas.microsoft.com/office/powerpoint/2010/main" val="3464664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255EC8-03D9-8D82-24A2-741F21414166}"/>
              </a:ext>
            </a:extLst>
          </p:cNvPr>
          <p:cNvSpPr>
            <a:spLocks noGrp="1"/>
          </p:cNvSpPr>
          <p:nvPr>
            <p:ph type="title"/>
          </p:nvPr>
        </p:nvSpPr>
        <p:spPr>
          <a:xfrm>
            <a:off x="709796" y="442896"/>
            <a:ext cx="7422784" cy="414354"/>
          </a:xfrm>
        </p:spPr>
        <p:txBody>
          <a:bodyPr/>
          <a:lstStyle/>
          <a:p>
            <a:r>
              <a:rPr lang="sv-SE" sz="2400" dirty="0"/>
              <a:t>Ärendeöversikt IPSU B</a:t>
            </a:r>
            <a:br>
              <a:rPr lang="sv-SE" sz="2400" dirty="0"/>
            </a:br>
            <a:endParaRPr lang="sv-SE" sz="2400" dirty="0"/>
          </a:p>
        </p:txBody>
      </p:sp>
      <p:pic>
        <p:nvPicPr>
          <p:cNvPr id="6" name="Bildobjekt 5" descr="Bilden visar ett ärendeöversikt">
            <a:extLst>
              <a:ext uri="{FF2B5EF4-FFF2-40B4-BE49-F238E27FC236}">
                <a16:creationId xmlns:a16="http://schemas.microsoft.com/office/drawing/2014/main" id="{423C5A16-74D6-5FB8-97A6-4A6A6BE76C31}"/>
              </a:ext>
            </a:extLst>
          </p:cNvPr>
          <p:cNvPicPr>
            <a:picLocks noChangeAspect="1"/>
          </p:cNvPicPr>
          <p:nvPr/>
        </p:nvPicPr>
        <p:blipFill>
          <a:blip r:embed="rId2"/>
          <a:stretch>
            <a:fillRect/>
          </a:stretch>
        </p:blipFill>
        <p:spPr>
          <a:xfrm>
            <a:off x="709796" y="984250"/>
            <a:ext cx="3385954" cy="377190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93FE333F-5EE5-0361-F62F-B9D32E1B9897}"/>
              </a:ext>
            </a:extLst>
          </p:cNvPr>
          <p:cNvSpPr>
            <a:spLocks noGrp="1"/>
          </p:cNvSpPr>
          <p:nvPr>
            <p:ph idx="1"/>
          </p:nvPr>
        </p:nvSpPr>
        <p:spPr>
          <a:xfrm>
            <a:off x="4327181" y="1040323"/>
            <a:ext cx="3896106" cy="2872353"/>
          </a:xfrm>
        </p:spPr>
        <p:txBody>
          <a:bodyPr/>
          <a:lstStyle/>
          <a:p>
            <a:pPr marL="0" indent="0" algn="l">
              <a:buNone/>
            </a:pPr>
            <a:r>
              <a:rPr lang="sv-SE" sz="1200" b="0" i="0" dirty="0">
                <a:effectLst/>
              </a:rPr>
              <a:t>I ärendeöversikten ser du detaljerad information om ett ärende.</a:t>
            </a:r>
          </a:p>
          <a:p>
            <a:pPr marL="0" indent="0" algn="l">
              <a:buNone/>
            </a:pPr>
            <a:r>
              <a:rPr lang="sv-SE" sz="1200" b="0" i="0" dirty="0">
                <a:effectLst/>
              </a:rPr>
              <a:t>Det är i ärendeöversikten som du skapar och skickar in handlingar samt gör inleverans och sedan själv fakturerar Arbetsförmedlingen.</a:t>
            </a:r>
          </a:p>
          <a:p>
            <a:pPr marL="0" indent="0">
              <a:buNone/>
            </a:pPr>
            <a:endParaRPr lang="sv-SE" sz="1200" dirty="0"/>
          </a:p>
        </p:txBody>
      </p:sp>
    </p:spTree>
    <p:extLst>
      <p:ext uri="{BB962C8B-B14F-4D97-AF65-F5344CB8AC3E}">
        <p14:creationId xmlns:p14="http://schemas.microsoft.com/office/powerpoint/2010/main" val="1568939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719E03-1A19-F28D-C1B5-687A2882D6E3}"/>
              </a:ext>
            </a:extLst>
          </p:cNvPr>
          <p:cNvSpPr>
            <a:spLocks noGrp="1"/>
          </p:cNvSpPr>
          <p:nvPr>
            <p:ph type="title"/>
          </p:nvPr>
        </p:nvSpPr>
        <p:spPr>
          <a:xfrm>
            <a:off x="635000" y="298450"/>
            <a:ext cx="7684155" cy="387350"/>
          </a:xfrm>
        </p:spPr>
        <p:txBody>
          <a:bodyPr/>
          <a:lstStyle/>
          <a:p>
            <a:r>
              <a:rPr lang="sv-SE" sz="2400" dirty="0"/>
              <a:t>Innehåll i gemensam planering</a:t>
            </a:r>
            <a:br>
              <a:rPr lang="sv-SE" sz="2400" dirty="0"/>
            </a:br>
            <a:br>
              <a:rPr lang="sv-SE" sz="2400" dirty="0"/>
            </a:br>
            <a:endParaRPr lang="sv-SE" sz="2400" dirty="0"/>
          </a:p>
        </p:txBody>
      </p:sp>
      <p:pic>
        <p:nvPicPr>
          <p:cNvPr id="6" name="Bildobjekt 5" descr="Bilden visar vad du ska fylla i under fliken Innehåll i gemensam planering">
            <a:extLst>
              <a:ext uri="{FF2B5EF4-FFF2-40B4-BE49-F238E27FC236}">
                <a16:creationId xmlns:a16="http://schemas.microsoft.com/office/drawing/2014/main" id="{DD7E325D-2674-10B8-60D4-B6C36EFCE006}"/>
              </a:ext>
            </a:extLst>
          </p:cNvPr>
          <p:cNvPicPr>
            <a:picLocks noChangeAspect="1"/>
          </p:cNvPicPr>
          <p:nvPr/>
        </p:nvPicPr>
        <p:blipFill>
          <a:blip r:embed="rId2"/>
          <a:stretch>
            <a:fillRect/>
          </a:stretch>
        </p:blipFill>
        <p:spPr>
          <a:xfrm>
            <a:off x="635000" y="901700"/>
            <a:ext cx="2460200" cy="406400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826EC6C0-F2AA-B297-42E5-6931CE8438FA}"/>
              </a:ext>
            </a:extLst>
          </p:cNvPr>
          <p:cNvSpPr>
            <a:spLocks noGrp="1"/>
          </p:cNvSpPr>
          <p:nvPr>
            <p:ph idx="1"/>
          </p:nvPr>
        </p:nvSpPr>
        <p:spPr>
          <a:xfrm>
            <a:off x="3441700" y="970960"/>
            <a:ext cx="5414782" cy="3710391"/>
          </a:xfrm>
        </p:spPr>
        <p:txBody>
          <a:bodyPr>
            <a:normAutofit/>
          </a:bodyPr>
          <a:lstStyle/>
          <a:p>
            <a:pPr marL="0" indent="0" algn="l">
              <a:buNone/>
            </a:pPr>
            <a:r>
              <a:rPr lang="sv-SE" sz="1200" b="0" i="0" dirty="0">
                <a:effectLst/>
              </a:rPr>
              <a:t>Under fliken </a:t>
            </a:r>
            <a:r>
              <a:rPr lang="sv-SE" sz="1200" b="1" i="0" dirty="0">
                <a:effectLst/>
              </a:rPr>
              <a:t>Innehåll </a:t>
            </a:r>
            <a:r>
              <a:rPr lang="sv-SE" sz="1200" i="0" dirty="0">
                <a:effectLst/>
              </a:rPr>
              <a:t>fyller du </a:t>
            </a:r>
            <a:r>
              <a:rPr lang="sv-SE" sz="1200" dirty="0"/>
              <a:t>i planeringen för deltagaren. </a:t>
            </a:r>
            <a:endParaRPr lang="sv-SE" sz="1200" b="0" i="0" dirty="0">
              <a:effectLst/>
            </a:endParaRPr>
          </a:p>
          <a:p>
            <a:pPr marL="0" indent="0" algn="l">
              <a:buNone/>
            </a:pPr>
            <a:r>
              <a:rPr lang="sv-SE" sz="1200" b="0" i="0" dirty="0">
                <a:effectLst/>
              </a:rPr>
              <a:t>I rutan </a:t>
            </a:r>
            <a:r>
              <a:rPr lang="sv-SE" sz="1200" b="1" dirty="0">
                <a:effectLst/>
              </a:rPr>
              <a:t>Identifierade behov </a:t>
            </a:r>
            <a:r>
              <a:rPr lang="sv-SE" sz="1200" dirty="0"/>
              <a:t>skriver du </a:t>
            </a:r>
            <a:r>
              <a:rPr lang="sv-SE" sz="1200" b="0" i="0" dirty="0">
                <a:effectLst/>
              </a:rPr>
              <a:t>information som kommit fram i kartläggningen i del A.</a:t>
            </a:r>
          </a:p>
          <a:p>
            <a:pPr marL="0" indent="0" algn="l">
              <a:buNone/>
            </a:pPr>
            <a:r>
              <a:rPr lang="sv-SE" sz="1200" b="0" i="0" dirty="0">
                <a:effectLst/>
              </a:rPr>
              <a:t>Under </a:t>
            </a:r>
            <a:r>
              <a:rPr lang="sv-SE" sz="1200" b="1" dirty="0">
                <a:effectLst/>
              </a:rPr>
              <a:t>Välj aktivitet </a:t>
            </a:r>
            <a:r>
              <a:rPr lang="sv-SE" sz="1200" b="0" i="0" dirty="0">
                <a:effectLst/>
              </a:rPr>
              <a:t>skapar du en aktivitet i taget och fyller i det som framkommit i slutredovisningen i IPSU A. </a:t>
            </a:r>
          </a:p>
          <a:p>
            <a:pPr marL="0" indent="0" algn="l">
              <a:buNone/>
            </a:pPr>
            <a:r>
              <a:rPr lang="sv-SE" sz="1200" b="0" i="0" dirty="0">
                <a:effectLst/>
              </a:rPr>
              <a:t>Undantag är om Arbetsförmedlingen och du kommit överens om en ändring i planeringen efter avslutad kartläggning. I det fallet fyller du i de ändrade uppgifterna med motivering.</a:t>
            </a:r>
          </a:p>
          <a:p>
            <a:pPr marL="0" indent="0" algn="l">
              <a:buNone/>
            </a:pPr>
            <a:r>
              <a:rPr lang="sv-SE" sz="1200" b="0" i="0" dirty="0">
                <a:effectLst/>
              </a:rPr>
              <a:t>Det är viktigt att du anger omfattning per period för hela den stödjande insatsen. </a:t>
            </a:r>
            <a:r>
              <a:rPr lang="sv-SE" sz="1200" i="0" dirty="0">
                <a:effectLst/>
              </a:rPr>
              <a:t>Tänk på att omfattningen för varje period ska vara tydligt motiverad.</a:t>
            </a:r>
          </a:p>
          <a:p>
            <a:pPr marL="0" indent="0" algn="l">
              <a:buNone/>
            </a:pPr>
            <a:r>
              <a:rPr lang="sv-SE" sz="1200" b="0" i="0" dirty="0">
                <a:effectLst/>
              </a:rPr>
              <a:t>Rekommendation för pedagogiskt stöd ska anges i omfattningen 5, 10, 20 eller 30 timmar per vecka inom en planerad period. </a:t>
            </a:r>
          </a:p>
          <a:p>
            <a:pPr marL="0" indent="0" algn="l">
              <a:buNone/>
            </a:pPr>
            <a:r>
              <a:rPr lang="sv-SE" sz="1200" b="1" i="0" dirty="0">
                <a:effectLst/>
              </a:rPr>
              <a:t>Du ska inte välja två olika omfattningar för samma vecka</a:t>
            </a:r>
            <a:r>
              <a:rPr lang="sv-SE" sz="1200" b="1" dirty="0"/>
              <a:t>. </a:t>
            </a:r>
            <a:r>
              <a:rPr lang="sv-SE" sz="1200" dirty="0"/>
              <a:t>Orsaken är att du inte får byta omfattning mitt i veckan. </a:t>
            </a:r>
            <a:endParaRPr lang="sv-SE" sz="1200" b="0" i="0" dirty="0">
              <a:effectLst/>
            </a:endParaRPr>
          </a:p>
          <a:p>
            <a:pPr marL="0" indent="0" algn="l">
              <a:buNone/>
            </a:pPr>
            <a:r>
              <a:rPr lang="sv-SE" sz="1200" b="0" i="0" dirty="0">
                <a:effectLst/>
              </a:rPr>
              <a:t>När du skrivit klart innehållet i din planering väljer du </a:t>
            </a:r>
            <a:r>
              <a:rPr lang="sv-SE" sz="1200" b="1" dirty="0">
                <a:effectLst/>
              </a:rPr>
              <a:t>Skapa</a:t>
            </a:r>
            <a:r>
              <a:rPr lang="sv-SE" sz="1200" b="0" i="1" dirty="0">
                <a:effectLst/>
              </a:rPr>
              <a:t> </a:t>
            </a:r>
            <a:r>
              <a:rPr lang="sv-SE" sz="1200" b="0" i="0" dirty="0">
                <a:effectLst/>
              </a:rPr>
              <a:t>för att skicka in handlingen.</a:t>
            </a:r>
          </a:p>
        </p:txBody>
      </p:sp>
    </p:spTree>
    <p:extLst>
      <p:ext uri="{BB962C8B-B14F-4D97-AF65-F5344CB8AC3E}">
        <p14:creationId xmlns:p14="http://schemas.microsoft.com/office/powerpoint/2010/main" val="4007171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3563C8-3BB7-6F88-301D-1E5953F9DBB1}"/>
              </a:ext>
            </a:extLst>
          </p:cNvPr>
          <p:cNvSpPr>
            <a:spLocks noGrp="1"/>
          </p:cNvSpPr>
          <p:nvPr>
            <p:ph type="title"/>
          </p:nvPr>
        </p:nvSpPr>
        <p:spPr>
          <a:xfrm>
            <a:off x="739512" y="284480"/>
            <a:ext cx="7559938" cy="387043"/>
          </a:xfrm>
        </p:spPr>
        <p:txBody>
          <a:bodyPr/>
          <a:lstStyle/>
          <a:p>
            <a:r>
              <a:rPr lang="sv-SE" sz="2400" dirty="0"/>
              <a:t>Förkortad gemensam planering</a:t>
            </a:r>
            <a:br>
              <a:rPr lang="sv-SE" sz="2400" dirty="0"/>
            </a:br>
            <a:endParaRPr lang="sv-SE" sz="2400" dirty="0"/>
          </a:p>
        </p:txBody>
      </p:sp>
      <p:pic>
        <p:nvPicPr>
          <p:cNvPr id="6" name="Bildobjekt 5" descr="Bilden visar hur du förkortar en gemensam planering under fliken Innehåll.">
            <a:extLst>
              <a:ext uri="{FF2B5EF4-FFF2-40B4-BE49-F238E27FC236}">
                <a16:creationId xmlns:a16="http://schemas.microsoft.com/office/drawing/2014/main" id="{1F2132C1-7A26-F298-AF2C-CD66D1F013AC}"/>
              </a:ext>
            </a:extLst>
          </p:cNvPr>
          <p:cNvPicPr>
            <a:picLocks noChangeAspect="1"/>
          </p:cNvPicPr>
          <p:nvPr/>
        </p:nvPicPr>
        <p:blipFill>
          <a:blip r:embed="rId2"/>
          <a:stretch>
            <a:fillRect/>
          </a:stretch>
        </p:blipFill>
        <p:spPr>
          <a:xfrm>
            <a:off x="739512" y="879147"/>
            <a:ext cx="2562488" cy="3916373"/>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4257F9F0-01A4-07D5-6AAC-5151BBA6E23D}"/>
              </a:ext>
            </a:extLst>
          </p:cNvPr>
          <p:cNvSpPr>
            <a:spLocks noGrp="1"/>
          </p:cNvSpPr>
          <p:nvPr>
            <p:ph idx="1"/>
          </p:nvPr>
        </p:nvSpPr>
        <p:spPr>
          <a:xfrm>
            <a:off x="3619500" y="879147"/>
            <a:ext cx="4394200" cy="2872353"/>
          </a:xfrm>
        </p:spPr>
        <p:txBody>
          <a:bodyPr>
            <a:normAutofit/>
          </a:bodyPr>
          <a:lstStyle/>
          <a:p>
            <a:pPr marL="0" indent="0" algn="l">
              <a:buNone/>
            </a:pPr>
            <a:r>
              <a:rPr lang="sv-SE" sz="1200" b="0" i="0" dirty="0">
                <a:effectLst/>
              </a:rPr>
              <a:t>Om du ändrar din bedömning ska du skicka in en ny gemensam planering med förslag på ny omfattning och/eller förkortad period. </a:t>
            </a:r>
          </a:p>
          <a:p>
            <a:pPr marL="0" indent="0" algn="l">
              <a:buNone/>
            </a:pPr>
            <a:r>
              <a:rPr lang="sv-SE" sz="1200" b="0" i="0" dirty="0">
                <a:effectLst/>
              </a:rPr>
              <a:t>Du ska också motivera varför ändringen föreslås.</a:t>
            </a:r>
          </a:p>
          <a:p>
            <a:pPr marL="0" indent="0" algn="l">
              <a:buNone/>
            </a:pPr>
            <a:endParaRPr lang="sv-SE" sz="1200" b="0" i="0" dirty="0">
              <a:effectLst/>
            </a:endParaRPr>
          </a:p>
          <a:p>
            <a:pPr marL="0" indent="0" algn="l">
              <a:buNone/>
            </a:pPr>
            <a:r>
              <a:rPr lang="sv-SE" sz="1200" b="0" i="0" dirty="0">
                <a:effectLst/>
              </a:rPr>
              <a:t>Bilden visar en förkortning av deltagarens placeringsperiod. </a:t>
            </a:r>
          </a:p>
          <a:p>
            <a:pPr marL="0" indent="0" algn="l">
              <a:buNone/>
            </a:pPr>
            <a:r>
              <a:rPr lang="sv-SE" sz="1200" b="0" i="0" dirty="0">
                <a:effectLst/>
              </a:rPr>
              <a:t>När du skickar in </a:t>
            </a:r>
            <a:r>
              <a:rPr lang="sv-SE" sz="1200" dirty="0"/>
              <a:t>den gemensamma planeringen</a:t>
            </a:r>
            <a:r>
              <a:rPr lang="sv-SE" sz="1200" b="0" i="0" dirty="0">
                <a:effectLst/>
              </a:rPr>
              <a:t> kommer Arbetsförmedlingen att förkorta deltagarperioden och inleveransperioden uppdateras automatiskt i webbstödet.</a:t>
            </a:r>
          </a:p>
          <a:p>
            <a:pPr marL="0" indent="0">
              <a:buNone/>
            </a:pPr>
            <a:endParaRPr lang="sv-SE" sz="1200" dirty="0"/>
          </a:p>
        </p:txBody>
      </p:sp>
    </p:spTree>
    <p:extLst>
      <p:ext uri="{BB962C8B-B14F-4D97-AF65-F5344CB8AC3E}">
        <p14:creationId xmlns:p14="http://schemas.microsoft.com/office/powerpoint/2010/main" val="1779479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C070D4-78D6-5C31-22F9-E81A7AB7D250}"/>
              </a:ext>
            </a:extLst>
          </p:cNvPr>
          <p:cNvSpPr>
            <a:spLocks noGrp="1"/>
          </p:cNvSpPr>
          <p:nvPr>
            <p:ph type="title"/>
          </p:nvPr>
        </p:nvSpPr>
        <p:spPr>
          <a:xfrm>
            <a:off x="732524" y="441827"/>
            <a:ext cx="7422784" cy="434473"/>
          </a:xfrm>
        </p:spPr>
        <p:txBody>
          <a:bodyPr/>
          <a:lstStyle/>
          <a:p>
            <a:r>
              <a:rPr lang="sv-SE" sz="2400" dirty="0"/>
              <a:t>Förlängd gemensam planering</a:t>
            </a:r>
            <a:br>
              <a:rPr lang="sv-SE" sz="2400" dirty="0"/>
            </a:br>
            <a:endParaRPr lang="sv-SE" sz="2400" dirty="0"/>
          </a:p>
        </p:txBody>
      </p:sp>
      <p:sp>
        <p:nvSpPr>
          <p:cNvPr id="3" name="Platshållare för innehåll 2">
            <a:extLst>
              <a:ext uri="{FF2B5EF4-FFF2-40B4-BE49-F238E27FC236}">
                <a16:creationId xmlns:a16="http://schemas.microsoft.com/office/drawing/2014/main" id="{29187358-CC76-6CBE-5474-F2DCA0BF7261}"/>
              </a:ext>
            </a:extLst>
          </p:cNvPr>
          <p:cNvSpPr>
            <a:spLocks noGrp="1"/>
          </p:cNvSpPr>
          <p:nvPr>
            <p:ph idx="1"/>
          </p:nvPr>
        </p:nvSpPr>
        <p:spPr>
          <a:xfrm>
            <a:off x="732524" y="1196105"/>
            <a:ext cx="6986045" cy="2759945"/>
          </a:xfrm>
        </p:spPr>
        <p:txBody>
          <a:bodyPr>
            <a:noAutofit/>
          </a:bodyPr>
          <a:lstStyle/>
          <a:p>
            <a:pPr marL="0" indent="0" algn="l">
              <a:buNone/>
            </a:pPr>
            <a:r>
              <a:rPr lang="sv-SE" sz="1200" b="0" i="0" dirty="0">
                <a:effectLst/>
              </a:rPr>
              <a:t>Om du vill föreslå en förlängning ska du skicka in en ny gemensam planering. Du ska tydligt motivera varför förlängningen behövs. Du ska även motivera omfattningen av det pedagogiska stödet.</a:t>
            </a:r>
          </a:p>
          <a:p>
            <a:pPr marL="0" indent="0" algn="l">
              <a:buNone/>
            </a:pPr>
            <a:endParaRPr lang="sv-SE" sz="1200" b="0" i="0" dirty="0">
              <a:effectLst/>
            </a:endParaRPr>
          </a:p>
          <a:p>
            <a:pPr marL="0" indent="0" algn="l">
              <a:buNone/>
            </a:pPr>
            <a:r>
              <a:rPr lang="sv-SE" sz="1200" b="0" i="0" dirty="0">
                <a:effectLst/>
              </a:rPr>
              <a:t>Om du planerar bortom placeringens slutdatum kommer Arbetsförmedlingen att få en uppmaning i </a:t>
            </a:r>
            <a:r>
              <a:rPr lang="sv-SE" sz="1200" dirty="0"/>
              <a:t>den gemensamma planeringen </a:t>
            </a:r>
            <a:r>
              <a:rPr lang="sv-SE" sz="1200" b="0" i="0" dirty="0">
                <a:effectLst/>
              </a:rPr>
              <a:t>om att uppdatera i systemet så att datumen stämmer överens. </a:t>
            </a:r>
          </a:p>
          <a:p>
            <a:pPr marL="0" indent="0" algn="l">
              <a:buNone/>
            </a:pPr>
            <a:r>
              <a:rPr lang="sv-SE" sz="1200" b="0" i="0" dirty="0">
                <a:effectLst/>
              </a:rPr>
              <a:t>Om </a:t>
            </a:r>
            <a:r>
              <a:rPr lang="sv-SE" sz="1200" dirty="0"/>
              <a:t>A</a:t>
            </a:r>
            <a:r>
              <a:rPr lang="sv-SE" sz="1200" b="0" i="0" dirty="0">
                <a:effectLst/>
              </a:rPr>
              <a:t>rbetsförmedlingen bekräftar planeringen förlängs deltagarens placeringsperiod. </a:t>
            </a:r>
          </a:p>
          <a:p>
            <a:pPr marL="0" indent="0" algn="l">
              <a:buNone/>
            </a:pPr>
            <a:r>
              <a:rPr lang="sv-SE" sz="1200" b="0" i="0" dirty="0">
                <a:effectLst/>
              </a:rPr>
              <a:t>Om förlängning endast kan göras för del av perioden utifrån gällande utbildningsbeslut skriver Arbetsförmedlingen en kommentar om att beslut om ytterligare förlängning bevakas utifrån beslut om fortsatt utbildning. </a:t>
            </a:r>
          </a:p>
          <a:p>
            <a:pPr marL="0" indent="0" algn="l">
              <a:buNone/>
            </a:pPr>
            <a:endParaRPr lang="sv-SE" sz="1200" b="0" i="0" dirty="0">
              <a:effectLst/>
            </a:endParaRPr>
          </a:p>
          <a:p>
            <a:pPr marL="0" indent="0" algn="l">
              <a:buNone/>
            </a:pPr>
            <a:r>
              <a:rPr lang="sv-SE" sz="1200" b="0" i="0" dirty="0">
                <a:effectLst/>
              </a:rPr>
              <a:t>Vid förlängning får </a:t>
            </a:r>
            <a:r>
              <a:rPr lang="sv-SE" sz="1200" b="0" i="0" dirty="0" err="1">
                <a:effectLst/>
              </a:rPr>
              <a:t>inköpsordern</a:t>
            </a:r>
            <a:r>
              <a:rPr lang="sv-SE" sz="1200" b="0" i="0" dirty="0">
                <a:effectLst/>
              </a:rPr>
              <a:t> också en ny status </a:t>
            </a:r>
            <a:r>
              <a:rPr lang="sv-SE" sz="1200" b="1" i="0" dirty="0">
                <a:effectLst/>
              </a:rPr>
              <a:t>Uppdaterad – väntar på attest</a:t>
            </a:r>
            <a:r>
              <a:rPr lang="sv-SE" sz="1200" b="0" i="0" dirty="0">
                <a:effectLst/>
              </a:rPr>
              <a:t>, då en förlängning påverkar inköpsorderns värde och </a:t>
            </a:r>
            <a:r>
              <a:rPr lang="sv-SE" sz="1200" dirty="0"/>
              <a:t>behöver</a:t>
            </a:r>
            <a:r>
              <a:rPr lang="sv-SE" sz="1200" b="0" i="0" dirty="0">
                <a:effectLst/>
              </a:rPr>
              <a:t> attesteras av chef på Arbetsförmedlingen.</a:t>
            </a:r>
          </a:p>
        </p:txBody>
      </p:sp>
    </p:spTree>
    <p:extLst>
      <p:ext uri="{BB962C8B-B14F-4D97-AF65-F5344CB8AC3E}">
        <p14:creationId xmlns:p14="http://schemas.microsoft.com/office/powerpoint/2010/main" val="3142816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F39104-76A0-0241-EF3F-1B6BDC395B71}"/>
              </a:ext>
            </a:extLst>
          </p:cNvPr>
          <p:cNvSpPr>
            <a:spLocks noGrp="1"/>
          </p:cNvSpPr>
          <p:nvPr>
            <p:ph type="title"/>
          </p:nvPr>
        </p:nvSpPr>
        <p:spPr>
          <a:xfrm>
            <a:off x="702043" y="356172"/>
            <a:ext cx="7422784" cy="338492"/>
          </a:xfrm>
        </p:spPr>
        <p:txBody>
          <a:bodyPr/>
          <a:lstStyle/>
          <a:p>
            <a:r>
              <a:rPr lang="sv-SE" sz="2400" dirty="0"/>
              <a:t>Informativ rapport</a:t>
            </a:r>
            <a:br>
              <a:rPr lang="sv-SE" sz="2400" dirty="0"/>
            </a:br>
            <a:endParaRPr lang="sv-SE" sz="2400" dirty="0"/>
          </a:p>
        </p:txBody>
      </p:sp>
      <p:pic>
        <p:nvPicPr>
          <p:cNvPr id="6" name="Bildobjekt 5" descr="Bilden visar hur du fyller i en informativ rapport under fliken Innehåll.">
            <a:extLst>
              <a:ext uri="{FF2B5EF4-FFF2-40B4-BE49-F238E27FC236}">
                <a16:creationId xmlns:a16="http://schemas.microsoft.com/office/drawing/2014/main" id="{20810089-B526-7CC9-FD04-5047C8B581DF}"/>
              </a:ext>
            </a:extLst>
          </p:cNvPr>
          <p:cNvPicPr>
            <a:picLocks noChangeAspect="1"/>
          </p:cNvPicPr>
          <p:nvPr/>
        </p:nvPicPr>
        <p:blipFill>
          <a:blip r:embed="rId2"/>
          <a:stretch>
            <a:fillRect/>
          </a:stretch>
        </p:blipFill>
        <p:spPr>
          <a:xfrm>
            <a:off x="702043" y="898615"/>
            <a:ext cx="3321370" cy="397510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FCF45116-C7F8-11AC-D201-68ECCECC17DA}"/>
              </a:ext>
            </a:extLst>
          </p:cNvPr>
          <p:cNvSpPr>
            <a:spLocks noGrp="1"/>
          </p:cNvSpPr>
          <p:nvPr>
            <p:ph idx="1"/>
          </p:nvPr>
        </p:nvSpPr>
        <p:spPr>
          <a:xfrm>
            <a:off x="4318000" y="985001"/>
            <a:ext cx="4354254" cy="3802327"/>
          </a:xfrm>
        </p:spPr>
        <p:txBody>
          <a:bodyPr>
            <a:noAutofit/>
          </a:bodyPr>
          <a:lstStyle/>
          <a:p>
            <a:pPr marL="0" indent="0" algn="l">
              <a:buNone/>
            </a:pPr>
            <a:r>
              <a:rPr lang="sv-SE" sz="1200" b="0" i="0" dirty="0">
                <a:effectLst/>
              </a:rPr>
              <a:t>Informativ rapport använder du för att meddela Arbetsförmedlingen något. Du kan i den bifoga ett dokument i </a:t>
            </a:r>
            <a:r>
              <a:rPr lang="sv-SE" sz="1200" dirty="0"/>
              <a:t>PDF</a:t>
            </a:r>
            <a:r>
              <a:rPr lang="sv-SE" sz="1200" b="0" i="0" dirty="0">
                <a:effectLst/>
              </a:rPr>
              <a:t>-format samt kompletterande information. </a:t>
            </a:r>
          </a:p>
          <a:p>
            <a:pPr marL="0" indent="0" algn="l">
              <a:buNone/>
            </a:pPr>
            <a:r>
              <a:rPr lang="sv-SE" sz="1200" b="0" i="0" dirty="0">
                <a:effectLst/>
              </a:rPr>
              <a:t>Du ska skicka in en Informativ rapport regelbundet.</a:t>
            </a:r>
          </a:p>
          <a:p>
            <a:pPr marL="0" indent="0" algn="l">
              <a:buNone/>
            </a:pPr>
            <a:r>
              <a:rPr lang="sv-SE" sz="1200" b="0" i="0" dirty="0">
                <a:effectLst/>
              </a:rPr>
              <a:t> Rekommendation är var tredje månad vid längre utbildningar men oftare vid kortare utbildningar.     </a:t>
            </a:r>
          </a:p>
          <a:p>
            <a:pPr marL="0" indent="0" algn="l">
              <a:buNone/>
            </a:pPr>
            <a:r>
              <a:rPr lang="sv-SE" sz="1200" b="0" i="0" dirty="0">
                <a:effectLst/>
              </a:rPr>
              <a:t>Den ska också skickas in på begäran av </a:t>
            </a:r>
            <a:r>
              <a:rPr lang="sv-SE" sz="1200" dirty="0"/>
              <a:t>A</a:t>
            </a:r>
            <a:r>
              <a:rPr lang="sv-SE" sz="1200" b="0" i="0" dirty="0">
                <a:effectLst/>
              </a:rPr>
              <a:t>rbetsförmedlingen eller vid behov om och när du vill förmedla något under deltagarperioden.</a:t>
            </a:r>
            <a:br>
              <a:rPr lang="sv-SE" sz="1200" b="0" i="0" dirty="0">
                <a:effectLst/>
              </a:rPr>
            </a:br>
            <a:endParaRPr lang="sv-SE" sz="1200" b="0" i="0" dirty="0">
              <a:effectLst/>
            </a:endParaRPr>
          </a:p>
          <a:p>
            <a:pPr marL="0" indent="0" algn="l">
              <a:buNone/>
            </a:pPr>
            <a:r>
              <a:rPr lang="sv-SE" sz="1200" b="0" i="0" dirty="0">
                <a:effectLst/>
              </a:rPr>
              <a:t>Den ska innehålla information om:</a:t>
            </a:r>
          </a:p>
          <a:p>
            <a:pPr marL="0" indent="0" algn="l">
              <a:buNone/>
            </a:pPr>
            <a:r>
              <a:rPr lang="sv-SE" sz="1200" b="0" i="0" dirty="0">
                <a:effectLst/>
              </a:rPr>
              <a:t>- vilka framsteg som den arbetssökande gjort tack vare det pedagogiska stödet sedan tillfället för förra rapporten</a:t>
            </a:r>
          </a:p>
          <a:p>
            <a:pPr marL="0" indent="0" algn="l">
              <a:buNone/>
            </a:pPr>
            <a:r>
              <a:rPr lang="sv-SE" sz="1200" b="0" i="0" dirty="0">
                <a:effectLst/>
              </a:rPr>
              <a:t>- om inga framsteg gjorts, analys av vad detta kan bero på</a:t>
            </a:r>
          </a:p>
          <a:p>
            <a:pPr marL="0" indent="0" algn="l">
              <a:buNone/>
            </a:pPr>
            <a:r>
              <a:rPr lang="sv-SE" sz="1200" b="0" i="0" dirty="0">
                <a:effectLst/>
              </a:rPr>
              <a:t>- bedömning av omfattning av fortsatt pedagogiskt stöd (om du ändrar omfattning, vill förkorta eller förlänga deltagarperioden eller ändra innehåll i t ex arbetshjälpmedel ska detta redovisas i en ny gemensam planering).</a:t>
            </a:r>
          </a:p>
        </p:txBody>
      </p:sp>
    </p:spTree>
    <p:extLst>
      <p:ext uri="{BB962C8B-B14F-4D97-AF65-F5344CB8AC3E}">
        <p14:creationId xmlns:p14="http://schemas.microsoft.com/office/powerpoint/2010/main" val="1550942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2FE2EE-995F-2346-B863-6035D92FA96A}"/>
              </a:ext>
            </a:extLst>
          </p:cNvPr>
          <p:cNvSpPr>
            <a:spLocks noGrp="1"/>
          </p:cNvSpPr>
          <p:nvPr>
            <p:ph type="title"/>
          </p:nvPr>
        </p:nvSpPr>
        <p:spPr>
          <a:xfrm>
            <a:off x="702043" y="311151"/>
            <a:ext cx="7422784" cy="367579"/>
          </a:xfrm>
        </p:spPr>
        <p:txBody>
          <a:bodyPr/>
          <a:lstStyle/>
          <a:p>
            <a:r>
              <a:rPr lang="sv-SE" sz="2400" dirty="0"/>
              <a:t>Innehåll slutredovisning </a:t>
            </a:r>
            <a:br>
              <a:rPr lang="sv-SE" sz="2400" dirty="0"/>
            </a:br>
            <a:endParaRPr lang="sv-SE" sz="2400" dirty="0"/>
          </a:p>
        </p:txBody>
      </p:sp>
      <p:pic>
        <p:nvPicPr>
          <p:cNvPr id="6" name="Bildobjekt 5" descr="Bilden visar hur du fyller i en slutredovisning under fliken Innehåll ">
            <a:extLst>
              <a:ext uri="{FF2B5EF4-FFF2-40B4-BE49-F238E27FC236}">
                <a16:creationId xmlns:a16="http://schemas.microsoft.com/office/drawing/2014/main" id="{D236E91C-7BC4-80B4-8205-777854EFC6CD}"/>
              </a:ext>
            </a:extLst>
          </p:cNvPr>
          <p:cNvPicPr>
            <a:picLocks noChangeAspect="1"/>
          </p:cNvPicPr>
          <p:nvPr/>
        </p:nvPicPr>
        <p:blipFill>
          <a:blip r:embed="rId2"/>
          <a:stretch>
            <a:fillRect/>
          </a:stretch>
        </p:blipFill>
        <p:spPr>
          <a:xfrm>
            <a:off x="702043" y="798326"/>
            <a:ext cx="3394686" cy="421005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27045C48-BB5A-DCC7-F6D2-78ED51D5FA9E}"/>
              </a:ext>
            </a:extLst>
          </p:cNvPr>
          <p:cNvSpPr>
            <a:spLocks noGrp="1"/>
          </p:cNvSpPr>
          <p:nvPr>
            <p:ph idx="1"/>
          </p:nvPr>
        </p:nvSpPr>
        <p:spPr>
          <a:xfrm>
            <a:off x="4246302" y="888622"/>
            <a:ext cx="3811848" cy="2872353"/>
          </a:xfrm>
        </p:spPr>
        <p:txBody>
          <a:bodyPr/>
          <a:lstStyle/>
          <a:p>
            <a:pPr marL="0" indent="0">
              <a:buNone/>
            </a:pPr>
            <a:r>
              <a:rPr lang="sv-SE" sz="1200" b="0" i="0" dirty="0">
                <a:effectLst/>
              </a:rPr>
              <a:t>Resultatet från IPSU B pedagogiskt stöd ska sammanfattas i en slutredovisning och inkomma till </a:t>
            </a:r>
            <a:r>
              <a:rPr lang="sv-SE" sz="1200" dirty="0"/>
              <a:t>A</a:t>
            </a:r>
            <a:r>
              <a:rPr lang="sv-SE" sz="1200" b="0" i="0" dirty="0">
                <a:effectLst/>
              </a:rPr>
              <a:t>rbetsförmedlingen senast fem arbetsdagar efter avslutad insats. </a:t>
            </a:r>
          </a:p>
          <a:p>
            <a:pPr marL="0" indent="0">
              <a:buNone/>
            </a:pPr>
            <a:r>
              <a:rPr lang="sv-SE" sz="1200" b="0" i="0" dirty="0">
                <a:effectLst/>
              </a:rPr>
              <a:t>Slutredovisningen ska beskriva hur stödet varit utformat och resultatet av stödinsatserna.</a:t>
            </a:r>
          </a:p>
          <a:p>
            <a:pPr marL="0" indent="0">
              <a:buNone/>
            </a:pPr>
            <a:endParaRPr lang="sv-SE" sz="1200" dirty="0"/>
          </a:p>
        </p:txBody>
      </p:sp>
    </p:spTree>
    <p:extLst>
      <p:ext uri="{BB962C8B-B14F-4D97-AF65-F5344CB8AC3E}">
        <p14:creationId xmlns:p14="http://schemas.microsoft.com/office/powerpoint/2010/main" val="757307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FB2D06-8878-08BE-F6F4-3F258A9E463B}"/>
              </a:ext>
            </a:extLst>
          </p:cNvPr>
          <p:cNvSpPr>
            <a:spLocks noGrp="1"/>
          </p:cNvSpPr>
          <p:nvPr>
            <p:ph type="title"/>
          </p:nvPr>
        </p:nvSpPr>
        <p:spPr>
          <a:xfrm>
            <a:off x="686803" y="445139"/>
            <a:ext cx="7422784" cy="469261"/>
          </a:xfrm>
        </p:spPr>
        <p:txBody>
          <a:bodyPr/>
          <a:lstStyle/>
          <a:p>
            <a:r>
              <a:rPr lang="sv-SE" sz="2400" dirty="0"/>
              <a:t>Ärendeöversikt - möjlighet att inleverera</a:t>
            </a:r>
            <a:br>
              <a:rPr lang="sv-SE" sz="2400" dirty="0"/>
            </a:br>
            <a:endParaRPr lang="sv-SE" sz="2400" dirty="0"/>
          </a:p>
        </p:txBody>
      </p:sp>
      <p:pic>
        <p:nvPicPr>
          <p:cNvPr id="6" name="Bildobjekt 5" descr="Bilden visar ärendeöversikt och knappen som möjliggör en inleverans.">
            <a:extLst>
              <a:ext uri="{FF2B5EF4-FFF2-40B4-BE49-F238E27FC236}">
                <a16:creationId xmlns:a16="http://schemas.microsoft.com/office/drawing/2014/main" id="{E9DA4921-16B2-8C8B-6AE8-13612B9D4EBC}"/>
              </a:ext>
            </a:extLst>
          </p:cNvPr>
          <p:cNvPicPr>
            <a:picLocks noChangeAspect="1"/>
          </p:cNvPicPr>
          <p:nvPr/>
        </p:nvPicPr>
        <p:blipFill>
          <a:blip r:embed="rId2"/>
          <a:stretch>
            <a:fillRect/>
          </a:stretch>
        </p:blipFill>
        <p:spPr>
          <a:xfrm>
            <a:off x="686803" y="1006000"/>
            <a:ext cx="2970797" cy="3985099"/>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7875033E-4FF0-40EE-9962-88863B50FEED}"/>
              </a:ext>
            </a:extLst>
          </p:cNvPr>
          <p:cNvSpPr>
            <a:spLocks noGrp="1"/>
          </p:cNvSpPr>
          <p:nvPr>
            <p:ph idx="1"/>
          </p:nvPr>
        </p:nvSpPr>
        <p:spPr>
          <a:xfrm>
            <a:off x="4095551" y="1059373"/>
            <a:ext cx="3885464" cy="2872353"/>
          </a:xfrm>
        </p:spPr>
        <p:txBody>
          <a:bodyPr/>
          <a:lstStyle/>
          <a:p>
            <a:pPr marL="0" indent="0">
              <a:buNone/>
            </a:pPr>
            <a:r>
              <a:rPr lang="sv-SE" sz="1200" b="0" i="0" dirty="0">
                <a:effectLst/>
              </a:rPr>
              <a:t>Så här ser översiktsbilden ut när Arbetsförmedlingen bekräftat den gemensamma planen och </a:t>
            </a:r>
            <a:r>
              <a:rPr lang="sv-SE" sz="1200" b="0" i="0" dirty="0" err="1">
                <a:effectLst/>
              </a:rPr>
              <a:t>inköpsordern</a:t>
            </a:r>
            <a:r>
              <a:rPr lang="sv-SE" sz="1200" b="0" i="0" dirty="0">
                <a:effectLst/>
              </a:rPr>
              <a:t> är attesterad. </a:t>
            </a:r>
          </a:p>
          <a:p>
            <a:pPr marL="0" indent="0">
              <a:buNone/>
            </a:pPr>
            <a:r>
              <a:rPr lang="sv-SE" sz="1200" b="0" i="0" dirty="0">
                <a:effectLst/>
              </a:rPr>
              <a:t>Nu kan du göra din inleverans, självfakturering och få ut din ersättning månadsvis. Tryck på</a:t>
            </a:r>
            <a:r>
              <a:rPr lang="sv-SE" sz="1200" b="1" i="1" dirty="0">
                <a:effectLst/>
              </a:rPr>
              <a:t> </a:t>
            </a:r>
            <a:r>
              <a:rPr lang="sv-SE" sz="1200" b="1" dirty="0">
                <a:effectLst/>
              </a:rPr>
              <a:t>Inleverera</a:t>
            </a:r>
            <a:r>
              <a:rPr lang="sv-SE" sz="1200" b="0" i="1" dirty="0">
                <a:effectLst/>
              </a:rPr>
              <a:t>.</a:t>
            </a:r>
            <a:endParaRPr lang="sv-SE" sz="1200" b="0" i="0" dirty="0">
              <a:effectLst/>
            </a:endParaRPr>
          </a:p>
          <a:p>
            <a:pPr marL="0" indent="0">
              <a:buNone/>
            </a:pPr>
            <a:endParaRPr lang="sv-SE" sz="1200" dirty="0"/>
          </a:p>
        </p:txBody>
      </p:sp>
    </p:spTree>
    <p:extLst>
      <p:ext uri="{BB962C8B-B14F-4D97-AF65-F5344CB8AC3E}">
        <p14:creationId xmlns:p14="http://schemas.microsoft.com/office/powerpoint/2010/main" val="2820973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79EBC5-5250-9440-CE39-EE465205DDB6}"/>
              </a:ext>
            </a:extLst>
          </p:cNvPr>
          <p:cNvSpPr>
            <a:spLocks noGrp="1"/>
          </p:cNvSpPr>
          <p:nvPr>
            <p:ph type="title"/>
          </p:nvPr>
        </p:nvSpPr>
        <p:spPr>
          <a:xfrm>
            <a:off x="524244" y="441828"/>
            <a:ext cx="7590424" cy="434472"/>
          </a:xfrm>
        </p:spPr>
        <p:txBody>
          <a:bodyPr/>
          <a:lstStyle/>
          <a:p>
            <a:r>
              <a:rPr lang="sv-SE" sz="2400" dirty="0"/>
              <a:t>Inleverans</a:t>
            </a:r>
            <a:br>
              <a:rPr lang="sv-SE" sz="2400" dirty="0"/>
            </a:br>
            <a:endParaRPr lang="sv-SE" sz="2400" dirty="0"/>
          </a:p>
        </p:txBody>
      </p:sp>
      <p:pic>
        <p:nvPicPr>
          <p:cNvPr id="4" name="Picture 2" descr="En bild från systemet KA Webb som visar en inleverans.">
            <a:extLst>
              <a:ext uri="{FF2B5EF4-FFF2-40B4-BE49-F238E27FC236}">
                <a16:creationId xmlns:a16="http://schemas.microsoft.com/office/drawing/2014/main" id="{B6543330-CF4D-8D56-66B5-4F166E35130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4244" y="1116828"/>
            <a:ext cx="4602548" cy="2542907"/>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FCD48490-DDBE-D613-EA66-79FB5C882311}"/>
              </a:ext>
            </a:extLst>
          </p:cNvPr>
          <p:cNvSpPr>
            <a:spLocks noGrp="1"/>
          </p:cNvSpPr>
          <p:nvPr>
            <p:ph idx="1"/>
          </p:nvPr>
        </p:nvSpPr>
        <p:spPr>
          <a:xfrm>
            <a:off x="5487275" y="1116828"/>
            <a:ext cx="3491625" cy="3195453"/>
          </a:xfrm>
        </p:spPr>
        <p:txBody>
          <a:bodyPr>
            <a:normAutofit/>
          </a:bodyPr>
          <a:lstStyle/>
          <a:p>
            <a:pPr marL="0" indent="0">
              <a:lnSpc>
                <a:spcPct val="90000"/>
              </a:lnSpc>
              <a:spcAft>
                <a:spcPts val="600"/>
              </a:spcAft>
              <a:buClr>
                <a:schemeClr val="accent1"/>
              </a:buClr>
              <a:buNone/>
            </a:pPr>
            <a:r>
              <a:rPr lang="sv-SE" sz="1200" b="0" i="0" dirty="0">
                <a:effectLst/>
              </a:rPr>
              <a:t>När du valt att göra en inleverans genom att klicka på knappen </a:t>
            </a:r>
            <a:r>
              <a:rPr lang="sv-SE" sz="1200" b="1" dirty="0">
                <a:effectLst/>
              </a:rPr>
              <a:t>Inleverera</a:t>
            </a:r>
            <a:r>
              <a:rPr lang="sv-SE" sz="1200" b="0" i="1" dirty="0">
                <a:effectLst/>
              </a:rPr>
              <a:t> </a:t>
            </a:r>
            <a:r>
              <a:rPr lang="sv-SE" sz="1200" b="0" i="0" dirty="0">
                <a:effectLst/>
              </a:rPr>
              <a:t>kommer du till denna sida. Det är här du väljer hur mycket du ska inleverera. </a:t>
            </a:r>
          </a:p>
          <a:p>
            <a:pPr marL="0" indent="0">
              <a:lnSpc>
                <a:spcPct val="90000"/>
              </a:lnSpc>
              <a:spcAft>
                <a:spcPts val="600"/>
              </a:spcAft>
              <a:buClr>
                <a:schemeClr val="accent1"/>
              </a:buClr>
              <a:buNone/>
            </a:pPr>
            <a:r>
              <a:rPr lang="sv-SE" sz="1200" b="0" i="0" dirty="0">
                <a:effectLst/>
              </a:rPr>
              <a:t>Genom att trycka på </a:t>
            </a:r>
            <a:r>
              <a:rPr lang="sv-SE" sz="1200" b="1" dirty="0">
                <a:effectLst/>
              </a:rPr>
              <a:t>Spara</a:t>
            </a:r>
            <a:r>
              <a:rPr lang="sv-SE" sz="1200" b="0" i="0" dirty="0">
                <a:effectLst/>
              </a:rPr>
              <a:t> skapar du ett självfakturaunderlag.</a:t>
            </a:r>
          </a:p>
          <a:p>
            <a:pPr marL="0" indent="0">
              <a:lnSpc>
                <a:spcPct val="90000"/>
              </a:lnSpc>
              <a:spcAft>
                <a:spcPts val="600"/>
              </a:spcAft>
              <a:buClr>
                <a:schemeClr val="accent1"/>
              </a:buClr>
              <a:buNone/>
            </a:pPr>
            <a:r>
              <a:rPr lang="sv-SE" sz="1200" b="0" i="0" dirty="0">
                <a:effectLst/>
              </a:rPr>
              <a:t>Du inlevererar de faktiska antalet timmar som du givit individuellt pedagogiskt stöd för deltagare och inte för den planerade maximala tidsomfattningen.</a:t>
            </a:r>
            <a:br>
              <a:rPr lang="sv-SE" sz="1200" b="0" i="0" dirty="0">
                <a:effectLst/>
              </a:rPr>
            </a:br>
            <a:endParaRPr lang="sv-SE" sz="1200" b="0" i="0" dirty="0">
              <a:effectLst/>
            </a:endParaRPr>
          </a:p>
          <a:p>
            <a:pPr marL="0" indent="0">
              <a:lnSpc>
                <a:spcPct val="90000"/>
              </a:lnSpc>
              <a:spcAft>
                <a:spcPts val="600"/>
              </a:spcAft>
              <a:buClr>
                <a:schemeClr val="accent1"/>
              </a:buClr>
              <a:buNone/>
            </a:pPr>
            <a:r>
              <a:rPr lang="sv-SE" sz="1200" b="0" i="0" dirty="0">
                <a:effectLst/>
              </a:rPr>
              <a:t>OBS: Du ska planera per vecka men inleverera per månad. Om det av någon anledning inte finns något att inleverera så väljer du att inleverera den perioden med 0 (noll) timmar.</a:t>
            </a:r>
          </a:p>
          <a:p>
            <a:pPr marL="0" indent="0">
              <a:buNone/>
            </a:pPr>
            <a:endParaRPr lang="sv-SE" sz="1200" dirty="0"/>
          </a:p>
        </p:txBody>
      </p:sp>
    </p:spTree>
    <p:extLst>
      <p:ext uri="{BB962C8B-B14F-4D97-AF65-F5344CB8AC3E}">
        <p14:creationId xmlns:p14="http://schemas.microsoft.com/office/powerpoint/2010/main" val="3908570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A4D69B-F541-8F81-AE19-807301D67567}"/>
              </a:ext>
            </a:extLst>
          </p:cNvPr>
          <p:cNvSpPr>
            <a:spLocks noGrp="1"/>
          </p:cNvSpPr>
          <p:nvPr>
            <p:ph type="title"/>
          </p:nvPr>
        </p:nvSpPr>
        <p:spPr>
          <a:xfrm>
            <a:off x="691506" y="434314"/>
            <a:ext cx="7422784" cy="480086"/>
          </a:xfrm>
        </p:spPr>
        <p:txBody>
          <a:bodyPr/>
          <a:lstStyle/>
          <a:p>
            <a:r>
              <a:rPr lang="sv-SE" sz="2400" dirty="0"/>
              <a:t>Skapa självfakturaunderlag</a:t>
            </a:r>
            <a:br>
              <a:rPr lang="sv-SE" sz="2400" dirty="0"/>
            </a:br>
            <a:endParaRPr lang="sv-SE" sz="2400" dirty="0"/>
          </a:p>
        </p:txBody>
      </p:sp>
      <p:pic>
        <p:nvPicPr>
          <p:cNvPr id="4" name="Picture 2" descr="En bild från systemet KA Webb som visar möjligheten att antingen ändra inleveransen eller att skapa självfakturaunderlaget.">
            <a:extLst>
              <a:ext uri="{FF2B5EF4-FFF2-40B4-BE49-F238E27FC236}">
                <a16:creationId xmlns:a16="http://schemas.microsoft.com/office/drawing/2014/main" id="{E09C3ABB-4E50-1C91-719A-80101B8D95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07" y="1109314"/>
            <a:ext cx="3969393" cy="26126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BF4D7F98-8D74-09A7-A998-ACDADC7C1824}"/>
              </a:ext>
            </a:extLst>
          </p:cNvPr>
          <p:cNvSpPr>
            <a:spLocks noGrp="1"/>
          </p:cNvSpPr>
          <p:nvPr>
            <p:ph idx="1"/>
          </p:nvPr>
        </p:nvSpPr>
        <p:spPr>
          <a:xfrm>
            <a:off x="4883150" y="1220004"/>
            <a:ext cx="4051300" cy="2872353"/>
          </a:xfrm>
        </p:spPr>
        <p:txBody>
          <a:bodyPr/>
          <a:lstStyle/>
          <a:p>
            <a:pPr marL="0" indent="0" algn="l">
              <a:buNone/>
            </a:pPr>
            <a:r>
              <a:rPr lang="sv-SE" sz="1200" b="0" i="0" dirty="0">
                <a:effectLst/>
              </a:rPr>
              <a:t>Du har möjlighet att ändra din inleverans om du t. ex. skrivit in fel antal timmar för perioden, välj då </a:t>
            </a:r>
            <a:r>
              <a:rPr lang="sv-SE" sz="1200" b="1" dirty="0">
                <a:effectLst/>
              </a:rPr>
              <a:t>Ändra inleverans.</a:t>
            </a:r>
          </a:p>
          <a:p>
            <a:pPr marL="0" indent="0" algn="l">
              <a:buNone/>
            </a:pPr>
            <a:r>
              <a:rPr lang="sv-SE" sz="1200" b="0" i="0" dirty="0">
                <a:effectLst/>
              </a:rPr>
              <a:t>Om du är nöjd med självfakturaunderlaget väljer du </a:t>
            </a:r>
            <a:r>
              <a:rPr lang="sv-SE" sz="1200" b="1" dirty="0">
                <a:effectLst/>
              </a:rPr>
              <a:t>Skapa självfakturaunderlag</a:t>
            </a:r>
            <a:r>
              <a:rPr lang="sv-SE" sz="1200" b="0" i="1" dirty="0">
                <a:effectLst/>
              </a:rPr>
              <a:t>.</a:t>
            </a:r>
            <a:endParaRPr lang="sv-SE" sz="1200" b="0" i="0" dirty="0">
              <a:effectLst/>
            </a:endParaRPr>
          </a:p>
          <a:p>
            <a:pPr marL="0" indent="0">
              <a:buNone/>
            </a:pPr>
            <a:endParaRPr lang="sv-SE" sz="1200" dirty="0"/>
          </a:p>
        </p:txBody>
      </p:sp>
    </p:spTree>
    <p:extLst>
      <p:ext uri="{BB962C8B-B14F-4D97-AF65-F5344CB8AC3E}">
        <p14:creationId xmlns:p14="http://schemas.microsoft.com/office/powerpoint/2010/main" val="198143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371382-809B-D8AA-3086-E275522875AC}"/>
              </a:ext>
            </a:extLst>
          </p:cNvPr>
          <p:cNvSpPr>
            <a:spLocks noGrp="1"/>
          </p:cNvSpPr>
          <p:nvPr>
            <p:ph type="title"/>
          </p:nvPr>
        </p:nvSpPr>
        <p:spPr>
          <a:xfrm>
            <a:off x="666484" y="336551"/>
            <a:ext cx="7422784" cy="425449"/>
          </a:xfrm>
        </p:spPr>
        <p:txBody>
          <a:bodyPr/>
          <a:lstStyle/>
          <a:p>
            <a:r>
              <a:rPr lang="sv-SE" sz="2400" dirty="0"/>
              <a:t>Hantera självfaktura</a:t>
            </a:r>
            <a:br>
              <a:rPr lang="sv-SE" sz="2400" dirty="0"/>
            </a:br>
            <a:endParaRPr lang="sv-SE" sz="2400" dirty="0"/>
          </a:p>
        </p:txBody>
      </p:sp>
      <p:pic>
        <p:nvPicPr>
          <p:cNvPr id="4" name="Picture 2" descr="En bild från systemet KA Webb som visar självfakturaunderlaget.">
            <a:extLst>
              <a:ext uri="{FF2B5EF4-FFF2-40B4-BE49-F238E27FC236}">
                <a16:creationId xmlns:a16="http://schemas.microsoft.com/office/drawing/2014/main" id="{A7E40C53-4A1A-AD9B-EDD6-175BAE9C9A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055" y="1000719"/>
            <a:ext cx="3503395" cy="21692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5A7CABC6-C4FC-096E-FC01-0494CAFBBD4B}"/>
              </a:ext>
            </a:extLst>
          </p:cNvPr>
          <p:cNvSpPr>
            <a:spLocks noGrp="1"/>
          </p:cNvSpPr>
          <p:nvPr>
            <p:ph idx="1"/>
          </p:nvPr>
        </p:nvSpPr>
        <p:spPr>
          <a:xfrm>
            <a:off x="4394200" y="1000719"/>
            <a:ext cx="4591050" cy="3984031"/>
          </a:xfrm>
        </p:spPr>
        <p:txBody>
          <a:bodyPr>
            <a:noAutofit/>
          </a:bodyPr>
          <a:lstStyle/>
          <a:p>
            <a:pPr marL="0" indent="0" algn="l">
              <a:buNone/>
            </a:pPr>
            <a:r>
              <a:rPr lang="sv-SE" sz="1200" b="0" i="0" dirty="0">
                <a:effectLst/>
              </a:rPr>
              <a:t>När du har skapat självfakturaunderlaget kan du:</a:t>
            </a:r>
          </a:p>
          <a:p>
            <a:r>
              <a:rPr lang="sv-SE" sz="1200" b="0" i="0" dirty="0">
                <a:effectLst/>
              </a:rPr>
              <a:t>ta bort det för att inleverera på nytt för samma period</a:t>
            </a:r>
          </a:p>
          <a:p>
            <a:r>
              <a:rPr lang="sv-SE" sz="1200" b="0" i="0" dirty="0">
                <a:effectLst/>
              </a:rPr>
              <a:t>underkänna det för utredning</a:t>
            </a:r>
          </a:p>
          <a:p>
            <a:r>
              <a:rPr lang="sv-SE" sz="1200" b="0" i="0" dirty="0">
                <a:effectLst/>
              </a:rPr>
              <a:t>godkänna det för att skapa en självfaktura</a:t>
            </a:r>
          </a:p>
          <a:p>
            <a:pPr marL="0" indent="0" algn="l">
              <a:buNone/>
            </a:pPr>
            <a:r>
              <a:rPr lang="sv-SE" sz="1200" b="0" i="0" dirty="0">
                <a:effectLst/>
              </a:rPr>
              <a:t>Innan du väljer något av dessa val har du möjlighet att förhandsgranska självfakturaunderlaget som PDF. Du kan även återvända till ärendeöversikten för att hantera självfakturaunderlaget senare. Där kan du också förhandsgranska den som PDF.</a:t>
            </a:r>
          </a:p>
          <a:p>
            <a:pPr marL="0" indent="0" algn="l">
              <a:buNone/>
            </a:pPr>
            <a:r>
              <a:rPr lang="sv-SE" sz="1200" b="0" i="0" dirty="0">
                <a:effectLst/>
              </a:rPr>
              <a:t>Om du inte är nöjd med innehållet i självfakturaunderlaget, t. ex. om du har inlevererat fel antal timmar, kan du ta bort det för att börja om/inleverera på nytt. </a:t>
            </a:r>
          </a:p>
          <a:p>
            <a:pPr marL="0" indent="0" algn="l">
              <a:buNone/>
            </a:pPr>
            <a:r>
              <a:rPr lang="sv-SE" sz="1200" b="0" i="0" dirty="0">
                <a:effectLst/>
              </a:rPr>
              <a:t>Klicka på </a:t>
            </a:r>
            <a:r>
              <a:rPr lang="sv-SE" sz="1200" b="1" dirty="0">
                <a:effectLst/>
              </a:rPr>
              <a:t>Ta bort. </a:t>
            </a:r>
          </a:p>
          <a:p>
            <a:pPr marL="0" indent="0" algn="l">
              <a:buNone/>
            </a:pPr>
            <a:r>
              <a:rPr lang="sv-SE" sz="1200" b="0" i="0" dirty="0">
                <a:effectLst/>
              </a:rPr>
              <a:t>Om du däremot har upptäckt fel i självfakturaunderlaget som du själv inte kan åtgärda ska du underkänna självfakturaunderlaget. Klicka på </a:t>
            </a:r>
            <a:r>
              <a:rPr lang="sv-SE" sz="1200" b="1" dirty="0">
                <a:effectLst/>
              </a:rPr>
              <a:t>Underkänn</a:t>
            </a:r>
            <a:r>
              <a:rPr lang="sv-SE" sz="1200" b="0" i="1" dirty="0">
                <a:effectLst/>
              </a:rPr>
              <a:t>. </a:t>
            </a:r>
          </a:p>
          <a:p>
            <a:pPr marL="0" indent="0" algn="l">
              <a:buNone/>
            </a:pPr>
            <a:r>
              <a:rPr lang="sv-SE" sz="1200" b="0" i="0" dirty="0">
                <a:effectLst/>
              </a:rPr>
              <a:t>När du underkänner skapas ett utredningsärende på Arbetsförmedlingens </a:t>
            </a:r>
            <a:r>
              <a:rPr lang="sv-SE" sz="1200" dirty="0"/>
              <a:t>ekonomiavdelning</a:t>
            </a:r>
            <a:r>
              <a:rPr lang="sv-SE" sz="1200" b="0" i="0" dirty="0">
                <a:effectLst/>
              </a:rPr>
              <a:t>. Ärendet blir då låst för inleverans tills utredningen är klar.</a:t>
            </a:r>
          </a:p>
          <a:p>
            <a:pPr marL="0" indent="0">
              <a:buNone/>
            </a:pPr>
            <a:endParaRPr lang="sv-SE" sz="1200" dirty="0"/>
          </a:p>
        </p:txBody>
      </p:sp>
    </p:spTree>
    <p:extLst>
      <p:ext uri="{BB962C8B-B14F-4D97-AF65-F5344CB8AC3E}">
        <p14:creationId xmlns:p14="http://schemas.microsoft.com/office/powerpoint/2010/main" val="2112793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DC6BE0-6719-B77C-D57E-16D12CE1A418}"/>
              </a:ext>
            </a:extLst>
          </p:cNvPr>
          <p:cNvSpPr>
            <a:spLocks noGrp="1"/>
          </p:cNvSpPr>
          <p:nvPr>
            <p:ph type="title"/>
          </p:nvPr>
        </p:nvSpPr>
        <p:spPr>
          <a:xfrm>
            <a:off x="679449" y="171450"/>
            <a:ext cx="7074537" cy="295177"/>
          </a:xfrm>
        </p:spPr>
        <p:txBody>
          <a:bodyPr/>
          <a:lstStyle/>
          <a:p>
            <a:r>
              <a:rPr lang="sv-SE" sz="2400" dirty="0"/>
              <a:t>Avsnitt</a:t>
            </a:r>
          </a:p>
        </p:txBody>
      </p:sp>
      <p:sp>
        <p:nvSpPr>
          <p:cNvPr id="4" name="Platshållare för innehåll 3">
            <a:extLst>
              <a:ext uri="{FF2B5EF4-FFF2-40B4-BE49-F238E27FC236}">
                <a16:creationId xmlns:a16="http://schemas.microsoft.com/office/drawing/2014/main" id="{63287997-AA9A-0A89-D50B-1C9E21C8B48C}"/>
              </a:ext>
            </a:extLst>
          </p:cNvPr>
          <p:cNvSpPr>
            <a:spLocks noGrp="1"/>
          </p:cNvSpPr>
          <p:nvPr>
            <p:ph idx="14"/>
          </p:nvPr>
        </p:nvSpPr>
        <p:spPr>
          <a:xfrm>
            <a:off x="679449" y="701443"/>
            <a:ext cx="3797997" cy="4198077"/>
          </a:xfrm>
        </p:spPr>
        <p:txBody>
          <a:bodyPr/>
          <a:lstStyle/>
          <a:p>
            <a:pPr marL="0" indent="0">
              <a:buNone/>
            </a:pPr>
            <a:r>
              <a:rPr lang="sv-SE" sz="1200" dirty="0">
                <a:hlinkClick r:id="rId3" action="ppaction://hlinksldjump"/>
              </a:rPr>
              <a:t>Individuellt pedagogiskt stöd vid utbildning – IPSU</a:t>
            </a:r>
            <a:endParaRPr lang="sv-SE" sz="1200" dirty="0"/>
          </a:p>
          <a:p>
            <a:pPr marL="0" indent="0">
              <a:buNone/>
            </a:pPr>
            <a:r>
              <a:rPr lang="sv-SE" sz="1200" dirty="0">
                <a:hlinkClick r:id="rId4" action="ppaction://hlinksldjump"/>
              </a:rPr>
              <a:t>IPSU A kartläggning </a:t>
            </a:r>
            <a:endParaRPr lang="sv-SE" sz="1200" dirty="0"/>
          </a:p>
          <a:p>
            <a:pPr>
              <a:buFont typeface="Arial" panose="020B0604020202020204" pitchFamily="34" charset="0"/>
              <a:buChar char="•"/>
            </a:pPr>
            <a:r>
              <a:rPr lang="sv-SE" sz="1200" dirty="0">
                <a:hlinkClick r:id="rId5" action="ppaction://hlinksldjump"/>
              </a:rPr>
              <a:t>Översikt IPSU A </a:t>
            </a:r>
            <a:endParaRPr lang="sv-SE" sz="1200" dirty="0"/>
          </a:p>
          <a:p>
            <a:pPr>
              <a:buFont typeface="Arial" panose="020B0604020202020204" pitchFamily="34" charset="0"/>
              <a:buChar char="•"/>
            </a:pPr>
            <a:r>
              <a:rPr lang="sv-SE" sz="1200" dirty="0">
                <a:hlinkClick r:id="rId6" action="ppaction://hlinksldjump"/>
              </a:rPr>
              <a:t>Ärendeöversikt IPSU A </a:t>
            </a:r>
            <a:endParaRPr lang="sv-SE" sz="1200" dirty="0"/>
          </a:p>
          <a:p>
            <a:pPr>
              <a:buFont typeface="Arial" panose="020B0604020202020204" pitchFamily="34" charset="0"/>
              <a:buChar char="•"/>
            </a:pPr>
            <a:r>
              <a:rPr lang="sv-SE" sz="1200" dirty="0">
                <a:hlinkClick r:id="rId7" action="ppaction://hlinksldjump"/>
              </a:rPr>
              <a:t>Medverkande parter i gemensam planering</a:t>
            </a:r>
            <a:endParaRPr lang="sv-SE" sz="1200" dirty="0"/>
          </a:p>
          <a:p>
            <a:pPr>
              <a:buFont typeface="Arial" panose="020B0604020202020204" pitchFamily="34" charset="0"/>
              <a:buChar char="•"/>
            </a:pPr>
            <a:r>
              <a:rPr lang="sv-SE" sz="1200" dirty="0">
                <a:hlinkClick r:id="rId8" action="ppaction://hlinksldjump"/>
              </a:rPr>
              <a:t>Innehåll i gemensam planering</a:t>
            </a:r>
            <a:endParaRPr lang="sv-SE" sz="1200" dirty="0"/>
          </a:p>
          <a:p>
            <a:pPr>
              <a:buFont typeface="Arial" panose="020B0604020202020204" pitchFamily="34" charset="0"/>
              <a:buChar char="•"/>
            </a:pPr>
            <a:r>
              <a:rPr lang="sv-SE" sz="1200" dirty="0">
                <a:hlinkClick r:id="rId9" action="ppaction://hlinksldjump"/>
              </a:rPr>
              <a:t>Syfte och mål för aktivitet i gemensam planering</a:t>
            </a:r>
            <a:endParaRPr lang="sv-SE" sz="1200" dirty="0"/>
          </a:p>
          <a:p>
            <a:pPr>
              <a:buFont typeface="Arial" panose="020B0604020202020204" pitchFamily="34" charset="0"/>
              <a:buChar char="•"/>
            </a:pPr>
            <a:r>
              <a:rPr lang="sv-SE" sz="1200" dirty="0">
                <a:hlinkClick r:id="rId10" action="ppaction://hlinksldjump"/>
              </a:rPr>
              <a:t>Lägg till övrig information i gemensam planering</a:t>
            </a:r>
            <a:endParaRPr lang="sv-SE" sz="1200" dirty="0"/>
          </a:p>
          <a:p>
            <a:pPr>
              <a:buFont typeface="Arial" panose="020B0604020202020204" pitchFamily="34" charset="0"/>
              <a:buChar char="•"/>
            </a:pPr>
            <a:r>
              <a:rPr lang="sv-SE" sz="1200" dirty="0">
                <a:hlinkClick r:id="rId11" action="ppaction://hlinksldjump"/>
              </a:rPr>
              <a:t>Redigera aktivitet i gemensam planering</a:t>
            </a:r>
            <a:endParaRPr lang="sv-SE" sz="1200" dirty="0"/>
          </a:p>
          <a:p>
            <a:pPr>
              <a:buFont typeface="Arial" panose="020B0604020202020204" pitchFamily="34" charset="0"/>
              <a:buChar char="•"/>
            </a:pPr>
            <a:r>
              <a:rPr lang="sv-SE" sz="1200" dirty="0">
                <a:hlinkClick r:id="rId12" action="ppaction://hlinksldjump"/>
              </a:rPr>
              <a:t>Registrera ny gemensam planering </a:t>
            </a:r>
            <a:endParaRPr lang="sv-SE" sz="1200" dirty="0"/>
          </a:p>
          <a:p>
            <a:pPr>
              <a:buFont typeface="Arial" panose="020B0604020202020204" pitchFamily="34" charset="0"/>
              <a:buChar char="•"/>
            </a:pPr>
            <a:r>
              <a:rPr lang="sv-SE" sz="1200" dirty="0">
                <a:hlinkClick r:id="rId13" action="ppaction://hlinksldjump"/>
              </a:rPr>
              <a:t>Innehåll ny gemensam planering </a:t>
            </a:r>
            <a:endParaRPr lang="sv-SE" sz="1200" dirty="0"/>
          </a:p>
          <a:p>
            <a:pPr>
              <a:buFont typeface="Arial" panose="020B0604020202020204" pitchFamily="34" charset="0"/>
              <a:buChar char="•"/>
            </a:pPr>
            <a:r>
              <a:rPr lang="sv-SE" sz="1200" dirty="0">
                <a:hlinkClick r:id="rId14" action="ppaction://hlinksldjump"/>
              </a:rPr>
              <a:t>Slutredovisning </a:t>
            </a:r>
            <a:endParaRPr lang="sv-SE" sz="1200" dirty="0"/>
          </a:p>
          <a:p>
            <a:pPr>
              <a:buFont typeface="Arial" panose="020B0604020202020204" pitchFamily="34" charset="0"/>
              <a:buChar char="•"/>
            </a:pPr>
            <a:r>
              <a:rPr lang="sv-SE" sz="1200" dirty="0">
                <a:hlinkClick r:id="rId15" action="ppaction://hlinksldjump"/>
              </a:rPr>
              <a:t>Innehåll slutredovisning </a:t>
            </a:r>
            <a:endParaRPr lang="sv-SE" sz="1200" dirty="0"/>
          </a:p>
          <a:p>
            <a:pPr>
              <a:buFont typeface="Arial" panose="020B0604020202020204" pitchFamily="34" charset="0"/>
              <a:buChar char="•"/>
            </a:pPr>
            <a:r>
              <a:rPr lang="sv-SE" sz="1200" dirty="0">
                <a:hlinkClick r:id="rId16" action="ppaction://hlinksldjump"/>
              </a:rPr>
              <a:t>Ingen inleverans för IPSU A</a:t>
            </a:r>
            <a:endParaRPr lang="sv-SE" sz="1200" dirty="0"/>
          </a:p>
          <a:p>
            <a:pPr marL="0" indent="0">
              <a:buNone/>
            </a:pPr>
            <a:r>
              <a:rPr lang="sv-SE" sz="1200" dirty="0">
                <a:hlinkClick r:id="rId17" action="ppaction://hlinksldjump"/>
              </a:rPr>
              <a:t>IPSU B pedagogiskt stöd vid utbildning </a:t>
            </a:r>
            <a:endParaRPr lang="sv-SE" sz="1200" dirty="0"/>
          </a:p>
          <a:p>
            <a:pPr marL="171450" indent="-171450">
              <a:buFont typeface="Arial" panose="020B0604020202020204" pitchFamily="34" charset="0"/>
              <a:buChar char="•"/>
            </a:pPr>
            <a:r>
              <a:rPr lang="sv-SE" sz="1200" dirty="0">
                <a:hlinkClick r:id="rId18" action="ppaction://hlinksldjump"/>
              </a:rPr>
              <a:t>Översikt IPSU B </a:t>
            </a:r>
            <a:endParaRPr lang="sv-SE" sz="1200" dirty="0"/>
          </a:p>
          <a:p>
            <a:pPr marL="0" indent="0">
              <a:buNone/>
            </a:pPr>
            <a:endParaRPr lang="sv-SE" sz="1200" dirty="0"/>
          </a:p>
          <a:p>
            <a:pPr marL="0" indent="0">
              <a:buNone/>
            </a:pPr>
            <a:endParaRPr lang="sv-SE" sz="1200" dirty="0"/>
          </a:p>
          <a:p>
            <a:pPr marL="0" indent="0">
              <a:buNone/>
            </a:pPr>
            <a:r>
              <a:rPr lang="sv-SE" sz="1200" dirty="0"/>
              <a:t> </a:t>
            </a:r>
          </a:p>
          <a:p>
            <a:pPr marL="0" indent="0">
              <a:buNone/>
            </a:pPr>
            <a:endParaRPr lang="sv-SE" sz="1200" dirty="0"/>
          </a:p>
        </p:txBody>
      </p:sp>
      <p:sp>
        <p:nvSpPr>
          <p:cNvPr id="6" name="Platshållare för innehåll 2">
            <a:extLst>
              <a:ext uri="{FF2B5EF4-FFF2-40B4-BE49-F238E27FC236}">
                <a16:creationId xmlns:a16="http://schemas.microsoft.com/office/drawing/2014/main" id="{064A28E0-238F-D4D9-E5DE-AE6251FE7EEE}"/>
              </a:ext>
            </a:extLst>
          </p:cNvPr>
          <p:cNvSpPr txBox="1">
            <a:spLocks/>
          </p:cNvSpPr>
          <p:nvPr/>
        </p:nvSpPr>
        <p:spPr>
          <a:xfrm>
            <a:off x="4666556" y="701444"/>
            <a:ext cx="3152690" cy="4007246"/>
          </a:xfrm>
          <a:prstGeom prst="rect">
            <a:avLst/>
          </a:prstGeom>
        </p:spPr>
        <p:txBody>
          <a:bodyPr vert="horz" lIns="0" tIns="0" rIns="0" bIns="0" rtlCol="0">
            <a:noAutofit/>
          </a:bodyPr>
          <a:lstStyle>
            <a:lvl1pPr marL="0" indent="0" algn="l" defTabSz="685800" rtl="0" eaLnBrk="1" latinLnBrk="0" hangingPunct="1">
              <a:lnSpc>
                <a:spcPct val="100000"/>
              </a:lnSpc>
              <a:spcBef>
                <a:spcPts val="525"/>
              </a:spcBef>
              <a:buClr>
                <a:schemeClr val="accent1"/>
              </a:buClr>
              <a:buSzPct val="100000"/>
              <a:buFont typeface="Arial" panose="020B0604020202020204" pitchFamily="34" charset="0"/>
              <a:buNone/>
              <a:defRPr sz="1800" kern="1200">
                <a:solidFill>
                  <a:schemeClr val="tx1"/>
                </a:solidFill>
                <a:latin typeface="+mn-lt"/>
                <a:ea typeface="+mn-ea"/>
                <a:cs typeface="+mn-cs"/>
              </a:defRPr>
            </a:lvl1pPr>
            <a:lvl2pPr marL="342900" indent="0" algn="l" defTabSz="685800" rtl="0" eaLnBrk="1" latinLnBrk="0" hangingPunct="1">
              <a:lnSpc>
                <a:spcPct val="100000"/>
              </a:lnSpc>
              <a:spcBef>
                <a:spcPts val="450"/>
              </a:spcBef>
              <a:buClr>
                <a:schemeClr val="accent1"/>
              </a:buClr>
              <a:buSzPct val="110000"/>
              <a:buFont typeface="Arial" panose="020B0604020202020204" pitchFamily="34" charset="0"/>
              <a:buNone/>
              <a:defRPr sz="1500" kern="1200">
                <a:solidFill>
                  <a:schemeClr val="tx1"/>
                </a:solidFill>
                <a:latin typeface="+mn-lt"/>
                <a:ea typeface="+mn-ea"/>
                <a:cs typeface="+mn-cs"/>
              </a:defRPr>
            </a:lvl2pPr>
            <a:lvl3pPr marL="6858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3pPr>
            <a:lvl4pPr marL="10287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4pPr>
            <a:lvl5pPr marL="13716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71450" indent="-171450">
              <a:buFont typeface="Arial" panose="020B0604020202020204" pitchFamily="34" charset="0"/>
              <a:buChar char="•"/>
            </a:pPr>
            <a:r>
              <a:rPr lang="sv-SE" sz="1200" dirty="0">
                <a:hlinkClick r:id="rId19" action="ppaction://hlinksldjump"/>
              </a:rPr>
              <a:t>Ärendeöversikt IPSU B </a:t>
            </a:r>
          </a:p>
          <a:p>
            <a:pPr marL="171450" indent="-171450">
              <a:buFont typeface="Arial" panose="020B0604020202020204" pitchFamily="34" charset="0"/>
              <a:buChar char="•"/>
            </a:pPr>
            <a:r>
              <a:rPr lang="sv-SE" sz="1200" dirty="0">
                <a:hlinkClick r:id="rId19" action="ppaction://hlinksldjump"/>
              </a:rPr>
              <a:t>Innehåll i gemensam planering</a:t>
            </a:r>
            <a:endParaRPr lang="sv-SE" sz="1200" dirty="0"/>
          </a:p>
          <a:p>
            <a:pPr marL="171450" indent="-171450">
              <a:buFont typeface="Arial" panose="020B0604020202020204" pitchFamily="34" charset="0"/>
              <a:buChar char="•"/>
            </a:pPr>
            <a:r>
              <a:rPr lang="sv-SE" sz="1200" dirty="0">
                <a:hlinkClick r:id="rId20" action="ppaction://hlinksldjump"/>
              </a:rPr>
              <a:t>Förkortad gemensam planering</a:t>
            </a:r>
            <a:endParaRPr lang="sv-SE" sz="1200" dirty="0"/>
          </a:p>
          <a:p>
            <a:pPr marL="171450" indent="-171450">
              <a:buFont typeface="Arial" panose="020B0604020202020204" pitchFamily="34" charset="0"/>
              <a:buChar char="•"/>
            </a:pPr>
            <a:r>
              <a:rPr lang="sv-SE" sz="1200" dirty="0">
                <a:hlinkClick r:id="rId21" action="ppaction://hlinksldjump"/>
              </a:rPr>
              <a:t>Förlängd gemensam planering</a:t>
            </a:r>
            <a:endParaRPr lang="sv-SE" sz="1200" dirty="0"/>
          </a:p>
          <a:p>
            <a:pPr marL="171450" indent="-171450">
              <a:buFont typeface="Arial" panose="020B0604020202020204" pitchFamily="34" charset="0"/>
              <a:buChar char="•"/>
            </a:pPr>
            <a:r>
              <a:rPr lang="sv-SE" sz="1200" dirty="0">
                <a:hlinkClick r:id="rId22" action="ppaction://hlinksldjump"/>
              </a:rPr>
              <a:t>Informativ rapport </a:t>
            </a:r>
            <a:endParaRPr lang="sv-SE" sz="1200" dirty="0"/>
          </a:p>
          <a:p>
            <a:pPr marL="171450" indent="-171450">
              <a:buFont typeface="Arial" panose="020B0604020202020204" pitchFamily="34" charset="0"/>
              <a:buChar char="•"/>
            </a:pPr>
            <a:r>
              <a:rPr lang="sv-SE" sz="1200" dirty="0">
                <a:hlinkClick r:id="rId23" action="ppaction://hlinksldjump"/>
              </a:rPr>
              <a:t>Innehåll slutredovisning</a:t>
            </a:r>
            <a:endParaRPr lang="sv-SE" sz="1200" dirty="0"/>
          </a:p>
          <a:p>
            <a:pPr marL="171450" indent="-171450">
              <a:buFont typeface="Arial" panose="020B0604020202020204" pitchFamily="34" charset="0"/>
              <a:buChar char="•"/>
            </a:pPr>
            <a:r>
              <a:rPr lang="sv-SE" sz="1200" dirty="0">
                <a:hlinkClick r:id="rId24" action="ppaction://hlinksldjump"/>
              </a:rPr>
              <a:t>Ärendeöversikt - möjlighet att inleverera </a:t>
            </a:r>
            <a:endParaRPr lang="sv-SE" sz="1200" dirty="0"/>
          </a:p>
          <a:p>
            <a:pPr marL="171450" indent="-171450">
              <a:buFont typeface="Arial" panose="020B0604020202020204" pitchFamily="34" charset="0"/>
              <a:buChar char="•"/>
            </a:pPr>
            <a:r>
              <a:rPr lang="sv-SE" sz="1200" dirty="0">
                <a:hlinkClick r:id="rId25" action="ppaction://hlinksldjump"/>
              </a:rPr>
              <a:t>Inleverans </a:t>
            </a:r>
            <a:endParaRPr lang="sv-SE" sz="1200" dirty="0"/>
          </a:p>
          <a:p>
            <a:pPr marL="171450" indent="-171450">
              <a:buFont typeface="Arial" panose="020B0604020202020204" pitchFamily="34" charset="0"/>
              <a:buChar char="•"/>
            </a:pPr>
            <a:r>
              <a:rPr lang="sv-SE" sz="1200" dirty="0">
                <a:hlinkClick r:id="rId26" action="ppaction://hlinksldjump"/>
              </a:rPr>
              <a:t>Skapa självfakturaunderlag </a:t>
            </a:r>
            <a:endParaRPr lang="sv-SE" sz="1200" dirty="0"/>
          </a:p>
          <a:p>
            <a:pPr marL="171450" indent="-171450">
              <a:buFont typeface="Arial" panose="020B0604020202020204" pitchFamily="34" charset="0"/>
              <a:buChar char="•"/>
            </a:pPr>
            <a:r>
              <a:rPr lang="sv-SE" sz="1200" dirty="0">
                <a:hlinkClick r:id="rId27" action="ppaction://hlinksldjump"/>
              </a:rPr>
              <a:t>Hantera självfaktura </a:t>
            </a:r>
            <a:endParaRPr lang="sv-SE" sz="1200" dirty="0"/>
          </a:p>
          <a:p>
            <a:pPr marL="171450" indent="-171450">
              <a:buFont typeface="Arial" panose="020B0604020202020204" pitchFamily="34" charset="0"/>
              <a:buChar char="•"/>
            </a:pPr>
            <a:r>
              <a:rPr lang="sv-SE" sz="1200" dirty="0">
                <a:hlinkClick r:id="rId28" action="ppaction://hlinksldjump"/>
              </a:rPr>
              <a:t>Översikt </a:t>
            </a:r>
            <a:r>
              <a:rPr lang="sv-SE" sz="1200" dirty="0" err="1">
                <a:hlinkClick r:id="rId28" action="ppaction://hlinksldjump"/>
              </a:rPr>
              <a:t>inköpsorder</a:t>
            </a:r>
            <a:r>
              <a:rPr lang="sv-SE" sz="1200" dirty="0">
                <a:hlinkClick r:id="rId28" action="ppaction://hlinksldjump"/>
              </a:rPr>
              <a:t> </a:t>
            </a:r>
            <a:endParaRPr lang="sv-SE" sz="1200" dirty="0"/>
          </a:p>
          <a:p>
            <a:pPr marL="171450" indent="-171450">
              <a:buFont typeface="Arial" panose="020B0604020202020204" pitchFamily="34" charset="0"/>
              <a:buChar char="•"/>
            </a:pPr>
            <a:r>
              <a:rPr lang="sv-SE" sz="1200" dirty="0">
                <a:hlinkClick r:id="rId29" action="ppaction://hlinksldjump"/>
              </a:rPr>
              <a:t>Kreditera självfaktura </a:t>
            </a:r>
            <a:endParaRPr lang="sv-SE" sz="1200" dirty="0"/>
          </a:p>
          <a:p>
            <a:pPr marL="171450" indent="-171450">
              <a:buFont typeface="Arial" panose="020B0604020202020204" pitchFamily="34" charset="0"/>
              <a:buChar char="•"/>
            </a:pPr>
            <a:r>
              <a:rPr lang="sv-SE" sz="1200" dirty="0">
                <a:hlinkClick r:id="rId30" action="ppaction://hlinksldjump"/>
              </a:rPr>
              <a:t>Ärendebild vid ersättning</a:t>
            </a:r>
            <a:endParaRPr lang="sv-SE" sz="1200" dirty="0"/>
          </a:p>
          <a:p>
            <a:r>
              <a:rPr lang="sv-SE" sz="1200" dirty="0">
                <a:hlinkClick r:id="rId31" action="ppaction://hlinksldjump"/>
              </a:rPr>
              <a:t>Avvikelserapport</a:t>
            </a:r>
            <a:endParaRPr lang="sv-SE" sz="1200" dirty="0"/>
          </a:p>
          <a:p>
            <a:r>
              <a:rPr lang="sv-SE" sz="1200" dirty="0">
                <a:hlinkClick r:id="rId32" action="ppaction://hlinksldjump"/>
              </a:rPr>
              <a:t>Bild - Övergripande process IPSU</a:t>
            </a:r>
            <a:endParaRPr lang="sv-SE" sz="1200" dirty="0"/>
          </a:p>
          <a:p>
            <a:r>
              <a:rPr lang="sv-SE" sz="1200" dirty="0">
                <a:hlinkClick r:id="rId33" action="ppaction://hlinksldjump"/>
              </a:rPr>
              <a:t>Ekonomihantering</a:t>
            </a:r>
            <a:endParaRPr lang="sv-SE" sz="1200" dirty="0"/>
          </a:p>
          <a:p>
            <a:pPr marL="171450" indent="-171450">
              <a:buFont typeface="Arial" panose="020B0604020202020204" pitchFamily="34" charset="0"/>
              <a:buChar char="•"/>
            </a:pPr>
            <a:endParaRPr lang="sv-SE" sz="1200" dirty="0"/>
          </a:p>
          <a:p>
            <a:endParaRPr lang="sv-SE" sz="1200" dirty="0"/>
          </a:p>
        </p:txBody>
      </p:sp>
    </p:spTree>
    <p:extLst>
      <p:ext uri="{BB962C8B-B14F-4D97-AF65-F5344CB8AC3E}">
        <p14:creationId xmlns:p14="http://schemas.microsoft.com/office/powerpoint/2010/main" val="251994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CB7431-012A-8FF0-196A-FCD5A40051F8}"/>
              </a:ext>
            </a:extLst>
          </p:cNvPr>
          <p:cNvSpPr>
            <a:spLocks noGrp="1"/>
          </p:cNvSpPr>
          <p:nvPr>
            <p:ph type="title"/>
          </p:nvPr>
        </p:nvSpPr>
        <p:spPr>
          <a:xfrm>
            <a:off x="714610" y="438083"/>
            <a:ext cx="7422784" cy="431867"/>
          </a:xfrm>
        </p:spPr>
        <p:txBody>
          <a:bodyPr/>
          <a:lstStyle/>
          <a:p>
            <a:r>
              <a:rPr lang="sv-SE" sz="2400" dirty="0"/>
              <a:t>Översikt </a:t>
            </a:r>
            <a:r>
              <a:rPr lang="sv-SE" sz="2400" dirty="0" err="1"/>
              <a:t>inköpsorder</a:t>
            </a:r>
            <a:br>
              <a:rPr lang="sv-SE" sz="2400" dirty="0"/>
            </a:br>
            <a:endParaRPr lang="sv-SE" sz="2400" dirty="0"/>
          </a:p>
        </p:txBody>
      </p:sp>
      <p:pic>
        <p:nvPicPr>
          <p:cNvPr id="4" name="Picture 2" descr="En bild från systemet KA Webb som visar inköpsordern.">
            <a:extLst>
              <a:ext uri="{FF2B5EF4-FFF2-40B4-BE49-F238E27FC236}">
                <a16:creationId xmlns:a16="http://schemas.microsoft.com/office/drawing/2014/main" id="{905E054F-863D-D838-6DF2-0721D49D07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610" y="1186327"/>
            <a:ext cx="4295540" cy="32586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EF0D6EF7-C397-D252-86A8-5752C7EBFD74}"/>
              </a:ext>
            </a:extLst>
          </p:cNvPr>
          <p:cNvSpPr>
            <a:spLocks noGrp="1"/>
          </p:cNvSpPr>
          <p:nvPr>
            <p:ph idx="1"/>
          </p:nvPr>
        </p:nvSpPr>
        <p:spPr>
          <a:xfrm>
            <a:off x="5207000" y="1186327"/>
            <a:ext cx="3721253" cy="3162912"/>
          </a:xfrm>
        </p:spPr>
        <p:txBody>
          <a:bodyPr/>
          <a:lstStyle/>
          <a:p>
            <a:pPr marL="0" indent="0">
              <a:buNone/>
            </a:pPr>
            <a:r>
              <a:rPr lang="sv-SE" sz="1200" b="0" i="0" dirty="0">
                <a:effectLst/>
              </a:rPr>
              <a:t>Om du klickar på </a:t>
            </a:r>
            <a:r>
              <a:rPr lang="sv-SE" sz="1200" b="0" i="0" dirty="0" err="1">
                <a:effectLst/>
              </a:rPr>
              <a:t>inköpsordern</a:t>
            </a:r>
            <a:r>
              <a:rPr lang="sv-SE" sz="1200" b="0" i="0" dirty="0">
                <a:effectLst/>
              </a:rPr>
              <a:t> i ärendeöversikten visas den totala summan du kan få ersättning för utifrån den senaste bekräftade planeringen.</a:t>
            </a:r>
          </a:p>
          <a:p>
            <a:pPr marL="0" indent="0">
              <a:buNone/>
            </a:pPr>
            <a:endParaRPr lang="sv-SE" sz="1200" dirty="0"/>
          </a:p>
        </p:txBody>
      </p:sp>
    </p:spTree>
    <p:extLst>
      <p:ext uri="{BB962C8B-B14F-4D97-AF65-F5344CB8AC3E}">
        <p14:creationId xmlns:p14="http://schemas.microsoft.com/office/powerpoint/2010/main" val="2378606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D7BFD1-4EB9-9814-1946-5656121CEDBF}"/>
              </a:ext>
            </a:extLst>
          </p:cNvPr>
          <p:cNvSpPr>
            <a:spLocks noGrp="1"/>
          </p:cNvSpPr>
          <p:nvPr>
            <p:ph type="title"/>
          </p:nvPr>
        </p:nvSpPr>
        <p:spPr>
          <a:xfrm>
            <a:off x="666483" y="442898"/>
            <a:ext cx="7422784" cy="465152"/>
          </a:xfrm>
        </p:spPr>
        <p:txBody>
          <a:bodyPr/>
          <a:lstStyle/>
          <a:p>
            <a:r>
              <a:rPr lang="sv-SE" sz="2400" dirty="0"/>
              <a:t>Kreditera självfaktura</a:t>
            </a:r>
            <a:br>
              <a:rPr lang="sv-SE" sz="2400" dirty="0"/>
            </a:br>
            <a:endParaRPr lang="sv-SE" sz="2400" dirty="0"/>
          </a:p>
        </p:txBody>
      </p:sp>
      <p:pic>
        <p:nvPicPr>
          <p:cNvPr id="4" name="Picture 2" descr="En bild från systemet KA Webb som visar kreditering av självfaktura.">
            <a:extLst>
              <a:ext uri="{FF2B5EF4-FFF2-40B4-BE49-F238E27FC236}">
                <a16:creationId xmlns:a16="http://schemas.microsoft.com/office/drawing/2014/main" id="{25242AFC-08E6-87DE-20D5-0A927B32CC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033" y="1199856"/>
            <a:ext cx="4772750" cy="20947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3915E48A-B875-9E00-3031-9B60F5AB941E}"/>
              </a:ext>
            </a:extLst>
          </p:cNvPr>
          <p:cNvSpPr>
            <a:spLocks noGrp="1"/>
          </p:cNvSpPr>
          <p:nvPr>
            <p:ph idx="1"/>
          </p:nvPr>
        </p:nvSpPr>
        <p:spPr>
          <a:xfrm>
            <a:off x="5714934" y="1199856"/>
            <a:ext cx="2952816" cy="2872353"/>
          </a:xfrm>
        </p:spPr>
        <p:txBody>
          <a:bodyPr/>
          <a:lstStyle/>
          <a:p>
            <a:pPr marL="0" indent="0">
              <a:buNone/>
            </a:pPr>
            <a:r>
              <a:rPr lang="sv-SE" sz="1200" b="0" i="0" dirty="0">
                <a:effectLst/>
              </a:rPr>
              <a:t>När självfakturan är godkänd kan </a:t>
            </a:r>
            <a:r>
              <a:rPr lang="sv-SE" sz="1200" dirty="0"/>
              <a:t>du vid behov </a:t>
            </a:r>
            <a:r>
              <a:rPr lang="sv-SE" sz="1200" b="0" i="0" dirty="0">
                <a:effectLst/>
              </a:rPr>
              <a:t>kreditera den. Det gör du genom att klicka på självfakturan i ärendet och välja </a:t>
            </a:r>
            <a:r>
              <a:rPr lang="sv-SE" sz="1200" b="1" dirty="0">
                <a:effectLst/>
              </a:rPr>
              <a:t>Kreditera</a:t>
            </a:r>
            <a:r>
              <a:rPr lang="sv-SE" sz="1200" b="0" i="1" dirty="0">
                <a:effectLst/>
              </a:rPr>
              <a:t>. </a:t>
            </a:r>
          </a:p>
          <a:p>
            <a:pPr marL="0" indent="0">
              <a:buNone/>
            </a:pPr>
            <a:r>
              <a:rPr lang="sv-SE" sz="1200" b="0" dirty="0">
                <a:effectLst/>
              </a:rPr>
              <a:t>P</a:t>
            </a:r>
            <a:r>
              <a:rPr lang="sv-SE" sz="1200" b="0" i="0" dirty="0">
                <a:effectLst/>
              </a:rPr>
              <a:t>op-upp rutan visar dig vad du krediterar.</a:t>
            </a:r>
          </a:p>
          <a:p>
            <a:pPr marL="0" indent="0">
              <a:buNone/>
            </a:pPr>
            <a:endParaRPr lang="sv-SE" sz="1200" dirty="0"/>
          </a:p>
        </p:txBody>
      </p:sp>
    </p:spTree>
    <p:extLst>
      <p:ext uri="{BB962C8B-B14F-4D97-AF65-F5344CB8AC3E}">
        <p14:creationId xmlns:p14="http://schemas.microsoft.com/office/powerpoint/2010/main" val="2567061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9519E7-DEF5-F02E-285F-7F8C307F4393}"/>
              </a:ext>
            </a:extLst>
          </p:cNvPr>
          <p:cNvSpPr>
            <a:spLocks noGrp="1"/>
          </p:cNvSpPr>
          <p:nvPr>
            <p:ph type="title"/>
          </p:nvPr>
        </p:nvSpPr>
        <p:spPr>
          <a:xfrm>
            <a:off x="705944" y="298385"/>
            <a:ext cx="7422784" cy="444565"/>
          </a:xfrm>
        </p:spPr>
        <p:txBody>
          <a:bodyPr/>
          <a:lstStyle/>
          <a:p>
            <a:r>
              <a:rPr lang="sv-SE" sz="2400" dirty="0"/>
              <a:t>Ärendebild vid ersättning</a:t>
            </a:r>
            <a:br>
              <a:rPr lang="sv-SE" sz="2400" dirty="0"/>
            </a:br>
            <a:endParaRPr lang="sv-SE" sz="2400" dirty="0"/>
          </a:p>
        </p:txBody>
      </p:sp>
      <p:pic>
        <p:nvPicPr>
          <p:cNvPr id="6" name="Bildobjekt 5" descr="Bilden visar en ärendeöversikt vid ersättning">
            <a:extLst>
              <a:ext uri="{FF2B5EF4-FFF2-40B4-BE49-F238E27FC236}">
                <a16:creationId xmlns:a16="http://schemas.microsoft.com/office/drawing/2014/main" id="{4C821D60-C72D-BD71-8162-03E31076CC32}"/>
              </a:ext>
            </a:extLst>
          </p:cNvPr>
          <p:cNvPicPr>
            <a:picLocks noChangeAspect="1"/>
          </p:cNvPicPr>
          <p:nvPr/>
        </p:nvPicPr>
        <p:blipFill>
          <a:blip r:embed="rId2"/>
          <a:stretch>
            <a:fillRect/>
          </a:stretch>
        </p:blipFill>
        <p:spPr>
          <a:xfrm>
            <a:off x="705944" y="882650"/>
            <a:ext cx="3123105" cy="4113756"/>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CDE83DD1-CAA3-7B23-DA42-353DE2518959}"/>
              </a:ext>
            </a:extLst>
          </p:cNvPr>
          <p:cNvSpPr>
            <a:spLocks noGrp="1"/>
          </p:cNvSpPr>
          <p:nvPr>
            <p:ph idx="1"/>
          </p:nvPr>
        </p:nvSpPr>
        <p:spPr>
          <a:xfrm>
            <a:off x="4077825" y="952500"/>
            <a:ext cx="3581060" cy="2872353"/>
          </a:xfrm>
        </p:spPr>
        <p:txBody>
          <a:bodyPr/>
          <a:lstStyle/>
          <a:p>
            <a:pPr marL="0" indent="0">
              <a:buNone/>
            </a:pPr>
            <a:r>
              <a:rPr lang="sv-SE" sz="1200" b="0" i="0" dirty="0">
                <a:effectLst/>
              </a:rPr>
              <a:t>Så här kan det se ut i ärendet när ni har inlevererat, självfakturerat och fått ersättning för passerade perioder.</a:t>
            </a:r>
          </a:p>
          <a:p>
            <a:pPr marL="0" indent="0">
              <a:buNone/>
            </a:pPr>
            <a:endParaRPr lang="sv-SE" sz="1200" dirty="0"/>
          </a:p>
        </p:txBody>
      </p:sp>
    </p:spTree>
    <p:extLst>
      <p:ext uri="{BB962C8B-B14F-4D97-AF65-F5344CB8AC3E}">
        <p14:creationId xmlns:p14="http://schemas.microsoft.com/office/powerpoint/2010/main" val="1492918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02D533-2341-5A27-3ACC-4A023DFEDD2C}"/>
              </a:ext>
            </a:extLst>
          </p:cNvPr>
          <p:cNvSpPr>
            <a:spLocks noGrp="1"/>
          </p:cNvSpPr>
          <p:nvPr>
            <p:ph type="title"/>
          </p:nvPr>
        </p:nvSpPr>
        <p:spPr>
          <a:xfrm>
            <a:off x="528340" y="246348"/>
            <a:ext cx="7596683" cy="398680"/>
          </a:xfrm>
        </p:spPr>
        <p:txBody>
          <a:bodyPr/>
          <a:lstStyle/>
          <a:p>
            <a:r>
              <a:rPr lang="sv-SE" sz="2400" dirty="0"/>
              <a:t>Avvikelserapport</a:t>
            </a:r>
            <a:br>
              <a:rPr lang="sv-SE" sz="2400" dirty="0"/>
            </a:br>
            <a:endParaRPr lang="sv-SE" sz="2400" dirty="0"/>
          </a:p>
        </p:txBody>
      </p:sp>
      <p:pic>
        <p:nvPicPr>
          <p:cNvPr id="6" name="Bildobjekt 5" descr="Bilden visar hur du fyller i en avvikelserapport">
            <a:extLst>
              <a:ext uri="{FF2B5EF4-FFF2-40B4-BE49-F238E27FC236}">
                <a16:creationId xmlns:a16="http://schemas.microsoft.com/office/drawing/2014/main" id="{1F3B7DC8-E49A-3234-32CA-894D34D07576}"/>
              </a:ext>
            </a:extLst>
          </p:cNvPr>
          <p:cNvPicPr>
            <a:picLocks noChangeAspect="1"/>
          </p:cNvPicPr>
          <p:nvPr/>
        </p:nvPicPr>
        <p:blipFill>
          <a:blip r:embed="rId2"/>
          <a:stretch>
            <a:fillRect/>
          </a:stretch>
        </p:blipFill>
        <p:spPr>
          <a:xfrm>
            <a:off x="528341" y="883427"/>
            <a:ext cx="3129260" cy="3453249"/>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C46615FD-0005-F3D9-4EF7-5BB46916A78A}"/>
              </a:ext>
            </a:extLst>
          </p:cNvPr>
          <p:cNvSpPr>
            <a:spLocks noGrp="1"/>
          </p:cNvSpPr>
          <p:nvPr>
            <p:ph idx="1"/>
          </p:nvPr>
        </p:nvSpPr>
        <p:spPr>
          <a:xfrm>
            <a:off x="3785348" y="883428"/>
            <a:ext cx="5264500" cy="3113538"/>
          </a:xfrm>
        </p:spPr>
        <p:txBody>
          <a:bodyPr>
            <a:noAutofit/>
          </a:bodyPr>
          <a:lstStyle/>
          <a:p>
            <a:pPr marL="0" indent="0" algn="l">
              <a:buNone/>
            </a:pPr>
            <a:r>
              <a:rPr lang="sv-SE" sz="1200" b="0" i="0" dirty="0">
                <a:effectLst/>
              </a:rPr>
              <a:t>Om den arbetssökande inte följer sin planering eller missköter sig ska du skyndsamt registrera en Avvikelserapport. </a:t>
            </a:r>
            <a:r>
              <a:rPr lang="sv-SE" sz="1200" dirty="0"/>
              <a:t>Gäller vid</a:t>
            </a:r>
            <a:r>
              <a:rPr lang="sv-SE" sz="1200" b="0" i="0" dirty="0">
                <a:effectLst/>
              </a:rPr>
              <a:t> frånvaro från bokade möten eller planerade aktiviteter samt sjukfrånvaro. </a:t>
            </a:r>
          </a:p>
          <a:p>
            <a:pPr marL="0" indent="0" algn="l">
              <a:buNone/>
            </a:pPr>
            <a:r>
              <a:rPr lang="sv-SE" sz="1200" b="0" i="0" dirty="0">
                <a:effectLst/>
              </a:rPr>
              <a:t>Inkomna avvikelserapporter tas emot och hanteras centralt på Arbetsförmedlingen. </a:t>
            </a:r>
            <a:r>
              <a:rPr lang="sv-SE" sz="1200" b="0" i="0" dirty="0">
                <a:solidFill>
                  <a:schemeClr val="accent1">
                    <a:lumMod val="50000"/>
                    <a:lumOff val="50000"/>
                  </a:schemeClr>
                </a:solidFill>
                <a:effectLst/>
                <a:hlinkClick r:id="rId3">
                  <a:extLst>
                    <a:ext uri="{A12FA001-AC4F-418D-AE19-62706E023703}">
                      <ahyp:hlinkClr xmlns:ahyp="http://schemas.microsoft.com/office/drawing/2018/hyperlinkcolor" val="tx"/>
                    </a:ext>
                  </a:extLst>
                </a:hlinkClick>
              </a:rPr>
              <a:t>Riktlinjer för att rapportera avvikelser</a:t>
            </a:r>
            <a:endParaRPr lang="sv-SE" sz="1200" b="0" i="0" dirty="0">
              <a:effectLst/>
            </a:endParaRPr>
          </a:p>
          <a:p>
            <a:pPr marL="0" indent="0" algn="l">
              <a:buNone/>
            </a:pPr>
            <a:r>
              <a:rPr lang="sv-SE" sz="1200" b="0" i="0" dirty="0">
                <a:effectLst/>
              </a:rPr>
              <a:t>Om deltagaren meddelar sjukfrånvaro för flera dagar ska du endast skicka in en avvikelserapport. </a:t>
            </a:r>
          </a:p>
          <a:p>
            <a:pPr marL="0" indent="0" algn="l">
              <a:buNone/>
            </a:pPr>
            <a:r>
              <a:rPr lang="sv-SE" sz="1200" b="0" i="0" dirty="0">
                <a:effectLst/>
              </a:rPr>
              <a:t>Du ska däremot skicka avvikelserapport vid varje enskilt tillfälle, samma dag, om deltagaren är frånvarande utan känd orsak eller uteblir från flera bokade möten. </a:t>
            </a:r>
          </a:p>
          <a:p>
            <a:pPr marL="0" indent="0" algn="l">
              <a:buNone/>
            </a:pPr>
            <a:r>
              <a:rPr lang="sv-SE" sz="1200" b="0" i="0" dirty="0">
                <a:effectLst/>
              </a:rPr>
              <a:t>Om det är flera avvikelser på samma dag så ska en separat avvikelserapport skickas för varje enskild avvikelse.</a:t>
            </a:r>
          </a:p>
          <a:p>
            <a:pPr marL="0" indent="0" algn="l">
              <a:buNone/>
            </a:pPr>
            <a:r>
              <a:rPr lang="sv-SE" sz="1200" b="0" i="0" dirty="0">
                <a:effectLst/>
              </a:rPr>
              <a:t>Under fliken </a:t>
            </a:r>
            <a:r>
              <a:rPr lang="sv-SE" sz="1200" b="1" dirty="0">
                <a:effectLst/>
              </a:rPr>
              <a:t>Innehåll</a:t>
            </a:r>
            <a:r>
              <a:rPr lang="sv-SE" sz="1200" b="0" i="0" dirty="0">
                <a:effectLst/>
              </a:rPr>
              <a:t> kan du ange en orsak samt fylla i en beskrivning. </a:t>
            </a:r>
          </a:p>
          <a:p>
            <a:pPr marL="0" indent="0" algn="l">
              <a:buNone/>
            </a:pPr>
            <a:r>
              <a:rPr lang="sv-SE" sz="1200" b="0" i="0" dirty="0">
                <a:effectLst/>
              </a:rPr>
              <a:t>Ange därefter aktuellt datum eller period för händelsen.</a:t>
            </a:r>
          </a:p>
          <a:p>
            <a:pPr marL="0" indent="0">
              <a:buNone/>
            </a:pPr>
            <a:endParaRPr lang="sv-SE" sz="1200" dirty="0"/>
          </a:p>
        </p:txBody>
      </p:sp>
    </p:spTree>
    <p:extLst>
      <p:ext uri="{BB962C8B-B14F-4D97-AF65-F5344CB8AC3E}">
        <p14:creationId xmlns:p14="http://schemas.microsoft.com/office/powerpoint/2010/main" val="27180277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D3F28E28-95B5-F068-8F8C-F3C1A83D7246}"/>
              </a:ext>
            </a:extLst>
          </p:cNvPr>
          <p:cNvSpPr txBox="1">
            <a:spLocks noGrp="1"/>
          </p:cNvSpPr>
          <p:nvPr>
            <p:ph type="title" idx="4294967295"/>
          </p:nvPr>
        </p:nvSpPr>
        <p:spPr>
          <a:xfrm>
            <a:off x="594916" y="296618"/>
            <a:ext cx="7432554"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chemeClr val="accent1"/>
                </a:solidFill>
                <a:effectLst/>
                <a:uLnTx/>
                <a:uFillTx/>
                <a:latin typeface="+mj-lt"/>
                <a:ea typeface="+mj-ea"/>
                <a:cs typeface="+mj-cs"/>
              </a:rPr>
              <a:t>Bild - Övergripande process IPSU</a:t>
            </a:r>
          </a:p>
        </p:txBody>
      </p:sp>
      <p:pic>
        <p:nvPicPr>
          <p:cNvPr id="3" name="Bildobjekt 2" descr="Bild över processen för IPSU-ärenden. ">
            <a:extLst>
              <a:ext uri="{FF2B5EF4-FFF2-40B4-BE49-F238E27FC236}">
                <a16:creationId xmlns:a16="http://schemas.microsoft.com/office/drawing/2014/main" id="{FAFE8D92-EA37-38D9-B86B-D3AB6AA6F1B9}"/>
              </a:ext>
            </a:extLst>
          </p:cNvPr>
          <p:cNvPicPr>
            <a:picLocks noChangeAspect="1"/>
          </p:cNvPicPr>
          <p:nvPr/>
        </p:nvPicPr>
        <p:blipFill>
          <a:blip r:embed="rId2"/>
          <a:stretch>
            <a:fillRect/>
          </a:stretch>
        </p:blipFill>
        <p:spPr>
          <a:xfrm>
            <a:off x="594916" y="922892"/>
            <a:ext cx="6809184" cy="38211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00030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57A72C-1063-2A08-B6C7-3F3A7D9E6729}"/>
              </a:ext>
            </a:extLst>
          </p:cNvPr>
          <p:cNvSpPr>
            <a:spLocks noGrp="1"/>
          </p:cNvSpPr>
          <p:nvPr>
            <p:ph type="title"/>
          </p:nvPr>
        </p:nvSpPr>
        <p:spPr>
          <a:xfrm>
            <a:off x="699247" y="448341"/>
            <a:ext cx="7422784" cy="485109"/>
          </a:xfrm>
        </p:spPr>
        <p:txBody>
          <a:bodyPr/>
          <a:lstStyle/>
          <a:p>
            <a:r>
              <a:rPr lang="sv-SE" sz="2400" dirty="0"/>
              <a:t>Ekonomihantering</a:t>
            </a:r>
            <a:br>
              <a:rPr lang="sv-SE" sz="2400" dirty="0"/>
            </a:br>
            <a:endParaRPr lang="sv-SE" sz="2400" dirty="0"/>
          </a:p>
        </p:txBody>
      </p:sp>
      <p:sp>
        <p:nvSpPr>
          <p:cNvPr id="3" name="Platshållare för innehåll 2">
            <a:extLst>
              <a:ext uri="{FF2B5EF4-FFF2-40B4-BE49-F238E27FC236}">
                <a16:creationId xmlns:a16="http://schemas.microsoft.com/office/drawing/2014/main" id="{C579F47F-5347-35C6-6EC0-F61996E69307}"/>
              </a:ext>
            </a:extLst>
          </p:cNvPr>
          <p:cNvSpPr>
            <a:spLocks noGrp="1"/>
          </p:cNvSpPr>
          <p:nvPr>
            <p:ph idx="1"/>
          </p:nvPr>
        </p:nvSpPr>
        <p:spPr>
          <a:xfrm>
            <a:off x="699246" y="1073289"/>
            <a:ext cx="8095503" cy="3573075"/>
          </a:xfrm>
        </p:spPr>
        <p:txBody>
          <a:bodyPr>
            <a:normAutofit/>
          </a:bodyPr>
          <a:lstStyle/>
          <a:p>
            <a:pPr marL="0" indent="0">
              <a:buNone/>
            </a:pPr>
            <a:r>
              <a:rPr lang="sv-SE" sz="1200" b="0" i="0" dirty="0">
                <a:effectLst/>
              </a:rPr>
              <a:t>Ersättningsmodellen för leverantörerna av IPSU följer samma modell som Arbetsförmedlingens e-handelsflöde för arbetsmarknadsutbildningar och andra externt upphandlade tjänster.</a:t>
            </a:r>
          </a:p>
          <a:p>
            <a:pPr marL="0" indent="0">
              <a:buNone/>
            </a:pPr>
            <a:br>
              <a:rPr lang="sv-SE" sz="1200" b="0" i="0" dirty="0">
                <a:effectLst/>
              </a:rPr>
            </a:br>
            <a:r>
              <a:rPr lang="sv-SE" sz="1200" b="0" i="0" dirty="0">
                <a:effectLst/>
              </a:rPr>
              <a:t>Till varje ärende hör en </a:t>
            </a:r>
            <a:r>
              <a:rPr lang="sv-SE" sz="1200" b="0" i="0" dirty="0" err="1">
                <a:effectLst/>
              </a:rPr>
              <a:t>inköpsorder</a:t>
            </a:r>
            <a:r>
              <a:rPr lang="sv-SE" sz="1200" b="0" i="0" dirty="0">
                <a:effectLst/>
              </a:rPr>
              <a:t>. Den kan ha olika status under ett ärendes livslängd.</a:t>
            </a:r>
            <a:br>
              <a:rPr lang="sv-SE" sz="1200" b="0" i="0" dirty="0">
                <a:effectLst/>
              </a:rPr>
            </a:br>
            <a:endParaRPr lang="sv-SE" sz="1200" b="0" i="0" dirty="0">
              <a:effectLst/>
            </a:endParaRPr>
          </a:p>
          <a:p>
            <a:pPr marL="0" indent="0">
              <a:buNone/>
            </a:pPr>
            <a:r>
              <a:rPr lang="sv-SE" sz="1200" b="0" i="0" dirty="0">
                <a:effectLst/>
              </a:rPr>
              <a:t>•     Status på </a:t>
            </a:r>
            <a:r>
              <a:rPr lang="sv-SE" sz="1200" b="0" i="0" dirty="0" err="1">
                <a:effectLst/>
              </a:rPr>
              <a:t>inköpsorder</a:t>
            </a:r>
            <a:r>
              <a:rPr lang="sv-SE" sz="1200" b="0" i="0" dirty="0">
                <a:effectLst/>
              </a:rPr>
              <a:t> efter bifall av beslut: </a:t>
            </a:r>
            <a:r>
              <a:rPr lang="sv-SE" sz="1200" b="1" i="0" dirty="0">
                <a:effectLst/>
              </a:rPr>
              <a:t>Preliminär</a:t>
            </a:r>
          </a:p>
          <a:p>
            <a:pPr marL="0" indent="0">
              <a:buNone/>
            </a:pPr>
            <a:r>
              <a:rPr lang="sv-SE" sz="1200" b="0" i="0" dirty="0">
                <a:effectLst/>
              </a:rPr>
              <a:t>•     Status på </a:t>
            </a:r>
            <a:r>
              <a:rPr lang="sv-SE" sz="1200" b="0" i="0" dirty="0" err="1">
                <a:effectLst/>
              </a:rPr>
              <a:t>inköpsorder</a:t>
            </a:r>
            <a:r>
              <a:rPr lang="sv-SE" sz="1200" b="0" i="0" dirty="0">
                <a:effectLst/>
              </a:rPr>
              <a:t> efter bekräftelse av GP: </a:t>
            </a:r>
            <a:r>
              <a:rPr lang="sv-SE" sz="1200" b="1" i="0" dirty="0">
                <a:effectLst/>
              </a:rPr>
              <a:t>Beställd – väntar på attest    </a:t>
            </a:r>
          </a:p>
          <a:p>
            <a:pPr marL="0" indent="0">
              <a:buNone/>
            </a:pPr>
            <a:r>
              <a:rPr lang="sv-SE" sz="1200" b="0" i="0" dirty="0">
                <a:effectLst/>
              </a:rPr>
              <a:t>•     Status på </a:t>
            </a:r>
            <a:r>
              <a:rPr lang="sv-SE" sz="1200" b="0" i="0" dirty="0" err="1">
                <a:effectLst/>
              </a:rPr>
              <a:t>inköpsorder</a:t>
            </a:r>
            <a:r>
              <a:rPr lang="sv-SE" sz="1200" b="0" i="0" dirty="0">
                <a:effectLst/>
              </a:rPr>
              <a:t> efter attest: </a:t>
            </a:r>
            <a:r>
              <a:rPr lang="sv-SE" sz="1200" b="1" i="0" dirty="0">
                <a:effectLst/>
              </a:rPr>
              <a:t>Godkänd</a:t>
            </a:r>
          </a:p>
          <a:p>
            <a:pPr marL="0" indent="0">
              <a:buNone/>
            </a:pPr>
            <a:r>
              <a:rPr lang="sv-SE" sz="1200" b="0" i="0" dirty="0">
                <a:effectLst/>
              </a:rPr>
              <a:t>•     Status på </a:t>
            </a:r>
            <a:r>
              <a:rPr lang="sv-SE" sz="1200" b="0" i="0" dirty="0" err="1">
                <a:effectLst/>
              </a:rPr>
              <a:t>inköpsorder</a:t>
            </a:r>
            <a:r>
              <a:rPr lang="sv-SE" sz="1200" b="0" i="0" dirty="0">
                <a:effectLst/>
              </a:rPr>
              <a:t> efter förlängning: </a:t>
            </a:r>
            <a:r>
              <a:rPr lang="sv-SE" sz="1200" b="1" i="0" dirty="0">
                <a:effectLst/>
              </a:rPr>
              <a:t>Uppdaterad - väntar på attest</a:t>
            </a:r>
            <a:br>
              <a:rPr lang="sv-SE" sz="1200" b="0" i="0" dirty="0">
                <a:effectLst/>
              </a:rPr>
            </a:br>
            <a:endParaRPr lang="sv-SE" sz="1200" b="0" i="0" dirty="0">
              <a:effectLst/>
            </a:endParaRPr>
          </a:p>
          <a:p>
            <a:pPr marL="0" indent="0">
              <a:buNone/>
            </a:pPr>
            <a:r>
              <a:rPr lang="sv-SE" sz="1200" b="0" i="0" dirty="0">
                <a:effectLst/>
              </a:rPr>
              <a:t>När </a:t>
            </a:r>
            <a:r>
              <a:rPr lang="sv-SE" sz="1200" b="0" i="0" dirty="0" err="1">
                <a:effectLst/>
              </a:rPr>
              <a:t>inköpsordern</a:t>
            </a:r>
            <a:r>
              <a:rPr lang="sv-SE" sz="1200" b="0" i="0" dirty="0">
                <a:effectLst/>
              </a:rPr>
              <a:t> har status godkänd kan en inleverans göras mot den. Av inleveransen skapas sedan ett självfakturaunderlag som kan godkännas av leverantören och då genereras en utbetalning.</a:t>
            </a:r>
            <a:br>
              <a:rPr lang="sv-SE" sz="1200" b="0" i="0" dirty="0">
                <a:effectLst/>
              </a:rPr>
            </a:br>
            <a:endParaRPr lang="sv-SE" sz="1200" b="0" i="0" dirty="0">
              <a:effectLst/>
            </a:endParaRPr>
          </a:p>
          <a:p>
            <a:pPr marL="0" indent="0">
              <a:buNone/>
            </a:pPr>
            <a:endParaRPr lang="sv-SE" sz="1200" dirty="0"/>
          </a:p>
        </p:txBody>
      </p:sp>
    </p:spTree>
    <p:extLst>
      <p:ext uri="{BB962C8B-B14F-4D97-AF65-F5344CB8AC3E}">
        <p14:creationId xmlns:p14="http://schemas.microsoft.com/office/powerpoint/2010/main" val="1446362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86F077-0258-692D-B817-142A171F0171}"/>
              </a:ext>
            </a:extLst>
          </p:cNvPr>
          <p:cNvSpPr>
            <a:spLocks noGrp="1"/>
          </p:cNvSpPr>
          <p:nvPr>
            <p:ph type="title"/>
          </p:nvPr>
        </p:nvSpPr>
        <p:spPr>
          <a:xfrm>
            <a:off x="575044" y="239364"/>
            <a:ext cx="7422784" cy="445566"/>
          </a:xfrm>
        </p:spPr>
        <p:txBody>
          <a:bodyPr/>
          <a:lstStyle/>
          <a:p>
            <a:r>
              <a:rPr lang="sv-SE" sz="2400" dirty="0"/>
              <a:t>Individuellt pedagogiskt stöd vid utbildning - IPSU</a:t>
            </a:r>
          </a:p>
        </p:txBody>
      </p:sp>
      <p:sp>
        <p:nvSpPr>
          <p:cNvPr id="3" name="Platshållare för innehåll 2">
            <a:extLst>
              <a:ext uri="{FF2B5EF4-FFF2-40B4-BE49-F238E27FC236}">
                <a16:creationId xmlns:a16="http://schemas.microsoft.com/office/drawing/2014/main" id="{374AE0D4-0982-702F-BF69-40844236378F}"/>
              </a:ext>
            </a:extLst>
          </p:cNvPr>
          <p:cNvSpPr>
            <a:spLocks noGrp="1"/>
          </p:cNvSpPr>
          <p:nvPr>
            <p:ph idx="1"/>
          </p:nvPr>
        </p:nvSpPr>
        <p:spPr>
          <a:xfrm>
            <a:off x="575044" y="812346"/>
            <a:ext cx="8286220" cy="3853783"/>
          </a:xfrm>
        </p:spPr>
        <p:txBody>
          <a:bodyPr>
            <a:noAutofit/>
          </a:bodyPr>
          <a:lstStyle/>
          <a:p>
            <a:pPr marL="0" indent="0" algn="l">
              <a:buNone/>
            </a:pPr>
            <a:r>
              <a:rPr lang="sv-SE" sz="1200" b="0" i="0" dirty="0">
                <a:effectLst/>
              </a:rPr>
              <a:t>Individuellt pedagogiskt stöd vid utbildning (IPSU) är ett komplement till Arbetsförmedlingens egna resurser för arbetssökande med särskilda behov av stöd i en utbildningssituation. </a:t>
            </a:r>
          </a:p>
          <a:p>
            <a:pPr marL="0" indent="0" algn="l">
              <a:buNone/>
            </a:pPr>
            <a:endParaRPr lang="sv-SE" sz="1200" dirty="0"/>
          </a:p>
          <a:p>
            <a:pPr marL="0" indent="0">
              <a:buNone/>
            </a:pPr>
            <a:r>
              <a:rPr lang="sv-SE" sz="1200" b="1" i="0" dirty="0">
                <a:effectLst/>
              </a:rPr>
              <a:t>Mål: a</a:t>
            </a:r>
            <a:r>
              <a:rPr lang="sv-SE" sz="1200" b="0" i="0" dirty="0">
                <a:effectLst/>
              </a:rPr>
              <a:t>tt den arbetssökande ska kunna genomföra sin utbildning med godkänt resultat.</a:t>
            </a:r>
          </a:p>
          <a:p>
            <a:pPr marL="0" indent="0" algn="l">
              <a:buNone/>
            </a:pPr>
            <a:endParaRPr lang="sv-SE" sz="1200" b="1" i="0" dirty="0">
              <a:effectLst/>
            </a:endParaRPr>
          </a:p>
          <a:p>
            <a:pPr marL="0" indent="0">
              <a:buNone/>
            </a:pPr>
            <a:r>
              <a:rPr lang="sv-SE" sz="1200" b="1" dirty="0"/>
              <a:t>Syfte: </a:t>
            </a:r>
            <a:r>
              <a:rPr lang="sv-SE" sz="1200" b="0" i="0" dirty="0">
                <a:effectLst/>
              </a:rPr>
              <a:t>att göra förberedande utbildningar, arbetsmarknadsutbildningar och vissa tjänster som innehåller utbildningsinsatser tillgängliga för alla arbetssökande. </a:t>
            </a:r>
          </a:p>
          <a:p>
            <a:pPr marL="0" indent="0" algn="l">
              <a:buNone/>
            </a:pPr>
            <a:endParaRPr lang="sv-SE" sz="1200" b="1" i="0" dirty="0">
              <a:effectLst/>
            </a:endParaRPr>
          </a:p>
          <a:p>
            <a:pPr marL="0" indent="0" algn="l">
              <a:buNone/>
            </a:pPr>
            <a:r>
              <a:rPr lang="sv-SE" sz="1200" b="0" i="0" dirty="0">
                <a:effectLst/>
              </a:rPr>
              <a:t>Tjänsten Individuellt pedagogiskt stöd vid utbildning består av två delar:</a:t>
            </a:r>
            <a:br>
              <a:rPr lang="sv-SE" sz="1200" b="0" i="0" dirty="0">
                <a:effectLst/>
              </a:rPr>
            </a:br>
            <a:endParaRPr lang="sv-SE" sz="1200" b="0" i="0" dirty="0">
              <a:effectLst/>
            </a:endParaRPr>
          </a:p>
          <a:p>
            <a:pPr marL="0" indent="0" algn="l">
              <a:buNone/>
            </a:pPr>
            <a:r>
              <a:rPr lang="sv-SE" sz="1200" b="1" i="0" dirty="0">
                <a:effectLst/>
              </a:rPr>
              <a:t>IPSU A - kartläggning</a:t>
            </a:r>
            <a:r>
              <a:rPr lang="sv-SE" sz="1200" b="0" i="0" dirty="0">
                <a:effectLst/>
              </a:rPr>
              <a:t> kan variera mellan en till tre veckor och ska ligga till grund för ställningstagande om den arbetssökandes behov av pedagogiskt stöd i en specifik utbildning</a:t>
            </a:r>
            <a:br>
              <a:rPr lang="sv-SE" sz="1200" b="0" i="0" dirty="0">
                <a:effectLst/>
              </a:rPr>
            </a:br>
            <a:endParaRPr lang="sv-SE" sz="1200" b="0" i="0" dirty="0">
              <a:effectLst/>
            </a:endParaRPr>
          </a:p>
          <a:p>
            <a:pPr marL="0" indent="0">
              <a:buNone/>
            </a:pPr>
            <a:r>
              <a:rPr lang="sv-SE" sz="1200" b="1" i="0" dirty="0">
                <a:effectLst/>
              </a:rPr>
              <a:t>IPSU B - pedagogiskt stöd</a:t>
            </a:r>
            <a:r>
              <a:rPr lang="sv-SE" sz="1200" b="0" i="0" dirty="0">
                <a:effectLst/>
              </a:rPr>
              <a:t> Individuellt pedagogiskt stöd vid utbildning gäller endast i en utbildningssituation. </a:t>
            </a:r>
            <a:r>
              <a:rPr lang="sv-SE" sz="1200" dirty="0"/>
              <a:t>L</a:t>
            </a:r>
            <a:r>
              <a:rPr lang="sv-SE" sz="1200" b="0" i="0" dirty="0">
                <a:effectLst/>
              </a:rPr>
              <a:t>öper parallellt med pågående utbildning i den omfattning som behövs och som kommit fram i kartläggningen. </a:t>
            </a:r>
          </a:p>
          <a:p>
            <a:pPr marL="0" indent="0">
              <a:buNone/>
            </a:pPr>
            <a:endParaRPr lang="sv-SE" sz="1200" dirty="0"/>
          </a:p>
        </p:txBody>
      </p:sp>
    </p:spTree>
    <p:extLst>
      <p:ext uri="{BB962C8B-B14F-4D97-AF65-F5344CB8AC3E}">
        <p14:creationId xmlns:p14="http://schemas.microsoft.com/office/powerpoint/2010/main" val="4074616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07DF82-6264-FD28-A02C-AC1C10FA60C6}"/>
              </a:ext>
            </a:extLst>
          </p:cNvPr>
          <p:cNvSpPr>
            <a:spLocks noGrp="1"/>
          </p:cNvSpPr>
          <p:nvPr>
            <p:ph type="title"/>
          </p:nvPr>
        </p:nvSpPr>
        <p:spPr>
          <a:xfrm>
            <a:off x="642909" y="470429"/>
            <a:ext cx="7422784" cy="376915"/>
          </a:xfrm>
        </p:spPr>
        <p:txBody>
          <a:bodyPr/>
          <a:lstStyle/>
          <a:p>
            <a:r>
              <a:rPr lang="sv-SE" sz="2400" dirty="0"/>
              <a:t>IPSU A kartläggning</a:t>
            </a:r>
            <a:br>
              <a:rPr lang="sv-SE" sz="2400" dirty="0"/>
            </a:br>
            <a:endParaRPr lang="sv-SE" sz="2400" dirty="0"/>
          </a:p>
        </p:txBody>
      </p:sp>
      <p:sp>
        <p:nvSpPr>
          <p:cNvPr id="3" name="Platshållare för innehåll 2">
            <a:extLst>
              <a:ext uri="{FF2B5EF4-FFF2-40B4-BE49-F238E27FC236}">
                <a16:creationId xmlns:a16="http://schemas.microsoft.com/office/drawing/2014/main" id="{4FB776C9-7FFB-2A88-4E8E-4D41CFC34BFC}"/>
              </a:ext>
            </a:extLst>
          </p:cNvPr>
          <p:cNvSpPr>
            <a:spLocks noGrp="1"/>
          </p:cNvSpPr>
          <p:nvPr>
            <p:ph idx="1"/>
          </p:nvPr>
        </p:nvSpPr>
        <p:spPr>
          <a:xfrm>
            <a:off x="642909" y="1145429"/>
            <a:ext cx="7421825" cy="2872353"/>
          </a:xfrm>
        </p:spPr>
        <p:txBody>
          <a:bodyPr/>
          <a:lstStyle/>
          <a:p>
            <a:pPr marL="0" indent="0" algn="l">
              <a:buNone/>
            </a:pPr>
            <a:r>
              <a:rPr lang="sv-SE" sz="1200" b="0" i="0" dirty="0">
                <a:effectLst/>
              </a:rPr>
              <a:t>Under IPSU A kartläggning görs bedömning av den arbetssökandes förutsättningar att svara upp mot de krav som utbildningssituationen ställer. </a:t>
            </a:r>
          </a:p>
          <a:p>
            <a:pPr marL="0" indent="0" algn="l">
              <a:buNone/>
            </a:pPr>
            <a:endParaRPr lang="sv-SE" sz="1200" dirty="0"/>
          </a:p>
          <a:p>
            <a:pPr marL="0" indent="0" algn="l">
              <a:buNone/>
            </a:pPr>
            <a:r>
              <a:rPr lang="sv-SE" sz="1200" b="0" i="0" dirty="0">
                <a:effectLst/>
              </a:rPr>
              <a:t>Innan arbetsförmedlingen fattar beslut om IPSU A kartläggning ska det vara klart vilken utbildning den arbetssökande ska starta.</a:t>
            </a:r>
            <a:br>
              <a:rPr lang="sv-SE" sz="1200" b="0" i="0" dirty="0">
                <a:effectLst/>
              </a:rPr>
            </a:br>
            <a:endParaRPr lang="sv-SE" sz="1200" b="0" i="0" dirty="0">
              <a:effectLst/>
            </a:endParaRPr>
          </a:p>
          <a:p>
            <a:pPr marL="0" indent="0" algn="l">
              <a:buNone/>
            </a:pPr>
            <a:r>
              <a:rPr lang="sv-SE" sz="1200" b="0" i="0" dirty="0">
                <a:effectLst/>
              </a:rPr>
              <a:t>IPSU A måste vara genomförd innan man går vidare med IPSU B.</a:t>
            </a:r>
          </a:p>
          <a:p>
            <a:pPr marL="0" indent="0">
              <a:buNone/>
            </a:pPr>
            <a:endParaRPr lang="sv-SE" sz="1200" dirty="0"/>
          </a:p>
        </p:txBody>
      </p:sp>
    </p:spTree>
    <p:extLst>
      <p:ext uri="{BB962C8B-B14F-4D97-AF65-F5344CB8AC3E}">
        <p14:creationId xmlns:p14="http://schemas.microsoft.com/office/powerpoint/2010/main" val="1213056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6A366D-B6A6-F64F-DACF-E41D27DEF93B}"/>
              </a:ext>
            </a:extLst>
          </p:cNvPr>
          <p:cNvSpPr>
            <a:spLocks noGrp="1"/>
          </p:cNvSpPr>
          <p:nvPr>
            <p:ph type="title"/>
          </p:nvPr>
        </p:nvSpPr>
        <p:spPr>
          <a:xfrm>
            <a:off x="786383" y="435085"/>
            <a:ext cx="7270917" cy="363491"/>
          </a:xfrm>
        </p:spPr>
        <p:txBody>
          <a:bodyPr/>
          <a:lstStyle/>
          <a:p>
            <a:r>
              <a:rPr lang="sv-SE" sz="2400" dirty="0"/>
              <a:t>Översikt IPSU A</a:t>
            </a:r>
            <a:br>
              <a:rPr lang="sv-SE" sz="2400" dirty="0"/>
            </a:br>
            <a:endParaRPr lang="sv-SE" sz="2400" dirty="0"/>
          </a:p>
        </p:txBody>
      </p:sp>
      <p:pic>
        <p:nvPicPr>
          <p:cNvPr id="6" name="Bildobjekt 5" descr="Bilden visar översikt över aktuella ärenden ">
            <a:extLst>
              <a:ext uri="{FF2B5EF4-FFF2-40B4-BE49-F238E27FC236}">
                <a16:creationId xmlns:a16="http://schemas.microsoft.com/office/drawing/2014/main" id="{F74B8DE5-BAD2-2EED-9AA0-255791B37136}"/>
              </a:ext>
            </a:extLst>
          </p:cNvPr>
          <p:cNvPicPr>
            <a:picLocks noChangeAspect="1"/>
          </p:cNvPicPr>
          <p:nvPr/>
        </p:nvPicPr>
        <p:blipFill>
          <a:blip r:embed="rId2"/>
          <a:stretch>
            <a:fillRect/>
          </a:stretch>
        </p:blipFill>
        <p:spPr>
          <a:xfrm>
            <a:off x="786383" y="978476"/>
            <a:ext cx="4381362" cy="3448051"/>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6E3E0862-77AB-E0C4-80B3-83088A3632FE}"/>
              </a:ext>
            </a:extLst>
          </p:cNvPr>
          <p:cNvSpPr>
            <a:spLocks noGrp="1"/>
          </p:cNvSpPr>
          <p:nvPr>
            <p:ph idx="1"/>
          </p:nvPr>
        </p:nvSpPr>
        <p:spPr>
          <a:xfrm>
            <a:off x="5479473" y="1039092"/>
            <a:ext cx="3505200" cy="2325900"/>
          </a:xfrm>
        </p:spPr>
        <p:txBody>
          <a:bodyPr/>
          <a:lstStyle/>
          <a:p>
            <a:pPr marL="0" indent="0" algn="l">
              <a:buNone/>
            </a:pPr>
            <a:r>
              <a:rPr lang="sv-SE" sz="1200" b="0" i="0" dirty="0">
                <a:effectLst/>
              </a:rPr>
              <a:t>I översikten syns aktuella ärenden för den utförande verksamhet du är inloggad på.</a:t>
            </a:r>
          </a:p>
          <a:p>
            <a:pPr marL="0" indent="0" algn="l">
              <a:buNone/>
            </a:pPr>
            <a:r>
              <a:rPr lang="sv-SE" sz="1200" b="0" i="0" dirty="0">
                <a:effectLst/>
              </a:rPr>
              <a:t>Ärendet blir synligt i webbstödet strax efter att beslutet är gjort. </a:t>
            </a:r>
          </a:p>
          <a:p>
            <a:pPr marL="0" indent="0" algn="l">
              <a:buNone/>
            </a:pPr>
            <a:r>
              <a:rPr lang="sv-SE" sz="1200" b="0" i="0" dirty="0">
                <a:effectLst/>
              </a:rPr>
              <a:t>För att hantera ärendet klicka på ärendets nummer i kolumnen </a:t>
            </a:r>
            <a:r>
              <a:rPr lang="sv-SE" sz="1200" b="1" dirty="0">
                <a:effectLst/>
              </a:rPr>
              <a:t>Ärendenummer.</a:t>
            </a:r>
          </a:p>
          <a:p>
            <a:pPr marL="0" indent="0">
              <a:buNone/>
            </a:pPr>
            <a:br>
              <a:rPr lang="sv-SE" sz="1200" b="0" i="0" dirty="0">
                <a:effectLst/>
              </a:rPr>
            </a:br>
            <a:endParaRPr lang="sv-SE" sz="1200" dirty="0"/>
          </a:p>
          <a:p>
            <a:pPr marL="0" indent="0">
              <a:buNone/>
            </a:pPr>
            <a:endParaRPr lang="sv-SE" sz="1200" dirty="0"/>
          </a:p>
        </p:txBody>
      </p:sp>
    </p:spTree>
    <p:extLst>
      <p:ext uri="{BB962C8B-B14F-4D97-AF65-F5344CB8AC3E}">
        <p14:creationId xmlns:p14="http://schemas.microsoft.com/office/powerpoint/2010/main" val="2409498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5CBDD6-E30C-AD9C-3426-1F10465B201C}"/>
              </a:ext>
            </a:extLst>
          </p:cNvPr>
          <p:cNvSpPr>
            <a:spLocks noGrp="1"/>
          </p:cNvSpPr>
          <p:nvPr>
            <p:ph type="title"/>
          </p:nvPr>
        </p:nvSpPr>
        <p:spPr>
          <a:xfrm>
            <a:off x="665523" y="437274"/>
            <a:ext cx="7422784" cy="539471"/>
          </a:xfrm>
        </p:spPr>
        <p:txBody>
          <a:bodyPr/>
          <a:lstStyle/>
          <a:p>
            <a:r>
              <a:rPr lang="sv-SE" sz="2400" dirty="0"/>
              <a:t>Ärendeöversikt IPSU A</a:t>
            </a:r>
            <a:br>
              <a:rPr lang="sv-SE" sz="2400" dirty="0"/>
            </a:br>
            <a:endParaRPr lang="sv-SE" sz="2400" dirty="0"/>
          </a:p>
        </p:txBody>
      </p:sp>
      <p:pic>
        <p:nvPicPr>
          <p:cNvPr id="6" name="Bildobjekt 5" descr="Bilden visar ärendeöversikt för IPSU A">
            <a:extLst>
              <a:ext uri="{FF2B5EF4-FFF2-40B4-BE49-F238E27FC236}">
                <a16:creationId xmlns:a16="http://schemas.microsoft.com/office/drawing/2014/main" id="{441EF145-8A1D-1499-4DC2-E29A705A8EA9}"/>
              </a:ext>
            </a:extLst>
          </p:cNvPr>
          <p:cNvPicPr>
            <a:picLocks noChangeAspect="1"/>
          </p:cNvPicPr>
          <p:nvPr/>
        </p:nvPicPr>
        <p:blipFill>
          <a:blip r:embed="rId2"/>
          <a:stretch>
            <a:fillRect/>
          </a:stretch>
        </p:blipFill>
        <p:spPr>
          <a:xfrm>
            <a:off x="665523" y="976745"/>
            <a:ext cx="3798496" cy="396857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75DE7438-6FD8-1B8E-7365-96F7E4B72EDF}"/>
              </a:ext>
            </a:extLst>
          </p:cNvPr>
          <p:cNvSpPr>
            <a:spLocks noGrp="1"/>
          </p:cNvSpPr>
          <p:nvPr>
            <p:ph idx="1"/>
          </p:nvPr>
        </p:nvSpPr>
        <p:spPr>
          <a:xfrm>
            <a:off x="4765964" y="1073726"/>
            <a:ext cx="3904198" cy="1052036"/>
          </a:xfrm>
        </p:spPr>
        <p:txBody>
          <a:bodyPr/>
          <a:lstStyle/>
          <a:p>
            <a:pPr marL="0" indent="0" algn="l">
              <a:buNone/>
            </a:pPr>
            <a:r>
              <a:rPr lang="sv-SE" sz="1200" b="0" i="0" dirty="0">
                <a:effectLst/>
              </a:rPr>
              <a:t>I ärendeöversikten ser du detaljerad information om ett ärende.</a:t>
            </a:r>
          </a:p>
          <a:p>
            <a:pPr marL="0" indent="0" algn="l">
              <a:buNone/>
            </a:pPr>
            <a:r>
              <a:rPr lang="sv-SE" sz="1200" b="0" i="0" dirty="0">
                <a:effectLst/>
              </a:rPr>
              <a:t>Det är i ärendeöversikten som du skapar och skickar in handlingar till Arbetsförmedlingen.</a:t>
            </a:r>
          </a:p>
          <a:p>
            <a:pPr marL="0" indent="0">
              <a:buNone/>
            </a:pPr>
            <a:endParaRPr lang="sv-SE" sz="1200" dirty="0"/>
          </a:p>
        </p:txBody>
      </p:sp>
    </p:spTree>
    <p:extLst>
      <p:ext uri="{BB962C8B-B14F-4D97-AF65-F5344CB8AC3E}">
        <p14:creationId xmlns:p14="http://schemas.microsoft.com/office/powerpoint/2010/main" val="705109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F2B02A-EEE9-F5A8-3225-4DECD319B329}"/>
              </a:ext>
            </a:extLst>
          </p:cNvPr>
          <p:cNvSpPr>
            <a:spLocks noGrp="1"/>
          </p:cNvSpPr>
          <p:nvPr>
            <p:ph type="title"/>
          </p:nvPr>
        </p:nvSpPr>
        <p:spPr>
          <a:xfrm>
            <a:off x="671687" y="429445"/>
            <a:ext cx="7422784" cy="429537"/>
          </a:xfrm>
        </p:spPr>
        <p:txBody>
          <a:bodyPr/>
          <a:lstStyle/>
          <a:p>
            <a:r>
              <a:rPr lang="sv-SE" sz="2400" dirty="0"/>
              <a:t>Medverkande parter i gemensam planering </a:t>
            </a:r>
            <a:br>
              <a:rPr lang="sv-SE" sz="2400" dirty="0"/>
            </a:br>
            <a:endParaRPr lang="sv-SE" sz="2400" dirty="0"/>
          </a:p>
        </p:txBody>
      </p:sp>
      <p:pic>
        <p:nvPicPr>
          <p:cNvPr id="6" name="Bildobjekt 5" descr="Bilden visar innehåll i fliken medverkande parter i gemensam planering ">
            <a:extLst>
              <a:ext uri="{FF2B5EF4-FFF2-40B4-BE49-F238E27FC236}">
                <a16:creationId xmlns:a16="http://schemas.microsoft.com/office/drawing/2014/main" id="{20428345-E46F-F3C8-64CE-5C6459AEA97D}"/>
              </a:ext>
            </a:extLst>
          </p:cNvPr>
          <p:cNvPicPr>
            <a:picLocks noChangeAspect="1"/>
          </p:cNvPicPr>
          <p:nvPr/>
        </p:nvPicPr>
        <p:blipFill>
          <a:blip r:embed="rId2"/>
          <a:stretch>
            <a:fillRect/>
          </a:stretch>
        </p:blipFill>
        <p:spPr>
          <a:xfrm>
            <a:off x="697140" y="1129203"/>
            <a:ext cx="3874860" cy="3865304"/>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E722607A-1396-2959-15AC-17935B2ACA07}"/>
              </a:ext>
            </a:extLst>
          </p:cNvPr>
          <p:cNvSpPr>
            <a:spLocks noGrp="1"/>
          </p:cNvSpPr>
          <p:nvPr>
            <p:ph idx="1"/>
          </p:nvPr>
        </p:nvSpPr>
        <p:spPr>
          <a:xfrm>
            <a:off x="4846577" y="1278196"/>
            <a:ext cx="3874859" cy="1783659"/>
          </a:xfrm>
        </p:spPr>
        <p:txBody>
          <a:bodyPr/>
          <a:lstStyle/>
          <a:p>
            <a:pPr marL="0" indent="0">
              <a:buNone/>
            </a:pPr>
            <a:r>
              <a:rPr lang="sv-SE" sz="1200" b="0" i="0" dirty="0">
                <a:effectLst/>
                <a:latin typeface="Arial Normal"/>
              </a:rPr>
              <a:t>På sidan </a:t>
            </a:r>
            <a:r>
              <a:rPr lang="sv-SE" sz="1200" b="0" i="1" dirty="0">
                <a:effectLst/>
                <a:latin typeface="Arial Kursiv" panose="020B0604020202090204" pitchFamily="34" charset="0"/>
              </a:rPr>
              <a:t>Medverkande parter </a:t>
            </a:r>
            <a:r>
              <a:rPr lang="sv-SE" sz="1200" b="0" i="0" dirty="0">
                <a:effectLst/>
                <a:latin typeface="Arial Normal"/>
              </a:rPr>
              <a:t>fyller du i namn och telefonnummer för den som är ansvarig för deltagaren. </a:t>
            </a:r>
          </a:p>
          <a:p>
            <a:pPr marL="0" indent="0">
              <a:buNone/>
            </a:pPr>
            <a:r>
              <a:rPr lang="sv-SE" sz="1200" b="0" i="0" dirty="0">
                <a:effectLst/>
                <a:latin typeface="Arial Normal"/>
              </a:rPr>
              <a:t>Information om deltagaren hämtas från ärendet. </a:t>
            </a:r>
            <a:r>
              <a:rPr lang="sv-SE" sz="1200" b="1" dirty="0">
                <a:effectLst/>
                <a:latin typeface="Arial Kursiv" panose="020B0604020202090204" pitchFamily="34" charset="0"/>
              </a:rPr>
              <a:t>Telefonnummer </a:t>
            </a:r>
            <a:r>
              <a:rPr lang="sv-SE" sz="1200" b="0" i="0" dirty="0">
                <a:effectLst/>
                <a:latin typeface="Arial Normal"/>
              </a:rPr>
              <a:t>är möjligt att registrera om deltagaren tillåter detta. </a:t>
            </a:r>
          </a:p>
          <a:p>
            <a:pPr marL="0" indent="0">
              <a:buNone/>
            </a:pPr>
            <a:r>
              <a:rPr lang="sv-SE" sz="1200" b="0" i="0" dirty="0">
                <a:effectLst/>
                <a:latin typeface="Arial Normal"/>
              </a:rPr>
              <a:t>Information om ansvarig arbetsförmedlare hämtas från ärendet.</a:t>
            </a:r>
          </a:p>
          <a:p>
            <a:pPr marL="0" indent="0">
              <a:buNone/>
            </a:pPr>
            <a:endParaRPr lang="sv-SE" sz="1200" dirty="0"/>
          </a:p>
        </p:txBody>
      </p:sp>
    </p:spTree>
    <p:extLst>
      <p:ext uri="{BB962C8B-B14F-4D97-AF65-F5344CB8AC3E}">
        <p14:creationId xmlns:p14="http://schemas.microsoft.com/office/powerpoint/2010/main" val="1614815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EFD232-3C4C-CC0A-C98C-DB2553E49997}"/>
              </a:ext>
            </a:extLst>
          </p:cNvPr>
          <p:cNvSpPr>
            <a:spLocks noGrp="1"/>
          </p:cNvSpPr>
          <p:nvPr>
            <p:ph type="title"/>
          </p:nvPr>
        </p:nvSpPr>
        <p:spPr>
          <a:xfrm>
            <a:off x="671280" y="451242"/>
            <a:ext cx="7422784" cy="483940"/>
          </a:xfrm>
        </p:spPr>
        <p:txBody>
          <a:bodyPr/>
          <a:lstStyle/>
          <a:p>
            <a:r>
              <a:rPr lang="sv-SE" sz="2400" dirty="0"/>
              <a:t>Innehåll i gemensam planering</a:t>
            </a:r>
            <a:br>
              <a:rPr lang="sv-SE" sz="2400" dirty="0"/>
            </a:br>
            <a:endParaRPr lang="sv-SE" sz="2400" dirty="0"/>
          </a:p>
        </p:txBody>
      </p:sp>
      <p:pic>
        <p:nvPicPr>
          <p:cNvPr id="6" name="Bildobjekt 5" descr="Bilden visar vad som ska fyllas i under fliken Innehåll i gemensam planering">
            <a:extLst>
              <a:ext uri="{FF2B5EF4-FFF2-40B4-BE49-F238E27FC236}">
                <a16:creationId xmlns:a16="http://schemas.microsoft.com/office/drawing/2014/main" id="{BBCDCEE5-393D-DB69-A1E5-530834D3CE98}"/>
              </a:ext>
            </a:extLst>
          </p:cNvPr>
          <p:cNvPicPr>
            <a:picLocks noChangeAspect="1"/>
          </p:cNvPicPr>
          <p:nvPr/>
        </p:nvPicPr>
        <p:blipFill>
          <a:blip r:embed="rId2"/>
          <a:stretch>
            <a:fillRect/>
          </a:stretch>
        </p:blipFill>
        <p:spPr>
          <a:xfrm>
            <a:off x="671280" y="1135104"/>
            <a:ext cx="3454770" cy="369570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6350A6B0-53C6-1F28-A788-D4FA3EC736CA}"/>
              </a:ext>
            </a:extLst>
          </p:cNvPr>
          <p:cNvSpPr>
            <a:spLocks noGrp="1"/>
          </p:cNvSpPr>
          <p:nvPr>
            <p:ph idx="1"/>
          </p:nvPr>
        </p:nvSpPr>
        <p:spPr>
          <a:xfrm>
            <a:off x="4572000" y="1239996"/>
            <a:ext cx="4100945" cy="2007469"/>
          </a:xfrm>
        </p:spPr>
        <p:txBody>
          <a:bodyPr/>
          <a:lstStyle/>
          <a:p>
            <a:pPr marL="0" indent="0">
              <a:buNone/>
            </a:pPr>
            <a:r>
              <a:rPr lang="sv-SE" sz="1200" b="0" i="0" dirty="0">
                <a:effectLst/>
              </a:rPr>
              <a:t>Under fliken </a:t>
            </a:r>
            <a:r>
              <a:rPr lang="sv-SE" sz="1200" b="1" i="0" dirty="0">
                <a:effectLst/>
              </a:rPr>
              <a:t>Innehåll </a:t>
            </a:r>
            <a:r>
              <a:rPr lang="sv-SE" sz="1200" i="0" dirty="0">
                <a:effectLst/>
              </a:rPr>
              <a:t>ska du ange om ansvarig för deltagaren har läst </a:t>
            </a:r>
            <a:r>
              <a:rPr lang="sv-SE" sz="1200" dirty="0"/>
              <a:t>handlings</a:t>
            </a:r>
            <a:r>
              <a:rPr lang="sv-SE" sz="1200" i="0" dirty="0">
                <a:effectLst/>
              </a:rPr>
              <a:t>plan/etableringsplan samt om den gemensamma planeringen är upprättad tillsammans med deltagaren. </a:t>
            </a:r>
          </a:p>
          <a:p>
            <a:pPr marL="0" indent="0">
              <a:buNone/>
            </a:pPr>
            <a:r>
              <a:rPr lang="sv-SE" sz="1200" b="0" dirty="0"/>
              <a:t>Beskriv </a:t>
            </a:r>
            <a:r>
              <a:rPr lang="sv-SE" sz="1200" b="1" dirty="0"/>
              <a:t>Identifierade behov </a:t>
            </a:r>
            <a:r>
              <a:rPr lang="sv-SE" sz="1200" dirty="0"/>
              <a:t>inför kartläggningen.</a:t>
            </a:r>
            <a:endParaRPr lang="sv-SE" sz="1200" b="0" i="0" dirty="0">
              <a:effectLst/>
            </a:endParaRPr>
          </a:p>
          <a:p>
            <a:pPr marL="0" indent="0">
              <a:buNone/>
            </a:pPr>
            <a:r>
              <a:rPr lang="sv-SE" sz="1200" b="0" i="0" dirty="0">
                <a:effectLst/>
              </a:rPr>
              <a:t>Vid val av </a:t>
            </a:r>
            <a:r>
              <a:rPr lang="sv-SE" sz="1200" b="1" dirty="0">
                <a:effectLst/>
              </a:rPr>
              <a:t>Välj aktivitet </a:t>
            </a:r>
            <a:r>
              <a:rPr lang="sv-SE" sz="1200" b="0" i="0" dirty="0">
                <a:effectLst/>
              </a:rPr>
              <a:t>skapar du en aktivitet i taget för samtliga fyra obligatoriska aktiviteter.</a:t>
            </a:r>
          </a:p>
          <a:p>
            <a:pPr marL="0" indent="0">
              <a:buNone/>
            </a:pPr>
            <a:r>
              <a:rPr lang="sv-SE" sz="1200" b="0" i="0" dirty="0">
                <a:effectLst/>
              </a:rPr>
              <a:t>Klicka på </a:t>
            </a:r>
            <a:r>
              <a:rPr lang="sv-SE" sz="1200" b="1" i="0" dirty="0">
                <a:effectLst/>
              </a:rPr>
              <a:t>Skapa </a:t>
            </a:r>
            <a:r>
              <a:rPr lang="sv-SE" sz="1200" i="0" dirty="0">
                <a:effectLst/>
              </a:rPr>
              <a:t>för att spara aktiviteterna.</a:t>
            </a:r>
            <a:endParaRPr lang="sv-SE" sz="1200" b="0" i="0" dirty="0">
              <a:effectLst/>
            </a:endParaRPr>
          </a:p>
          <a:p>
            <a:endParaRPr lang="sv-SE" dirty="0"/>
          </a:p>
        </p:txBody>
      </p:sp>
    </p:spTree>
    <p:extLst>
      <p:ext uri="{BB962C8B-B14F-4D97-AF65-F5344CB8AC3E}">
        <p14:creationId xmlns:p14="http://schemas.microsoft.com/office/powerpoint/2010/main" val="34130145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CCESSIBILITYFIXERID" val="d08718bb-3ea9-4237-9a9f-22959620cb11"/>
</p:tagLst>
</file>

<file path=ppt/theme/theme1.xml><?xml version="1.0" encoding="utf-8"?>
<a:theme xmlns:a="http://schemas.openxmlformats.org/drawingml/2006/main" name="Arbetsförmedlingen, vit utan punkter">
  <a:themeElements>
    <a:clrScheme name="Arbetsförmledlingen diagram">
      <a:dk1>
        <a:sysClr val="windowText" lastClr="000000"/>
      </a:dk1>
      <a:lt1>
        <a:sysClr val="window" lastClr="FFFFFF"/>
      </a:lt1>
      <a:dk2>
        <a:srgbClr val="262626"/>
      </a:dk2>
      <a:lt2>
        <a:srgbClr val="E7E6E6"/>
      </a:lt2>
      <a:accent1>
        <a:srgbClr val="00005A"/>
      </a:accent1>
      <a:accent2>
        <a:srgbClr val="4C6320"/>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D18315EE-D8D8-4AA7-BE1C-E7E27A5DF302}"/>
    </a:ext>
  </a:extLst>
</a:theme>
</file>

<file path=ppt/theme/theme2.xml><?xml version="1.0" encoding="utf-8"?>
<a:theme xmlns:a="http://schemas.openxmlformats.org/drawingml/2006/main" name="Arbetsförmedlingen, vit">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25A8992D-B864-4B94-AABF-0AB485395EE0}"/>
    </a:ext>
  </a:extLst>
</a:theme>
</file>

<file path=ppt/theme/theme3.xml><?xml version="1.0" encoding="utf-8"?>
<a:theme xmlns:a="http://schemas.openxmlformats.org/drawingml/2006/main" name="Arbetsförmedlingen, blå">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A6C0C079-2E9B-487F-BBC8-58AF86AD0447}"/>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F_Dokument" ma:contentTypeID="0x010100A02DDA50EAF5694691AE7F5CDAE6806B00A9698069FEBFA24A871F929096964E14" ma:contentTypeVersion="7" ma:contentTypeDescription="Standard för säkra webbplatser" ma:contentTypeScope="" ma:versionID="e2e223610e622a8b3d2758da97426699">
  <xsd:schema xmlns:xsd="http://www.w3.org/2001/XMLSchema" xmlns:xs="http://www.w3.org/2001/XMLSchema" xmlns:p="http://schemas.microsoft.com/office/2006/metadata/properties" xmlns:ns2="23572236-d65e-4be7-8d6c-17d526057777" targetNamespace="http://schemas.microsoft.com/office/2006/metadata/properties" ma:root="true" ma:fieldsID="00f11c4989c0f3d53a1a2f2458d136df" ns2:_="">
    <xsd:import namespace="23572236-d65e-4be7-8d6c-17d526057777"/>
    <xsd:element name="properties">
      <xsd:complexType>
        <xsd:sequence>
          <xsd:element name="documentManagement">
            <xsd:complexType>
              <xsd:all>
                <xsd:element ref="ns2:pc5989269dd348b6b1b5ccb18f16fed3" minOccurs="0"/>
                <xsd:element ref="ns2:TaxCatchAll" minOccurs="0"/>
                <xsd:element ref="ns2:TaxCatchAllLabel" minOccurs="0"/>
                <xsd:element ref="ns2:pb38c114153344b4a8ac01227a633d83" minOccurs="0"/>
                <xsd:element ref="ns2:Gallringsbar" minOccurs="0"/>
                <xsd:element ref="ns2:Skyddsvar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572236-d65e-4be7-8d6c-17d526057777" elementFormDefault="qualified">
    <xsd:import namespace="http://schemas.microsoft.com/office/2006/documentManagement/types"/>
    <xsd:import namespace="http://schemas.microsoft.com/office/infopath/2007/PartnerControls"/>
    <xsd:element name="pc5989269dd348b6b1b5ccb18f16fed3" ma:index="8" nillable="true" ma:taxonomy="true" ma:internalName="pc5989269dd348b6b1b5ccb18f16fed3" ma:taxonomyFieldName="Dokumentstatus" ma:displayName="Dokumentstatus" ma:default="1;#Utkast|4fd34bca-3b4e-4a5b-88f2-24ba8985d36d" ma:fieldId="{9c598926-9dd3-48b6-b1b5-ccb18f16fed3}" ma:sspId="93b5fa16-33f7-4e0d-9c60-e37e052098b6" ma:termSetId="b2d44d14-e970-4bd9-b606-a8f608d268b2" ma:anchorId="a1a796ae-097c-4b94-b5b0-85256fa492ce" ma:open="false" ma:isKeyword="false">
      <xsd:complexType>
        <xsd:sequence>
          <xsd:element ref="pc:Terms" minOccurs="0" maxOccurs="1"/>
        </xsd:sequence>
      </xsd:complexType>
    </xsd:element>
    <xsd:element name="TaxCatchAll" ma:index="9" nillable="true" ma:displayName="Taxonomy Catch All Column" ma:hidden="true" ma:list="{c2b0cf36-1125-4c0d-bcda-8c59bd5b638d}" ma:internalName="TaxCatchAll" ma:showField="CatchAllData" ma:web="23572236-d65e-4be7-8d6c-17d52605777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c2b0cf36-1125-4c0d-bcda-8c59bd5b638d}" ma:internalName="TaxCatchAllLabel" ma:readOnly="true" ma:showField="CatchAllDataLabel" ma:web="23572236-d65e-4be7-8d6c-17d526057777">
      <xsd:complexType>
        <xsd:complexContent>
          <xsd:extension base="dms:MultiChoiceLookup">
            <xsd:sequence>
              <xsd:element name="Value" type="dms:Lookup" maxOccurs="unbounded" minOccurs="0" nillable="true"/>
            </xsd:sequence>
          </xsd:extension>
        </xsd:complexContent>
      </xsd:complexType>
    </xsd:element>
    <xsd:element name="pb38c114153344b4a8ac01227a633d83" ma:index="12" nillable="true" ma:taxonomy="true" ma:internalName="pb38c114153344b4a8ac01227a633d83" ma:taxonomyFieldName="Dokumenttyp" ma:displayName="Dokumenttyp" ma:default="6;#Ej klassificerat|af58f676-4977-4985-be48-d437ae84df6d" ma:fieldId="{9b38c114-1533-44b4-a8ac-01227a633d83}" ma:sspId="93b5fa16-33f7-4e0d-9c60-e37e052098b6" ma:termSetId="b2d44d14-e970-4bd9-b606-a8f608d268b2" ma:anchorId="1faec79e-05e2-4ca8-80e6-d2239223a758" ma:open="false" ma:isKeyword="false">
      <xsd:complexType>
        <xsd:sequence>
          <xsd:element ref="pc:Terms" minOccurs="0" maxOccurs="1"/>
        </xsd:sequence>
      </xsd:complexType>
    </xsd:element>
    <xsd:element name="Gallringsbar" ma:index="14" nillable="true" ma:displayName="Gallringsbar" ma:default="Ja" ma:format="Dropdown" ma:internalName="Gallringsbar">
      <xsd:simpleType>
        <xsd:restriction base="dms:Choice">
          <xsd:enumeration value="Ja"/>
          <xsd:enumeration value="Nej"/>
        </xsd:restriction>
      </xsd:simpleType>
    </xsd:element>
    <xsd:element name="Skyddsvarde" ma:index="15" nillable="true" ma:displayName="Skyddsvärde" ma:default="🔏 Medel" ma:description="Vilken typ av tillfällig hantering innehåller dokumentet?" ma:format="Dropdown" ma:internalName="Skyddsvarde" ma:readOnly="false">
      <xsd:simpleType>
        <xsd:restriction base="dms:Choice">
          <xsd:enumeration value="🔏 Medel"/>
          <xsd:enumeration value="🛑 Hö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b38c114153344b4a8ac01227a633d83 xmlns="23572236-d65e-4be7-8d6c-17d526057777">
      <Terms xmlns="http://schemas.microsoft.com/office/infopath/2007/PartnerControls">
        <TermInfo xmlns="http://schemas.microsoft.com/office/infopath/2007/PartnerControls">
          <TermName xmlns="http://schemas.microsoft.com/office/infopath/2007/PartnerControls">Ej klassificerat</TermName>
          <TermId xmlns="http://schemas.microsoft.com/office/infopath/2007/PartnerControls">af58f676-4977-4985-be48-d437ae84df6d</TermId>
        </TermInfo>
      </Terms>
    </pb38c114153344b4a8ac01227a633d83>
    <TaxCatchAll xmlns="23572236-d65e-4be7-8d6c-17d526057777">
      <Value>2</Value>
      <Value>1</Value>
    </TaxCatchAll>
    <pc5989269dd348b6b1b5ccb18f16fed3 xmlns="23572236-d65e-4be7-8d6c-17d526057777">
      <Terms xmlns="http://schemas.microsoft.com/office/infopath/2007/PartnerControls">
        <TermInfo xmlns="http://schemas.microsoft.com/office/infopath/2007/PartnerControls">
          <TermName xmlns="http://schemas.microsoft.com/office/infopath/2007/PartnerControls">Utkast</TermName>
          <TermId xmlns="http://schemas.microsoft.com/office/infopath/2007/PartnerControls">4fd34bca-3b4e-4a5b-88f2-24ba8985d36d</TermId>
        </TermInfo>
      </Terms>
    </pc5989269dd348b6b1b5ccb18f16fed3>
    <Skyddsvarde xmlns="23572236-d65e-4be7-8d6c-17d526057777">🔏 Medel</Skyddsvarde>
    <Gallringsbar xmlns="23572236-d65e-4be7-8d6c-17d526057777">Ja</Gallringsba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9DE590-5A31-4C43-BE64-E61C7C3D81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572236-d65e-4be7-8d6c-17d5260577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E23901-49AD-44BD-99FF-8BA6C0E64A0E}">
  <ds:schemaRefs>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http://schemas.microsoft.com/office/2006/metadata/properties"/>
    <ds:schemaRef ds:uri="23572236-d65e-4be7-8d6c-17d526057777"/>
    <ds:schemaRef ds:uri="http://www.w3.org/XML/1998/namespace"/>
    <ds:schemaRef ds:uri="http://purl.org/dc/terms/"/>
    <ds:schemaRef ds:uri="http://purl.org/dc/elements/1.1/"/>
  </ds:schemaRefs>
</ds:datastoreItem>
</file>

<file path=customXml/itemProps3.xml><?xml version="1.0" encoding="utf-8"?>
<ds:datastoreItem xmlns:ds="http://schemas.openxmlformats.org/officeDocument/2006/customXml" ds:itemID="{9576425D-C8AA-4C5B-B0D3-CD07BA6A91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Template>
  <TotalTime>1931</TotalTime>
  <Words>2397</Words>
  <Application>Microsoft Office PowerPoint</Application>
  <PresentationFormat>Bildspel på skärmen (16:9)</PresentationFormat>
  <Paragraphs>204</Paragraphs>
  <Slides>35</Slides>
  <Notes>1</Notes>
  <HiddenSlides>0</HiddenSlides>
  <MMClips>0</MMClips>
  <ScaleCrop>false</ScaleCrop>
  <HeadingPairs>
    <vt:vector size="6" baseType="variant">
      <vt:variant>
        <vt:lpstr>Använt teckensnitt</vt:lpstr>
      </vt:variant>
      <vt:variant>
        <vt:i4>6</vt:i4>
      </vt:variant>
      <vt:variant>
        <vt:lpstr>Tema</vt:lpstr>
      </vt:variant>
      <vt:variant>
        <vt:i4>3</vt:i4>
      </vt:variant>
      <vt:variant>
        <vt:lpstr>Bildrubriker</vt:lpstr>
      </vt:variant>
      <vt:variant>
        <vt:i4>35</vt:i4>
      </vt:variant>
    </vt:vector>
  </HeadingPairs>
  <TitlesOfParts>
    <vt:vector size="44" baseType="lpstr">
      <vt:lpstr>Arial</vt:lpstr>
      <vt:lpstr>Arial Kursiv</vt:lpstr>
      <vt:lpstr>Arial Normal</vt:lpstr>
      <vt:lpstr>Calibri</vt:lpstr>
      <vt:lpstr>Courier New</vt:lpstr>
      <vt:lpstr>Helvetica Neue Medium</vt:lpstr>
      <vt:lpstr>Arbetsförmedlingen, vit utan punkter</vt:lpstr>
      <vt:lpstr>Arbetsförmedlingen, vit</vt:lpstr>
      <vt:lpstr>Arbetsförmedlingen, blå</vt:lpstr>
      <vt:lpstr>Individuellt pedagogiskt stöd vid utbildning (IPSU) A och B</vt:lpstr>
      <vt:lpstr>Senaste uppdateringar i användarstödet </vt:lpstr>
      <vt:lpstr>Avsnitt</vt:lpstr>
      <vt:lpstr>Individuellt pedagogiskt stöd vid utbildning - IPSU</vt:lpstr>
      <vt:lpstr>IPSU A kartläggning </vt:lpstr>
      <vt:lpstr>Översikt IPSU A </vt:lpstr>
      <vt:lpstr>Ärendeöversikt IPSU A </vt:lpstr>
      <vt:lpstr>Medverkande parter i gemensam planering  </vt:lpstr>
      <vt:lpstr>Innehåll i gemensam planering </vt:lpstr>
      <vt:lpstr>Syfte och mål för aktivitet i gemensam planering </vt:lpstr>
      <vt:lpstr>Lägg till övrig information i gemensam planering </vt:lpstr>
      <vt:lpstr>Redigera aktivitet i gemensam planering </vt:lpstr>
      <vt:lpstr>Registrera ny gemensam planering </vt:lpstr>
      <vt:lpstr>Innehåll ny Gemensam planering </vt:lpstr>
      <vt:lpstr>Slutredovisning </vt:lpstr>
      <vt:lpstr>Innehåll slutredovisning </vt:lpstr>
      <vt:lpstr>Ingen inleverans för IPSU A</vt:lpstr>
      <vt:lpstr>IPSU B pedagogiskt stöd vid utbildning </vt:lpstr>
      <vt:lpstr>Översikt IPSU B </vt:lpstr>
      <vt:lpstr>Ärendeöversikt IPSU B </vt:lpstr>
      <vt:lpstr>Innehåll i gemensam planering  </vt:lpstr>
      <vt:lpstr>Förkortad gemensam planering </vt:lpstr>
      <vt:lpstr>Förlängd gemensam planering </vt:lpstr>
      <vt:lpstr>Informativ rapport </vt:lpstr>
      <vt:lpstr>Innehåll slutredovisning  </vt:lpstr>
      <vt:lpstr>Ärendeöversikt - möjlighet att inleverera </vt:lpstr>
      <vt:lpstr>Inleverans </vt:lpstr>
      <vt:lpstr>Skapa självfakturaunderlag </vt:lpstr>
      <vt:lpstr>Hantera självfaktura </vt:lpstr>
      <vt:lpstr>Översikt inköpsorder </vt:lpstr>
      <vt:lpstr>Kreditera självfaktura </vt:lpstr>
      <vt:lpstr>Ärendebild vid ersättning </vt:lpstr>
      <vt:lpstr>Avvikelserapport </vt:lpstr>
      <vt:lpstr>Bild - Övergripande process IPSU</vt:lpstr>
      <vt:lpstr>Ekonomihantering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Användarstöd individuellt pedagogiskt stöd vid utbildning  (KA-webb)</dc:title>
  <dc:creator>Arbetsförmedlingen</dc:creator>
  <cp:keywords>Användarstöd individuellt pedagogiskt stöd vid utbildning  (KA-webb)</cp:keywords>
  <dc:description>Af 00013 7.0 (2022-03-28)</dc:description>
  <cp:lastModifiedBy>Ulf Lindholm</cp:lastModifiedBy>
  <cp:revision>5</cp:revision>
  <dcterms:created xsi:type="dcterms:W3CDTF">2023-03-23T10:14:24Z</dcterms:created>
  <dcterms:modified xsi:type="dcterms:W3CDTF">2023-12-20T10:37:35Z</dcterms:modified>
  <cp:category>användarstöd-individuellt-pedagogiskt-stöd-utbildning-ka-webb</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oudStatistics_StoryID">
    <vt:lpwstr>88cc774a-4e14-4f10-9ecd-9d90ec222c7f</vt:lpwstr>
  </property>
  <property fmtid="{D5CDD505-2E9C-101B-9397-08002B2CF9AE}" pid="3" name="ContentTypeId">
    <vt:lpwstr>0x010100A02DDA50EAF5694691AE7F5CDAE6806B00A9698069FEBFA24A871F929096964E14</vt:lpwstr>
  </property>
  <property fmtid="{D5CDD505-2E9C-101B-9397-08002B2CF9AE}" pid="4" name="Dokumentstatus">
    <vt:lpwstr>1;#Utkast|4fd34bca-3b4e-4a5b-88f2-24ba8985d36d</vt:lpwstr>
  </property>
  <property fmtid="{D5CDD505-2E9C-101B-9397-08002B2CF9AE}" pid="5" name="Dokumenttyp">
    <vt:lpwstr>2;#Ej klassificerat|af58f676-4977-4985-be48-d437ae84df6d</vt:lpwstr>
  </property>
</Properties>
</file>