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4"/>
    <p:sldMasterId id="2147483700" r:id="rId5"/>
    <p:sldMasterId id="2147483719" r:id="rId6"/>
  </p:sldMasterIdLst>
  <p:notesMasterIdLst>
    <p:notesMasterId r:id="rId16"/>
  </p:notesMasterIdLst>
  <p:handoutMasterIdLst>
    <p:handoutMasterId r:id="rId17"/>
  </p:handoutMasterIdLst>
  <p:sldIdLst>
    <p:sldId id="287" r:id="rId7"/>
    <p:sldId id="332" r:id="rId8"/>
    <p:sldId id="300" r:id="rId9"/>
    <p:sldId id="301" r:id="rId10"/>
    <p:sldId id="302" r:id="rId11"/>
    <p:sldId id="303" r:id="rId12"/>
    <p:sldId id="305" r:id="rId13"/>
    <p:sldId id="306" r:id="rId14"/>
    <p:sldId id="297" r:id="rId15"/>
  </p:sldIdLst>
  <p:sldSz cx="9144000" cy="5143500" type="screen16x9"/>
  <p:notesSz cx="6858000" cy="9144000"/>
  <p:custDataLst>
    <p:tags r:id="rId18"/>
  </p:custDataLst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33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la Bosticco" initials="GB" lastIdx="1" clrIdx="0">
    <p:extLst>
      <p:ext uri="{19B8F6BF-5375-455C-9EA6-DF929625EA0E}">
        <p15:presenceInfo xmlns:p15="http://schemas.microsoft.com/office/powerpoint/2012/main" userId="S::gabriella.bosticco@arbetsformedlingen.se::5f916e46-5a3c-48df-afdb-b716a452dcb0" providerId="AD"/>
      </p:ext>
    </p:extLst>
  </p:cmAuthor>
  <p:cmAuthor id="2" name="Erik Haglund" initials="EH" lastIdx="20" clrIdx="1">
    <p:extLst>
      <p:ext uri="{19B8F6BF-5375-455C-9EA6-DF929625EA0E}">
        <p15:presenceInfo xmlns:p15="http://schemas.microsoft.com/office/powerpoint/2012/main" userId="S::erik.haglund@arbetsformedlingen.se::583ced07-39a2-4a55-aa91-1eaad2c063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23D"/>
    <a:srgbClr val="00005A"/>
    <a:srgbClr val="EAF2D8"/>
    <a:srgbClr val="DA5187"/>
    <a:srgbClr val="D43372"/>
    <a:srgbClr val="BAD781"/>
    <a:srgbClr val="A5CB5A"/>
    <a:srgbClr val="595994"/>
    <a:srgbClr val="262673"/>
    <a:srgbClr val="E37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5" autoAdjust="0"/>
    <p:restoredTop sz="86449" autoAdjust="0"/>
  </p:normalViewPr>
  <p:slideViewPr>
    <p:cSldViewPr snapToGrid="0">
      <p:cViewPr varScale="1">
        <p:scale>
          <a:sx n="125" d="100"/>
          <a:sy n="125" d="100"/>
        </p:scale>
        <p:origin x="714" y="96"/>
      </p:cViewPr>
      <p:guideLst>
        <p:guide orient="horz" pos="1711"/>
        <p:guide pos="3311"/>
      </p:guideLst>
    </p:cSldViewPr>
  </p:slideViewPr>
  <p:outlineViewPr>
    <p:cViewPr>
      <p:scale>
        <a:sx n="33" d="100"/>
        <a:sy n="33" d="100"/>
      </p:scale>
      <p:origin x="0" y="-9413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04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4E04B-E651-4647-A300-2AFAE441B118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7053-A168-41C7-8F57-9601F9EF8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300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206B-CE5A-4CA3-BD34-3451FD0BA690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CAE6-3546-4A01-BBE9-044D7CD2D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16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här för att ändra format på underrubrik i bakgrunden</a:t>
            </a:r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760EBD53-0F55-48D8-828F-BADF317A0748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61641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-2"/>
            <a:ext cx="4572000" cy="4680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54178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084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813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>
            <a:extLst>
              <a:ext uri="{FF2B5EF4-FFF2-40B4-BE49-F238E27FC236}">
                <a16:creationId xmlns:a16="http://schemas.microsoft.com/office/drawing/2014/main" id="{FB83FAFF-EED2-4BB2-B3CE-D5D395077B1C}"/>
              </a:ext>
            </a:extLst>
          </p:cNvPr>
          <p:cNvSpPr/>
          <p:nvPr userDrawn="1"/>
        </p:nvSpPr>
        <p:spPr>
          <a:xfrm>
            <a:off x="0" y="0"/>
            <a:ext cx="427155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14230" y="2234250"/>
            <a:ext cx="3657323" cy="67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Innehållsförteckning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0"/>
            <a:ext cx="3629210" cy="43740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Linje">
            <a:extLst>
              <a:ext uri="{FF2B5EF4-FFF2-40B4-BE49-F238E27FC236}">
                <a16:creationId xmlns:a16="http://schemas.microsoft.com/office/drawing/2014/main" id="{55D631E8-9485-45FA-8CC3-F420D736C613}"/>
              </a:ext>
            </a:extLst>
          </p:cNvPr>
          <p:cNvSpPr/>
          <p:nvPr userDrawn="1"/>
        </p:nvSpPr>
        <p:spPr>
          <a:xfrm>
            <a:off x="614230" y="2909250"/>
            <a:ext cx="3383004" cy="0"/>
          </a:xfrm>
          <a:prstGeom prst="line">
            <a:avLst/>
          </a:prstGeom>
          <a:ln w="79375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22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5328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här för att ändra format på underrubrik i bakgrunden</a:t>
            </a:r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760EBD53-0F55-48D8-828F-BADF317A0748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930055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381FC687-285F-4BC0-9D82-48F99C570DB9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056231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972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4C66E104-8012-4E04-8FB5-CF2BC8ED59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B67E80F-D6B7-4504-A852-22DBDB1115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13DB928C-EB16-470A-B60F-FBB40AD6B0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4" name="Linje">
            <a:extLst>
              <a:ext uri="{FF2B5EF4-FFF2-40B4-BE49-F238E27FC236}">
                <a16:creationId xmlns:a16="http://schemas.microsoft.com/office/drawing/2014/main" id="{326BA6EA-4594-467D-8834-6E5F4807FFDB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146655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59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7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ADA2774-EC9D-4E33-A1C8-81537CDAC07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790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381FC687-285F-4BC0-9D82-48F99C570DB9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76293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1807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60861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11783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-2"/>
            <a:ext cx="4572000" cy="4680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551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987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881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>
            <a:extLst>
              <a:ext uri="{FF2B5EF4-FFF2-40B4-BE49-F238E27FC236}">
                <a16:creationId xmlns:a16="http://schemas.microsoft.com/office/drawing/2014/main" id="{FB83FAFF-EED2-4BB2-B3CE-D5D395077B1C}"/>
              </a:ext>
            </a:extLst>
          </p:cNvPr>
          <p:cNvSpPr/>
          <p:nvPr userDrawn="1"/>
        </p:nvSpPr>
        <p:spPr>
          <a:xfrm>
            <a:off x="0" y="0"/>
            <a:ext cx="427155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14230" y="2234250"/>
            <a:ext cx="3657323" cy="67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Innehållsförteckning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0"/>
            <a:ext cx="3629210" cy="43740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Linje">
            <a:extLst>
              <a:ext uri="{FF2B5EF4-FFF2-40B4-BE49-F238E27FC236}">
                <a16:creationId xmlns:a16="http://schemas.microsoft.com/office/drawing/2014/main" id="{55D631E8-9485-45FA-8CC3-F420D736C613}"/>
              </a:ext>
            </a:extLst>
          </p:cNvPr>
          <p:cNvSpPr/>
          <p:nvPr userDrawn="1"/>
        </p:nvSpPr>
        <p:spPr>
          <a:xfrm>
            <a:off x="614230" y="2909250"/>
            <a:ext cx="3383004" cy="0"/>
          </a:xfrm>
          <a:prstGeom prst="line">
            <a:avLst/>
          </a:prstGeom>
          <a:ln w="79375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65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4" name="Af_logotyp_gron-bla_cmyk.pdf" descr="Logotyp Arbetsförmedlingen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112089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in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Linje">
            <a:extLst>
              <a:ext uri="{FF2B5EF4-FFF2-40B4-BE49-F238E27FC236}">
                <a16:creationId xmlns:a16="http://schemas.microsoft.com/office/drawing/2014/main" id="{2B5A4ED3-FEB3-47EA-BE93-5E7081E13E7D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296870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49729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566160" y="1773335"/>
            <a:ext cx="2076994" cy="5119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Logotyp Arbetsförmedlingen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6148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1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973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221064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607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66037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898847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>
            <a:lvl1pPr>
              <a:buClr>
                <a:srgbClr val="95C23D"/>
              </a:buClr>
              <a:defRPr/>
            </a:lvl1pPr>
            <a:lvl2pPr>
              <a:buClr>
                <a:srgbClr val="95C23D"/>
              </a:buClr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4680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89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  <a:prstGeom prst="rect">
            <a:avLst/>
          </a:prstGeo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4608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42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4C66E104-8012-4E04-8FB5-CF2BC8ED59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B67E80F-D6B7-4504-A852-22DBDB1115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69533" y="1448707"/>
            <a:ext cx="5752125" cy="96742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2" name="Underrubrik 2">
            <a:extLst>
              <a:ext uri="{FF2B5EF4-FFF2-40B4-BE49-F238E27FC236}">
                <a16:creationId xmlns:a16="http://schemas.microsoft.com/office/drawing/2014/main" id="{13DB928C-EB16-470A-B60F-FBB40AD6B0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0046" y="2833148"/>
            <a:ext cx="5750498" cy="774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4" name="Linje">
            <a:extLst>
              <a:ext uri="{FF2B5EF4-FFF2-40B4-BE49-F238E27FC236}">
                <a16:creationId xmlns:a16="http://schemas.microsoft.com/office/drawing/2014/main" id="{326BA6EA-4594-467D-8834-6E5F4807FFDB}"/>
              </a:ext>
            </a:extLst>
          </p:cNvPr>
          <p:cNvSpPr/>
          <p:nvPr userDrawn="1"/>
        </p:nvSpPr>
        <p:spPr>
          <a:xfrm>
            <a:off x="3566160" y="2659532"/>
            <a:ext cx="2076994" cy="0"/>
          </a:xfrm>
          <a:prstGeom prst="line">
            <a:avLst/>
          </a:prstGeom>
          <a:ln w="76200">
            <a:solidFill>
              <a:srgbClr val="95C23D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</p:spTree>
    <p:extLst>
      <p:ext uri="{BB962C8B-B14F-4D97-AF65-F5344CB8AC3E}">
        <p14:creationId xmlns:p14="http://schemas.microsoft.com/office/powerpoint/2010/main" val="33479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8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7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ADA2774-EC9D-4E33-A1C8-81537CDAC07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5043" y="1809000"/>
            <a:ext cx="362921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937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281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080000"/>
            <a:ext cx="7421825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, hög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324000"/>
            <a:ext cx="7422784" cy="675000"/>
          </a:xfrm>
          <a:prstGeom prst="rect">
            <a:avLst/>
          </a:prstGeom>
        </p:spPr>
        <p:txBody>
          <a:bodyPr anchor="t"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079999"/>
            <a:ext cx="3629210" cy="34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375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27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9B80D663-E96C-45DA-81AA-C4A145064B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C5CB2548-7D24-4722-A3A5-DC2AE5CB3B1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rgbClr val="95C23D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6004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110000"/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7" name="Af_logotyp_gron-bla_cmyk.pdf" descr="Logotyp Arbetsförmedlingen">
            <a:extLst>
              <a:ext uri="{FF2B5EF4-FFF2-40B4-BE49-F238E27FC236}">
                <a16:creationId xmlns:a16="http://schemas.microsoft.com/office/drawing/2014/main" id="{9B80D663-E96C-45DA-81AA-C4A145064B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C5CB2548-7D24-4722-A3A5-DC2AE5CB3B1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46625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32" r:id="rId3"/>
    <p:sldLayoutId id="2147483730" r:id="rId4"/>
    <p:sldLayoutId id="2147483704" r:id="rId5"/>
    <p:sldLayoutId id="2147483706" r:id="rId6"/>
    <p:sldLayoutId id="2147483717" r:id="rId7"/>
    <p:sldLayoutId id="2147483718" r:id="rId8"/>
    <p:sldLayoutId id="2147483711" r:id="rId9"/>
    <p:sldLayoutId id="2147483716" r:id="rId10"/>
    <p:sldLayoutId id="2147483708" r:id="rId11"/>
    <p:sldLayoutId id="2147483712" r:id="rId12"/>
    <p:sldLayoutId id="2147483731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0000"/>
        </a:lnSpc>
        <a:spcBef>
          <a:spcPts val="525"/>
        </a:spcBef>
        <a:buClr>
          <a:schemeClr val="accent1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Af_logotyp_gron-vit_cmyk.pdf" descr="Logotyp Arbetsförmedlingen">
            <a:extLst>
              <a:ext uri="{FF2B5EF4-FFF2-40B4-BE49-F238E27FC236}">
                <a16:creationId xmlns:a16="http://schemas.microsoft.com/office/drawing/2014/main" id="{1FBA17CF-186C-451C-8524-366826CC61F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ktangel">
            <a:extLst>
              <a:ext uri="{FF2B5EF4-FFF2-40B4-BE49-F238E27FC236}">
                <a16:creationId xmlns:a16="http://schemas.microsoft.com/office/drawing/2014/main" id="{8535617D-9B94-4F6D-9220-2325D3DFE4F4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rgbClr val="95C23D"/>
          </a:solidFill>
          <a:ln w="12700">
            <a:solidFill>
              <a:schemeClr val="accent2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404688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33" r:id="rId2"/>
    <p:sldLayoutId id="2147483734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6" descr="Exempelbild som visar ett antal personer i ett klassrum">
            <a:extLst>
              <a:ext uri="{FF2B5EF4-FFF2-40B4-BE49-F238E27FC236}">
                <a16:creationId xmlns:a16="http://schemas.microsoft.com/office/drawing/2014/main" id="{D5346382-3CB4-B1AB-1C3F-C3DBA05BFA4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1476" b="1147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E4D33628-C972-4223-B7F5-1E8074EA2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400" dirty="0"/>
              <a:t>Yrkes- och studieförberedande moduler 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2A889C2A-BC79-4C98-A073-B6ED4A97DA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altLang="sv-SE" dirty="0"/>
              <a:t>Leverantör</a:t>
            </a:r>
          </a:p>
        </p:txBody>
      </p:sp>
    </p:spTree>
    <p:extLst>
      <p:ext uri="{BB962C8B-B14F-4D97-AF65-F5344CB8AC3E}">
        <p14:creationId xmlns:p14="http://schemas.microsoft.com/office/powerpoint/2010/main" val="312266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DB324992-9E09-4C6D-D5CB-86733BC1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6858" y="571500"/>
            <a:ext cx="8538882" cy="40005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839213-E20A-522B-9F30-08AF60B1D0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25688" y="2063750"/>
            <a:ext cx="6226175" cy="11969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Innehåll är förflyttat från </a:t>
            </a: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Axshare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 till denna PowerPoint.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Alla sidor är inte uppdaterade, klarspråks- eller tillgänglighetsanpassat än.</a:t>
            </a:r>
          </a:p>
        </p:txBody>
      </p:sp>
      <p:pic>
        <p:nvPicPr>
          <p:cNvPr id="5" name="Bildobjekt 4" descr="Bild på en skylt med ett utropstecken">
            <a:extLst>
              <a:ext uri="{FF2B5EF4-FFF2-40B4-BE49-F238E27FC236}">
                <a16:creationId xmlns:a16="http://schemas.microsoft.com/office/drawing/2014/main" id="{BC5D3B1C-F16F-DFD9-F961-7E1A21D00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01" y="1617518"/>
            <a:ext cx="1908464" cy="190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1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11147C-4AE0-02EB-D745-CB60327C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b="1" i="0" dirty="0">
                <a:solidFill>
                  <a:srgbClr val="00005A"/>
                </a:solidFill>
                <a:effectLst/>
                <a:latin typeface="Open sans Bold" panose="020B0806030504020204" pitchFamily="34" charset="0"/>
              </a:rPr>
              <a:t>YSM – Övergripande mål</a:t>
            </a:r>
            <a:br>
              <a:rPr lang="sv-SE" sz="2400" b="0" i="0" dirty="0">
                <a:solidFill>
                  <a:srgbClr val="8A8A8A"/>
                </a:solidFill>
                <a:effectLst/>
                <a:latin typeface="Open sans Bold" panose="020B0806030504020204" pitchFamily="34" charset="0"/>
              </a:rPr>
            </a:br>
            <a:endParaRPr lang="sv-SE" sz="24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860AC42-110E-13D7-E5FB-4ABC0593637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6263" y="1809750"/>
            <a:ext cx="7421562" cy="1980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sv-SE" sz="14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Det övergripande målet med avtalet yrkes- och studieförberedande moduler är att deltagaren efter genomförd utbildning ska få två konkreta och realistiska studie- och yrkesval. </a:t>
            </a:r>
          </a:p>
          <a:p>
            <a:pPr marL="0" indent="0" algn="l">
              <a:buNone/>
            </a:pPr>
            <a:endParaRPr lang="sv-SE" sz="1400" dirty="0">
              <a:solidFill>
                <a:srgbClr val="323232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4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Detta kan exempelvis ske genom att deltagaren får förbättrade kunskaper i vissa kärnämnen, studie- och yrkesvägledning eller yrkespraktik. </a:t>
            </a:r>
          </a:p>
          <a:p>
            <a:pPr marL="0" indent="0" algn="l">
              <a:buNone/>
            </a:pPr>
            <a:endParaRPr lang="sv-SE" sz="1400" dirty="0">
              <a:solidFill>
                <a:srgbClr val="323232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4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Utbildningen är inte betygsgrundande.</a:t>
            </a:r>
            <a:endParaRPr lang="sv-SE" sz="140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989497-A77B-FB08-7BAA-7A11BC27E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2" y="668163"/>
            <a:ext cx="7422784" cy="675000"/>
          </a:xfrm>
        </p:spPr>
        <p:txBody>
          <a:bodyPr/>
          <a:lstStyle/>
          <a:p>
            <a:r>
              <a:rPr lang="sv-SE" sz="2400" b="1" i="0" dirty="0">
                <a:solidFill>
                  <a:srgbClr val="00005A"/>
                </a:solidFill>
                <a:effectLst/>
                <a:latin typeface="Open sans Bold" panose="020B0806030504020204" pitchFamily="34" charset="0"/>
              </a:rPr>
              <a:t>YSM – Avtalet</a:t>
            </a:r>
            <a:br>
              <a:rPr lang="sv-SE" sz="2400" b="0" i="0" dirty="0">
                <a:solidFill>
                  <a:srgbClr val="8A8A8A"/>
                </a:solidFill>
                <a:effectLst/>
                <a:latin typeface="Open sans Bold" panose="020B0806030504020204" pitchFamily="34" charset="0"/>
              </a:rPr>
            </a:b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8FC917-9A77-18D4-98DF-41C2E89B1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86" y="1461081"/>
            <a:ext cx="7640217" cy="314660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sv-SE" sz="105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Avtalet Yrkes- och studieförberedande moduler (YSM) innehåller moduler som har satts samman i olika utbildningsinriktningar. Utbildningsinriktningarna är anpassade efter två olika målgruppsnivåer utifrån deltagarnas utbildningsbakgrund, språkkunskaper och behov.</a:t>
            </a:r>
            <a:endParaRPr lang="sv-SE" sz="105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br>
              <a:rPr lang="sv-SE" sz="105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</a:br>
            <a:endParaRPr lang="sv-SE" sz="105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05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Utbildningens längd ska i normalfallet inte överstiga 6 månader. Anvisning kan ske på kortare tid. Deltagare kan anvisas på heltid (100 %) eller deltid (50 %). </a:t>
            </a:r>
          </a:p>
          <a:p>
            <a:pPr marL="0" indent="0" algn="l">
              <a:buNone/>
            </a:pPr>
            <a:r>
              <a:rPr lang="sv-SE" sz="105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Utbildningarna kan kombineras med studier i svenska för invandrare (SFI).</a:t>
            </a:r>
            <a:endParaRPr lang="sv-SE" sz="105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br>
              <a:rPr lang="sv-SE" sz="105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</a:br>
            <a:endParaRPr lang="sv-SE" sz="105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05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Grunden i avtalet Yrkes- och studieförberedande moduler är studie- och yrkesvägledning. Syftet är att deltagaren ska komma fram till två konkreta och realistiska studie- eller yrkesval, samt få en tydlig beskrivning av hur studie- eller yrkesmålet ska uppnås.</a:t>
            </a:r>
            <a:endParaRPr lang="sv-SE" sz="105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endParaRPr lang="sv-SE" sz="1050" b="0" i="0" dirty="0">
              <a:solidFill>
                <a:srgbClr val="323232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05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Varje utbildningsinriktning innehåller individuell studie- och yrkesvägledning var 14:e dag</a:t>
            </a:r>
            <a:endParaRPr lang="sv-SE" sz="105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br>
              <a:rPr lang="sv-SE" sz="105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</a:br>
            <a:endParaRPr lang="sv-SE" sz="105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br>
              <a:rPr lang="sv-SE" sz="105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</a:br>
            <a:endParaRPr lang="sv-SE" sz="105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>
              <a:buNone/>
            </a:pPr>
            <a:br>
              <a:rPr lang="sv-SE" sz="1050" dirty="0"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</a:br>
            <a:endParaRPr lang="sv-SE" sz="1050" dirty="0"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>
              <a:buNone/>
            </a:pPr>
            <a:endParaRPr lang="sv-SE" sz="1050" dirty="0"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6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29516B-515C-46F1-7DC6-675D0CF72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2" y="601256"/>
            <a:ext cx="7422784" cy="675000"/>
          </a:xfrm>
        </p:spPr>
        <p:txBody>
          <a:bodyPr/>
          <a:lstStyle/>
          <a:p>
            <a:r>
              <a:rPr lang="sv-SE" sz="2400" b="1" i="0" dirty="0">
                <a:solidFill>
                  <a:srgbClr val="00005A"/>
                </a:solidFill>
                <a:effectLst/>
                <a:latin typeface="Open sans Bold" panose="020B0806030504020204" pitchFamily="34" charset="0"/>
              </a:rPr>
              <a:t>Vad behöver jag tänka på när en ny deltagare börjar YSM?</a:t>
            </a:r>
            <a:br>
              <a:rPr lang="sv-SE" sz="2400" b="1" i="0" dirty="0">
                <a:solidFill>
                  <a:srgbClr val="00005A"/>
                </a:solidFill>
                <a:effectLst/>
                <a:latin typeface="Open sans Bold" panose="020B0806030504020204" pitchFamily="34" charset="0"/>
              </a:rPr>
            </a:br>
            <a:br>
              <a:rPr lang="sv-SE" sz="2400" b="0" i="0" dirty="0">
                <a:solidFill>
                  <a:srgbClr val="8A8A8A"/>
                </a:solidFill>
                <a:effectLst/>
                <a:latin typeface="Open sans Bold" panose="020B0806030504020204" pitchFamily="34" charset="0"/>
              </a:rPr>
            </a:b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84CFF6-C680-F9D1-791D-09615E90B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44" y="1645921"/>
            <a:ext cx="7422784" cy="3035432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sv-SE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Säkerställ att det finns ett tydligt syfte med insatsen och att detta syfte är tydligt för deltagaren. Observera att målet med samtliga utbildningar inom yrkes- och studieförberedande moduler är att deltagaren ska komma fram till två konkreta och realistiska yrkes- eller studieval och få en tydlig beskrivning av hur målet ska nås.</a:t>
            </a:r>
            <a:endParaRPr lang="sv-SE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endParaRPr lang="sv-SE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Alla deltagare startar utbildningen med nivåtest och kartläggning.</a:t>
            </a:r>
            <a:endParaRPr lang="sv-SE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endParaRPr lang="sv-SE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Modulen test- och kartläggning har inget separat beslut utan ingår i alla utbildningsinriktningar. Deltagaren har ett inledande väglednings- och kartläggningssamtal som ligger till grund för den fortsatta planeringen och mynnar ut i en gemensam utbildningsplanering (GUP). </a:t>
            </a:r>
          </a:p>
          <a:p>
            <a:pPr marL="0" indent="0" algn="l">
              <a:buNone/>
            </a:pPr>
            <a:endParaRPr lang="sv-SE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För deltagare med begränsade kunskaper i svenska genomförs ett språktest som används i den fortsatta planeringen och för deltagare med bra kunskaper i svenska språket och längre utbildningsbakgrund som ska läsa svenska, engelska eller matematik genomförs nivåtester för att kunna anpassa modul utifrån deltagarens testresultat.</a:t>
            </a:r>
            <a:endParaRPr lang="sv-SE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>
              <a:buNone/>
            </a:pPr>
            <a:br>
              <a:rPr lang="sv-SE" dirty="0"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</a:br>
            <a:endParaRPr lang="sv-SE" dirty="0"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>
              <a:buNone/>
            </a:pPr>
            <a:endParaRPr lang="sv-SE" dirty="0"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3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8CDB58-DC2B-71E6-7821-F6982F89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b="1" i="0" dirty="0">
                <a:solidFill>
                  <a:srgbClr val="00005A"/>
                </a:solidFill>
                <a:effectLst/>
                <a:latin typeface="Open sans Bold" panose="020B0806030504020204" pitchFamily="34" charset="0"/>
              </a:rPr>
              <a:t>Nivåtest (test och kartläggning)</a:t>
            </a:r>
            <a:br>
              <a:rPr lang="sv-SE" sz="2400" b="0" i="0" dirty="0">
                <a:solidFill>
                  <a:srgbClr val="8A8A8A"/>
                </a:solidFill>
                <a:effectLst/>
                <a:latin typeface="Open sans Bold" panose="020B0806030504020204" pitchFamily="34" charset="0"/>
              </a:rPr>
            </a:b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C29FE7-66C5-08F5-8E5D-71D261FD6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44" y="1614697"/>
            <a:ext cx="7422784" cy="306665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sz="12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Alla arbetssökande startar utbildningen med nivåtest och kartläggning hos leverantören. </a:t>
            </a:r>
          </a:p>
          <a:p>
            <a:pPr marL="0" indent="0" algn="l">
              <a:buNone/>
            </a:pPr>
            <a:r>
              <a:rPr lang="sv-SE" sz="12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Modulen test- och kartläggning behöver inget separat beslut utan ingår i alla utbildningsinriktningar. </a:t>
            </a:r>
          </a:p>
          <a:p>
            <a:pPr marL="0" indent="0" algn="l">
              <a:buNone/>
            </a:pPr>
            <a:endParaRPr lang="sv-SE" sz="1200" b="0" i="0" dirty="0">
              <a:solidFill>
                <a:srgbClr val="323232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2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Deltagaren har ett inledande väglednings- och kartläggningssamtal med leverantören som ligger till grund för den fortsatta planeringen och mynnar ut i en gemensam utbildningsplanering (GUP).</a:t>
            </a:r>
            <a:endParaRPr lang="sv-SE" sz="120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br>
              <a:rPr lang="sv-SE" sz="12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</a:br>
            <a:endParaRPr lang="sv-SE" sz="120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2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För deltagare med begränsade kunskaper i svenska genomförs även ett språktest som används i den fortsatta planeringen och för deltagare med bra kunskaper i svenska språket och längre utbildningsbakgrund som ska läsa svenska, engelska eller matematik genomförs nivåtester för att kunna anpassa modul utifrån deltagarens testresultat.</a:t>
            </a:r>
            <a:endParaRPr lang="sv-SE" sz="120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>
              <a:buNone/>
            </a:pPr>
            <a:endParaRPr lang="sv-SE" sz="1200" dirty="0"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9B471E-2E86-2C6B-A1D5-0857D638A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b="1" i="0" dirty="0">
                <a:solidFill>
                  <a:srgbClr val="00005A"/>
                </a:solidFill>
                <a:effectLst/>
                <a:latin typeface="Open sans Bold" panose="020B0806030504020204" pitchFamily="34" charset="0"/>
              </a:rPr>
              <a:t>Avbrott</a:t>
            </a:r>
            <a:br>
              <a:rPr lang="sv-SE" sz="2400" b="0" i="0" dirty="0">
                <a:solidFill>
                  <a:srgbClr val="8A8A8A"/>
                </a:solidFill>
                <a:effectLst/>
                <a:latin typeface="Open sans Bold" panose="020B0806030504020204" pitchFamily="34" charset="0"/>
              </a:rPr>
            </a:b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7D48CC-3878-9A7F-8FA7-16B11331B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sv-SE" sz="12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 de fall Arbetsförmedlingen avser att bryta planeringen t.ex. när deltagaren har fått arbete eller bedöms behöva delta i annan insats så rekommenderar vi att du tar kontakt med leverantören och ber hen skicka in en ny GUP med planering fram tills avbrottsdatum, dvs. deltagarens sista dag i tjänsten. </a:t>
            </a:r>
          </a:p>
          <a:p>
            <a:pPr marL="0" indent="0" algn="l">
              <a:buNone/>
            </a:pPr>
            <a:endParaRPr lang="sv-SE" sz="1200" dirty="0">
              <a:solidFill>
                <a:srgbClr val="323232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2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När det är ett planerat avbrott utgår ersättning till leverantören fram till och med deltagarens sista dag i tjänsten</a:t>
            </a:r>
            <a:endParaRPr lang="sv-SE" sz="120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>
              <a:buNone/>
            </a:pPr>
            <a:endParaRPr lang="sv-SE" sz="1200" dirty="0"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76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22184B-CF5E-8D57-39DB-F3BE1685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b="1" i="0" dirty="0">
                <a:solidFill>
                  <a:srgbClr val="00005A"/>
                </a:solidFill>
                <a:effectLst/>
                <a:latin typeface="Open sans Bold" panose="020B0806030504020204" pitchFamily="34" charset="0"/>
              </a:rPr>
              <a:t>Förlängning och förkortning</a:t>
            </a:r>
            <a:br>
              <a:rPr lang="sv-SE" sz="2400" b="0" i="0" dirty="0">
                <a:solidFill>
                  <a:srgbClr val="8A8A8A"/>
                </a:solidFill>
                <a:effectLst/>
                <a:latin typeface="Open sans Bold" panose="020B0806030504020204" pitchFamily="34" charset="0"/>
              </a:rPr>
            </a:b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31675C-B33D-CBA8-75BC-9ADFE575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sv-SE" sz="11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Det är även möjligt att förlänga och förkorta utbildningens </a:t>
            </a:r>
            <a:r>
              <a:rPr lang="sv-SE" sz="1100" b="0" i="0" dirty="0" err="1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rikttid</a:t>
            </a:r>
            <a:r>
              <a:rPr lang="sv-SE" sz="11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, det görs i den gemensamma utbildningsplanen genom att förkorta eller förlänga någon av de moduler som ingår.</a:t>
            </a:r>
            <a:endParaRPr lang="sv-SE" sz="110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br>
              <a:rPr lang="sv-SE" sz="11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</a:br>
            <a:endParaRPr lang="sv-SE" sz="110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1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När du föreslår en förändring av den gemensamma utbildningsplanen ska du motivera varför. </a:t>
            </a:r>
          </a:p>
          <a:p>
            <a:pPr marL="0" indent="0" algn="l">
              <a:buNone/>
            </a:pPr>
            <a:endParaRPr lang="sv-SE" sz="1100" dirty="0">
              <a:solidFill>
                <a:srgbClr val="323232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 algn="l">
              <a:buNone/>
            </a:pPr>
            <a:r>
              <a:rPr lang="sv-SE" sz="1100" b="0" i="0" dirty="0">
                <a:solidFill>
                  <a:srgbClr val="323232"/>
                </a:solidFill>
                <a:effectLst/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Särskilda skäl krävs för förlängning t.ex. sjukdom eller behov av anpassning som ej uppdagats under nivåtest och kartläggning.</a:t>
            </a:r>
            <a:endParaRPr lang="sv-SE" sz="1100" b="0" i="0" dirty="0">
              <a:solidFill>
                <a:srgbClr val="8A8A8A"/>
              </a:solidFill>
              <a:effectLst/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 marL="0" indent="0">
              <a:buNone/>
            </a:pPr>
            <a:endParaRPr lang="sv-SE" sz="1100" dirty="0"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4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022598C-C564-444B-DDA2-A7BF3099F55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2113" y="306434"/>
            <a:ext cx="4575810" cy="3000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350" b="1" i="0" u="none" strike="noStrike" kern="1200" cap="none" spc="0" normalizeH="0" baseline="0" noProof="0" dirty="0">
                <a:ln>
                  <a:noFill/>
                </a:ln>
                <a:solidFill>
                  <a:srgbClr val="00005A"/>
                </a:solidFill>
                <a:effectLst/>
                <a:uLnTx/>
                <a:uFillTx/>
                <a:latin typeface="Open sans Bold" panose="020B0806030504020204" pitchFamily="34" charset="0"/>
                <a:ea typeface="+mn-ea"/>
                <a:cs typeface="+mn-cs"/>
              </a:rPr>
              <a:t>Processflöde</a:t>
            </a:r>
            <a:endParaRPr kumimoji="0" lang="sv-SE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objekt 2" descr="Bild som visar processflödet för tjänsten Yrkes- och studieförberedande moduler">
            <a:extLst>
              <a:ext uri="{FF2B5EF4-FFF2-40B4-BE49-F238E27FC236}">
                <a16:creationId xmlns:a16="http://schemas.microsoft.com/office/drawing/2014/main" id="{BCD09AB0-1B0E-F912-35A4-5413948DD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9" y="831424"/>
            <a:ext cx="7528560" cy="411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761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d08718bb-3ea9-4237-9a9f-22959620cb11"/>
</p:tagLst>
</file>

<file path=ppt/theme/theme1.xml><?xml version="1.0" encoding="utf-8"?>
<a:theme xmlns:a="http://schemas.openxmlformats.org/drawingml/2006/main" name="Arbetsförmedlingen, vit utan punkter">
  <a:themeElements>
    <a:clrScheme name="Arbetsförmledlingen diagram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4C6320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D18315EE-D8D8-4AA7-BE1C-E7E27A5DF302}"/>
    </a:ext>
  </a:extLst>
</a:theme>
</file>

<file path=ppt/theme/theme2.xml><?xml version="1.0" encoding="utf-8"?>
<a:theme xmlns:a="http://schemas.openxmlformats.org/drawingml/2006/main" name="Arbetsförmedlingen, vit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25A8992D-B864-4B94-AABF-0AB485395EE0}"/>
    </a:ext>
  </a:extLst>
</a:theme>
</file>

<file path=ppt/theme/theme3.xml><?xml version="1.0" encoding="utf-8"?>
<a:theme xmlns:a="http://schemas.openxmlformats.org/drawingml/2006/main" name="Arbetsförmedlingen, blå">
  <a:themeElements>
    <a:clrScheme name="Arbetsförmedlingen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00005A"/>
      </a:accent1>
      <a:accent2>
        <a:srgbClr val="95C23D"/>
      </a:accent2>
      <a:accent3>
        <a:srgbClr val="D43372"/>
      </a:accent3>
      <a:accent4>
        <a:srgbClr val="058470"/>
      </a:accent4>
      <a:accent5>
        <a:srgbClr val="EAF2D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524FE8C7-9D49-43A5-B246-F8D159C3B5D9}" vid="{A6C0C079-2E9B-487F-BBC8-58AF86AD044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b38c114153344b4a8ac01227a633d83 xmlns="23572236-d65e-4be7-8d6c-17d526057777">
      <Terms xmlns="http://schemas.microsoft.com/office/infopath/2007/PartnerControls">
        <TermInfo xmlns="http://schemas.microsoft.com/office/infopath/2007/PartnerControls">
          <TermName xmlns="http://schemas.microsoft.com/office/infopath/2007/PartnerControls">Ej klassificerat</TermName>
          <TermId xmlns="http://schemas.microsoft.com/office/infopath/2007/PartnerControls">af58f676-4977-4985-be48-d437ae84df6d</TermId>
        </TermInfo>
      </Terms>
    </pb38c114153344b4a8ac01227a633d83>
    <TaxCatchAll xmlns="23572236-d65e-4be7-8d6c-17d526057777">
      <Value>2</Value>
      <Value>1</Value>
    </TaxCatchAll>
    <pc5989269dd348b6b1b5ccb18f16fed3 xmlns="23572236-d65e-4be7-8d6c-17d526057777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Utkast</TermName>
          <TermId xmlns="http://schemas.microsoft.com/office/infopath/2007/PartnerControls">4fd34bca-3b4e-4a5b-88f2-24ba8985d36d</TermId>
        </TermInfo>
      </Terms>
    </pc5989269dd348b6b1b5ccb18f16fed3>
    <Skyddsvarde xmlns="23572236-d65e-4be7-8d6c-17d526057777">🔏 Medel</Skyddsvarde>
    <Gallringsbar xmlns="23572236-d65e-4be7-8d6c-17d526057777">Ja</Gallringsb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F_Dokument" ma:contentTypeID="0x010100A02DDA50EAF5694691AE7F5CDAE6806B00A9698069FEBFA24A871F929096964E14" ma:contentTypeVersion="7" ma:contentTypeDescription="Standard för säkra webbplatser" ma:contentTypeScope="" ma:versionID="e2e223610e622a8b3d2758da97426699">
  <xsd:schema xmlns:xsd="http://www.w3.org/2001/XMLSchema" xmlns:xs="http://www.w3.org/2001/XMLSchema" xmlns:p="http://schemas.microsoft.com/office/2006/metadata/properties" xmlns:ns2="23572236-d65e-4be7-8d6c-17d526057777" targetNamespace="http://schemas.microsoft.com/office/2006/metadata/properties" ma:root="true" ma:fieldsID="00f11c4989c0f3d53a1a2f2458d136df" ns2:_="">
    <xsd:import namespace="23572236-d65e-4be7-8d6c-17d526057777"/>
    <xsd:element name="properties">
      <xsd:complexType>
        <xsd:sequence>
          <xsd:element name="documentManagement">
            <xsd:complexType>
              <xsd:all>
                <xsd:element ref="ns2:pc5989269dd348b6b1b5ccb18f16fed3" minOccurs="0"/>
                <xsd:element ref="ns2:TaxCatchAll" minOccurs="0"/>
                <xsd:element ref="ns2:TaxCatchAllLabel" minOccurs="0"/>
                <xsd:element ref="ns2:pb38c114153344b4a8ac01227a633d83" minOccurs="0"/>
                <xsd:element ref="ns2:Gallringsbar" minOccurs="0"/>
                <xsd:element ref="ns2:Skyddsvar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72236-d65e-4be7-8d6c-17d526057777" elementFormDefault="qualified">
    <xsd:import namespace="http://schemas.microsoft.com/office/2006/documentManagement/types"/>
    <xsd:import namespace="http://schemas.microsoft.com/office/infopath/2007/PartnerControls"/>
    <xsd:element name="pc5989269dd348b6b1b5ccb18f16fed3" ma:index="8" nillable="true" ma:taxonomy="true" ma:internalName="pc5989269dd348b6b1b5ccb18f16fed3" ma:taxonomyFieldName="Dokumentstatus" ma:displayName="Dokumentstatus" ma:default="1;#Utkast|4fd34bca-3b4e-4a5b-88f2-24ba8985d36d" ma:fieldId="{9c598926-9dd3-48b6-b1b5-ccb18f16fed3}" ma:sspId="93b5fa16-33f7-4e0d-9c60-e37e052098b6" ma:termSetId="b2d44d14-e970-4bd9-b606-a8f608d268b2" ma:anchorId="a1a796ae-097c-4b94-b5b0-85256fa492ce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2b0cf36-1125-4c0d-bcda-8c59bd5b638d}" ma:internalName="TaxCatchAll" ma:showField="CatchAllData" ma:web="23572236-d65e-4be7-8d6c-17d5260577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2b0cf36-1125-4c0d-bcda-8c59bd5b638d}" ma:internalName="TaxCatchAllLabel" ma:readOnly="true" ma:showField="CatchAllDataLabel" ma:web="23572236-d65e-4be7-8d6c-17d5260577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b38c114153344b4a8ac01227a633d83" ma:index="12" nillable="true" ma:taxonomy="true" ma:internalName="pb38c114153344b4a8ac01227a633d83" ma:taxonomyFieldName="Dokumenttyp" ma:displayName="Dokumenttyp" ma:default="6;#Ej klassificerat|af58f676-4977-4985-be48-d437ae84df6d" ma:fieldId="{9b38c114-1533-44b4-a8ac-01227a633d83}" ma:sspId="93b5fa16-33f7-4e0d-9c60-e37e052098b6" ma:termSetId="b2d44d14-e970-4bd9-b606-a8f608d268b2" ma:anchorId="1faec79e-05e2-4ca8-80e6-d2239223a758" ma:open="false" ma:isKeyword="false">
      <xsd:complexType>
        <xsd:sequence>
          <xsd:element ref="pc:Terms" minOccurs="0" maxOccurs="1"/>
        </xsd:sequence>
      </xsd:complexType>
    </xsd:element>
    <xsd:element name="Gallringsbar" ma:index="14" nillable="true" ma:displayName="Gallringsbar" ma:default="Ja" ma:format="Dropdown" ma:internalName="Gallringsbar">
      <xsd:simpleType>
        <xsd:restriction base="dms:Choice">
          <xsd:enumeration value="Ja"/>
          <xsd:enumeration value="Nej"/>
        </xsd:restriction>
      </xsd:simpleType>
    </xsd:element>
    <xsd:element name="Skyddsvarde" ma:index="15" nillable="true" ma:displayName="Skyddsvärde" ma:default="🔏 Medel" ma:description="Vilken typ av tillfällig hantering innehåller dokumentet?" ma:format="Dropdown" ma:internalName="Skyddsvarde" ma:readOnly="false">
      <xsd:simpleType>
        <xsd:restriction base="dms:Choice">
          <xsd:enumeration value="🔏 Medel"/>
          <xsd:enumeration value="🛑 Hö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A382E1-7344-4563-8565-29CA6436CF65}">
  <ds:schemaRefs>
    <ds:schemaRef ds:uri="http://purl.org/dc/elements/1.1/"/>
    <ds:schemaRef ds:uri="http://purl.org/dc/dcmitype/"/>
    <ds:schemaRef ds:uri="http://schemas.microsoft.com/office/2006/documentManagement/types"/>
    <ds:schemaRef ds:uri="23572236-d65e-4be7-8d6c-17d526057777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5A2EA62-6F89-4348-ADBA-752310BC3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0640BA-FBFC-4D53-A605-622C1DBC7C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572236-d65e-4be7-8d6c-17d5260577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115</TotalTime>
  <Words>636</Words>
  <Application>Microsoft Office PowerPoint</Application>
  <PresentationFormat>Bildspel på skärmen (16:9)</PresentationFormat>
  <Paragraphs>49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8" baseType="lpstr">
      <vt:lpstr>Arial</vt:lpstr>
      <vt:lpstr>Calibri</vt:lpstr>
      <vt:lpstr>Courier New</vt:lpstr>
      <vt:lpstr>Helvetica Neue Medium</vt:lpstr>
      <vt:lpstr>Open sans Bold</vt:lpstr>
      <vt:lpstr>Open sans Regular</vt:lpstr>
      <vt:lpstr>Arbetsförmedlingen, vit utan punkter</vt:lpstr>
      <vt:lpstr>Arbetsförmedlingen, vit</vt:lpstr>
      <vt:lpstr>Arbetsförmedlingen, blå</vt:lpstr>
      <vt:lpstr>Yrkes- och studieförberedande moduler </vt:lpstr>
      <vt:lpstr>Innehåll är förflyttat från Axshare till denna PowerPoint.  Alla sidor är inte uppdaterade, klarspråks- eller tillgänglighetsanpassat än.</vt:lpstr>
      <vt:lpstr>YSM – Övergripande mål </vt:lpstr>
      <vt:lpstr>YSM – Avtalet </vt:lpstr>
      <vt:lpstr>Vad behöver jag tänka på när en ny deltagare börjar YSM?  </vt:lpstr>
      <vt:lpstr>Nivåtest (test och kartläggning) </vt:lpstr>
      <vt:lpstr>Avbrott </vt:lpstr>
      <vt:lpstr>Förlängning och förkortning </vt:lpstr>
      <vt:lpstr>Processflöde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Yrkes- och studieförberedande moduler</dc:title>
  <dc:creator>Arbetsförmedlingen</dc:creator>
  <cp:keywords>Yrkes- och studieförberedande moduler</cp:keywords>
  <dc:description>Af 00013 7.0 (2022-03-28)</dc:description>
  <cp:lastModifiedBy>Fredrik Wolffelt</cp:lastModifiedBy>
  <cp:revision>3</cp:revision>
  <dcterms:created xsi:type="dcterms:W3CDTF">2023-03-23T13:58:26Z</dcterms:created>
  <dcterms:modified xsi:type="dcterms:W3CDTF">2023-05-31T11:31:48Z</dcterms:modified>
  <cp:category>yrkes-studieförberedande-moduler-leverantörer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88cc774a-4e14-4f10-9ecd-9d90ec222c7f</vt:lpwstr>
  </property>
  <property fmtid="{D5CDD505-2E9C-101B-9397-08002B2CF9AE}" pid="3" name="ContentTypeId">
    <vt:lpwstr>0x010100A02DDA50EAF5694691AE7F5CDAE6806B00A9698069FEBFA24A871F929096964E14</vt:lpwstr>
  </property>
  <property fmtid="{D5CDD505-2E9C-101B-9397-08002B2CF9AE}" pid="4" name="Dokumentstatus">
    <vt:lpwstr>1;#Utkast|4fd34bca-3b4e-4a5b-88f2-24ba8985d36d</vt:lpwstr>
  </property>
  <property fmtid="{D5CDD505-2E9C-101B-9397-08002B2CF9AE}" pid="5" name="Dokumenttyp">
    <vt:lpwstr>2;#Ej klassificerat|af58f676-4977-4985-be48-d437ae84df6d</vt:lpwstr>
  </property>
</Properties>
</file>